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256" r:id="rId2"/>
    <p:sldId id="340" r:id="rId3"/>
    <p:sldId id="341" r:id="rId4"/>
    <p:sldId id="342" r:id="rId5"/>
    <p:sldId id="343" r:id="rId6"/>
    <p:sldId id="344" r:id="rId7"/>
    <p:sldId id="257" r:id="rId8"/>
    <p:sldId id="261" r:id="rId9"/>
    <p:sldId id="258" r:id="rId10"/>
    <p:sldId id="262" r:id="rId11"/>
    <p:sldId id="259" r:id="rId12"/>
    <p:sldId id="263" r:id="rId13"/>
    <p:sldId id="260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8" r:id="rId22"/>
    <p:sldId id="279" r:id="rId23"/>
    <p:sldId id="280" r:id="rId24"/>
    <p:sldId id="270" r:id="rId25"/>
    <p:sldId id="272" r:id="rId26"/>
    <p:sldId id="271" r:id="rId27"/>
    <p:sldId id="273" r:id="rId28"/>
    <p:sldId id="274" r:id="rId29"/>
    <p:sldId id="275" r:id="rId30"/>
    <p:sldId id="276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34" r:id="rId58"/>
    <p:sldId id="307" r:id="rId59"/>
    <p:sldId id="308" r:id="rId60"/>
    <p:sldId id="309" r:id="rId61"/>
    <p:sldId id="310" r:id="rId62"/>
    <p:sldId id="335" r:id="rId63"/>
    <p:sldId id="311" r:id="rId64"/>
    <p:sldId id="336" r:id="rId65"/>
    <p:sldId id="312" r:id="rId66"/>
    <p:sldId id="315" r:id="rId67"/>
    <p:sldId id="316" r:id="rId68"/>
    <p:sldId id="337" r:id="rId69"/>
    <p:sldId id="317" r:id="rId70"/>
    <p:sldId id="33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39" r:id="rId82"/>
    <p:sldId id="329" r:id="rId83"/>
    <p:sldId id="330" r:id="rId84"/>
    <p:sldId id="331" r:id="rId85"/>
    <p:sldId id="332" r:id="rId86"/>
    <p:sldId id="333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0" autoAdjust="0"/>
    <p:restoredTop sz="95694" autoAdjust="0"/>
  </p:normalViewPr>
  <p:slideViewPr>
    <p:cSldViewPr>
      <p:cViewPr varScale="1">
        <p:scale>
          <a:sx n="131" d="100"/>
          <a:sy n="131" d="100"/>
        </p:scale>
        <p:origin x="200" y="528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mak/Apache/Apache2.2.8/htdocs/~mak/CMPE180-92/assignments/13/Assignment13-Part2-outpu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rmak/Apache/Apache2.2.8/htdocs/~mak/CMPE180-92/assignments/13/Assignment13-Part2-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rmak/Apache/Apache2.2.8/htdocs/~mak/CMPE180-92/assignments/13/Assignment13-Part2-out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rmak/Apache/Apache2.2.8/htdocs/~mak/CMPE180-92/assignments/13/Assignment13-Part2-out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rmak/Apache/Apache2.2.8/htdocs/~mak/CMPE180-92/assignments/13/Assignment13-Part2-outpu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rmak/Apache/Apache2.2.8/htdocs/~mak/CMPE180-92/assignments/13/Assignment13-Part2-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Probes for insert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output!$B$2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output!$A$3:$A$12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output!$B$3:$B$12</c:f>
              <c:numCache>
                <c:formatCode>General</c:formatCode>
                <c:ptCount val="10"/>
                <c:pt idx="0">
                  <c:v>337204.0</c:v>
                </c:pt>
                <c:pt idx="1">
                  <c:v>690910.0</c:v>
                </c:pt>
                <c:pt idx="2">
                  <c:v>1.038992E6</c:v>
                </c:pt>
                <c:pt idx="3">
                  <c:v>1.493036E6</c:v>
                </c:pt>
                <c:pt idx="4">
                  <c:v>1.868968E6</c:v>
                </c:pt>
                <c:pt idx="5">
                  <c:v>2.30269E6</c:v>
                </c:pt>
                <c:pt idx="6">
                  <c:v>2.901674E6</c:v>
                </c:pt>
                <c:pt idx="7">
                  <c:v>3.155354E6</c:v>
                </c:pt>
                <c:pt idx="8">
                  <c:v>3.425004E6</c:v>
                </c:pt>
                <c:pt idx="9">
                  <c:v>3.841286E6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output!$C$2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output!$A$3:$A$12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output!$C$3:$C$12</c:f>
              <c:numCache>
                <c:formatCode>General</c:formatCode>
                <c:ptCount val="10"/>
                <c:pt idx="0">
                  <c:v>1.147443032E9</c:v>
                </c:pt>
                <c:pt idx="1">
                  <c:v>4.534956889E9</c:v>
                </c:pt>
                <c:pt idx="2">
                  <c:v>1.001813869E10</c:v>
                </c:pt>
                <c:pt idx="3">
                  <c:v>1.8447525661E10</c:v>
                </c:pt>
                <c:pt idx="4">
                  <c:v>2.7785630326E10</c:v>
                </c:pt>
                <c:pt idx="5">
                  <c:v>4.0637507715E10</c:v>
                </c:pt>
                <c:pt idx="6">
                  <c:v>5.5860515767E10</c:v>
                </c:pt>
                <c:pt idx="7">
                  <c:v>7.1323437742E10</c:v>
                </c:pt>
                <c:pt idx="8">
                  <c:v>9.0076640505E10</c:v>
                </c:pt>
                <c:pt idx="9">
                  <c:v>1.10944916063E11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91341664"/>
        <c:axId val="-391671856"/>
      </c:scatterChart>
      <c:valAx>
        <c:axId val="-391341664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91671856"/>
        <c:crosses val="autoZero"/>
        <c:crossBetween val="midCat"/>
      </c:valAx>
      <c:valAx>
        <c:axId val="-3916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91341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Probes for search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output!$B$14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output!$A$15:$A$24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output!$B$15:$B$24</c:f>
              <c:numCache>
                <c:formatCode>General</c:formatCode>
                <c:ptCount val="10"/>
                <c:pt idx="0">
                  <c:v>377316.0</c:v>
                </c:pt>
                <c:pt idx="1">
                  <c:v>770178.0</c:v>
                </c:pt>
                <c:pt idx="2">
                  <c:v>1.159514E6</c:v>
                </c:pt>
                <c:pt idx="3">
                  <c:v>1.652616E6</c:v>
                </c:pt>
                <c:pt idx="4">
                  <c:v>2.066744E6</c:v>
                </c:pt>
                <c:pt idx="5">
                  <c:v>2.53797E6</c:v>
                </c:pt>
                <c:pt idx="6">
                  <c:v>3.181054E6</c:v>
                </c:pt>
                <c:pt idx="7">
                  <c:v>3.477114E6</c:v>
                </c:pt>
                <c:pt idx="8">
                  <c:v>3.78431E6</c:v>
                </c:pt>
                <c:pt idx="9">
                  <c:v>4.236886E6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output!$C$14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output!$A$15:$A$24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output!$C$15:$C$24</c:f>
              <c:numCache>
                <c:formatCode>General</c:formatCode>
                <c:ptCount val="10"/>
                <c:pt idx="0">
                  <c:v>271726.0</c:v>
                </c:pt>
                <c:pt idx="1">
                  <c:v>584946.0</c:v>
                </c:pt>
                <c:pt idx="2">
                  <c:v>910168.0</c:v>
                </c:pt>
                <c:pt idx="3">
                  <c:v>1.248674E6</c:v>
                </c:pt>
                <c:pt idx="4">
                  <c:v>1.590056E6</c:v>
                </c:pt>
                <c:pt idx="5">
                  <c:v>1.946898E6</c:v>
                </c:pt>
                <c:pt idx="6">
                  <c:v>2.303428E6</c:v>
                </c:pt>
                <c:pt idx="7">
                  <c:v>2.654638E6</c:v>
                </c:pt>
                <c:pt idx="8">
                  <c:v>3.020914E6</c:v>
                </c:pt>
                <c:pt idx="9">
                  <c:v>3.384104E6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63502272"/>
        <c:axId val="-563700592"/>
      </c:scatterChart>
      <c:valAx>
        <c:axId val="-563502272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3700592"/>
        <c:crosses val="autoZero"/>
        <c:crossBetween val="midCat"/>
      </c:valAx>
      <c:valAx>
        <c:axId val="-56370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3502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Compares for insert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output!$B$26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output!$A$27:$A$36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output!$B$27:$B$36</c:f>
              <c:numCache>
                <c:formatCode>General</c:formatCode>
                <c:ptCount val="10"/>
                <c:pt idx="0">
                  <c:v>168602.0</c:v>
                </c:pt>
                <c:pt idx="1">
                  <c:v>345455.0</c:v>
                </c:pt>
                <c:pt idx="2">
                  <c:v>519496.0</c:v>
                </c:pt>
                <c:pt idx="3">
                  <c:v>746518.0</c:v>
                </c:pt>
                <c:pt idx="4">
                  <c:v>934484.0</c:v>
                </c:pt>
                <c:pt idx="5">
                  <c:v>1.151345E6</c:v>
                </c:pt>
                <c:pt idx="6">
                  <c:v>1.450837E6</c:v>
                </c:pt>
                <c:pt idx="7">
                  <c:v>1.577677E6</c:v>
                </c:pt>
                <c:pt idx="8">
                  <c:v>1.712502E6</c:v>
                </c:pt>
                <c:pt idx="9">
                  <c:v>1.920643E6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output!$C$26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output!$A$27:$A$36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output!$C$27:$C$36</c:f>
              <c:numCache>
                <c:formatCode>General</c:formatCode>
                <c:ptCount val="10"/>
                <c:pt idx="0">
                  <c:v>121048.0</c:v>
                </c:pt>
                <c:pt idx="1">
                  <c:v>263028.0</c:v>
                </c:pt>
                <c:pt idx="2">
                  <c:v>411053.0</c:v>
                </c:pt>
                <c:pt idx="3">
                  <c:v>566023.0</c:v>
                </c:pt>
                <c:pt idx="4">
                  <c:v>721998.0</c:v>
                </c:pt>
                <c:pt idx="5">
                  <c:v>885392.0</c:v>
                </c:pt>
                <c:pt idx="6">
                  <c:v>1.049358E6</c:v>
                </c:pt>
                <c:pt idx="7">
                  <c:v>1.209847E6</c:v>
                </c:pt>
                <c:pt idx="8">
                  <c:v>1.378473E6</c:v>
                </c:pt>
                <c:pt idx="9">
                  <c:v>1.545073E6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402080"/>
        <c:axId val="-126896272"/>
      </c:scatterChart>
      <c:valAx>
        <c:axId val="-127402080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896272"/>
        <c:crosses val="autoZero"/>
        <c:crossBetween val="midCat"/>
      </c:valAx>
      <c:valAx>
        <c:axId val="-12689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40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Compares for search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output!$B$38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output!$A$39:$A$48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output!$B$39:$B$48</c:f>
              <c:numCache>
                <c:formatCode>General</c:formatCode>
                <c:ptCount val="10"/>
                <c:pt idx="0">
                  <c:v>188658.0</c:v>
                </c:pt>
                <c:pt idx="1">
                  <c:v>385089.0</c:v>
                </c:pt>
                <c:pt idx="2">
                  <c:v>579757.0</c:v>
                </c:pt>
                <c:pt idx="3">
                  <c:v>826308.0</c:v>
                </c:pt>
                <c:pt idx="4">
                  <c:v>1.033372E6</c:v>
                </c:pt>
                <c:pt idx="5">
                  <c:v>1.268985E6</c:v>
                </c:pt>
                <c:pt idx="6">
                  <c:v>1.590527E6</c:v>
                </c:pt>
                <c:pt idx="7">
                  <c:v>1.738557E6</c:v>
                </c:pt>
                <c:pt idx="8">
                  <c:v>1.892155E6</c:v>
                </c:pt>
                <c:pt idx="9">
                  <c:v>2.118443E6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output!$C$38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output!$A$39:$A$48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output!$C$39:$C$48</c:f>
              <c:numCache>
                <c:formatCode>General</c:formatCode>
                <c:ptCount val="10"/>
                <c:pt idx="0">
                  <c:v>135863.0</c:v>
                </c:pt>
                <c:pt idx="1">
                  <c:v>292473.0</c:v>
                </c:pt>
                <c:pt idx="2">
                  <c:v>455084.0</c:v>
                </c:pt>
                <c:pt idx="3">
                  <c:v>624337.0</c:v>
                </c:pt>
                <c:pt idx="4">
                  <c:v>795028.0</c:v>
                </c:pt>
                <c:pt idx="5">
                  <c:v>973449.0</c:v>
                </c:pt>
                <c:pt idx="6">
                  <c:v>1.151714E6</c:v>
                </c:pt>
                <c:pt idx="7">
                  <c:v>1.327319E6</c:v>
                </c:pt>
                <c:pt idx="8">
                  <c:v>1.510457E6</c:v>
                </c:pt>
                <c:pt idx="9">
                  <c:v>1.692052E6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9858112"/>
        <c:axId val="-183616288"/>
      </c:scatterChart>
      <c:valAx>
        <c:axId val="-389858112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616288"/>
        <c:crosses val="autoZero"/>
        <c:crossBetween val="midCat"/>
      </c:valAx>
      <c:valAx>
        <c:axId val="-1836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858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Elapsed ms for insert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output!$B$50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output!$A$51:$A$60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output!$B$51:$B$60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17.0</c:v>
                </c:pt>
                <c:pt idx="6">
                  <c:v>20.0</c:v>
                </c:pt>
                <c:pt idx="7">
                  <c:v>21.0</c:v>
                </c:pt>
                <c:pt idx="8">
                  <c:v>30.0</c:v>
                </c:pt>
                <c:pt idx="9">
                  <c:v>34.0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output!$C$50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output!$A$51:$A$60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output!$C$51:$C$60</c:f>
              <c:numCache>
                <c:formatCode>General</c:formatCode>
                <c:ptCount val="10"/>
                <c:pt idx="0">
                  <c:v>2394.0</c:v>
                </c:pt>
                <c:pt idx="1">
                  <c:v>9306.0</c:v>
                </c:pt>
                <c:pt idx="2">
                  <c:v>21764.0</c:v>
                </c:pt>
                <c:pt idx="3">
                  <c:v>39254.0</c:v>
                </c:pt>
                <c:pt idx="4">
                  <c:v>62910.0</c:v>
                </c:pt>
                <c:pt idx="5">
                  <c:v>95162.0</c:v>
                </c:pt>
                <c:pt idx="6">
                  <c:v>131400.0</c:v>
                </c:pt>
                <c:pt idx="7">
                  <c:v>183051.0</c:v>
                </c:pt>
                <c:pt idx="8">
                  <c:v>247811.0</c:v>
                </c:pt>
                <c:pt idx="9">
                  <c:v>294083.0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62374608"/>
        <c:axId val="-562573984"/>
      </c:scatterChart>
      <c:valAx>
        <c:axId val="-562374608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2573984"/>
        <c:crosses val="autoZero"/>
        <c:crossBetween val="midCat"/>
      </c:valAx>
      <c:valAx>
        <c:axId val="-56257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2374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Elapsed ms for search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output!$B$62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output!$A$63:$A$72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output!$B$63:$B$72</c:f>
              <c:numCache>
                <c:formatCode>General</c:formatCode>
                <c:ptCount val="10"/>
                <c:pt idx="0">
                  <c:v>1.0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31.0</c:v>
                </c:pt>
                <c:pt idx="8">
                  <c:v>25.0</c:v>
                </c:pt>
                <c:pt idx="9">
                  <c:v>32.0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output!$C$62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output!$A$63:$A$72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output!$C$63:$C$72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7.0</c:v>
                </c:pt>
                <c:pt idx="4">
                  <c:v>10.0</c:v>
                </c:pt>
                <c:pt idx="5">
                  <c:v>12.0</c:v>
                </c:pt>
                <c:pt idx="6">
                  <c:v>15.0</c:v>
                </c:pt>
                <c:pt idx="7">
                  <c:v>21.0</c:v>
                </c:pt>
                <c:pt idx="8">
                  <c:v>22.0</c:v>
                </c:pt>
                <c:pt idx="9">
                  <c:v>28.0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62229616"/>
        <c:axId val="-562227296"/>
      </c:scatterChart>
      <c:valAx>
        <c:axId val="-562229616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2227296"/>
        <c:crosses val="autoZero"/>
        <c:crossBetween val="midCat"/>
      </c:valAx>
      <c:valAx>
        <c:axId val="-56222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2229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4888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3E143-8ACE-0045-AB53-B12A56057C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6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May </a:t>
            </a:r>
            <a:r>
              <a:rPr lang="en-US" sz="1000" baseline="0" dirty="0" smtClean="0"/>
              <a:t>11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ma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uterhistory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ical-recipes.com/2011/the-big-three-in-c/" TargetMode="External"/><Relationship Id="rId4" Type="http://schemas.openxmlformats.org/officeDocument/2006/relationships/hyperlink" Target="http://www.cppsamples.com/common-tasks/rule-of-f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anifesto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mak/1401/" TargetMode="External"/><Relationship Id="rId4" Type="http://schemas.openxmlformats.org/officeDocument/2006/relationships/hyperlink" Target="http://ed-thelen.org/1401Project/1401RestorationPag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BM_1401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May </a:t>
            </a:r>
            <a:r>
              <a:rPr lang="en-US" sz="2400" dirty="0" smtClean="0"/>
              <a:t>11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3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977" y="1338912"/>
            <a:ext cx="8379217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Case 4 (outside right-right): </a:t>
            </a:r>
            <a:r>
              <a:rPr lang="en-US" sz="1500" b="1" u="sng" dirty="0">
                <a:latin typeface="Courier New" charset="0"/>
                <a:ea typeface="Courier New" charset="0"/>
                <a:cs typeface="Courier New" charset="0"/>
              </a:rPr>
              <a:t>Rebalance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with a single left rotation.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Update heights and return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sz="1500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k2 pointer to the node to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*k1)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*k2 = k1-&gt;right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k1-&gt;right = k2-&gt;left;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k2-&gt;left  = k1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Recompute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node heights.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k1-&gt;height = (max(height(k1-&gt;left), height(k1-&gt;right)) + 1);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k2-&gt;height = (max(height(k2-&gt;right), k1-&gt;height) + 1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k2;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3" y="3063244"/>
            <a:ext cx="4244202" cy="164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2 (inside left-right): </a:t>
            </a:r>
            <a:r>
              <a:rPr lang="en-US" dirty="0">
                <a:solidFill>
                  <a:schemeClr val="folHlink"/>
                </a:solidFill>
              </a:rPr>
              <a:t/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/>
              <a:t>Rebalance with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3C00"/>
                </a:solidFill>
              </a:rPr>
              <a:t>left-right rotation</a:t>
            </a:r>
            <a:r>
              <a:rPr lang="en-US" dirty="0"/>
              <a:t>.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4925"/>
            <a:ext cx="77358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559" y="1417342"/>
            <a:ext cx="884088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Case 2 (inside left-right): </a:t>
            </a:r>
            <a:r>
              <a:rPr lang="en-US" sz="1500" b="1" u="sng" dirty="0">
                <a:latin typeface="Courier New" charset="0"/>
                <a:ea typeface="Courier New" charset="0"/>
                <a:cs typeface="Courier New" charset="0"/>
              </a:rPr>
              <a:t>Rebalance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with a double left-right rotation.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sz="1500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k3 pointer to the node to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doubleLeftRightRotation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*k3)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k3-&gt;left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(k3-&gt;left);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(k3);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9" y="4019013"/>
            <a:ext cx="6156098" cy="206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3 (inside right-left):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right-left rotation</a:t>
            </a:r>
            <a:r>
              <a:rPr lang="en-US" dirty="0"/>
              <a:t>.</a:t>
            </a:r>
          </a:p>
        </p:txBody>
      </p:sp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435225"/>
            <a:ext cx="7940675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289" y="1325903"/>
            <a:ext cx="870142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Case 3 (inside right-left): </a:t>
            </a:r>
            <a:r>
              <a:rPr lang="en-US" b="1" u="sng" dirty="0">
                <a:latin typeface="Courier New" charset="0"/>
                <a:ea typeface="Courier New" charset="0"/>
                <a:cs typeface="Courier New" charset="0"/>
              </a:rPr>
              <a:t>Rebalance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with a double left rotation.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k1 pointer to the node to rotate.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doubleRightLeftRotation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*k1)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k1-&gt;right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(k1-&gt;right);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(k1);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12" y="3997939"/>
            <a:ext cx="6202974" cy="213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2 </a:t>
            </a:r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80282"/>
              </p:ext>
            </p:extLst>
          </p:nvPr>
        </p:nvGraphicFramePr>
        <p:xfrm>
          <a:off x="492972" y="1325902"/>
          <a:ext cx="4261905" cy="4297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968392"/>
              </p:ext>
            </p:extLst>
          </p:nvPr>
        </p:nvGraphicFramePr>
        <p:xfrm>
          <a:off x="4846317" y="1325903"/>
          <a:ext cx="3748999" cy="45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</a:t>
            </a:r>
            <a:r>
              <a:rPr lang="en-US" dirty="0" smtClean="0"/>
              <a:t>2 </a:t>
            </a:r>
            <a:r>
              <a:rPr lang="en-US" dirty="0"/>
              <a:t>Solution</a:t>
            </a:r>
            <a:r>
              <a:rPr lang="en-US" i="1" dirty="0"/>
              <a:t>, cont’d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35473"/>
              </p:ext>
            </p:extLst>
          </p:nvPr>
        </p:nvGraphicFramePr>
        <p:xfrm>
          <a:off x="548684" y="1296569"/>
          <a:ext cx="4114755" cy="432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449339"/>
              </p:ext>
            </p:extLst>
          </p:nvPr>
        </p:nvGraphicFramePr>
        <p:xfrm>
          <a:off x="4754877" y="1325903"/>
          <a:ext cx="3931877" cy="4518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2 Solution</a:t>
            </a:r>
            <a:r>
              <a:rPr lang="en-US" i="1" dirty="0"/>
              <a:t>, cont’d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298201"/>
              </p:ext>
            </p:extLst>
          </p:nvPr>
        </p:nvGraphicFramePr>
        <p:xfrm>
          <a:off x="457245" y="1417342"/>
          <a:ext cx="4114755" cy="4114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725010"/>
              </p:ext>
            </p:extLst>
          </p:nvPr>
        </p:nvGraphicFramePr>
        <p:xfrm>
          <a:off x="4754878" y="1405889"/>
          <a:ext cx="3840483" cy="421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auto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declaration of a variable that is also being initialized, the compiler can </a:t>
            </a:r>
            <a:r>
              <a:rPr lang="en-US" u="sng" dirty="0" smtClean="0"/>
              <a:t>infer</a:t>
            </a:r>
            <a:r>
              <a:rPr lang="en-US" dirty="0" smtClean="0"/>
              <a:t> the type of the variable from the initialization expression.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type inference</a:t>
            </a:r>
            <a:r>
              <a:rPr lang="en-US" dirty="0" smtClean="0"/>
              <a:t>, AKA </a:t>
            </a:r>
            <a:r>
              <a:rPr lang="en-US" dirty="0" smtClean="0">
                <a:solidFill>
                  <a:srgbClr val="B23C00"/>
                </a:solidFill>
              </a:rPr>
              <a:t>type determination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auto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instead of a complicated type name.</a:t>
            </a:r>
          </a:p>
          <a:p>
            <a:pPr lvl="1"/>
            <a:r>
              <a:rPr lang="en-US" dirty="0" smtClean="0"/>
              <a:t>Examples: Instead of: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89" y="4357234"/>
            <a:ext cx="89482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vector&lt;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&gt;::iterator current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a_container.begin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map&lt;string,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DistanceToCity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&gt;::iterator p = 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cities.lower_bound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new_city.get_name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25" y="5546150"/>
            <a:ext cx="623279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auto current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a_container.begin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auto p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cities.lower_bound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new_city.get_name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decltype</a:t>
            </a:r>
            <a:r>
              <a:rPr lang="en-US" dirty="0" smtClean="0"/>
              <a:t> Pseudo-Function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65112"/>
          </a:xfrm>
        </p:spPr>
        <p:txBody>
          <a:bodyPr/>
          <a:lstStyle/>
          <a:p>
            <a:r>
              <a:rPr lang="en-US" dirty="0" smtClean="0"/>
              <a:t>Takes a variable as an argument.</a:t>
            </a:r>
          </a:p>
          <a:p>
            <a:r>
              <a:rPr lang="en-US" dirty="0" smtClean="0"/>
              <a:t>Returns the type associated with the variable.</a:t>
            </a:r>
          </a:p>
          <a:p>
            <a:pPr lvl="5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reate another variable with the same type.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Ensure that two variables have the same type.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1431" y="4337132"/>
            <a:ext cx="556113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map&lt;string,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&gt;::iterator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start_point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decltype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start_point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end_point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AB9-9FAF-744D-8B1B-8631609A80AA}" type="slidenum">
              <a:rPr lang="en-US"/>
              <a:pPr/>
              <a:t>2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Unofficial Field Trip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876769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B23C00"/>
                </a:solidFill>
              </a:rPr>
              <a:t>Computer History Museum in Mt. </a:t>
            </a:r>
            <a:r>
              <a:rPr lang="en-US" b="1" dirty="0" smtClean="0">
                <a:solidFill>
                  <a:srgbClr val="B23C00"/>
                </a:solidFill>
              </a:rPr>
              <a:t>View</a:t>
            </a:r>
          </a:p>
          <a:p>
            <a:pPr lvl="4">
              <a:lnSpc>
                <a:spcPct val="90000"/>
              </a:lnSpc>
            </a:pPr>
            <a:endParaRPr lang="en-US" b="1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hlinkClick r:id="rId2"/>
              </a:rPr>
              <a:t>http://www.computerhistory.org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Provide your own transportation to the museum.</a:t>
            </a: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B23C00"/>
                </a:solidFill>
              </a:rPr>
              <a:t>Saturday, </a:t>
            </a:r>
            <a:r>
              <a:rPr lang="en-US" b="1" dirty="0" smtClean="0">
                <a:solidFill>
                  <a:srgbClr val="B23C00"/>
                </a:solidFill>
              </a:rPr>
              <a:t>May 20, </a:t>
            </a:r>
            <a:r>
              <a:rPr lang="en-US" b="1" dirty="0">
                <a:solidFill>
                  <a:srgbClr val="B23C00"/>
                </a:solidFill>
              </a:rPr>
              <a:t>11:30 – closing </a:t>
            </a:r>
            <a:r>
              <a:rPr lang="en-US" b="1" dirty="0" smtClean="0">
                <a:solidFill>
                  <a:srgbClr val="B23C00"/>
                </a:solidFill>
              </a:rPr>
              <a:t>time</a:t>
            </a:r>
          </a:p>
          <a:p>
            <a:pPr lvl="4">
              <a:lnSpc>
                <a:spcPct val="90000"/>
              </a:lnSpc>
            </a:pPr>
            <a:endParaRPr lang="en-US" b="1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Special </a:t>
            </a:r>
            <a:r>
              <a:rPr lang="en-US" u="sng" dirty="0"/>
              <a:t>free </a:t>
            </a:r>
            <a:r>
              <a:rPr lang="en-US" u="sng" dirty="0" smtClean="0"/>
              <a:t>admission</a:t>
            </a:r>
            <a:r>
              <a:rPr lang="en-US" u="sng" dirty="0"/>
              <a:t> </a:t>
            </a:r>
            <a:r>
              <a:rPr lang="en-US" dirty="0" smtClean="0"/>
              <a:t>(for my students only).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Experience a fully restored </a:t>
            </a:r>
            <a:r>
              <a:rPr lang="en-US" dirty="0">
                <a:solidFill>
                  <a:schemeClr val="folHlink"/>
                </a:solidFill>
              </a:rPr>
              <a:t>IBM 1401</a:t>
            </a:r>
            <a:r>
              <a:rPr lang="en-US" dirty="0"/>
              <a:t> mainframe computer from the early 1960s in operation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 </a:t>
            </a:r>
            <a:r>
              <a:rPr lang="en-US" dirty="0"/>
              <a:t>a self-guided tour of the </a:t>
            </a:r>
            <a:r>
              <a:rPr lang="en-US" dirty="0" smtClean="0">
                <a:solidFill>
                  <a:schemeClr val="folHlink"/>
                </a:solidFill>
              </a:rPr>
              <a:t>Revolution</a:t>
            </a:r>
            <a:r>
              <a:rPr lang="en-US" dirty="0" smtClean="0"/>
              <a:t> exhibit.</a:t>
            </a:r>
          </a:p>
          <a:p>
            <a:pPr lvl="6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New </a:t>
            </a:r>
            <a:r>
              <a:rPr lang="en-US" dirty="0" smtClean="0">
                <a:solidFill>
                  <a:srgbClr val="A12A03"/>
                </a:solidFill>
              </a:rPr>
              <a:t>Make/Software: Change the World </a:t>
            </a:r>
            <a:r>
              <a:rPr lang="en-US" dirty="0" smtClean="0"/>
              <a:t>exhibit.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in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16478"/>
          </a:xfrm>
        </p:spPr>
        <p:txBody>
          <a:bodyPr/>
          <a:lstStyle/>
          <a:p>
            <a:r>
              <a:rPr lang="en-US" dirty="0" smtClean="0"/>
              <a:t>If a member function is small, such as a constructor, a getter, or a setter, you can </a:t>
            </a:r>
            <a:br>
              <a:rPr lang="en-US" dirty="0" smtClean="0"/>
            </a:br>
            <a:r>
              <a:rPr lang="en-US" dirty="0" smtClean="0"/>
              <a:t>put its definition inside the class declaration. </a:t>
            </a:r>
            <a:endParaRPr lang="en-US" dirty="0"/>
          </a:p>
          <a:p>
            <a:pPr lvl="1"/>
            <a:r>
              <a:rPr lang="en-US" dirty="0" smtClean="0"/>
              <a:t>You can have definition code in the header file.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6098" y="3279964"/>
            <a:ext cx="586250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InlineTest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InlineTest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: value(v) 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value;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{ value = v;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0171" y="3357160"/>
            <a:ext cx="155190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InlineTest1.cpp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 in Header </a:t>
            </a:r>
            <a:r>
              <a:rPr lang="en-US" dirty="0" smtClean="0"/>
              <a:t>Files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put a member function definition inside the class declaration, the compiler can </a:t>
            </a:r>
            <a:r>
              <a:rPr lang="en-US" dirty="0" smtClean="0">
                <a:solidFill>
                  <a:srgbClr val="B23C00"/>
                </a:solidFill>
              </a:rPr>
              <a:t>inline</a:t>
            </a:r>
            <a:r>
              <a:rPr lang="en-US" dirty="0" smtClean="0"/>
              <a:t> the function code.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Instead of compiling a member function call </a:t>
            </a:r>
            <a:br>
              <a:rPr lang="en-US" dirty="0" smtClean="0"/>
            </a:br>
            <a:r>
              <a:rPr lang="en-US" dirty="0" smtClean="0"/>
              <a:t>the usual way, the compiler will instead insert the function code in place of the call.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will speed execution (since no calls are executed) but increase the size of the compiled code.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define a member function outside of the class declaration, you can use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dirty="0" smtClean="0"/>
              <a:t> keyword to ask the compiler to inline the function code.</a:t>
            </a:r>
          </a:p>
          <a:p>
            <a:pPr lvl="1"/>
            <a:r>
              <a:rPr lang="en-US" dirty="0" smtClean="0"/>
              <a:t>The compiler may ignore the keyword.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It’s usually better to let the compiler decide what’s best for code optimization.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r>
              <a:rPr lang="en-US" i="1" dirty="0" smtClean="0"/>
              <a:t>,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299" y="1417342"/>
            <a:ext cx="783740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InlineTest2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InlineTest2(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: value(v) 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InlineTest2::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value; }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void InlineTest2::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{ value = v;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27478" y="1512858"/>
            <a:ext cx="155190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InlineTest2.cpp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“Big Three”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Collectively called the “big three” of a class:</a:t>
            </a:r>
          </a:p>
          <a:p>
            <a:pPr lvl="1"/>
            <a:r>
              <a:rPr lang="en-US" dirty="0" smtClean="0"/>
              <a:t>overloaded assignment operator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destructor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Rule of thumb: If you define a destructor, </a:t>
            </a:r>
            <a:br>
              <a:rPr lang="en-US" dirty="0" smtClean="0"/>
            </a:br>
            <a:r>
              <a:rPr lang="en-US" dirty="0" smtClean="0"/>
              <a:t>you should also define a copy constructor </a:t>
            </a:r>
            <a:br>
              <a:rPr lang="en-US" dirty="0" smtClean="0"/>
            </a:br>
            <a:r>
              <a:rPr lang="en-US" dirty="0" smtClean="0"/>
              <a:t>and an overloaded assignment operator.</a:t>
            </a:r>
          </a:p>
          <a:p>
            <a:pPr lvl="1"/>
            <a:r>
              <a:rPr lang="en-US" dirty="0" smtClean="0"/>
              <a:t>Ensure that all three perform in a similar fashion.</a:t>
            </a:r>
          </a:p>
          <a:p>
            <a:pPr lvl="1"/>
            <a:r>
              <a:rPr lang="en-US" u="sng" dirty="0" smtClean="0"/>
              <a:t>Do not rely</a:t>
            </a:r>
            <a:r>
              <a:rPr lang="en-US" dirty="0" smtClean="0"/>
              <a:t> on the default implementations!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</a:t>
            </a:r>
            <a:r>
              <a:rPr lang="en-US" dirty="0" smtClean="0"/>
              <a:t>”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smtClean="0"/>
              <a:t>Why does this code crash?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3051" y="1894076"/>
            <a:ext cx="425789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Array1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Array1(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~Array1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Array1::Array1(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size = 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[size];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::copy(v, v + size,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4951" y="1980334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</a:t>
            </a:r>
            <a:r>
              <a:rPr lang="en-US" dirty="0" smtClean="0"/>
              <a:t>”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Why does this code crash?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04767" y="1965976"/>
            <a:ext cx="413446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Array1::~Array1()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[4] = { 1, 2, 3, 4 };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Array1 a1(4,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Array1 a2(a1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!"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682" y="4434829"/>
            <a:ext cx="27302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What happens when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array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a2</a:t>
            </a:r>
            <a:r>
              <a:rPr lang="en-US" dirty="0" smtClean="0">
                <a:solidFill>
                  <a:srgbClr val="0033CC"/>
                </a:solidFill>
              </a:rPr>
              <a:t> goes out of scope?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4951" y="2084617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79137"/>
          </a:xfrm>
        </p:spPr>
        <p:txBody>
          <a:bodyPr/>
          <a:lstStyle/>
          <a:p>
            <a:r>
              <a:rPr lang="en-US" dirty="0" smtClean="0"/>
              <a:t>Explicitly define a copy constructor: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5895" y="1743641"/>
            <a:ext cx="5492209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Array2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Array2(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Array2(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Array2&amp; 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~Array2();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Array2::Array2(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Array2 &amp;a)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size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::copy(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 size,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5024" y="1863146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3051" y="1417342"/>
            <a:ext cx="425789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vals[4] = { 1, 2, 3, 4 };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Array2 a1(4, vals);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Array2 a2(a1);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a1 = a2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!"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6317" y="2940836"/>
            <a:ext cx="27302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What happens when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array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a1</a:t>
            </a:r>
            <a:r>
              <a:rPr lang="en-US" dirty="0" smtClean="0">
                <a:solidFill>
                  <a:srgbClr val="0033CC"/>
                </a:solidFill>
              </a:rPr>
              <a:t> goes out of scope?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9931" y="1495987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Overload the </a:t>
            </a:r>
            <a:r>
              <a:rPr lang="en-US" smtClean="0"/>
              <a:t>assignment operator: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1042" y="1874537"/>
            <a:ext cx="5121915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Array3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Array3(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Array3(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Array3&amp; 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~Array3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Array3&amp;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operator =(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Array3&amp; a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2146" y="1933860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Array3.cpp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41E-849C-5E4C-9426-22969953EBEB}" type="slidenum">
              <a:rPr lang="en-US"/>
              <a:pPr/>
              <a:t>3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Field Trip</a:t>
            </a:r>
            <a:r>
              <a:rPr lang="en-US" i="1" dirty="0"/>
              <a:t>, cont’d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0791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B23C00"/>
                </a:solidFill>
              </a:rPr>
              <a:t>IBM 1401 computer</a:t>
            </a:r>
            <a:r>
              <a:rPr lang="en-US" sz="2400" dirty="0"/>
              <a:t>, fully restored and </a:t>
            </a:r>
            <a:r>
              <a:rPr lang="en-US" sz="2400" dirty="0" smtClean="0"/>
              <a:t>operational.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 small transistor-based mainframe computer.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Extremely popular with small businesses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late 1950s </a:t>
            </a:r>
            <a:r>
              <a:rPr lang="en-US" sz="2000" dirty="0" smtClean="0"/>
              <a:t>through </a:t>
            </a:r>
            <a:r>
              <a:rPr lang="en-US" sz="2000" dirty="0"/>
              <a:t>the mid 1960s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Maximum of 16K bytes of memory.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800 card/minute card reader (wire brushes).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600 line/minute line printer (impact).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6 magnetic tape drives, no disk drives.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637956" name="Picture 4" descr="IBM1401_TapeSystem_M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3604546"/>
            <a:ext cx="658495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3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0"/>
            <a:ext cx="8229600" cy="1005829"/>
          </a:xfrm>
        </p:spPr>
        <p:txBody>
          <a:bodyPr/>
          <a:lstStyle/>
          <a:p>
            <a:r>
              <a:rPr lang="en-US" dirty="0" smtClean="0"/>
              <a:t>This concludes the Big Three!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ecently become the Big Five.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9033" y="1417342"/>
            <a:ext cx="598593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Array3&amp; Array3::operator =(const Array3 &amp;a)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if (&amp;a != this)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size = a.size;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vals = new int[a.size];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std::copy(a.vals, a.vals + size, vals);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*this;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7814" y="5349219"/>
            <a:ext cx="5288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/>
              <a:t>References: 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://www.technical-recipes.com/2011/the-big-three-in-c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285750" lvl="1" indent="-2857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www.cppsamples.com/common-tasks/rule-of-five.html</a:t>
            </a:r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09341" y="3790537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Array3.cpp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Phases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/>
              <a:t>elicitation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</a:p>
          <a:p>
            <a:pPr lvl="1"/>
            <a:endParaRPr lang="en-US" dirty="0"/>
          </a:p>
          <a:p>
            <a:r>
              <a:rPr lang="en-US" dirty="0"/>
              <a:t>How do we accomplish these phases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Lucida Blackletter"/>
                <a:cs typeface="Lucida Blackletter"/>
              </a:rPr>
              <a:t>Ye </a:t>
            </a:r>
            <a:r>
              <a:rPr lang="en-US" sz="4000" dirty="0" err="1">
                <a:latin typeface="Lucida Blackletter"/>
                <a:cs typeface="Lucida Blackletter"/>
              </a:rPr>
              <a:t>Olde</a:t>
            </a:r>
            <a:r>
              <a:rPr lang="en-US" sz="4000" dirty="0">
                <a:latin typeface="Lucida Blackletter"/>
                <a:cs typeface="Lucida Blackletter"/>
              </a:rPr>
              <a:t> Waterfall Model</a:t>
            </a:r>
          </a:p>
        </p:txBody>
      </p:sp>
      <p:sp>
        <p:nvSpPr>
          <p:cNvPr id="133123" name="AutoShape 3"/>
          <p:cNvSpPr>
            <a:spLocks noChangeArrowheads="1"/>
          </p:cNvSpPr>
          <p:nvPr/>
        </p:nvSpPr>
        <p:spPr bwMode="auto">
          <a:xfrm>
            <a:off x="914400" y="1600200"/>
            <a:ext cx="1616075" cy="4889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Requirements</a:t>
            </a:r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2536825" y="1874838"/>
            <a:ext cx="1822450" cy="1128712"/>
            <a:chOff x="1598" y="1181"/>
            <a:chExt cx="1148" cy="711"/>
          </a:xfrm>
        </p:grpSpPr>
        <p:sp>
          <p:nvSpPr>
            <p:cNvPr id="133126" name="AutoShape 6"/>
            <p:cNvSpPr>
              <a:spLocks noChangeArrowheads="1"/>
            </p:cNvSpPr>
            <p:nvPr/>
          </p:nvSpPr>
          <p:spPr bwMode="auto">
            <a:xfrm>
              <a:off x="1728" y="1584"/>
              <a:ext cx="1018" cy="308"/>
            </a:xfrm>
            <a:prstGeom prst="roundRect">
              <a:avLst>
                <a:gd name="adj" fmla="val 16667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Design</a:t>
              </a:r>
            </a:p>
          </p:txBody>
        </p:sp>
        <p:grpSp>
          <p:nvGrpSpPr>
            <p:cNvPr id="133127" name="Group 7"/>
            <p:cNvGrpSpPr>
              <a:grpSpLocks/>
            </p:cNvGrpSpPr>
            <p:nvPr/>
          </p:nvGrpSpPr>
          <p:grpSpPr bwMode="auto">
            <a:xfrm>
              <a:off x="1598" y="1181"/>
              <a:ext cx="345" cy="403"/>
              <a:chOff x="1613" y="1181"/>
              <a:chExt cx="345" cy="403"/>
            </a:xfrm>
          </p:grpSpPr>
          <p:sp>
            <p:nvSpPr>
              <p:cNvPr id="133128" name="Line 8"/>
              <p:cNvSpPr>
                <a:spLocks noChangeShapeType="1"/>
              </p:cNvSpPr>
              <p:nvPr/>
            </p:nvSpPr>
            <p:spPr bwMode="auto">
              <a:xfrm>
                <a:off x="1613" y="1181"/>
                <a:ext cx="3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29" name="Line 9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0" cy="4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4357688" y="2789238"/>
            <a:ext cx="1830387" cy="1128712"/>
            <a:chOff x="2745" y="1757"/>
            <a:chExt cx="1153" cy="711"/>
          </a:xfrm>
        </p:grpSpPr>
        <p:sp>
          <p:nvSpPr>
            <p:cNvPr id="133131" name="AutoShape 11"/>
            <p:cNvSpPr>
              <a:spLocks noChangeArrowheads="1"/>
            </p:cNvSpPr>
            <p:nvPr/>
          </p:nvSpPr>
          <p:spPr bwMode="auto">
            <a:xfrm>
              <a:off x="2880" y="2160"/>
              <a:ext cx="1018" cy="308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Implementation</a:t>
              </a:r>
            </a:p>
          </p:txBody>
        </p:sp>
        <p:grpSp>
          <p:nvGrpSpPr>
            <p:cNvPr id="133132" name="Group 12"/>
            <p:cNvGrpSpPr>
              <a:grpSpLocks/>
            </p:cNvGrpSpPr>
            <p:nvPr/>
          </p:nvGrpSpPr>
          <p:grpSpPr bwMode="auto">
            <a:xfrm>
              <a:off x="2745" y="1757"/>
              <a:ext cx="345" cy="403"/>
              <a:chOff x="1613" y="1181"/>
              <a:chExt cx="345" cy="403"/>
            </a:xfrm>
          </p:grpSpPr>
          <p:sp>
            <p:nvSpPr>
              <p:cNvPr id="133133" name="Line 13"/>
              <p:cNvSpPr>
                <a:spLocks noChangeShapeType="1"/>
              </p:cNvSpPr>
              <p:nvPr/>
            </p:nvSpPr>
            <p:spPr bwMode="auto">
              <a:xfrm>
                <a:off x="1613" y="1181"/>
                <a:ext cx="3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34" name="Line 14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0" cy="4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35" name="Group 15"/>
          <p:cNvGrpSpPr>
            <a:grpSpLocks/>
          </p:cNvGrpSpPr>
          <p:nvPr/>
        </p:nvGrpSpPr>
        <p:grpSpPr bwMode="auto">
          <a:xfrm>
            <a:off x="6196013" y="3697288"/>
            <a:ext cx="1820862" cy="1135062"/>
            <a:chOff x="3903" y="2329"/>
            <a:chExt cx="1147" cy="715"/>
          </a:xfrm>
        </p:grpSpPr>
        <p:sp>
          <p:nvSpPr>
            <p:cNvPr id="133136" name="AutoShape 16"/>
            <p:cNvSpPr>
              <a:spLocks noChangeArrowheads="1"/>
            </p:cNvSpPr>
            <p:nvPr/>
          </p:nvSpPr>
          <p:spPr bwMode="auto">
            <a:xfrm>
              <a:off x="4032" y="2736"/>
              <a:ext cx="1018" cy="308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Testing</a:t>
              </a:r>
            </a:p>
          </p:txBody>
        </p:sp>
        <p:grpSp>
          <p:nvGrpSpPr>
            <p:cNvPr id="133137" name="Group 17"/>
            <p:cNvGrpSpPr>
              <a:grpSpLocks/>
            </p:cNvGrpSpPr>
            <p:nvPr/>
          </p:nvGrpSpPr>
          <p:grpSpPr bwMode="auto">
            <a:xfrm>
              <a:off x="3903" y="2329"/>
              <a:ext cx="345" cy="403"/>
              <a:chOff x="1613" y="1181"/>
              <a:chExt cx="345" cy="403"/>
            </a:xfrm>
          </p:grpSpPr>
          <p:sp>
            <p:nvSpPr>
              <p:cNvPr id="133138" name="Line 18"/>
              <p:cNvSpPr>
                <a:spLocks noChangeShapeType="1"/>
              </p:cNvSpPr>
              <p:nvPr/>
            </p:nvSpPr>
            <p:spPr bwMode="auto">
              <a:xfrm>
                <a:off x="1613" y="1181"/>
                <a:ext cx="3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0" cy="4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</a:t>
            </a:r>
            <a:r>
              <a:rPr lang="en-US" dirty="0" smtClean="0"/>
              <a:t>Model, </a:t>
            </a:r>
            <a:r>
              <a:rPr lang="en-US" i="1" dirty="0" smtClean="0"/>
              <a:t>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Make sure each phase is </a:t>
            </a:r>
            <a:r>
              <a:rPr lang="en-US" dirty="0">
                <a:solidFill>
                  <a:srgbClr val="B23C00"/>
                </a:solidFill>
              </a:rPr>
              <a:t>100% complete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and </a:t>
            </a:r>
            <a:r>
              <a:rPr lang="en-US" dirty="0">
                <a:solidFill>
                  <a:srgbClr val="B23C00"/>
                </a:solidFill>
              </a:rPr>
              <a:t>absolutely correct </a:t>
            </a:r>
            <a:r>
              <a:rPr lang="en-US" dirty="0"/>
              <a:t>before proceeding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next phase.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Big Design Up Front </a:t>
            </a:r>
            <a:r>
              <a:rPr lang="en-US" dirty="0"/>
              <a:t>(BDUF</a:t>
            </a:r>
            <a:r>
              <a:rPr lang="en-US" dirty="0" smtClean="0"/>
              <a:t>)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Set requirements in stone before starting the design</a:t>
            </a:r>
            <a:r>
              <a:rPr lang="en-US" dirty="0" smtClean="0"/>
              <a:t>.</a:t>
            </a:r>
          </a:p>
          <a:p>
            <a:pPr lvl="6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Otherwise, </a:t>
            </a:r>
            <a:r>
              <a:rPr lang="en-US" dirty="0" smtClean="0"/>
              <a:t>you might waste design </a:t>
            </a:r>
            <a:r>
              <a:rPr lang="en-US" dirty="0"/>
              <a:t>work </a:t>
            </a:r>
            <a:r>
              <a:rPr lang="en-US" dirty="0" smtClean="0"/>
              <a:t>on </a:t>
            </a:r>
            <a:br>
              <a:rPr lang="en-US" dirty="0" smtClean="0"/>
            </a:br>
            <a:r>
              <a:rPr lang="ja-JP" altLang="en-US" dirty="0" smtClean="0">
                <a:latin typeface="Arial"/>
              </a:rPr>
              <a:t>“</a:t>
            </a:r>
            <a:r>
              <a:rPr lang="en-US" dirty="0"/>
              <a:t>incorrect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requirements.</a:t>
            </a:r>
          </a:p>
          <a:p>
            <a:pPr lvl="7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Spend extra time at the beginning to </a:t>
            </a:r>
            <a:r>
              <a:rPr lang="en-US" dirty="0">
                <a:solidFill>
                  <a:srgbClr val="B23C00"/>
                </a:solidFill>
              </a:rPr>
              <a:t>make sure that the requirements and design are absolutely correct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i="1" dirty="0"/>
              <a:t>Source: Wikipedia article on </a:t>
            </a:r>
            <a:r>
              <a:rPr lang="ja-JP" altLang="en-US" sz="2000" i="1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i="1" dirty="0">
                <a:solidFill>
                  <a:srgbClr val="0000FF"/>
                </a:solidFill>
              </a:rPr>
              <a:t>Waterfall Model</a:t>
            </a:r>
            <a:r>
              <a:rPr lang="ja-JP" altLang="en-US" sz="2000" i="1" dirty="0">
                <a:solidFill>
                  <a:srgbClr val="0000FF"/>
                </a:solidFill>
                <a:latin typeface="Arial"/>
              </a:rPr>
              <a:t>”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</a:t>
            </a:r>
            <a:r>
              <a:rPr lang="en-US" dirty="0" smtClean="0"/>
              <a:t>Model, </a:t>
            </a:r>
            <a:r>
              <a:rPr lang="en-US" i="1" dirty="0" smtClean="0"/>
              <a:t>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waterfall model has been </a:t>
            </a:r>
            <a:r>
              <a:rPr lang="en-US" dirty="0" smtClean="0"/>
              <a:t>mostly discredited.</a:t>
            </a:r>
          </a:p>
          <a:p>
            <a:pPr lvl="6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It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work!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But </a:t>
            </a:r>
            <a:r>
              <a:rPr lang="en-US" dirty="0" smtClean="0">
                <a:solidFill>
                  <a:srgbClr val="B23C00"/>
                </a:solidFill>
              </a:rPr>
              <a:t>it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still commonly practiced.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dirty="0"/>
          </a:p>
        </p:txBody>
      </p:sp>
      <p:grpSp>
        <p:nvGrpSpPr>
          <p:cNvPr id="134164" name="Group 20"/>
          <p:cNvGrpSpPr>
            <a:grpSpLocks/>
          </p:cNvGrpSpPr>
          <p:nvPr/>
        </p:nvGrpSpPr>
        <p:grpSpPr bwMode="auto">
          <a:xfrm>
            <a:off x="823001" y="2788927"/>
            <a:ext cx="7497997" cy="3291804"/>
            <a:chOff x="576" y="1008"/>
            <a:chExt cx="4474" cy="2036"/>
          </a:xfrm>
        </p:grpSpPr>
        <p:sp>
          <p:nvSpPr>
            <p:cNvPr id="134148" name="AutoShape 4"/>
            <p:cNvSpPr>
              <a:spLocks noChangeArrowheads="1"/>
            </p:cNvSpPr>
            <p:nvPr/>
          </p:nvSpPr>
          <p:spPr bwMode="auto">
            <a:xfrm>
              <a:off x="576" y="1008"/>
              <a:ext cx="1018" cy="30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Requirements</a:t>
              </a:r>
            </a:p>
          </p:txBody>
        </p:sp>
        <p:grpSp>
          <p:nvGrpSpPr>
            <p:cNvPr id="134149" name="Group 5"/>
            <p:cNvGrpSpPr>
              <a:grpSpLocks/>
            </p:cNvGrpSpPr>
            <p:nvPr/>
          </p:nvGrpSpPr>
          <p:grpSpPr bwMode="auto">
            <a:xfrm>
              <a:off x="1598" y="1181"/>
              <a:ext cx="1148" cy="711"/>
              <a:chOff x="1598" y="1181"/>
              <a:chExt cx="1148" cy="711"/>
            </a:xfrm>
          </p:grpSpPr>
          <p:sp>
            <p:nvSpPr>
              <p:cNvPr id="134150" name="AutoShape 6"/>
              <p:cNvSpPr>
                <a:spLocks noChangeArrowheads="1"/>
              </p:cNvSpPr>
              <p:nvPr/>
            </p:nvSpPr>
            <p:spPr bwMode="auto">
              <a:xfrm>
                <a:off x="1728" y="1584"/>
                <a:ext cx="1018" cy="308"/>
              </a:xfrm>
              <a:prstGeom prst="roundRect">
                <a:avLst>
                  <a:gd name="adj" fmla="val 16667"/>
                </a:avLst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00"/>
                  <a:t>Design</a:t>
                </a:r>
              </a:p>
            </p:txBody>
          </p:sp>
          <p:grpSp>
            <p:nvGrpSpPr>
              <p:cNvPr id="134151" name="Group 7"/>
              <p:cNvGrpSpPr>
                <a:grpSpLocks/>
              </p:cNvGrpSpPr>
              <p:nvPr/>
            </p:nvGrpSpPr>
            <p:grpSpPr bwMode="auto">
              <a:xfrm>
                <a:off x="1598" y="1181"/>
                <a:ext cx="345" cy="403"/>
                <a:chOff x="1613" y="1181"/>
                <a:chExt cx="345" cy="403"/>
              </a:xfrm>
            </p:grpSpPr>
            <p:sp>
              <p:nvSpPr>
                <p:cNvPr id="134152" name="Line 8"/>
                <p:cNvSpPr>
                  <a:spLocks noChangeShapeType="1"/>
                </p:cNvSpPr>
                <p:nvPr/>
              </p:nvSpPr>
              <p:spPr bwMode="auto">
                <a:xfrm>
                  <a:off x="1613" y="1181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53" name="Line 9"/>
                <p:cNvSpPr>
                  <a:spLocks noChangeShapeType="1"/>
                </p:cNvSpPr>
                <p:nvPr/>
              </p:nvSpPr>
              <p:spPr bwMode="auto">
                <a:xfrm>
                  <a:off x="1946" y="1181"/>
                  <a:ext cx="0" cy="4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4154" name="Group 10"/>
            <p:cNvGrpSpPr>
              <a:grpSpLocks/>
            </p:cNvGrpSpPr>
            <p:nvPr/>
          </p:nvGrpSpPr>
          <p:grpSpPr bwMode="auto">
            <a:xfrm>
              <a:off x="2745" y="1757"/>
              <a:ext cx="1153" cy="711"/>
              <a:chOff x="2745" y="1757"/>
              <a:chExt cx="1153" cy="711"/>
            </a:xfrm>
          </p:grpSpPr>
          <p:sp>
            <p:nvSpPr>
              <p:cNvPr id="134155" name="AutoShape 11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018" cy="308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900"/>
                  <a:t>Implementation</a:t>
                </a:r>
              </a:p>
            </p:txBody>
          </p:sp>
          <p:grpSp>
            <p:nvGrpSpPr>
              <p:cNvPr id="134156" name="Group 12"/>
              <p:cNvGrpSpPr>
                <a:grpSpLocks/>
              </p:cNvGrpSpPr>
              <p:nvPr/>
            </p:nvGrpSpPr>
            <p:grpSpPr bwMode="auto">
              <a:xfrm>
                <a:off x="2745" y="1757"/>
                <a:ext cx="345" cy="403"/>
                <a:chOff x="1613" y="1181"/>
                <a:chExt cx="345" cy="403"/>
              </a:xfrm>
            </p:grpSpPr>
            <p:sp>
              <p:nvSpPr>
                <p:cNvPr id="134157" name="Line 13"/>
                <p:cNvSpPr>
                  <a:spLocks noChangeShapeType="1"/>
                </p:cNvSpPr>
                <p:nvPr/>
              </p:nvSpPr>
              <p:spPr bwMode="auto">
                <a:xfrm>
                  <a:off x="1613" y="1181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58" name="Line 14"/>
                <p:cNvSpPr>
                  <a:spLocks noChangeShapeType="1"/>
                </p:cNvSpPr>
                <p:nvPr/>
              </p:nvSpPr>
              <p:spPr bwMode="auto">
                <a:xfrm>
                  <a:off x="1946" y="1181"/>
                  <a:ext cx="0" cy="4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4159" name="Group 15"/>
            <p:cNvGrpSpPr>
              <a:grpSpLocks/>
            </p:cNvGrpSpPr>
            <p:nvPr/>
          </p:nvGrpSpPr>
          <p:grpSpPr bwMode="auto">
            <a:xfrm>
              <a:off x="3903" y="2329"/>
              <a:ext cx="1147" cy="715"/>
              <a:chOff x="3903" y="2329"/>
              <a:chExt cx="1147" cy="715"/>
            </a:xfrm>
          </p:grpSpPr>
          <p:sp>
            <p:nvSpPr>
              <p:cNvPr id="134160" name="AutoShape 16"/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1018" cy="308"/>
              </a:xfrm>
              <a:prstGeom prst="roundRect">
                <a:avLst>
                  <a:gd name="adj" fmla="val 16667"/>
                </a:avLst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00"/>
                  <a:t>Testing</a:t>
                </a:r>
              </a:p>
            </p:txBody>
          </p:sp>
          <p:grpSp>
            <p:nvGrpSpPr>
              <p:cNvPr id="134161" name="Group 17"/>
              <p:cNvGrpSpPr>
                <a:grpSpLocks/>
              </p:cNvGrpSpPr>
              <p:nvPr/>
            </p:nvGrpSpPr>
            <p:grpSpPr bwMode="auto">
              <a:xfrm>
                <a:off x="3903" y="2329"/>
                <a:ext cx="345" cy="403"/>
                <a:chOff x="1613" y="1181"/>
                <a:chExt cx="345" cy="403"/>
              </a:xfrm>
            </p:grpSpPr>
            <p:sp>
              <p:nvSpPr>
                <p:cNvPr id="134162" name="Line 18"/>
                <p:cNvSpPr>
                  <a:spLocks noChangeShapeType="1"/>
                </p:cNvSpPr>
                <p:nvPr/>
              </p:nvSpPr>
              <p:spPr bwMode="auto">
                <a:xfrm>
                  <a:off x="1613" y="1181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3" name="Line 19"/>
                <p:cNvSpPr>
                  <a:spLocks noChangeShapeType="1"/>
                </p:cNvSpPr>
                <p:nvPr/>
              </p:nvSpPr>
              <p:spPr bwMode="auto">
                <a:xfrm>
                  <a:off x="1946" y="1181"/>
                  <a:ext cx="0" cy="4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dirty="0"/>
              <a:t>The Agile Manifesto for Software Development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08000" y="1306513"/>
            <a:ext cx="797718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We are uncovering </a:t>
            </a:r>
            <a:r>
              <a:rPr lang="en-US" sz="2400" dirty="0">
                <a:solidFill>
                  <a:srgbClr val="B23C00"/>
                </a:solidFill>
              </a:rPr>
              <a:t>better ways of developing </a:t>
            </a:r>
            <a:r>
              <a:rPr lang="en-US" sz="2400" dirty="0" smtClean="0">
                <a:solidFill>
                  <a:srgbClr val="B23C00"/>
                </a:solidFill>
              </a:rPr>
              <a:t>software </a:t>
            </a:r>
            <a:br>
              <a:rPr lang="en-US" sz="2400" dirty="0" smtClean="0">
                <a:solidFill>
                  <a:srgbClr val="B23C00"/>
                </a:solidFill>
              </a:rPr>
            </a:br>
            <a:r>
              <a:rPr lang="en-US" sz="2400" dirty="0" smtClean="0"/>
              <a:t>by </a:t>
            </a:r>
            <a:r>
              <a:rPr lang="en-US" sz="2400" dirty="0"/>
              <a:t>doing it and helping others do it. </a:t>
            </a:r>
            <a:br>
              <a:rPr lang="en-US" sz="2400" dirty="0"/>
            </a:br>
            <a:r>
              <a:rPr lang="en-US" sz="2400" dirty="0"/>
              <a:t>Through this work we have come to value: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algn="ctr"/>
            <a:r>
              <a:rPr lang="en-US" sz="2400" dirty="0">
                <a:solidFill>
                  <a:srgbClr val="B23C00"/>
                </a:solidFill>
              </a:rPr>
              <a:t>Individuals and interactions </a:t>
            </a:r>
            <a:r>
              <a:rPr lang="en-US" sz="2400" dirty="0"/>
              <a:t>over </a:t>
            </a:r>
            <a:r>
              <a:rPr lang="en-US" sz="2400" dirty="0">
                <a:solidFill>
                  <a:srgbClr val="0033CC"/>
                </a:solidFill>
              </a:rPr>
              <a:t>processes and tools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B23C00"/>
                </a:solidFill>
              </a:rPr>
              <a:t>Working software </a:t>
            </a:r>
            <a:r>
              <a:rPr lang="en-US" sz="2400" dirty="0"/>
              <a:t>over </a:t>
            </a:r>
            <a:r>
              <a:rPr lang="en-US" sz="2400" dirty="0">
                <a:solidFill>
                  <a:srgbClr val="0033CC"/>
                </a:solidFill>
              </a:rPr>
              <a:t>comprehensive documentation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B23C00"/>
                </a:solidFill>
              </a:rPr>
              <a:t>Customer collaboration </a:t>
            </a:r>
            <a:r>
              <a:rPr lang="en-US" sz="2400" dirty="0"/>
              <a:t>over </a:t>
            </a:r>
            <a:r>
              <a:rPr lang="en-US" sz="2400" dirty="0">
                <a:solidFill>
                  <a:srgbClr val="0033CC"/>
                </a:solidFill>
              </a:rPr>
              <a:t>contract negotiation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B23C00"/>
                </a:solidFill>
              </a:rPr>
              <a:t>Responding to change </a:t>
            </a:r>
            <a:r>
              <a:rPr lang="en-US" sz="2400" dirty="0"/>
              <a:t>over </a:t>
            </a:r>
            <a:r>
              <a:rPr lang="en-US" sz="2400" dirty="0">
                <a:solidFill>
                  <a:srgbClr val="0033CC"/>
                </a:solidFill>
              </a:rPr>
              <a:t>following a plan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algn="ctr"/>
            <a:r>
              <a:rPr lang="en-US" sz="2400" dirty="0"/>
              <a:t>That is, while there is value in the items on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, we value the items on the </a:t>
            </a:r>
            <a:r>
              <a:rPr lang="en-US" sz="2400" dirty="0">
                <a:solidFill>
                  <a:srgbClr val="B23C00"/>
                </a:solidFill>
              </a:rPr>
              <a:t>left </a:t>
            </a:r>
            <a:r>
              <a:rPr lang="en-US" sz="2400" dirty="0"/>
              <a:t>more.</a:t>
            </a:r>
          </a:p>
          <a:p>
            <a:pPr algn="ctr"/>
            <a:endParaRPr lang="en-US" sz="2400" dirty="0"/>
          </a:p>
          <a:p>
            <a:pPr algn="ctr"/>
            <a:r>
              <a:rPr lang="en-US" sz="2000" i="1" dirty="0"/>
              <a:t>Source: </a:t>
            </a:r>
            <a:r>
              <a:rPr lang="en-US" sz="2000" i="1" u="sng" dirty="0">
                <a:solidFill>
                  <a:srgbClr val="0000FF"/>
                </a:solidFill>
                <a:hlinkClick r:id="rId2"/>
              </a:rPr>
              <a:t>http://agilemanifesto.org/</a:t>
            </a:r>
            <a:endParaRPr lang="en-US" sz="2000" i="1" u="sng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Iterative and incremental </a:t>
            </a:r>
            <a:r>
              <a:rPr lang="en-US" dirty="0" smtClean="0">
                <a:solidFill>
                  <a:srgbClr val="B23C00"/>
                </a:solidFill>
              </a:rPr>
              <a:t>development.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iteration is a </a:t>
            </a:r>
            <a:r>
              <a:rPr lang="ja-JP" altLang="en-US" dirty="0"/>
              <a:t>“</a:t>
            </a:r>
            <a:r>
              <a:rPr lang="en-US" dirty="0"/>
              <a:t>mini waterfall</a:t>
            </a:r>
            <a:r>
              <a:rPr lang="ja-JP" altLang="en-US" dirty="0"/>
              <a:t>”</a:t>
            </a:r>
            <a:r>
              <a:rPr lang="en-US" dirty="0" smtClean="0"/>
              <a:t>: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plan (with new requirements)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refine design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 new code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unit and integration </a:t>
            </a:r>
            <a:r>
              <a:rPr lang="en-US" dirty="0" smtClean="0"/>
              <a:t>testing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Iterations are short: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weeks </a:t>
            </a:r>
            <a:r>
              <a:rPr lang="en-US" dirty="0"/>
              <a:t>rather than months</a:t>
            </a:r>
            <a:r>
              <a:rPr lang="en-US" dirty="0" smtClean="0"/>
              <a:t>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Iterations are sometimes called “</a:t>
            </a:r>
            <a:r>
              <a:rPr lang="en-US" dirty="0" smtClean="0">
                <a:solidFill>
                  <a:srgbClr val="B23C00"/>
                </a:solidFill>
              </a:rPr>
              <a:t>sprints</a:t>
            </a:r>
            <a:r>
              <a:rPr lang="en-US" dirty="0" smtClean="0"/>
              <a:t>”.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We do sprints, not marathons!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4480561" y="2971805"/>
            <a:ext cx="4206194" cy="1920219"/>
            <a:chOff x="576" y="1008"/>
            <a:chExt cx="4474" cy="2036"/>
          </a:xfrm>
        </p:grpSpPr>
        <p:sp>
          <p:nvSpPr>
            <p:cNvPr id="136197" name="AutoShape 5"/>
            <p:cNvSpPr>
              <a:spLocks noChangeArrowheads="1"/>
            </p:cNvSpPr>
            <p:nvPr/>
          </p:nvSpPr>
          <p:spPr bwMode="auto">
            <a:xfrm>
              <a:off x="576" y="1008"/>
              <a:ext cx="1018" cy="30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Requirements</a:t>
              </a:r>
            </a:p>
          </p:txBody>
        </p:sp>
        <p:grpSp>
          <p:nvGrpSpPr>
            <p:cNvPr id="136198" name="Group 6"/>
            <p:cNvGrpSpPr>
              <a:grpSpLocks/>
            </p:cNvGrpSpPr>
            <p:nvPr/>
          </p:nvGrpSpPr>
          <p:grpSpPr bwMode="auto">
            <a:xfrm>
              <a:off x="1598" y="1181"/>
              <a:ext cx="1148" cy="711"/>
              <a:chOff x="1598" y="1181"/>
              <a:chExt cx="1148" cy="711"/>
            </a:xfrm>
          </p:grpSpPr>
          <p:sp>
            <p:nvSpPr>
              <p:cNvPr id="136199" name="AutoShape 7"/>
              <p:cNvSpPr>
                <a:spLocks noChangeArrowheads="1"/>
              </p:cNvSpPr>
              <p:nvPr/>
            </p:nvSpPr>
            <p:spPr bwMode="auto">
              <a:xfrm>
                <a:off x="1728" y="1584"/>
                <a:ext cx="1018" cy="308"/>
              </a:xfrm>
              <a:prstGeom prst="roundRect">
                <a:avLst>
                  <a:gd name="adj" fmla="val 16667"/>
                </a:avLst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00"/>
                  <a:t>Design</a:t>
                </a:r>
              </a:p>
            </p:txBody>
          </p:sp>
          <p:grpSp>
            <p:nvGrpSpPr>
              <p:cNvPr id="136200" name="Group 8"/>
              <p:cNvGrpSpPr>
                <a:grpSpLocks/>
              </p:cNvGrpSpPr>
              <p:nvPr/>
            </p:nvGrpSpPr>
            <p:grpSpPr bwMode="auto">
              <a:xfrm>
                <a:off x="1598" y="1181"/>
                <a:ext cx="345" cy="403"/>
                <a:chOff x="1613" y="1181"/>
                <a:chExt cx="345" cy="403"/>
              </a:xfrm>
            </p:grpSpPr>
            <p:sp>
              <p:nvSpPr>
                <p:cNvPr id="136201" name="Line 9"/>
                <p:cNvSpPr>
                  <a:spLocks noChangeShapeType="1"/>
                </p:cNvSpPr>
                <p:nvPr/>
              </p:nvSpPr>
              <p:spPr bwMode="auto">
                <a:xfrm>
                  <a:off x="1613" y="1181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02" name="Line 10"/>
                <p:cNvSpPr>
                  <a:spLocks noChangeShapeType="1"/>
                </p:cNvSpPr>
                <p:nvPr/>
              </p:nvSpPr>
              <p:spPr bwMode="auto">
                <a:xfrm>
                  <a:off x="1946" y="1181"/>
                  <a:ext cx="0" cy="4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6203" name="Group 11"/>
            <p:cNvGrpSpPr>
              <a:grpSpLocks/>
            </p:cNvGrpSpPr>
            <p:nvPr/>
          </p:nvGrpSpPr>
          <p:grpSpPr bwMode="auto">
            <a:xfrm>
              <a:off x="2745" y="1757"/>
              <a:ext cx="1153" cy="711"/>
              <a:chOff x="2745" y="1757"/>
              <a:chExt cx="1153" cy="711"/>
            </a:xfrm>
          </p:grpSpPr>
          <p:sp>
            <p:nvSpPr>
              <p:cNvPr id="136204" name="AutoShape 12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018" cy="308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900"/>
                  <a:t>Implementation</a:t>
                </a:r>
              </a:p>
            </p:txBody>
          </p:sp>
          <p:grpSp>
            <p:nvGrpSpPr>
              <p:cNvPr id="136205" name="Group 13"/>
              <p:cNvGrpSpPr>
                <a:grpSpLocks/>
              </p:cNvGrpSpPr>
              <p:nvPr/>
            </p:nvGrpSpPr>
            <p:grpSpPr bwMode="auto">
              <a:xfrm>
                <a:off x="2745" y="1757"/>
                <a:ext cx="345" cy="403"/>
                <a:chOff x="1613" y="1181"/>
                <a:chExt cx="345" cy="403"/>
              </a:xfrm>
            </p:grpSpPr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613" y="1181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07" name="Line 15"/>
                <p:cNvSpPr>
                  <a:spLocks noChangeShapeType="1"/>
                </p:cNvSpPr>
                <p:nvPr/>
              </p:nvSpPr>
              <p:spPr bwMode="auto">
                <a:xfrm>
                  <a:off x="1946" y="1181"/>
                  <a:ext cx="0" cy="4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6208" name="Group 16"/>
            <p:cNvGrpSpPr>
              <a:grpSpLocks/>
            </p:cNvGrpSpPr>
            <p:nvPr/>
          </p:nvGrpSpPr>
          <p:grpSpPr bwMode="auto">
            <a:xfrm>
              <a:off x="3903" y="2329"/>
              <a:ext cx="1147" cy="715"/>
              <a:chOff x="3903" y="2329"/>
              <a:chExt cx="1147" cy="715"/>
            </a:xfrm>
          </p:grpSpPr>
          <p:sp>
            <p:nvSpPr>
              <p:cNvPr id="136209" name="AutoShape 17"/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1018" cy="308"/>
              </a:xfrm>
              <a:prstGeom prst="roundRect">
                <a:avLst>
                  <a:gd name="adj" fmla="val 16667"/>
                </a:avLst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00"/>
                  <a:t>Testing</a:t>
                </a:r>
              </a:p>
            </p:txBody>
          </p:sp>
          <p:grpSp>
            <p:nvGrpSpPr>
              <p:cNvPr id="136210" name="Group 18"/>
              <p:cNvGrpSpPr>
                <a:grpSpLocks/>
              </p:cNvGrpSpPr>
              <p:nvPr/>
            </p:nvGrpSpPr>
            <p:grpSpPr bwMode="auto">
              <a:xfrm>
                <a:off x="3903" y="2329"/>
                <a:ext cx="345" cy="403"/>
                <a:chOff x="1613" y="1181"/>
                <a:chExt cx="345" cy="403"/>
              </a:xfrm>
            </p:grpSpPr>
            <p:sp>
              <p:nvSpPr>
                <p:cNvPr id="136211" name="Line 19"/>
                <p:cNvSpPr>
                  <a:spLocks noChangeShapeType="1"/>
                </p:cNvSpPr>
                <p:nvPr/>
              </p:nvSpPr>
              <p:spPr bwMode="auto">
                <a:xfrm>
                  <a:off x="1613" y="1181"/>
                  <a:ext cx="3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946" y="1181"/>
                  <a:ext cx="0" cy="4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initial iteration produces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conceptual </a:t>
            </a:r>
            <a:r>
              <a:rPr lang="en-US" dirty="0">
                <a:solidFill>
                  <a:srgbClr val="B23C00"/>
                </a:solidFill>
              </a:rPr>
              <a:t>design </a:t>
            </a:r>
            <a:r>
              <a:rPr lang="en-US" dirty="0"/>
              <a:t>and a </a:t>
            </a:r>
            <a:r>
              <a:rPr lang="en-US" dirty="0">
                <a:solidFill>
                  <a:srgbClr val="B23C00"/>
                </a:solidFill>
              </a:rPr>
              <a:t>prototype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Subsequent iterations refine the design and incrementally build the actual product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subsequent iteration may also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include </a:t>
            </a:r>
            <a:r>
              <a:rPr lang="en-US" dirty="0"/>
              <a:t>a prototype that is quickly produced (</a:t>
            </a:r>
            <a:r>
              <a:rPr lang="en-US" dirty="0">
                <a:solidFill>
                  <a:srgbClr val="B23C00"/>
                </a:solidFill>
              </a:rPr>
              <a:t>rapid prototyping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</a:t>
            </a:r>
            <a:r>
              <a:rPr lang="en-US" dirty="0" smtClean="0"/>
              <a:t>Development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initial </a:t>
            </a:r>
            <a:r>
              <a:rPr lang="en-US" dirty="0" smtClean="0"/>
              <a:t>iteration’s prototype </a:t>
            </a:r>
            <a:r>
              <a:rPr lang="en-US" dirty="0"/>
              <a:t>and iterative development are the foundation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Rapid </a:t>
            </a:r>
            <a:r>
              <a:rPr lang="en-US" dirty="0">
                <a:solidFill>
                  <a:srgbClr val="B23C00"/>
                </a:solidFill>
              </a:rPr>
              <a:t>Application Development </a:t>
            </a:r>
            <a:r>
              <a:rPr lang="en-US" dirty="0"/>
              <a:t>(RAD) tools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Agile </a:t>
            </a:r>
            <a:r>
              <a:rPr lang="en-US" dirty="0"/>
              <a:t>methodologies range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Extreme </a:t>
            </a:r>
            <a:r>
              <a:rPr lang="en-US" dirty="0">
                <a:solidFill>
                  <a:srgbClr val="B23C00"/>
                </a:solidFill>
              </a:rPr>
              <a:t>Programming </a:t>
            </a:r>
            <a:r>
              <a:rPr lang="en-US" dirty="0"/>
              <a:t>(XP)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Rational </a:t>
            </a:r>
            <a:r>
              <a:rPr lang="en-US" dirty="0">
                <a:solidFill>
                  <a:srgbClr val="B23C00"/>
                </a:solidFill>
              </a:rPr>
              <a:t>Unified Process </a:t>
            </a:r>
            <a:r>
              <a:rPr lang="en-US" dirty="0"/>
              <a:t>(RUP)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Field Trip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on the IBM 1401:</a:t>
            </a:r>
          </a:p>
          <a:p>
            <a:pPr lvl="4"/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200" dirty="0"/>
              <a:t>General info: </a:t>
            </a:r>
            <a:r>
              <a:rPr lang="en-US" sz="2200" dirty="0">
                <a:hlinkClick r:id="rId2"/>
              </a:rPr>
              <a:t>http://en.wikipedia.org/wiki/IBM_1401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My summer seminar: </a:t>
            </a:r>
            <a:r>
              <a:rPr lang="en-US" sz="2200" dirty="0">
                <a:hlinkClick r:id="rId3"/>
              </a:rPr>
              <a:t>http://www.cs.sjsu.edu/~mak/1401/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Restoration: </a:t>
            </a:r>
            <a:r>
              <a:rPr lang="en-US" sz="2200" dirty="0">
                <a:hlinkClick r:id="rId4"/>
              </a:rPr>
              <a:t>http://ed-thelen.org/1401Project/</a:t>
            </a:r>
            <a:r>
              <a:rPr lang="en-US" sz="2200" dirty="0" smtClean="0">
                <a:hlinkClick r:id="rId4"/>
              </a:rPr>
              <a:t>1401RestorationPage.html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Phases, </a:t>
            </a:r>
            <a:r>
              <a:rPr lang="en-US" i="1" dirty="0" smtClean="0"/>
              <a:t>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42"/>
            <a:ext cx="9144000" cy="42393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Phases, </a:t>
            </a:r>
            <a:r>
              <a:rPr lang="en-US" i="1" dirty="0"/>
              <a:t>cont’d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512"/>
            <a:ext cx="8229600" cy="1970413"/>
          </a:xfrm>
        </p:spPr>
        <p:txBody>
          <a:bodyPr/>
          <a:lstStyle/>
          <a:p>
            <a:r>
              <a:rPr lang="en-US" dirty="0"/>
              <a:t>Development is a </a:t>
            </a:r>
            <a:r>
              <a:rPr lang="en-US" dirty="0">
                <a:solidFill>
                  <a:srgbClr val="B23C00"/>
                </a:solidFill>
              </a:rPr>
              <a:t>series of iterations</a:t>
            </a:r>
            <a:r>
              <a:rPr lang="en-US" dirty="0"/>
              <a:t>.</a:t>
            </a:r>
          </a:p>
          <a:p>
            <a:r>
              <a:rPr lang="en-US" dirty="0"/>
              <a:t>Each iteration is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mini waterfall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consisting of design, code (implementation), and test.</a:t>
            </a:r>
          </a:p>
          <a:p>
            <a:r>
              <a:rPr lang="en-US" dirty="0"/>
              <a:t>Extreme programmers say: design, test,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6" y="1234464"/>
            <a:ext cx="8503877" cy="28897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Requires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communication </a:t>
            </a:r>
            <a:r>
              <a:rPr lang="en-US" dirty="0" smtClean="0"/>
              <a:t>between the developers and customers.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Customer</a:t>
            </a:r>
            <a:r>
              <a:rPr lang="en-US" dirty="0" smtClean="0"/>
              <a:t>: users, clients, and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Client</a:t>
            </a:r>
            <a:r>
              <a:rPr lang="en-US" dirty="0" smtClean="0"/>
              <a:t>: who pays for your application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Stakeholder</a:t>
            </a:r>
            <a:r>
              <a:rPr lang="en-US" dirty="0" smtClean="0"/>
              <a:t>: whoever else is interested in the success of your application (e.g., shareholders)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Customers can </a:t>
            </a:r>
            <a:r>
              <a:rPr lang="en-US" dirty="0">
                <a:solidFill>
                  <a:srgbClr val="B23C00"/>
                </a:solidFill>
              </a:rPr>
              <a:t>validate </a:t>
            </a:r>
            <a:r>
              <a:rPr lang="en-US" dirty="0"/>
              <a:t>the requirements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Creates 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contract </a:t>
            </a:r>
            <a:r>
              <a:rPr lang="en-US" dirty="0"/>
              <a:t>between the </a:t>
            </a:r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developers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Elicitation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Result</a:t>
            </a:r>
            <a:r>
              <a:rPr lang="en-US" dirty="0"/>
              <a:t>: a </a:t>
            </a:r>
            <a:r>
              <a:rPr lang="en-US" dirty="0">
                <a:solidFill>
                  <a:srgbClr val="B23C00"/>
                </a:solidFill>
              </a:rPr>
              <a:t>Functional Specification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written non-technically </a:t>
            </a:r>
            <a:r>
              <a:rPr lang="en-US" dirty="0"/>
              <a:t>so that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customers can read and understand 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Bridging the Gap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Customers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Have a general idea of what the system should do.</a:t>
            </a:r>
          </a:p>
          <a:p>
            <a:pPr lvl="1"/>
            <a:r>
              <a:rPr lang="en-US" dirty="0"/>
              <a:t>Have little experience with software development.</a:t>
            </a:r>
          </a:p>
          <a:p>
            <a:pPr lvl="1"/>
            <a:r>
              <a:rPr lang="en-US" dirty="0"/>
              <a:t>Are experts in their domain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Software </a:t>
            </a:r>
            <a:r>
              <a:rPr lang="en-US" dirty="0" smtClean="0">
                <a:solidFill>
                  <a:srgbClr val="B23C00"/>
                </a:solidFill>
              </a:rPr>
              <a:t>developers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May have little knowledge of the application domain.</a:t>
            </a:r>
          </a:p>
          <a:p>
            <a:pPr lvl="1"/>
            <a:r>
              <a:rPr lang="en-US" dirty="0"/>
              <a:t>Have experience with software technology.</a:t>
            </a:r>
          </a:p>
          <a:p>
            <a:pPr lvl="1"/>
            <a:r>
              <a:rPr lang="en-US" dirty="0"/>
              <a:t>Are geeks with poor social skills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</a:t>
            </a:r>
            <a:r>
              <a:rPr lang="en-US" dirty="0" smtClean="0"/>
              <a:t>system (the application)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shall </a:t>
            </a:r>
            <a:r>
              <a:rPr lang="en-US" dirty="0">
                <a:solidFill>
                  <a:srgbClr val="B23C00"/>
                </a:solidFill>
              </a:rPr>
              <a:t>be able to do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allow users to do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 smtClean="0">
                <a:solidFill>
                  <a:srgbClr val="B23C00"/>
                </a:solidFill>
              </a:rPr>
              <a:t>The </a:t>
            </a:r>
            <a:r>
              <a:rPr lang="en-US" i="1" dirty="0">
                <a:solidFill>
                  <a:srgbClr val="B23C00"/>
                </a:solidFill>
              </a:rPr>
              <a:t>application </a:t>
            </a:r>
            <a:r>
              <a:rPr lang="en-US" i="1" u="sng" dirty="0">
                <a:solidFill>
                  <a:srgbClr val="B23C00"/>
                </a:solidFill>
              </a:rPr>
              <a:t>shall</a:t>
            </a:r>
            <a:r>
              <a:rPr lang="en-US" i="1" dirty="0">
                <a:solidFill>
                  <a:srgbClr val="B23C00"/>
                </a:solidFill>
              </a:rPr>
              <a:t> use GPS </a:t>
            </a:r>
            <a:r>
              <a:rPr lang="en-US" i="1" dirty="0" smtClean="0">
                <a:solidFill>
                  <a:srgbClr val="B23C00"/>
                </a:solidFill>
              </a:rPr>
              <a:t/>
            </a:r>
            <a:br>
              <a:rPr lang="en-US" i="1" dirty="0" smtClean="0">
                <a:solidFill>
                  <a:srgbClr val="B23C00"/>
                </a:solidFill>
              </a:rPr>
            </a:br>
            <a:r>
              <a:rPr lang="en-US" i="1" dirty="0" smtClean="0">
                <a:solidFill>
                  <a:srgbClr val="B23C00"/>
                </a:solidFill>
              </a:rPr>
              <a:t>to </a:t>
            </a:r>
            <a:r>
              <a:rPr lang="en-US" i="1" dirty="0">
                <a:solidFill>
                  <a:srgbClr val="B23C00"/>
                </a:solidFill>
              </a:rPr>
              <a:t>determine </a:t>
            </a:r>
            <a:r>
              <a:rPr lang="en-US" i="1" dirty="0" smtClean="0">
                <a:solidFill>
                  <a:srgbClr val="B23C00"/>
                </a:solidFill>
              </a:rPr>
              <a:t>the </a:t>
            </a:r>
            <a:r>
              <a:rPr lang="en-US" i="1" dirty="0">
                <a:solidFill>
                  <a:srgbClr val="B23C00"/>
                </a:solidFill>
              </a:rPr>
              <a:t>user’s location</a:t>
            </a:r>
            <a:r>
              <a:rPr lang="en-US" i="1" dirty="0" smtClean="0">
                <a:solidFill>
                  <a:srgbClr val="B23C00"/>
                </a:solidFill>
              </a:rPr>
              <a:t>.</a:t>
            </a:r>
            <a:endParaRPr lang="en-US" altLang="ja-JP" dirty="0" smtClean="0">
              <a:solidFill>
                <a:srgbClr val="B23C00"/>
              </a:solidFill>
              <a:latin typeface="Arial"/>
            </a:endParaRPr>
          </a:p>
          <a:p>
            <a:pPr lvl="1"/>
            <a:r>
              <a:rPr lang="en-US" i="1" dirty="0" smtClean="0">
                <a:solidFill>
                  <a:srgbClr val="B23C00"/>
                </a:solidFill>
              </a:rPr>
              <a:t>The </a:t>
            </a:r>
            <a:r>
              <a:rPr lang="en-US" i="1" dirty="0">
                <a:solidFill>
                  <a:srgbClr val="B23C00"/>
                </a:solidFill>
              </a:rPr>
              <a:t>application </a:t>
            </a:r>
            <a:r>
              <a:rPr lang="en-US" i="1" u="sng" dirty="0">
                <a:solidFill>
                  <a:srgbClr val="B23C00"/>
                </a:solidFill>
              </a:rPr>
              <a:t>must</a:t>
            </a:r>
            <a:r>
              <a:rPr lang="en-US" i="1" dirty="0">
                <a:solidFill>
                  <a:srgbClr val="B23C00"/>
                </a:solidFill>
              </a:rPr>
              <a:t> default to the option </a:t>
            </a:r>
            <a:r>
              <a:rPr lang="en-US" i="1" dirty="0" smtClean="0">
                <a:solidFill>
                  <a:srgbClr val="B23C00"/>
                </a:solidFill>
              </a:rPr>
              <a:t/>
            </a:r>
            <a:br>
              <a:rPr lang="en-US" i="1" dirty="0" smtClean="0">
                <a:solidFill>
                  <a:srgbClr val="B23C00"/>
                </a:solidFill>
              </a:rPr>
            </a:br>
            <a:r>
              <a:rPr lang="en-US" i="1" dirty="0" smtClean="0">
                <a:solidFill>
                  <a:srgbClr val="B23C00"/>
                </a:solidFill>
              </a:rPr>
              <a:t>most </a:t>
            </a:r>
            <a:r>
              <a:rPr lang="en-US" i="1" dirty="0">
                <a:solidFill>
                  <a:srgbClr val="B23C00"/>
                </a:solidFill>
              </a:rPr>
              <a:t>frequently chosen by the </a:t>
            </a:r>
            <a:r>
              <a:rPr lang="en-US" i="1" dirty="0" smtClean="0">
                <a:solidFill>
                  <a:srgbClr val="B23C00"/>
                </a:solidFill>
              </a:rPr>
              <a:t>users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5"/>
            <a:endParaRPr lang="en-US" dirty="0" smtClean="0">
              <a:solidFill>
                <a:srgbClr val="B23C00"/>
              </a:solidFill>
            </a:endParaRPr>
          </a:p>
          <a:p>
            <a:pPr lvl="1"/>
            <a:r>
              <a:rPr lang="en-US" i="1" dirty="0">
                <a:solidFill>
                  <a:srgbClr val="0033CC"/>
                </a:solidFill>
              </a:rPr>
              <a:t>The application </a:t>
            </a:r>
            <a:r>
              <a:rPr lang="en-US" i="1" u="sng" dirty="0">
                <a:solidFill>
                  <a:srgbClr val="0033CC"/>
                </a:solidFill>
              </a:rPr>
              <a:t>must</a:t>
            </a:r>
            <a:r>
              <a:rPr lang="en-US" i="1" dirty="0">
                <a:solidFill>
                  <a:srgbClr val="0033CC"/>
                </a:solidFill>
              </a:rPr>
              <a:t> allow the user to choose between a text display or a graphics display.</a:t>
            </a:r>
          </a:p>
          <a:p>
            <a:pPr lvl="1"/>
            <a:r>
              <a:rPr lang="en-US" i="1" dirty="0">
                <a:solidFill>
                  <a:srgbClr val="0033CC"/>
                </a:solidFill>
              </a:rPr>
              <a:t>The user </a:t>
            </a:r>
            <a:r>
              <a:rPr lang="en-US" i="1" u="sng" dirty="0">
                <a:solidFill>
                  <a:srgbClr val="0033CC"/>
                </a:solidFill>
              </a:rPr>
              <a:t>shall</a:t>
            </a:r>
            <a:r>
              <a:rPr lang="en-US" i="1" dirty="0">
                <a:solidFill>
                  <a:srgbClr val="0033CC"/>
                </a:solidFill>
              </a:rPr>
              <a:t> be able to make </a:t>
            </a:r>
            <a:r>
              <a:rPr lang="en-US" i="1" dirty="0" smtClean="0">
                <a:solidFill>
                  <a:srgbClr val="0033CC"/>
                </a:solidFill>
              </a:rPr>
              <a:t/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>
                <a:solidFill>
                  <a:srgbClr val="0033CC"/>
                </a:solidFill>
              </a:rPr>
              <a:t>an </a:t>
            </a:r>
            <a:r>
              <a:rPr lang="en-US" i="1" dirty="0">
                <a:solidFill>
                  <a:srgbClr val="0033CC"/>
                </a:solidFill>
              </a:rPr>
              <a:t>online withdrawal or deposit</a:t>
            </a:r>
            <a:r>
              <a:rPr lang="en-US" i="1" dirty="0" smtClean="0">
                <a:solidFill>
                  <a:srgbClr val="0033CC"/>
                </a:solidFill>
              </a:rPr>
              <a:t>.</a:t>
            </a:r>
            <a:endParaRPr lang="en-US" altLang="ja-JP" i="1" dirty="0">
              <a:solidFill>
                <a:srgbClr val="00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</a:t>
            </a:r>
            <a:r>
              <a:rPr lang="en-US" dirty="0">
                <a:solidFill>
                  <a:srgbClr val="B23C00"/>
                </a:solidFill>
              </a:rPr>
              <a:t>interactions </a:t>
            </a: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the system and its </a:t>
            </a:r>
            <a:r>
              <a:rPr lang="en-US" dirty="0" smtClean="0"/>
              <a:t>environment,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independent of its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Usability</a:t>
            </a:r>
            <a:r>
              <a:rPr lang="en-US" dirty="0">
                <a:solidFill>
                  <a:srgbClr val="B23C00"/>
                </a:solidFill>
              </a:rPr>
              <a:t>, reliability, performance, supportability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must </a:t>
            </a:r>
            <a:r>
              <a:rPr lang="en-US" i="1" dirty="0"/>
              <a:t>respond to user input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within </a:t>
            </a:r>
            <a:r>
              <a:rPr lang="en-US" i="1" dirty="0"/>
              <a:t>5 seconds.</a:t>
            </a:r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shall</a:t>
            </a:r>
            <a:r>
              <a:rPr lang="en-US" i="1" dirty="0"/>
              <a:t> run on the Windows, Mac,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and </a:t>
            </a:r>
            <a:r>
              <a:rPr lang="en-US" i="1" dirty="0"/>
              <a:t>Linux platforms.</a:t>
            </a:r>
          </a:p>
          <a:p>
            <a:pPr lvl="1"/>
            <a:r>
              <a:rPr lang="en-US" i="1" dirty="0"/>
              <a:t>The </a:t>
            </a:r>
            <a:r>
              <a:rPr lang="en-US" i="1" dirty="0" smtClean="0"/>
              <a:t>new </a:t>
            </a:r>
            <a:r>
              <a:rPr lang="en-US" i="1" dirty="0"/>
              <a:t>GUI </a:t>
            </a:r>
            <a:r>
              <a:rPr lang="en-US" i="1" u="sng" dirty="0"/>
              <a:t>must</a:t>
            </a:r>
            <a:r>
              <a:rPr lang="en-US" i="1" dirty="0"/>
              <a:t> resemble the old GUI.</a:t>
            </a:r>
          </a:p>
          <a:p>
            <a:pPr lvl="1"/>
            <a:r>
              <a:rPr lang="en-US" i="1" dirty="0"/>
              <a:t>Error messages </a:t>
            </a:r>
            <a:r>
              <a:rPr lang="en-US" i="1" u="sng" dirty="0"/>
              <a:t>shall</a:t>
            </a:r>
            <a:r>
              <a:rPr lang="en-US" i="1" dirty="0"/>
              <a:t> be displayed in </a:t>
            </a:r>
            <a:r>
              <a:rPr lang="en-US" i="1" dirty="0" smtClean="0"/>
              <a:t>English </a:t>
            </a:r>
            <a:br>
              <a:rPr lang="en-US" i="1" dirty="0" smtClean="0"/>
            </a:br>
            <a:r>
              <a:rPr lang="en-US" i="1" dirty="0" smtClean="0"/>
              <a:t>and Spanish.</a:t>
            </a:r>
            <a:endParaRPr lang="en-US" altLang="ja-JP" i="1" dirty="0"/>
          </a:p>
          <a:p>
            <a:pPr lvl="5"/>
            <a:endParaRPr lang="en-US" sz="1000" dirty="0"/>
          </a:p>
          <a:p>
            <a:r>
              <a:rPr lang="en-US" dirty="0">
                <a:solidFill>
                  <a:srgbClr val="B23C00"/>
                </a:solidFill>
              </a:rPr>
              <a:t>Constraints </a:t>
            </a:r>
            <a:r>
              <a:rPr lang="en-US" dirty="0"/>
              <a:t>that the system must meet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are Strong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B23C00"/>
                </a:solidFill>
              </a:rPr>
              <a:t>strong declarative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“shall” and “must”.</a:t>
            </a:r>
          </a:p>
          <a:p>
            <a:pPr lvl="5"/>
            <a:endParaRPr lang="en-US" dirty="0" smtClean="0"/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shall</a:t>
            </a:r>
            <a:r>
              <a:rPr lang="en-US" i="1" dirty="0"/>
              <a:t> use GPS to determine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the </a:t>
            </a:r>
            <a:r>
              <a:rPr lang="en-US" i="1" dirty="0"/>
              <a:t>user’s location.</a:t>
            </a:r>
            <a:endParaRPr lang="en-US" altLang="ja-JP" dirty="0"/>
          </a:p>
          <a:p>
            <a:pPr marL="2773363" lvl="6" indent="-469900">
              <a:buSzPct val="70000"/>
            </a:pPr>
            <a:endParaRPr lang="en-US" altLang="ja-JP" dirty="0" smtClean="0"/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must</a:t>
            </a:r>
            <a:r>
              <a:rPr lang="en-US" i="1" dirty="0"/>
              <a:t> respond to user input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within </a:t>
            </a:r>
            <a:r>
              <a:rPr lang="en-US" i="1" dirty="0"/>
              <a:t>5 seconds.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Must 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Complete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Are all system </a:t>
            </a:r>
            <a:r>
              <a:rPr lang="en-US" dirty="0" smtClean="0"/>
              <a:t>features and constraints </a:t>
            </a:r>
            <a:br>
              <a:rPr lang="en-US" dirty="0" smtClean="0"/>
            </a:br>
            <a:r>
              <a:rPr lang="en-US" dirty="0" smtClean="0"/>
              <a:t>described </a:t>
            </a:r>
            <a:r>
              <a:rPr lang="en-US" dirty="0"/>
              <a:t>by requirements?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Consistent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No two requirements can contradict each other.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Clear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Each requirement must be unambiguous.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Correct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No errors in the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C319-8D3C-2B4A-A32F-5D47B5E98049}" type="slidenum">
              <a:rPr lang="en-US"/>
              <a:pPr/>
              <a:t>5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Field </a:t>
            </a:r>
            <a:r>
              <a:rPr lang="en-US" dirty="0" smtClean="0"/>
              <a:t>Trip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extensive </a:t>
            </a:r>
            <a:r>
              <a:rPr lang="en-US" dirty="0" smtClean="0">
                <a:solidFill>
                  <a:srgbClr val="B23C00"/>
                </a:solidFill>
              </a:rPr>
              <a:t>Revolution </a:t>
            </a:r>
            <a:r>
              <a:rPr lang="en-US" dirty="0" smtClean="0"/>
              <a:t>exhibits!</a:t>
            </a:r>
            <a:endParaRPr lang="en-US" dirty="0"/>
          </a:p>
          <a:p>
            <a:pPr lvl="1"/>
            <a:r>
              <a:rPr lang="en-US" sz="2000" dirty="0"/>
              <a:t>Walk through a timeline of the </a:t>
            </a:r>
            <a:br>
              <a:rPr lang="en-US" sz="2000" dirty="0"/>
            </a:br>
            <a:r>
              <a:rPr lang="en-US" sz="2000" dirty="0"/>
              <a:t>First 2000 Years of Computing History.</a:t>
            </a:r>
          </a:p>
          <a:p>
            <a:pPr lvl="1"/>
            <a:r>
              <a:rPr lang="en-US" sz="2000" dirty="0"/>
              <a:t>Historic computer systems, data processing equipment, </a:t>
            </a:r>
            <a:br>
              <a:rPr lang="en-US" sz="2000" dirty="0"/>
            </a:br>
            <a:r>
              <a:rPr lang="en-US" sz="2000" dirty="0"/>
              <a:t>and other artifacts.</a:t>
            </a:r>
          </a:p>
          <a:p>
            <a:pPr lvl="1"/>
            <a:r>
              <a:rPr lang="en-US" sz="2000" dirty="0"/>
              <a:t>Small theater presentations.</a:t>
            </a:r>
          </a:p>
        </p:txBody>
      </p:sp>
      <p:pic>
        <p:nvPicPr>
          <p:cNvPr id="635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3154363"/>
            <a:ext cx="3946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59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9650"/>
            <a:ext cx="35353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7589838" y="5500688"/>
            <a:ext cx="1096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Atanasoff-Berry </a:t>
            </a:r>
          </a:p>
          <a:p>
            <a:r>
              <a:rPr lang="en-US" sz="1000"/>
              <a:t>Computer </a:t>
            </a:r>
          </a:p>
        </p:txBody>
      </p:sp>
      <p:sp>
        <p:nvSpPr>
          <p:cNvPr id="635911" name="Text Box 7"/>
          <p:cNvSpPr txBox="1">
            <a:spLocks noChangeArrowheads="1"/>
          </p:cNvSpPr>
          <p:nvPr/>
        </p:nvSpPr>
        <p:spPr bwMode="auto">
          <a:xfrm>
            <a:off x="731838" y="5349875"/>
            <a:ext cx="6619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000"/>
              <a:t>Hollerith</a:t>
            </a:r>
          </a:p>
          <a:p>
            <a:pPr algn="r"/>
            <a:r>
              <a:rPr lang="en-US" sz="1000"/>
              <a:t>Census</a:t>
            </a:r>
          </a:p>
          <a:p>
            <a:pPr algn="r"/>
            <a:r>
              <a:rPr lang="en-US" sz="100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7732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  <p:bldP spid="6359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Must </a:t>
            </a:r>
            <a:r>
              <a:rPr lang="en-US" dirty="0" smtClean="0"/>
              <a:t>Be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Realistic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Can the system be implemented?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Verifiable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Can the system be tested?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Traceable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Can each requirement be traced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 application function or constraint?</a:t>
            </a:r>
          </a:p>
          <a:p>
            <a:pPr lvl="1"/>
            <a:r>
              <a:rPr lang="en-US" dirty="0"/>
              <a:t>Can each application function or constraint </a:t>
            </a:r>
            <a:br>
              <a:rPr lang="en-US" dirty="0"/>
            </a:br>
            <a:r>
              <a:rPr lang="en-US" dirty="0"/>
              <a:t>be traced to a requirement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Must Be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Understandable</a:t>
            </a:r>
          </a:p>
          <a:p>
            <a:pPr lvl="1"/>
            <a:r>
              <a:rPr lang="en-US" dirty="0"/>
              <a:t>Requirements must be written in </a:t>
            </a:r>
            <a:r>
              <a:rPr lang="en-US" dirty="0" smtClean="0"/>
              <a:t>non-technical </a:t>
            </a:r>
            <a:r>
              <a:rPr lang="en-US" dirty="0"/>
              <a:t>jargon-free language that is meaningful to </a:t>
            </a:r>
            <a:r>
              <a:rPr lang="en-US" u="sng" dirty="0"/>
              <a:t>both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application’s developers and the application’s </a:t>
            </a:r>
            <a:r>
              <a:rPr lang="en-US" dirty="0" smtClean="0"/>
              <a:t>customers.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future users of your application.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Observe how the users currently work.</a:t>
            </a:r>
          </a:p>
          <a:p>
            <a:pPr lvl="1"/>
            <a:r>
              <a:rPr lang="en-US" dirty="0" smtClean="0"/>
              <a:t>Can you improve how they currently do things?</a:t>
            </a:r>
          </a:p>
          <a:p>
            <a:pPr lvl="1"/>
            <a:r>
              <a:rPr lang="en-US" dirty="0" smtClean="0"/>
              <a:t>Can you make them more productive?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Stated requirements</a:t>
            </a:r>
          </a:p>
          <a:p>
            <a:pPr lvl="1"/>
            <a:r>
              <a:rPr lang="en-US" dirty="0" smtClean="0"/>
              <a:t>The customer tells you want he or she wants.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Implied requirements</a:t>
            </a:r>
          </a:p>
          <a:p>
            <a:pPr lvl="1"/>
            <a:r>
              <a:rPr lang="en-US" dirty="0" smtClean="0"/>
              <a:t>What do you think the customer wants?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smtClean="0"/>
              <a:t>Requirements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Customers don’t </a:t>
            </a:r>
            <a:r>
              <a:rPr lang="en-US" dirty="0">
                <a:solidFill>
                  <a:srgbClr val="B23C00"/>
                </a:solidFill>
              </a:rPr>
              <a:t>always know what they want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They will know more </a:t>
            </a:r>
            <a:r>
              <a:rPr lang="en-US" dirty="0" smtClean="0"/>
              <a:t>after you </a:t>
            </a:r>
            <a:br>
              <a:rPr lang="en-US" dirty="0" smtClean="0"/>
            </a:br>
            <a:r>
              <a:rPr lang="en-US" dirty="0" smtClean="0"/>
              <a:t>show them a </a:t>
            </a:r>
            <a:r>
              <a:rPr lang="en-US" dirty="0"/>
              <a:t>prototype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They will change their minds.</a:t>
            </a:r>
          </a:p>
          <a:p>
            <a:pPr lvl="5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It’s an iterative process</a:t>
            </a:r>
            <a:r>
              <a:rPr lang="en-US" dirty="0" smtClean="0">
                <a:solidFill>
                  <a:srgbClr val="B23C00"/>
                </a:solidFill>
              </a:rPr>
              <a:t>!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Requirements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developers force the </a:t>
            </a:r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come up with the requirements too soon, they may make something up</a:t>
            </a:r>
            <a:r>
              <a:rPr lang="en-US" dirty="0" smtClean="0"/>
              <a:t>!</a:t>
            </a:r>
          </a:p>
          <a:p>
            <a:pPr lvl="4"/>
            <a:endParaRPr lang="en-US" dirty="0"/>
          </a:p>
          <a:p>
            <a:r>
              <a:rPr lang="en-US" dirty="0"/>
              <a:t>Such requirements will most likely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wrong or incomplete</a:t>
            </a:r>
            <a:r>
              <a:rPr lang="en-US" dirty="0"/>
              <a:t> </a:t>
            </a:r>
            <a:r>
              <a:rPr lang="en-US" dirty="0" smtClean="0"/>
              <a:t>and lead you astray.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Where Do Classes Come From?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Textual analysis</a:t>
            </a:r>
          </a:p>
          <a:p>
            <a:pPr lvl="1"/>
            <a:r>
              <a:rPr lang="en-US" altLang="x-none" dirty="0"/>
              <a:t>Look for </a:t>
            </a:r>
            <a:r>
              <a:rPr lang="en-US" altLang="x-none" dirty="0">
                <a:solidFill>
                  <a:srgbClr val="0033CC"/>
                </a:solidFill>
              </a:rPr>
              <a:t>nouns and verbs</a:t>
            </a:r>
            <a:r>
              <a:rPr lang="en-US" altLang="x-none" dirty="0"/>
              <a:t> in your </a:t>
            </a:r>
            <a:r>
              <a:rPr lang="en-US" altLang="x-none" dirty="0" smtClean="0"/>
              <a:t>requirements.</a:t>
            </a:r>
            <a:endParaRPr lang="en-US" altLang="x-none" dirty="0"/>
          </a:p>
          <a:p>
            <a:pPr lvl="1"/>
            <a:r>
              <a:rPr lang="en-US" altLang="x-none" dirty="0"/>
              <a:t>Nouns </a:t>
            </a:r>
            <a:r>
              <a:rPr lang="en-US" altLang="x-none" dirty="0">
                <a:sym typeface="Wingdings" charset="2"/>
              </a:rPr>
              <a:t> classes</a:t>
            </a:r>
          </a:p>
          <a:p>
            <a:pPr lvl="2"/>
            <a:r>
              <a:rPr lang="en-US" altLang="x-none" dirty="0">
                <a:sym typeface="Wingdings" charset="2"/>
              </a:rPr>
              <a:t>Some nouns are actors.</a:t>
            </a:r>
          </a:p>
          <a:p>
            <a:pPr lvl="1"/>
            <a:r>
              <a:rPr lang="en-US" altLang="x-none" dirty="0">
                <a:sym typeface="Wingdings" charset="2"/>
              </a:rPr>
              <a:t>Verbs  </a:t>
            </a:r>
            <a:r>
              <a:rPr lang="en-US" altLang="x-none" dirty="0" smtClean="0">
                <a:sym typeface="Wingdings" charset="2"/>
              </a:rPr>
              <a:t>functions</a:t>
            </a:r>
            <a:endParaRPr lang="en-US" altLang="x-none" dirty="0">
              <a:sym typeface="Wingdings" charset="2"/>
            </a:endParaRPr>
          </a:p>
          <a:p>
            <a:pPr lvl="1"/>
            <a:r>
              <a:rPr lang="en-US" altLang="x-none" dirty="0"/>
              <a:t>Class names should be nouns in the singular form,</a:t>
            </a:r>
            <a:br>
              <a:rPr lang="en-US" altLang="x-none" dirty="0"/>
            </a:br>
            <a:r>
              <a:rPr lang="en-US" altLang="x-none" dirty="0"/>
              <a:t>such as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Product</a:t>
            </a:r>
            <a:r>
              <a:rPr lang="en-US" altLang="x-none" dirty="0" smtClean="0"/>
              <a:t>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Student</a:t>
            </a:r>
            <a:r>
              <a:rPr lang="en-US" altLang="x-none" dirty="0" smtClean="0"/>
              <a:t>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 smtClean="0"/>
              <a:t>.</a:t>
            </a:r>
            <a:endParaRPr lang="en-US" altLang="x-none" dirty="0">
              <a:sym typeface="Wingdings" charset="2"/>
            </a:endParaRPr>
          </a:p>
          <a:p>
            <a:pPr lvl="4"/>
            <a:endParaRPr lang="en-US" altLang="x-none" dirty="0">
              <a:sym typeface="Wingdings" charset="2"/>
            </a:endParaRPr>
          </a:p>
          <a:p>
            <a:r>
              <a:rPr lang="en-US" altLang="x-none" dirty="0"/>
              <a:t>How will the classes support the </a:t>
            </a:r>
            <a:r>
              <a:rPr lang="en-US" altLang="x-none" dirty="0">
                <a:solidFill>
                  <a:schemeClr val="folHlink"/>
                </a:solidFill>
              </a:rPr>
              <a:t>behaviors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that your </a:t>
            </a:r>
            <a:r>
              <a:rPr lang="en-US" altLang="x-none" dirty="0" smtClean="0"/>
              <a:t>requirements describe?</a:t>
            </a:r>
          </a:p>
          <a:p>
            <a:pPr lvl="6"/>
            <a:endParaRPr lang="en-US" altLang="x-none" dirty="0"/>
          </a:p>
          <a:p>
            <a:r>
              <a:rPr lang="en-US" altLang="x-none" dirty="0" smtClean="0">
                <a:solidFill>
                  <a:schemeClr val="folHlink"/>
                </a:solidFill>
              </a:rPr>
              <a:t>Focus </a:t>
            </a:r>
            <a:r>
              <a:rPr lang="en-US" altLang="x-none" dirty="0">
                <a:solidFill>
                  <a:schemeClr val="folHlink"/>
                </a:solidFill>
              </a:rPr>
              <a:t>on concepts, not implementation</a:t>
            </a:r>
            <a:r>
              <a:rPr lang="en-US" altLang="x-none" dirty="0" smtClean="0">
                <a:solidFill>
                  <a:schemeClr val="folHlink"/>
                </a:solidFill>
              </a:rPr>
              <a:t>.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Categories of Classes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Things</a:t>
            </a:r>
          </a:p>
          <a:p>
            <a:pPr lvl="1"/>
            <a:r>
              <a:rPr lang="en-US" altLang="x-none" dirty="0"/>
              <a:t>Examples: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Product</a:t>
            </a:r>
            <a:r>
              <a:rPr lang="en-US" altLang="x-none" dirty="0" smtClean="0"/>
              <a:t>,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ProductSpec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4"/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altLang="x-none" dirty="0">
                <a:solidFill>
                  <a:schemeClr val="folHlink"/>
                </a:solidFill>
              </a:rPr>
              <a:t>Agents</a:t>
            </a:r>
          </a:p>
          <a:p>
            <a:pPr lvl="1"/>
            <a:r>
              <a:rPr lang="en-US" altLang="x-none" dirty="0"/>
              <a:t>Represent doers of tasks.</a:t>
            </a:r>
          </a:p>
          <a:p>
            <a:pPr lvl="1"/>
            <a:r>
              <a:rPr lang="en-US" altLang="x-none" dirty="0"/>
              <a:t>Names often end in </a:t>
            </a:r>
            <a:r>
              <a:rPr lang="en-US" altLang="x-none" i="1" dirty="0"/>
              <a:t>“</a:t>
            </a:r>
            <a:r>
              <a:rPr lang="en-US" altLang="x-none" i="1" dirty="0" err="1"/>
              <a:t>er</a:t>
            </a:r>
            <a:r>
              <a:rPr lang="en-US" altLang="x-none" i="1" dirty="0"/>
              <a:t>”</a:t>
            </a:r>
            <a:r>
              <a:rPr lang="en-US" altLang="x-none" dirty="0"/>
              <a:t> or </a:t>
            </a:r>
            <a:r>
              <a:rPr lang="en-US" altLang="x-none" i="1" dirty="0"/>
              <a:t>“or”</a:t>
            </a:r>
            <a:endParaRPr lang="en-US" altLang="x-none" dirty="0"/>
          </a:p>
          <a:p>
            <a:pPr lvl="1"/>
            <a:r>
              <a:rPr lang="en-US" altLang="x-none" dirty="0"/>
              <a:t>Examples: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Scanner</a:t>
            </a:r>
            <a:r>
              <a:rPr lang="en-US" altLang="x-none" dirty="0"/>
              <a:t>,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Paginator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Categories of </a:t>
            </a:r>
            <a:r>
              <a:rPr lang="en-US" altLang="x-none" dirty="0" smtClean="0"/>
              <a:t>Classes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Events </a:t>
            </a:r>
            <a:r>
              <a:rPr lang="en-US" altLang="x-none" dirty="0">
                <a:solidFill>
                  <a:schemeClr val="folHlink"/>
                </a:solidFill>
              </a:rPr>
              <a:t>and transactions</a:t>
            </a:r>
          </a:p>
          <a:p>
            <a:pPr lvl="1"/>
            <a:r>
              <a:rPr lang="en-US" altLang="x-none" dirty="0"/>
              <a:t>Model records of activities that describe what happened in the past or what needs to be done later</a:t>
            </a:r>
          </a:p>
          <a:p>
            <a:pPr lvl="1"/>
            <a:r>
              <a:rPr lang="en-US" altLang="x-none" dirty="0"/>
              <a:t>Example: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MouseEvent</a:t>
            </a:r>
            <a:r>
              <a:rPr lang="en-US" altLang="x-none" dirty="0"/>
              <a:t> remembers when and where the mouse was moved or clicked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Users and roles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Stand-in for the actual users of the application.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Common in systems that are used by more than one person </a:t>
            </a:r>
            <a:r>
              <a:rPr lang="en-US" altLang="x-none" dirty="0" smtClean="0"/>
              <a:t>or </a:t>
            </a:r>
            <a:r>
              <a:rPr lang="en-US" altLang="x-none" dirty="0"/>
              <a:t>where one person needs to perform distinct tasks.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Examples: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Administrator</a:t>
            </a:r>
            <a:r>
              <a:rPr lang="en-US" altLang="x-none" dirty="0"/>
              <a:t>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Reviewer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Categories of Classes</a:t>
            </a:r>
            <a:r>
              <a:rPr lang="en-US" altLang="x-none" i="1" dirty="0"/>
              <a:t>, cont’d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chemeClr val="folHlink"/>
                </a:solidFill>
              </a:rPr>
              <a:t>System</a:t>
            </a:r>
            <a:endParaRPr lang="en-US" altLang="x-none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x-none" dirty="0"/>
              <a:t>Model a subsystem or the overall system being built.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Typical </a:t>
            </a:r>
            <a:r>
              <a:rPr lang="en-US" altLang="x-none" dirty="0" smtClean="0"/>
              <a:t>functions: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initialize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shutdown</a:t>
            </a:r>
            <a:r>
              <a:rPr lang="en-US" altLang="x-none" dirty="0"/>
              <a:t>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read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input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System interfaces and devices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Interfaces to the host operating system,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file </a:t>
            </a:r>
            <a:r>
              <a:rPr lang="en-US" altLang="x-none" dirty="0"/>
              <a:t>system, etc.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Foundation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Typically the built-in classes.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Example: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string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Responsibilities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Responsibilities</a:t>
            </a:r>
            <a:r>
              <a:rPr lang="en-US" altLang="x-none" dirty="0"/>
              <a:t> correspond to </a:t>
            </a:r>
            <a:r>
              <a:rPr lang="en-US" altLang="x-none" dirty="0">
                <a:solidFill>
                  <a:schemeClr val="folHlink"/>
                </a:solidFill>
              </a:rPr>
              <a:t>verbs</a:t>
            </a:r>
            <a:r>
              <a:rPr lang="en-US" altLang="x-none" dirty="0"/>
              <a:t> in </a:t>
            </a:r>
            <a:r>
              <a:rPr lang="en-US" altLang="x-none"/>
              <a:t>the </a:t>
            </a:r>
            <a:r>
              <a:rPr lang="en-US" altLang="x-none" smtClean="0"/>
              <a:t>requirements.</a:t>
            </a:r>
            <a:endParaRPr lang="en-US" altLang="x-none" dirty="0"/>
          </a:p>
          <a:p>
            <a:pPr lvl="4"/>
            <a:endParaRPr lang="en-US" altLang="x-none" dirty="0"/>
          </a:p>
          <a:p>
            <a:r>
              <a:rPr lang="en-US" altLang="x-none" dirty="0"/>
              <a:t>Each responsibility should be owned by </a:t>
            </a:r>
            <a:br>
              <a:rPr lang="en-US" altLang="x-none" dirty="0"/>
            </a:br>
            <a:r>
              <a:rPr lang="en-US" altLang="x-none" dirty="0"/>
              <a:t>one and only one class.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Common mistakes: </a:t>
            </a:r>
          </a:p>
          <a:p>
            <a:pPr lvl="1"/>
            <a:r>
              <a:rPr lang="en-US" altLang="x-none" dirty="0"/>
              <a:t>Assigning a responsibility to an inappropriate class.</a:t>
            </a:r>
          </a:p>
          <a:p>
            <a:pPr lvl="1"/>
            <a:r>
              <a:rPr lang="en-US" altLang="x-none" dirty="0"/>
              <a:t>Assigning too many responsibilities to a class.</a:t>
            </a:r>
          </a:p>
          <a:p>
            <a:pPr lvl="1"/>
            <a:r>
              <a:rPr lang="en-US" altLang="x-none" dirty="0"/>
              <a:t>Ideally, each class should have a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folHlink"/>
                </a:solidFill>
              </a:rPr>
              <a:t>single </a:t>
            </a:r>
            <a:r>
              <a:rPr lang="en-US" altLang="x-none" dirty="0">
                <a:solidFill>
                  <a:schemeClr val="folHlink"/>
                </a:solidFill>
              </a:rPr>
              <a:t>primary responsibility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Field Trip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4079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New </a:t>
            </a:r>
            <a:r>
              <a:rPr lang="en-US" dirty="0">
                <a:solidFill>
                  <a:srgbClr val="A12A03"/>
                </a:solidFill>
              </a:rPr>
              <a:t>Make/Software: Change the World </a:t>
            </a:r>
            <a:r>
              <a:rPr lang="en-US"/>
              <a:t>exhibit</a:t>
            </a:r>
            <a:r>
              <a:rPr lang="en-US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Explore </a:t>
            </a:r>
            <a:r>
              <a:rPr lang="en-US" dirty="0"/>
              <a:t>the history, impact, and technology behind seven game-changing applications: MP3, Photoshop, MRI, Car Crash Simulation, Wikipedia, Texting, and </a:t>
            </a:r>
            <a:r>
              <a:rPr lang="en-US" i="1" dirty="0"/>
              <a:t>World of Warcraft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AutoShape 4" descr="akesoftware-gallery-image-01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24" y="3794731"/>
            <a:ext cx="40355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Responsibilities Example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749675" cy="3048000"/>
          </a:xfrm>
          <a:solidFill>
            <a:srgbClr val="EAEAEA"/>
          </a:solidFill>
        </p:spPr>
        <p:txBody>
          <a:bodyPr/>
          <a:lstStyle/>
          <a:p>
            <a:r>
              <a:rPr lang="en-US" altLang="x-none" sz="2400" dirty="0"/>
              <a:t>class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Automobile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start()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stop()</a:t>
            </a:r>
          </a:p>
          <a:p>
            <a:pPr lvl="1"/>
            <a:r>
              <a:rPr lang="en-US" altLang="x-none" sz="2000" b="1" dirty="0" err="1">
                <a:latin typeface="Courier New" charset="0"/>
              </a:rPr>
              <a:t>changeTires</a:t>
            </a:r>
            <a:r>
              <a:rPr lang="en-US" altLang="x-none" sz="2000" b="1" dirty="0">
                <a:latin typeface="Courier New" charset="0"/>
              </a:rPr>
              <a:t>()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drive()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wash()</a:t>
            </a:r>
          </a:p>
          <a:p>
            <a:pPr lvl="1"/>
            <a:r>
              <a:rPr lang="en-US" altLang="x-none" sz="2000" b="1" dirty="0" err="1">
                <a:latin typeface="Courier New" charset="0"/>
              </a:rPr>
              <a:t>displayOilLevel</a:t>
            </a:r>
            <a:r>
              <a:rPr lang="en-US" altLang="x-none" sz="2000" b="1" dirty="0">
                <a:latin typeface="Courier New" charset="0"/>
              </a:rPr>
              <a:t>()</a:t>
            </a:r>
          </a:p>
          <a:p>
            <a:pPr lvl="1"/>
            <a:r>
              <a:rPr lang="en-US" altLang="x-none" sz="2000" b="1" dirty="0" err="1">
                <a:latin typeface="Courier New" charset="0"/>
              </a:rPr>
              <a:t>checkOil</a:t>
            </a:r>
            <a:r>
              <a:rPr lang="en-US" altLang="x-none" sz="2000" b="1" dirty="0">
                <a:latin typeface="Courier New" charset="0"/>
              </a:rPr>
              <a:t>()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572000" y="1295400"/>
            <a:ext cx="4114800" cy="48355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o"/>
              <a:defRPr sz="2400">
                <a:solidFill>
                  <a:schemeClr val="tx1"/>
                </a:solidFill>
                <a:latin typeface="Arial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Automobile</a:t>
            </a: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start()</a:t>
            </a: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stop()</a:t>
            </a:r>
          </a:p>
          <a:p>
            <a:pPr lvl="1" eaLnBrk="1" hangingPunct="1"/>
            <a:r>
              <a:rPr lang="en-US" altLang="x-none" b="1" dirty="0" err="1">
                <a:latin typeface="Courier New" charset="0"/>
              </a:rPr>
              <a:t>displayOilLevel</a:t>
            </a:r>
            <a:r>
              <a:rPr lang="en-US" altLang="x-none" b="1" dirty="0">
                <a:latin typeface="Courier New" charset="0"/>
              </a:rPr>
              <a:t>()</a:t>
            </a:r>
          </a:p>
          <a:p>
            <a:pPr lvl="4" eaLnBrk="1" hangingPunct="1"/>
            <a:endParaRPr lang="en-US" altLang="x-none" b="1" dirty="0">
              <a:latin typeface="Courier New" charset="0"/>
            </a:endParaRPr>
          </a:p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Driver</a:t>
            </a: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drive()</a:t>
            </a:r>
          </a:p>
          <a:p>
            <a:pPr lvl="4" eaLnBrk="1" hangingPunct="1"/>
            <a:endParaRPr lang="en-US" altLang="x-none" b="1" dirty="0">
              <a:latin typeface="Courier New" charset="0"/>
            </a:endParaRPr>
          </a:p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CarWash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wash()</a:t>
            </a:r>
          </a:p>
          <a:p>
            <a:pPr lvl="4" eaLnBrk="1" hangingPunct="1"/>
            <a:endParaRPr lang="en-US" altLang="x-none" b="1" dirty="0">
              <a:latin typeface="Courier New" charset="0"/>
            </a:endParaRPr>
          </a:p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Mechanic</a:t>
            </a:r>
          </a:p>
          <a:p>
            <a:pPr lvl="1" eaLnBrk="1" hangingPunct="1"/>
            <a:r>
              <a:rPr lang="en-US" altLang="x-none" b="1" dirty="0" err="1">
                <a:latin typeface="Courier New" charset="0"/>
              </a:rPr>
              <a:t>changeTires</a:t>
            </a:r>
            <a:r>
              <a:rPr lang="en-US" altLang="x-none" b="1" dirty="0">
                <a:latin typeface="Courier New" charset="0"/>
              </a:rPr>
              <a:t>()</a:t>
            </a:r>
          </a:p>
          <a:p>
            <a:pPr lvl="1" eaLnBrk="1" hangingPunct="1"/>
            <a:r>
              <a:rPr lang="en-US" altLang="x-none" b="1" dirty="0" err="1">
                <a:latin typeface="Courier New" charset="0"/>
              </a:rPr>
              <a:t>checkOil</a:t>
            </a:r>
            <a:r>
              <a:rPr lang="en-US" altLang="x-none" b="1" dirty="0">
                <a:latin typeface="Courier New" charset="0"/>
              </a:rPr>
              <a:t>()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801688" y="4486275"/>
            <a:ext cx="3130550" cy="406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000">
                <a:solidFill>
                  <a:schemeClr val="folHlink"/>
                </a:solidFill>
              </a:rPr>
              <a:t>Too many responsibilities!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81000" y="5075238"/>
            <a:ext cx="3998913" cy="1016000"/>
          </a:xfrm>
          <a:prstGeom prst="rect">
            <a:avLst/>
          </a:prstGeom>
          <a:solidFill>
            <a:srgbClr val="CCFFCC"/>
          </a:solidFill>
          <a:ln w="952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000" dirty="0">
                <a:solidFill>
                  <a:srgbClr val="336600"/>
                </a:solidFill>
              </a:rPr>
              <a:t>A </a:t>
            </a:r>
            <a:r>
              <a:rPr lang="en-US" altLang="x-none" sz="2000" b="1" dirty="0">
                <a:solidFill>
                  <a:srgbClr val="336600"/>
                </a:solidFill>
              </a:rPr>
              <a:t>cohesive</a:t>
            </a:r>
            <a:r>
              <a:rPr lang="en-US" altLang="x-none" sz="2000" dirty="0">
                <a:solidFill>
                  <a:srgbClr val="336600"/>
                </a:solidFill>
              </a:rPr>
              <a:t> class does </a:t>
            </a:r>
          </a:p>
          <a:p>
            <a:pPr algn="ctr"/>
            <a:r>
              <a:rPr lang="en-US" altLang="x-none" sz="2000" b="1" dirty="0">
                <a:solidFill>
                  <a:srgbClr val="336600"/>
                </a:solidFill>
              </a:rPr>
              <a:t>one thing</a:t>
            </a:r>
            <a:r>
              <a:rPr lang="en-US" altLang="x-none" sz="2000" dirty="0">
                <a:solidFill>
                  <a:srgbClr val="336600"/>
                </a:solidFill>
              </a:rPr>
              <a:t> really well and </a:t>
            </a:r>
            <a:br>
              <a:rPr lang="en-US" altLang="x-none" sz="2000" dirty="0">
                <a:solidFill>
                  <a:srgbClr val="336600"/>
                </a:solidFill>
              </a:rPr>
            </a:br>
            <a:r>
              <a:rPr lang="en-US" altLang="x-none" sz="2000" dirty="0">
                <a:solidFill>
                  <a:srgbClr val="336600"/>
                </a:solidFill>
              </a:rPr>
              <a:t>does not try to be something else.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 animBg="1"/>
      <p:bldP spid="22426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Dependency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folHlink"/>
                </a:solidFill>
              </a:rPr>
              <a:t>depends</a:t>
            </a:r>
            <a:r>
              <a:rPr lang="en-US" altLang="x-none" dirty="0"/>
              <a:t> on class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D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Some method 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manipulates objects 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</a:t>
            </a:r>
          </a:p>
          <a:p>
            <a:pPr lvl="1"/>
            <a:r>
              <a:rPr lang="en-US" altLang="x-none" dirty="0"/>
              <a:t>Example: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objects manipulate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objects.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Dependency is asymmetric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class is not aware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the existence of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class.</a:t>
            </a:r>
          </a:p>
          <a:p>
            <a:pPr lvl="1"/>
            <a:r>
              <a:rPr lang="en-US" altLang="x-none" dirty="0"/>
              <a:t>Therefore,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do </a:t>
            </a:r>
            <a:r>
              <a:rPr lang="en-US" altLang="x-none" dirty="0"/>
              <a:t>not depend on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objects</a:t>
            </a:r>
            <a:r>
              <a:rPr lang="en-US" altLang="x-none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Relationships: </a:t>
            </a:r>
            <a:r>
              <a:rPr lang="en-US" altLang="x-none" dirty="0" smtClean="0"/>
              <a:t>Dependency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Loose coupling</a:t>
            </a: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pPr lvl="1"/>
            <a:r>
              <a:rPr lang="en-US" altLang="x-none" dirty="0"/>
              <a:t>Minimize the number of dependency relationships.</a:t>
            </a:r>
          </a:p>
          <a:p>
            <a:pPr lvl="1"/>
            <a:r>
              <a:rPr lang="en-US" altLang="x-none" dirty="0" smtClean="0"/>
              <a:t>An important way </a:t>
            </a:r>
            <a:r>
              <a:rPr lang="en-US" altLang="x-none" dirty="0"/>
              <a:t>for a design to handle change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Aggregation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folHlink"/>
                </a:solidFill>
              </a:rPr>
              <a:t>aggregates</a:t>
            </a:r>
            <a:r>
              <a:rPr lang="en-US" altLang="x-none" dirty="0"/>
              <a:t> class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Objects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contains objects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over a period of time.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 special case of dependency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The “</a:t>
            </a:r>
            <a:r>
              <a:rPr lang="en-US" altLang="x-none" dirty="0">
                <a:solidFill>
                  <a:schemeClr val="folHlink"/>
                </a:solidFill>
              </a:rPr>
              <a:t>has-a</a:t>
            </a:r>
            <a:r>
              <a:rPr lang="en-US" altLang="x-none" dirty="0"/>
              <a:t>” relationship.</a:t>
            </a:r>
          </a:p>
          <a:p>
            <a:pPr lvl="1"/>
            <a:r>
              <a:rPr lang="en-US" altLang="x-none" dirty="0"/>
              <a:t>Example: An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dirty="0"/>
              <a:t> object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has </a:t>
            </a:r>
            <a:r>
              <a:rPr lang="en-US" altLang="x-none" u="sng" dirty="0"/>
              <a:t>a</a:t>
            </a:r>
            <a:r>
              <a:rPr lang="en-US" altLang="x-none" dirty="0"/>
              <a:t> list of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Product </a:t>
            </a:r>
            <a:r>
              <a:rPr lang="en-US" altLang="x-none" dirty="0" smtClean="0"/>
              <a:t>objects.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Relationships: </a:t>
            </a:r>
            <a:r>
              <a:rPr lang="en-US" altLang="x-none" dirty="0" smtClean="0"/>
              <a:t>Aggregation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Multiplicity</a:t>
            </a:r>
          </a:p>
          <a:p>
            <a:pPr lvl="5"/>
            <a:endParaRPr lang="en-US" altLang="x-none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x-none" dirty="0" smtClean="0"/>
              <a:t>1:1 </a:t>
            </a:r>
            <a:r>
              <a:rPr lang="en-US" altLang="x-none" dirty="0"/>
              <a:t>– Example: Each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Person</a:t>
            </a:r>
            <a:r>
              <a:rPr lang="en-US" altLang="x-none" dirty="0"/>
              <a:t> object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has </a:t>
            </a:r>
            <a:r>
              <a:rPr lang="en-US" altLang="x-none" u="sng" dirty="0"/>
              <a:t>a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folHlink"/>
                </a:solidFill>
              </a:rPr>
              <a:t>single</a:t>
            </a:r>
            <a:r>
              <a:rPr lang="en-US" altLang="x-none" dirty="0"/>
              <a:t>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StreetAddress</a:t>
            </a:r>
            <a:r>
              <a:rPr lang="en-US" altLang="x-none" dirty="0"/>
              <a:t> object</a:t>
            </a:r>
            <a:r>
              <a:rPr lang="en-US" altLang="x-none" dirty="0" smtClean="0"/>
              <a:t>.</a:t>
            </a:r>
          </a:p>
          <a:p>
            <a:pPr lvl="6"/>
            <a:endParaRPr lang="en-US" altLang="x-none" dirty="0"/>
          </a:p>
          <a:p>
            <a:pPr lvl="1"/>
            <a:r>
              <a:rPr lang="en-US" altLang="x-none" dirty="0"/>
              <a:t>1:n – Example: Each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dirty="0"/>
              <a:t> object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has </a:t>
            </a:r>
            <a:r>
              <a:rPr lang="en-US" altLang="x-none" u="sng" dirty="0"/>
              <a:t>an</a:t>
            </a:r>
            <a:r>
              <a:rPr lang="en-US" altLang="x-none" dirty="0"/>
              <a:t> array of </a:t>
            </a:r>
            <a:r>
              <a:rPr lang="en-US" altLang="x-none" dirty="0" smtClean="0">
                <a:solidFill>
                  <a:schemeClr val="folHlink"/>
                </a:solidFill>
              </a:rPr>
              <a:t>multiple</a:t>
            </a:r>
            <a:r>
              <a:rPr lang="en-US" altLang="x-none" dirty="0" smtClean="0"/>
              <a:t>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Product </a:t>
            </a:r>
            <a:r>
              <a:rPr lang="en-US" altLang="x-none" dirty="0" smtClean="0"/>
              <a:t>objects</a:t>
            </a:r>
            <a:r>
              <a:rPr lang="en-US" altLang="x-none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Inheritance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inherits from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The “</a:t>
            </a:r>
            <a:r>
              <a:rPr lang="en-US" altLang="x-none" dirty="0">
                <a:solidFill>
                  <a:schemeClr val="folHlink"/>
                </a:solidFill>
              </a:rPr>
              <a:t>is-a</a:t>
            </a:r>
            <a:r>
              <a:rPr lang="en-US" altLang="x-none" dirty="0"/>
              <a:t>” relationship.</a:t>
            </a:r>
          </a:p>
          <a:p>
            <a:pPr lvl="1"/>
            <a:r>
              <a:rPr lang="en-US" altLang="x-none" dirty="0"/>
              <a:t>All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objects are special cases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/>
              <a:t> objects.</a:t>
            </a:r>
          </a:p>
          <a:p>
            <a:pPr lvl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/>
              <a:t> is the </a:t>
            </a:r>
            <a:r>
              <a:rPr lang="en-US" altLang="x-none" dirty="0">
                <a:solidFill>
                  <a:schemeClr val="folHlink"/>
                </a:solidFill>
              </a:rPr>
              <a:t>superclass</a:t>
            </a:r>
            <a:r>
              <a:rPr lang="en-US" altLang="x-none" dirty="0"/>
              <a:t>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is a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folHlink"/>
                </a:solidFill>
              </a:rPr>
              <a:t>subclass</a:t>
            </a:r>
            <a:r>
              <a:rPr lang="en-US" altLang="x-none" dirty="0"/>
              <a:t>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An object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is an</a:t>
            </a:r>
            <a:r>
              <a:rPr lang="en-US" altLang="x-none" dirty="0"/>
              <a:t> object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Inheritance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rgbClr val="B23C00"/>
                </a:solidFill>
              </a:rPr>
              <a:t>Aggregation</a:t>
            </a:r>
            <a:r>
              <a:rPr lang="en-US" altLang="x-none" dirty="0">
                <a:solidFill>
                  <a:srgbClr val="B23C00"/>
                </a:solidFill>
              </a:rPr>
              <a:t>: </a:t>
            </a:r>
            <a:r>
              <a:rPr lang="en-US" altLang="x-none" dirty="0"/>
              <a:t>A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object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has </a:t>
            </a:r>
            <a:r>
              <a:rPr lang="en-US" altLang="x-none" u="sng" dirty="0"/>
              <a:t>a</a:t>
            </a:r>
            <a:r>
              <a:rPr lang="en-US" altLang="x-none" dirty="0"/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>
                <a:solidFill>
                  <a:srgbClr val="B23C00"/>
                </a:solidFill>
              </a:rPr>
              <a:t>Inheritance: </a:t>
            </a:r>
            <a:r>
              <a:rPr lang="en-US" altLang="x-none" dirty="0"/>
              <a:t>A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ForwardedMessage</a:t>
            </a:r>
            <a:r>
              <a:rPr lang="en-US" altLang="x-none" dirty="0"/>
              <a:t> object </a:t>
            </a:r>
            <a:br>
              <a:rPr lang="en-US" altLang="x-none" dirty="0"/>
            </a:br>
            <a:r>
              <a:rPr lang="en-US" altLang="x-none" u="sng" dirty="0"/>
              <a:t>is a</a:t>
            </a:r>
            <a:r>
              <a:rPr lang="en-US" altLang="x-none" dirty="0"/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A picture is worth a thousand words!</a:t>
            </a:r>
          </a:p>
          <a:p>
            <a:pPr marL="2057400" lvl="4" indent="-228600"/>
            <a:endParaRPr lang="en-US" altLang="x-none" dirty="0"/>
          </a:p>
          <a:p>
            <a:pPr marL="457200" indent="-457200"/>
            <a:r>
              <a:rPr lang="en-US" altLang="x-none" dirty="0"/>
              <a:t>It is much easier to extract information </a:t>
            </a:r>
            <a:br>
              <a:rPr lang="en-US" altLang="x-none" dirty="0"/>
            </a:br>
            <a:r>
              <a:rPr lang="en-US" altLang="x-none" dirty="0"/>
              <a:t>from a graphical notation than reading </a:t>
            </a:r>
            <a:br>
              <a:rPr lang="en-US" altLang="x-none" dirty="0"/>
            </a:br>
            <a:r>
              <a:rPr lang="en-US" altLang="x-none" dirty="0"/>
              <a:t>a textual document.</a:t>
            </a:r>
          </a:p>
          <a:p>
            <a:pPr marL="2057400" lvl="4" indent="-228600"/>
            <a:endParaRPr lang="en-US" altLang="x-none" dirty="0"/>
          </a:p>
          <a:p>
            <a:pPr marL="457200" indent="-457200"/>
            <a:r>
              <a:rPr lang="en-US" altLang="x-none" dirty="0"/>
              <a:t>Show your design in graphical </a:t>
            </a:r>
            <a:r>
              <a:rPr lang="en-US" altLang="x-none" dirty="0">
                <a:solidFill>
                  <a:srgbClr val="B23C00"/>
                </a:solidFill>
              </a:rPr>
              <a:t>UML diagrams</a:t>
            </a:r>
            <a:r>
              <a:rPr lang="en-US" altLang="x-none" dirty="0"/>
              <a:t>.</a:t>
            </a:r>
          </a:p>
          <a:p>
            <a:pPr marL="742950" lvl="1" indent="-285750"/>
            <a:r>
              <a:rPr lang="en-US" altLang="x-none" dirty="0">
                <a:solidFill>
                  <a:srgbClr val="B23C00"/>
                </a:solidFill>
              </a:rPr>
              <a:t>UML</a:t>
            </a:r>
            <a:r>
              <a:rPr lang="en-US" altLang="x-none" dirty="0"/>
              <a:t>: Unified Modeling </a:t>
            </a:r>
            <a:r>
              <a:rPr lang="en-US" altLang="x-none" dirty="0" smtClean="0"/>
              <a:t>Language</a:t>
            </a:r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49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 smtClean="0"/>
              <a:t>There </a:t>
            </a:r>
            <a:r>
              <a:rPr lang="en-US" altLang="x-none" dirty="0"/>
              <a:t>are several different types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UML diagrams. </a:t>
            </a:r>
            <a:endParaRPr lang="en-US" altLang="x-none" dirty="0" smtClean="0"/>
          </a:p>
          <a:p>
            <a:pPr marL="2284413" lvl="4" indent="-457200"/>
            <a:endParaRPr lang="en-US" altLang="x-none" dirty="0" smtClean="0"/>
          </a:p>
          <a:p>
            <a:pPr marL="457200" indent="-457200"/>
            <a:r>
              <a:rPr lang="en-US" altLang="x-none" dirty="0" smtClean="0"/>
              <a:t>For </a:t>
            </a:r>
            <a:r>
              <a:rPr lang="en-US" altLang="x-none" dirty="0"/>
              <a:t>now, we’ll </a:t>
            </a:r>
            <a:r>
              <a:rPr lang="en-US" altLang="x-none" dirty="0" smtClean="0"/>
              <a:t>use:</a:t>
            </a:r>
          </a:p>
          <a:p>
            <a:pPr marL="742950" lvl="1" indent="-285750"/>
            <a:r>
              <a:rPr lang="en-US" altLang="x-none" dirty="0" smtClean="0"/>
              <a:t>Class </a:t>
            </a:r>
            <a:r>
              <a:rPr lang="en-US" altLang="x-none" dirty="0"/>
              <a:t>diagrams</a:t>
            </a:r>
          </a:p>
          <a:p>
            <a:pPr marL="742950" lvl="1" indent="-285750"/>
            <a:r>
              <a:rPr lang="en-US" altLang="x-none" dirty="0"/>
              <a:t>Sequence diagrams</a:t>
            </a:r>
          </a:p>
          <a:p>
            <a:pPr marL="742950" lvl="1" indent="-285750"/>
            <a:r>
              <a:rPr lang="en-US" altLang="x-none" dirty="0"/>
              <a:t>State diagrams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dirty="0"/>
              <a:t>UML </a:t>
            </a:r>
            <a:r>
              <a:rPr lang="en-US" altLang="x-none" dirty="0" smtClean="0"/>
              <a:t>Diagrams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533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class diagram has three compartments: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</a:t>
            </a:r>
          </a:p>
        </p:txBody>
      </p:sp>
      <p:graphicFrame>
        <p:nvGraphicFramePr>
          <p:cNvPr id="243747" name="Group 35"/>
          <p:cNvGraphicFramePr>
            <a:graphicFrameLocks noGrp="1"/>
          </p:cNvGraphicFramePr>
          <p:nvPr/>
        </p:nvGraphicFramePr>
        <p:xfrm>
          <a:off x="1828800" y="2022475"/>
          <a:ext cx="5486400" cy="2778126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Class Name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0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Attributes : types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0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Methods(</a:t>
                      </a: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parms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 types) : return type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724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#13 Part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>
                <a:solidFill>
                  <a:srgbClr val="B23C00"/>
                </a:solidFill>
              </a:rPr>
              <a:t>Case 1 (outside left-left): </a:t>
            </a:r>
            <a:br>
              <a:rPr lang="en-US">
                <a:solidFill>
                  <a:srgbClr val="B23C00"/>
                </a:solidFill>
              </a:rPr>
            </a:br>
            <a:r>
              <a:rPr lang="en-US"/>
              <a:t>Rebalance with a </a:t>
            </a:r>
            <a:r>
              <a:rPr lang="en-US">
                <a:solidFill>
                  <a:srgbClr val="B23C00"/>
                </a:solidFill>
              </a:rPr>
              <a:t>single right </a:t>
            </a:r>
            <a:r>
              <a:rPr lang="en-US">
                <a:solidFill>
                  <a:srgbClr val="B23C00"/>
                </a:solidFill>
              </a:rPr>
              <a:t>rotation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514600"/>
            <a:ext cx="7681912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75097" y="610886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Specify the most important attributes </a:t>
            </a: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methods. </a:t>
            </a:r>
          </a:p>
          <a:p>
            <a:pPr marL="2057400" lvl="4" indent="-228600"/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you have too many attributes in a class, </a:t>
            </a:r>
            <a:b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check if you can group them into a new class.</a:t>
            </a:r>
          </a:p>
          <a:p>
            <a:pPr marL="2057400" lvl="4" indent="-228600"/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95350" lvl="1" indent="-45720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</a:p>
          <a:p>
            <a:pPr marL="1212850" lvl="2" indent="-28575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You have attributes that are specific to </a:t>
            </a: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your </a:t>
            </a:r>
            <a:r>
              <a:rPr lang="en-US" altLang="x-none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Person</a:t>
            </a: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class.</a:t>
            </a:r>
          </a:p>
          <a:p>
            <a:pPr marL="1212850" lvl="2" indent="-28575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But </a:t>
            </a: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your class 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also </a:t>
            </a: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has 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name, street, city, state, and zip attributes.</a:t>
            </a:r>
          </a:p>
          <a:p>
            <a:pPr marL="1212850" lvl="2" indent="-28575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 new </a:t>
            </a:r>
            <a:r>
              <a:rPr lang="en-US" altLang="x-none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Address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 to contain those attributes.</a:t>
            </a:r>
          </a:p>
          <a:p>
            <a:pPr marL="1212850" lvl="2" indent="-28575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Then your </a:t>
            </a:r>
            <a:r>
              <a:rPr lang="en-US" altLang="x-none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Person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x-none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has </a:t>
            </a:r>
            <a:r>
              <a:rPr lang="en-US" altLang="x-none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x-none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Address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x-none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Attributes and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48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Example UML Class Diagram</a:t>
            </a:r>
          </a:p>
        </p:txBody>
      </p:sp>
      <p:graphicFrame>
        <p:nvGraphicFramePr>
          <p:cNvPr id="24578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56838"/>
              </p:ext>
            </p:extLst>
          </p:nvPr>
        </p:nvGraphicFramePr>
        <p:xfrm>
          <a:off x="1828800" y="1600200"/>
          <a:ext cx="5486400" cy="2743201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Mailbox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0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newMessages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vector&lt;Message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savedMessages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vector&lt;Message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add(</a:t>
                      </a: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msg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 Message) : </a:t>
                      </a: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boolean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getCurrentMessage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() : Message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382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Relationships among classes using arrows.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Relationships</a:t>
            </a:r>
          </a:p>
        </p:txBody>
      </p:sp>
      <p:graphicFrame>
        <p:nvGraphicFramePr>
          <p:cNvPr id="246830" name="Group 46"/>
          <p:cNvGraphicFramePr>
            <a:graphicFrameLocks noGrp="1"/>
          </p:cNvGraphicFramePr>
          <p:nvPr/>
        </p:nvGraphicFramePr>
        <p:xfrm>
          <a:off x="1508125" y="2057400"/>
          <a:ext cx="6172200" cy="3354390"/>
        </p:xfrm>
        <a:graphic>
          <a:graphicData uri="http://schemas.openxmlformats.org/drawingml/2006/table">
            <a:tbl>
              <a:tblPr/>
              <a:tblGrid>
                <a:gridCol w="2667000"/>
                <a:gridCol w="3505200"/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Dependency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Aggregation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Inheritance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Composition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Association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Direct association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Interface implementation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46815" name="Straight Arrow Connector 8"/>
          <p:cNvCxnSpPr>
            <a:cxnSpLocks noChangeShapeType="1"/>
          </p:cNvCxnSpPr>
          <p:nvPr/>
        </p:nvCxnSpPr>
        <p:spPr bwMode="auto">
          <a:xfrm>
            <a:off x="1736725" y="22860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246816" name="Group 14"/>
          <p:cNvGrpSpPr>
            <a:grpSpLocks/>
          </p:cNvGrpSpPr>
          <p:nvPr/>
        </p:nvGrpSpPr>
        <p:grpSpPr bwMode="auto">
          <a:xfrm>
            <a:off x="1627188" y="2614613"/>
            <a:ext cx="2014537" cy="190500"/>
            <a:chOff x="2100263" y="3452812"/>
            <a:chExt cx="2014704" cy="190500"/>
          </a:xfrm>
        </p:grpSpPr>
        <p:cxnSp>
          <p:nvCxnSpPr>
            <p:cNvPr id="246817" name="Straight Connector 11"/>
            <p:cNvCxnSpPr>
              <a:cxnSpLocks noChangeShapeType="1"/>
            </p:cNvCxnSpPr>
            <p:nvPr/>
          </p:nvCxnSpPr>
          <p:spPr bwMode="auto">
            <a:xfrm>
              <a:off x="2414588" y="3548230"/>
              <a:ext cx="1700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818" name="Diamond 12"/>
            <p:cNvSpPr>
              <a:spLocks noChangeArrowheads="1"/>
            </p:cNvSpPr>
            <p:nvPr/>
          </p:nvSpPr>
          <p:spPr bwMode="auto">
            <a:xfrm>
              <a:off x="2100263" y="3452812"/>
              <a:ext cx="319087" cy="1905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6819" name="Group 18"/>
          <p:cNvGrpSpPr>
            <a:grpSpLocks/>
          </p:cNvGrpSpPr>
          <p:nvPr/>
        </p:nvGrpSpPr>
        <p:grpSpPr bwMode="auto">
          <a:xfrm>
            <a:off x="1665288" y="3576638"/>
            <a:ext cx="2014537" cy="190500"/>
            <a:chOff x="2138363" y="4414837"/>
            <a:chExt cx="2014704" cy="190500"/>
          </a:xfrm>
        </p:grpSpPr>
        <p:cxnSp>
          <p:nvCxnSpPr>
            <p:cNvPr id="246820" name="Straight Connector 16"/>
            <p:cNvCxnSpPr>
              <a:cxnSpLocks noChangeShapeType="1"/>
            </p:cNvCxnSpPr>
            <p:nvPr/>
          </p:nvCxnSpPr>
          <p:spPr bwMode="auto">
            <a:xfrm>
              <a:off x="2452688" y="4510255"/>
              <a:ext cx="1700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821" name="Diamond 17"/>
            <p:cNvSpPr>
              <a:spLocks noChangeArrowheads="1"/>
            </p:cNvSpPr>
            <p:nvPr/>
          </p:nvSpPr>
          <p:spPr bwMode="auto">
            <a:xfrm>
              <a:off x="2138363" y="4414837"/>
              <a:ext cx="319087" cy="190500"/>
            </a:xfrm>
            <a:prstGeom prst="diamond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46822" name="Straight Arrow Connector 19"/>
          <p:cNvCxnSpPr>
            <a:cxnSpLocks noChangeShapeType="1"/>
          </p:cNvCxnSpPr>
          <p:nvPr/>
        </p:nvCxnSpPr>
        <p:spPr bwMode="auto">
          <a:xfrm>
            <a:off x="1736725" y="4643438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46823" name="Group 27"/>
          <p:cNvGrpSpPr>
            <a:grpSpLocks/>
          </p:cNvGrpSpPr>
          <p:nvPr/>
        </p:nvGrpSpPr>
        <p:grpSpPr bwMode="auto">
          <a:xfrm>
            <a:off x="1684338" y="3092450"/>
            <a:ext cx="1981200" cy="255588"/>
            <a:chOff x="1952626" y="3878747"/>
            <a:chExt cx="1981200" cy="255109"/>
          </a:xfrm>
        </p:grpSpPr>
        <p:cxnSp>
          <p:nvCxnSpPr>
            <p:cNvPr id="246824" name="Straight Connector 24"/>
            <p:cNvCxnSpPr>
              <a:cxnSpLocks noChangeShapeType="1"/>
            </p:cNvCxnSpPr>
            <p:nvPr/>
          </p:nvCxnSpPr>
          <p:spPr bwMode="auto">
            <a:xfrm>
              <a:off x="1952626" y="4010192"/>
              <a:ext cx="1833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825" name="Isosceles Triangle 26"/>
            <p:cNvSpPr>
              <a:spLocks noChangeArrowheads="1"/>
            </p:cNvSpPr>
            <p:nvPr/>
          </p:nvSpPr>
          <p:spPr bwMode="auto">
            <a:xfrm rot="5400000">
              <a:off x="3730183" y="3930214"/>
              <a:ext cx="255109" cy="152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6826" name="Group 34"/>
          <p:cNvGrpSpPr>
            <a:grpSpLocks/>
          </p:cNvGrpSpPr>
          <p:nvPr/>
        </p:nvGrpSpPr>
        <p:grpSpPr bwMode="auto">
          <a:xfrm>
            <a:off x="1727200" y="4992688"/>
            <a:ext cx="1981200" cy="255587"/>
            <a:chOff x="2200275" y="5831372"/>
            <a:chExt cx="1981200" cy="255109"/>
          </a:xfrm>
        </p:grpSpPr>
        <p:cxnSp>
          <p:nvCxnSpPr>
            <p:cNvPr id="246827" name="Straight Connector 30"/>
            <p:cNvCxnSpPr>
              <a:cxnSpLocks noChangeShapeType="1"/>
            </p:cNvCxnSpPr>
            <p:nvPr/>
          </p:nvCxnSpPr>
          <p:spPr bwMode="auto">
            <a:xfrm>
              <a:off x="2200275" y="5962817"/>
              <a:ext cx="1833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46828" name="Isosceles Triangle 31"/>
            <p:cNvSpPr>
              <a:spLocks noChangeArrowheads="1"/>
            </p:cNvSpPr>
            <p:nvPr/>
          </p:nvSpPr>
          <p:spPr bwMode="auto">
            <a:xfrm rot="5400000">
              <a:off x="3977832" y="5882839"/>
              <a:ext cx="255109" cy="152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46829" name="Straight Connector 33"/>
          <p:cNvCxnSpPr>
            <a:cxnSpLocks noChangeShapeType="1"/>
          </p:cNvCxnSpPr>
          <p:nvPr/>
        </p:nvCxnSpPr>
        <p:spPr bwMode="auto">
          <a:xfrm>
            <a:off x="1693863" y="4138613"/>
            <a:ext cx="196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283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Multiplicity in a “has” relationship.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Multiplicities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68401"/>
              </p:ext>
            </p:extLst>
          </p:nvPr>
        </p:nvGraphicFramePr>
        <p:xfrm>
          <a:off x="2011026" y="2148355"/>
          <a:ext cx="5032787" cy="237872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174661"/>
                <a:gridCol w="2858126"/>
              </a:tblGrid>
              <a:tr h="46068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Sign</a:t>
                      </a:r>
                      <a:endParaRPr lang="en-US" sz="2000" b="1" u="none" kern="12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Purpose</a:t>
                      </a:r>
                      <a:endParaRPr lang="en-US" sz="2000" b="0" u="none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569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*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 or more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870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1..*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One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more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870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0..1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one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870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Exactly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one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62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Diagram: Aggregation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654716"/>
          </a:xfrm>
        </p:spPr>
        <p:txBody>
          <a:bodyPr/>
          <a:lstStyle/>
          <a:p>
            <a:r>
              <a:rPr lang="en-US" altLang="x-none" dirty="0">
                <a:solidFill>
                  <a:srgbClr val="B23C00"/>
                </a:solidFill>
              </a:rPr>
              <a:t>Aggregation</a:t>
            </a:r>
          </a:p>
          <a:p>
            <a:pPr lvl="1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“has a” relationship.</a:t>
            </a:r>
          </a:p>
          <a:p>
            <a:pPr lvl="1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contained object </a:t>
            </a:r>
            <a:r>
              <a:rPr lang="en-US" altLang="x-none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have an existence </a:t>
            </a:r>
            <a:b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 of its container.</a:t>
            </a:r>
          </a:p>
          <a:p>
            <a:pPr lvl="4"/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  <a:p>
            <a:pPr lvl="2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mailbox </a:t>
            </a:r>
            <a:r>
              <a:rPr lang="en-US" altLang="x-none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has a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set of messages.</a:t>
            </a:r>
          </a:p>
          <a:p>
            <a:pPr lvl="2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message </a:t>
            </a:r>
            <a:r>
              <a:rPr lang="en-US" altLang="x-none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exist without a mailbox.</a:t>
            </a:r>
          </a:p>
          <a:p>
            <a:pPr lvl="2"/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Therefore, a mailbox </a:t>
            </a:r>
            <a:r>
              <a:rPr lang="en-US" altLang="x-none" dirty="0">
                <a:solidFill>
                  <a:srgbClr val="B23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aggregates </a:t>
            </a: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messages.</a:t>
            </a:r>
            <a:endParaRPr lang="en-US" altLang="x-none" dirty="0"/>
          </a:p>
        </p:txBody>
      </p:sp>
      <p:grpSp>
        <p:nvGrpSpPr>
          <p:cNvPr id="265237" name="Group 21"/>
          <p:cNvGrpSpPr>
            <a:grpSpLocks/>
          </p:cNvGrpSpPr>
          <p:nvPr/>
        </p:nvGrpSpPr>
        <p:grpSpPr bwMode="auto">
          <a:xfrm>
            <a:off x="1462088" y="5107278"/>
            <a:ext cx="6218237" cy="790575"/>
            <a:chOff x="921" y="2812"/>
            <a:chExt cx="3917" cy="498"/>
          </a:xfrm>
        </p:grpSpPr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961" y="2930"/>
              <a:ext cx="964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Mailbox</a:t>
              </a:r>
              <a:endParaRPr lang="en-US" sz="1400" b="1" dirty="0"/>
            </a:p>
          </p:txBody>
        </p:sp>
        <p:sp>
          <p:nvSpPr>
            <p:cNvPr id="8" name="AutoShape 67"/>
            <p:cNvSpPr>
              <a:spLocks noChangeArrowheads="1"/>
            </p:cNvSpPr>
            <p:nvPr/>
          </p:nvSpPr>
          <p:spPr bwMode="auto">
            <a:xfrm>
              <a:off x="3714" y="2932"/>
              <a:ext cx="1091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x-none" sz="1400" b="1">
                  <a:solidFill>
                    <a:srgbClr val="FFFFFF"/>
                  </a:solidFill>
                  <a:latin typeface="Tahoma" charset="0"/>
                  <a:ea typeface="Arial" charset="0"/>
                  <a:cs typeface="Arial" charset="0"/>
                </a:rPr>
                <a:t>Message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5" y="2858"/>
              <a:ext cx="278" cy="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1</a:t>
              </a:r>
              <a:endPara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75" y="2812"/>
              <a:ext cx="278" cy="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4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*</a:t>
              </a:r>
              <a:endPara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265234" name="Diamond 12"/>
            <p:cNvSpPr>
              <a:spLocks noChangeArrowheads="1"/>
            </p:cNvSpPr>
            <p:nvPr/>
          </p:nvSpPr>
          <p:spPr bwMode="auto">
            <a:xfrm>
              <a:off x="1901" y="3022"/>
              <a:ext cx="288" cy="173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  <p:cxnSp>
          <p:nvCxnSpPr>
            <p:cNvPr id="265236" name="AutoShape 20"/>
            <p:cNvCxnSpPr>
              <a:cxnSpLocks noChangeShapeType="1"/>
              <a:stCxn id="265234" idx="3"/>
              <a:endCxn id="8" idx="1"/>
            </p:cNvCxnSpPr>
            <p:nvPr/>
          </p:nvCxnSpPr>
          <p:spPr bwMode="auto">
            <a:xfrm flipV="1">
              <a:off x="2195" y="3098"/>
              <a:ext cx="1535" cy="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Composition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>
            <a:off x="1462088" y="5257780"/>
            <a:ext cx="6218237" cy="720725"/>
            <a:chOff x="921" y="2858"/>
            <a:chExt cx="3917" cy="454"/>
          </a:xfrm>
        </p:grpSpPr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961" y="2927"/>
              <a:ext cx="964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Mailbox</a:t>
              </a:r>
              <a:endParaRPr lang="en-US" sz="1400" b="1" dirty="0"/>
            </a:p>
          </p:txBody>
        </p:sp>
        <p:sp>
          <p:nvSpPr>
            <p:cNvPr id="8" name="AutoShape 67"/>
            <p:cNvSpPr>
              <a:spLocks noChangeArrowheads="1"/>
            </p:cNvSpPr>
            <p:nvPr/>
          </p:nvSpPr>
          <p:spPr bwMode="auto">
            <a:xfrm>
              <a:off x="3714" y="2934"/>
              <a:ext cx="1091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MessageQueue</a:t>
              </a:r>
              <a:endParaRPr lang="en-US" sz="1400" b="1" dirty="0"/>
            </a:p>
          </p:txBody>
        </p:sp>
        <p:grpSp>
          <p:nvGrpSpPr>
            <p:cNvPr id="248843" name="Group 8"/>
            <p:cNvGrpSpPr>
              <a:grpSpLocks/>
            </p:cNvGrpSpPr>
            <p:nvPr/>
          </p:nvGrpSpPr>
          <p:grpSpPr bwMode="auto">
            <a:xfrm>
              <a:off x="1923" y="3030"/>
              <a:ext cx="1777" cy="174"/>
              <a:chOff x="2138363" y="4414837"/>
              <a:chExt cx="2014704" cy="190500"/>
            </a:xfrm>
          </p:grpSpPr>
          <p:cxnSp>
            <p:nvCxnSpPr>
              <p:cNvPr id="248844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2452688" y="4510255"/>
                <a:ext cx="1700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48845" name="Diamond 11"/>
              <p:cNvSpPr>
                <a:spLocks noChangeArrowheads="1"/>
              </p:cNvSpPr>
              <p:nvPr/>
            </p:nvSpPr>
            <p:spPr bwMode="auto">
              <a:xfrm>
                <a:off x="2138363" y="4414837"/>
                <a:ext cx="319087" cy="190500"/>
              </a:xfrm>
              <a:prstGeom prst="diamond">
                <a:avLst/>
              </a:prstGeom>
              <a:solidFill>
                <a:srgbClr val="00206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x-none" altLang="x-none" sz="1800">
                  <a:latin typeface="Tahoma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155" y="2858"/>
              <a:ext cx="278" cy="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1</a:t>
              </a:r>
              <a:endPara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3" name="TextBox 12"/>
            <p:cNvSpPr txBox="1"/>
            <p:nvPr/>
          </p:nvSpPr>
          <p:spPr>
            <a:xfrm>
              <a:off x="3398" y="2858"/>
              <a:ext cx="278" cy="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1</a:t>
              </a:r>
              <a:endPara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457200" y="1295400"/>
            <a:ext cx="8229600" cy="387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o"/>
              <a:defRPr sz="2400">
                <a:solidFill>
                  <a:schemeClr val="tx1"/>
                </a:solidFill>
                <a:latin typeface="Arial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800" dirty="0">
                <a:solidFill>
                  <a:srgbClr val="CC3300"/>
                </a:solidFill>
              </a:rPr>
              <a:t>Composition</a:t>
            </a:r>
          </a:p>
          <a:p>
            <a:pPr lvl="1" eaLnBrk="1" hangingPunct="1"/>
            <a:r>
              <a:rPr lang="en-US" altLang="x-none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“has a” relationship.</a:t>
            </a:r>
          </a:p>
          <a:p>
            <a:pPr lvl="1" eaLnBrk="1" hangingPunct="1"/>
            <a:r>
              <a:rPr lang="en-US" altLang="x-none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contained object </a:t>
            </a:r>
            <a:r>
              <a:rPr lang="en-US" altLang="x-none" sz="2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cannot</a:t>
            </a:r>
            <a:r>
              <a:rPr lang="en-US" altLang="x-none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(logically) have </a:t>
            </a:r>
            <a:r>
              <a:rPr lang="en-US" altLang="x-none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x-none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x-none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 existence independent </a:t>
            </a:r>
            <a:r>
              <a:rPr lang="en-US" altLang="x-none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its container.</a:t>
            </a:r>
          </a:p>
          <a:p>
            <a:pPr lvl="4" eaLnBrk="1" hangingPunct="1"/>
            <a:endParaRPr lang="en-US" altLang="x-none" sz="105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lang="en-US" altLang="x-none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  <a:p>
            <a:pPr lvl="2" eaLnBrk="1" hangingPunct="1"/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mailbox </a:t>
            </a:r>
            <a:r>
              <a:rPr lang="en-US" altLang="x-none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has a</a:t>
            </a:r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message queue.</a:t>
            </a:r>
          </a:p>
          <a:p>
            <a:pPr lvl="2" eaLnBrk="1" hangingPunct="1"/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message queue </a:t>
            </a:r>
            <a:r>
              <a:rPr lang="en-US" altLang="x-none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cannot</a:t>
            </a:r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(logically) exist </a:t>
            </a:r>
            <a:r>
              <a:rPr lang="en-US" altLang="x-none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x-none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x-none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without </a:t>
            </a:r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mailbox.</a:t>
            </a:r>
          </a:p>
          <a:p>
            <a:pPr lvl="2" eaLnBrk="1" hangingPunct="1"/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Therefore, a mailbox </a:t>
            </a:r>
            <a:r>
              <a:rPr lang="en-US" altLang="x-none" sz="2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composes</a:t>
            </a:r>
            <a:r>
              <a:rPr lang="en-US" altLang="x-none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 message queue.</a:t>
            </a:r>
            <a:endParaRPr lang="en-US" altLang="x-non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6440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A class diagram is </a:t>
            </a:r>
            <a:r>
              <a:rPr lang="en-US" altLang="x-none" dirty="0">
                <a:solidFill>
                  <a:srgbClr val="B23C00"/>
                </a:solidFill>
              </a:rPr>
              <a:t>static</a:t>
            </a:r>
            <a:r>
              <a:rPr lang="en-US" altLang="x-none" dirty="0" smtClean="0">
                <a:solidFill>
                  <a:srgbClr val="CC3300"/>
                </a:solidFill>
              </a:rPr>
              <a:t>.</a:t>
            </a:r>
          </a:p>
          <a:p>
            <a:pPr marL="2741613" lvl="5" indent="-457200"/>
            <a:endParaRPr lang="en-US" altLang="x-none" dirty="0">
              <a:solidFill>
                <a:srgbClr val="CC3300"/>
              </a:solidFill>
            </a:endParaRPr>
          </a:p>
          <a:p>
            <a:pPr marL="742950" lvl="1" indent="-285750"/>
            <a:r>
              <a:rPr lang="en-US" altLang="x-none" dirty="0"/>
              <a:t>It shows the classes that exist </a:t>
            </a:r>
            <a:br>
              <a:rPr lang="en-US" altLang="x-none" dirty="0"/>
            </a:br>
            <a:r>
              <a:rPr lang="en-US" altLang="x-none" dirty="0"/>
              <a:t>throughout the lifetime of the system.</a:t>
            </a:r>
          </a:p>
          <a:p>
            <a:pPr marL="2057400" lvl="4" indent="-228600"/>
            <a:endParaRPr lang="en-US" altLang="x-none" dirty="0"/>
          </a:p>
          <a:p>
            <a:pPr marL="457200" indent="-457200"/>
            <a:r>
              <a:rPr lang="en-US" altLang="x-none" dirty="0"/>
              <a:t>A sequence diagram shows 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rgbClr val="B23C00"/>
                </a:solidFill>
              </a:rPr>
              <a:t>dynamic </a:t>
            </a:r>
            <a:r>
              <a:rPr lang="en-US" altLang="x-none" dirty="0">
                <a:solidFill>
                  <a:srgbClr val="B23C00"/>
                </a:solidFill>
              </a:rPr>
              <a:t>relationships </a:t>
            </a:r>
            <a:r>
              <a:rPr lang="en-US" altLang="x-none" dirty="0"/>
              <a:t>among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 </a:t>
            </a:r>
            <a:r>
              <a:rPr lang="en-US" altLang="x-none" dirty="0"/>
              <a:t>classes </a:t>
            </a:r>
            <a:r>
              <a:rPr lang="en-US" altLang="x-none" dirty="0" smtClean="0"/>
              <a:t>at </a:t>
            </a:r>
            <a:r>
              <a:rPr lang="en-US" altLang="x-none" dirty="0"/>
              <a:t>run time</a:t>
            </a:r>
            <a:r>
              <a:rPr lang="en-US" altLang="x-none" dirty="0" smtClean="0"/>
              <a:t>.</a:t>
            </a:r>
          </a:p>
          <a:p>
            <a:pPr marL="2741613" lvl="5" indent="-457200"/>
            <a:endParaRPr lang="en-US" altLang="x-none" dirty="0"/>
          </a:p>
          <a:p>
            <a:pPr marL="895350" lvl="1" indent="-457200"/>
            <a:r>
              <a:rPr lang="en-US" altLang="x-none" dirty="0"/>
              <a:t>It describes </a:t>
            </a:r>
            <a:r>
              <a:rPr lang="en-US" altLang="x-none" u="sng" dirty="0" smtClean="0"/>
              <a:t>interactions </a:t>
            </a:r>
            <a:r>
              <a:rPr lang="en-US" altLang="x-none" u="sng" dirty="0"/>
              <a:t>among objects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over </a:t>
            </a:r>
            <a:r>
              <a:rPr lang="en-US" altLang="x-none" dirty="0"/>
              <a:t>time during run time</a:t>
            </a:r>
            <a:r>
              <a:rPr lang="en-US" altLang="x-none" dirty="0"/>
              <a:t>.</a:t>
            </a:r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494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Line 2"/>
          <p:cNvSpPr>
            <a:spLocks noChangeShapeType="1"/>
          </p:cNvSpPr>
          <p:nvPr/>
        </p:nvSpPr>
        <p:spPr bwMode="auto">
          <a:xfrm>
            <a:off x="2468563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>
            <a:off x="4206875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5486400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6765925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8229600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914400" y="225266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1465263"/>
            <a:ext cx="952500" cy="887412"/>
            <a:chOff x="288" y="1411"/>
            <a:chExt cx="600" cy="703"/>
          </a:xfrm>
        </p:grpSpPr>
        <p:grpSp>
          <p:nvGrpSpPr>
            <p:cNvPr id="250889" name="Group 10"/>
            <p:cNvGrpSpPr>
              <a:grpSpLocks/>
            </p:cNvGrpSpPr>
            <p:nvPr/>
          </p:nvGrpSpPr>
          <p:grpSpPr bwMode="auto">
            <a:xfrm>
              <a:off x="461" y="1411"/>
              <a:ext cx="230" cy="404"/>
              <a:chOff x="634" y="1238"/>
              <a:chExt cx="230" cy="404"/>
            </a:xfrm>
          </p:grpSpPr>
          <p:sp>
            <p:nvSpPr>
              <p:cNvPr id="250890" name="Oval 11"/>
              <p:cNvSpPr>
                <a:spLocks noChangeArrowheads="1"/>
              </p:cNvSpPr>
              <p:nvPr/>
            </p:nvSpPr>
            <p:spPr bwMode="auto">
              <a:xfrm>
                <a:off x="691" y="1238"/>
                <a:ext cx="115" cy="1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x-none" altLang="x-none" sz="1800">
                  <a:ea typeface="Arial" charset="0"/>
                  <a:cs typeface="Arial" charset="0"/>
                </a:endParaRPr>
              </a:p>
            </p:txBody>
          </p:sp>
          <p:sp>
            <p:nvSpPr>
              <p:cNvPr id="250891" name="Line 12"/>
              <p:cNvSpPr>
                <a:spLocks noChangeShapeType="1"/>
              </p:cNvSpPr>
              <p:nvPr/>
            </p:nvSpPr>
            <p:spPr bwMode="auto">
              <a:xfrm>
                <a:off x="749" y="1354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92" name="Line 13"/>
              <p:cNvSpPr>
                <a:spLocks noChangeShapeType="1"/>
              </p:cNvSpPr>
              <p:nvPr/>
            </p:nvSpPr>
            <p:spPr bwMode="auto">
              <a:xfrm>
                <a:off x="634" y="1411"/>
                <a:ext cx="2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93" name="Line 14"/>
              <p:cNvSpPr>
                <a:spLocks noChangeShapeType="1"/>
              </p:cNvSpPr>
              <p:nvPr/>
            </p:nvSpPr>
            <p:spPr bwMode="auto">
              <a:xfrm flipH="1">
                <a:off x="634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94" name="Line 15"/>
              <p:cNvSpPr>
                <a:spLocks noChangeShapeType="1"/>
              </p:cNvSpPr>
              <p:nvPr/>
            </p:nvSpPr>
            <p:spPr bwMode="auto">
              <a:xfrm>
                <a:off x="749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0895" name="Text Box 16"/>
            <p:cNvSpPr txBox="1">
              <a:spLocks noChangeArrowheads="1"/>
            </p:cNvSpPr>
            <p:nvPr/>
          </p:nvSpPr>
          <p:spPr bwMode="auto">
            <a:xfrm>
              <a:off x="288" y="1873"/>
              <a:ext cx="6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x-none" sz="1400">
                  <a:ea typeface="Arial" charset="0"/>
                  <a:cs typeface="Arial" charset="0"/>
                </a:rPr>
                <a:t>Customer</a:t>
              </a:r>
            </a:p>
          </p:txBody>
        </p:sp>
      </p:grp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1879600" y="1430338"/>
            <a:ext cx="1193800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Withdraw cash</a:t>
            </a:r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5121275" y="1430338"/>
            <a:ext cx="711200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Keypad</a:t>
            </a:r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6492875" y="1430338"/>
            <a:ext cx="542925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Bank</a:t>
            </a: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7826375" y="1417638"/>
            <a:ext cx="746125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Account</a:t>
            </a: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822325" y="2527300"/>
            <a:ext cx="184150" cy="24685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3840163" y="1430338"/>
            <a:ext cx="693737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Display</a:t>
            </a:r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>
            <a:off x="2378075" y="2527300"/>
            <a:ext cx="184150" cy="365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2" name="Rectangle 24"/>
          <p:cNvSpPr>
            <a:spLocks noChangeArrowheads="1"/>
          </p:cNvSpPr>
          <p:nvPr/>
        </p:nvSpPr>
        <p:spPr bwMode="auto">
          <a:xfrm>
            <a:off x="4114800" y="2709863"/>
            <a:ext cx="184150" cy="6397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3" name="Rectangle 25"/>
          <p:cNvSpPr>
            <a:spLocks noChangeArrowheads="1"/>
          </p:cNvSpPr>
          <p:nvPr/>
        </p:nvSpPr>
        <p:spPr bwMode="auto">
          <a:xfrm>
            <a:off x="5394325" y="3624263"/>
            <a:ext cx="18415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6675438" y="3990975"/>
            <a:ext cx="184150" cy="822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8137525" y="4173538"/>
            <a:ext cx="18415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1006475" y="25273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7" name="Line 29"/>
          <p:cNvSpPr>
            <a:spLocks noChangeShapeType="1"/>
          </p:cNvSpPr>
          <p:nvPr/>
        </p:nvSpPr>
        <p:spPr bwMode="auto">
          <a:xfrm>
            <a:off x="2560638" y="2709863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8" name="Line 30"/>
          <p:cNvSpPr>
            <a:spLocks noChangeShapeType="1"/>
          </p:cNvSpPr>
          <p:nvPr/>
        </p:nvSpPr>
        <p:spPr bwMode="auto">
          <a:xfrm>
            <a:off x="1006475" y="3624263"/>
            <a:ext cx="438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4114800" y="3990975"/>
            <a:ext cx="184150" cy="2730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80" name="Line 32"/>
          <p:cNvSpPr>
            <a:spLocks noChangeShapeType="1"/>
          </p:cNvSpPr>
          <p:nvPr/>
        </p:nvSpPr>
        <p:spPr bwMode="auto">
          <a:xfrm flipH="1">
            <a:off x="4297363" y="3990975"/>
            <a:ext cx="1096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1" name="Line 33"/>
          <p:cNvSpPr>
            <a:spLocks noChangeShapeType="1"/>
          </p:cNvSpPr>
          <p:nvPr/>
        </p:nvSpPr>
        <p:spPr bwMode="auto">
          <a:xfrm>
            <a:off x="5578475" y="3990975"/>
            <a:ext cx="1096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2" name="Line 34"/>
          <p:cNvSpPr>
            <a:spLocks noChangeShapeType="1"/>
          </p:cNvSpPr>
          <p:nvPr/>
        </p:nvSpPr>
        <p:spPr bwMode="auto">
          <a:xfrm>
            <a:off x="6858000" y="4173538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3" name="Line 35"/>
          <p:cNvSpPr>
            <a:spLocks noChangeShapeType="1"/>
          </p:cNvSpPr>
          <p:nvPr/>
        </p:nvSpPr>
        <p:spPr bwMode="auto">
          <a:xfrm flipH="1">
            <a:off x="6858000" y="4538663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4" name="Line 36"/>
          <p:cNvSpPr>
            <a:spLocks noChangeShapeType="1"/>
          </p:cNvSpPr>
          <p:nvPr/>
        </p:nvSpPr>
        <p:spPr bwMode="auto">
          <a:xfrm flipH="1">
            <a:off x="2560638" y="4722813"/>
            <a:ext cx="4113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5" name="Rectangle 37"/>
          <p:cNvSpPr>
            <a:spLocks noChangeArrowheads="1"/>
          </p:cNvSpPr>
          <p:nvPr/>
        </p:nvSpPr>
        <p:spPr bwMode="auto">
          <a:xfrm>
            <a:off x="2378075" y="4722813"/>
            <a:ext cx="184150" cy="2730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86" name="Line 38"/>
          <p:cNvSpPr>
            <a:spLocks noChangeShapeType="1"/>
          </p:cNvSpPr>
          <p:nvPr/>
        </p:nvSpPr>
        <p:spPr bwMode="auto">
          <a:xfrm flipH="1">
            <a:off x="1006475" y="4905375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7" name="Text Box 39"/>
          <p:cNvSpPr txBox="1">
            <a:spLocks noChangeArrowheads="1"/>
          </p:cNvSpPr>
          <p:nvPr/>
        </p:nvSpPr>
        <p:spPr bwMode="auto">
          <a:xfrm>
            <a:off x="1371600" y="2252663"/>
            <a:ext cx="581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select</a:t>
            </a:r>
          </a:p>
        </p:txBody>
      </p: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3017838" y="2435225"/>
            <a:ext cx="547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1828800" y="2984500"/>
            <a:ext cx="152558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display confirmation</a:t>
            </a: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2578100" y="334962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enter amount</a:t>
            </a:r>
          </a:p>
        </p:txBody>
      </p: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4572000" y="3716338"/>
            <a:ext cx="547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7223125" y="3898900"/>
            <a:ext cx="547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verify</a:t>
            </a:r>
          </a:p>
        </p:txBody>
      </p:sp>
      <p:sp>
        <p:nvSpPr>
          <p:cNvPr id="206893" name="Text Box 45"/>
          <p:cNvSpPr txBox="1">
            <a:spLocks noChangeArrowheads="1"/>
          </p:cNvSpPr>
          <p:nvPr/>
        </p:nvSpPr>
        <p:spPr bwMode="auto">
          <a:xfrm>
            <a:off x="7223125" y="4264025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accept</a:t>
            </a:r>
          </a:p>
        </p:txBody>
      </p:sp>
      <p:sp>
        <p:nvSpPr>
          <p:cNvPr id="206894" name="Text Box 46"/>
          <p:cNvSpPr txBox="1">
            <a:spLocks noChangeArrowheads="1"/>
          </p:cNvSpPr>
          <p:nvPr/>
        </p:nvSpPr>
        <p:spPr bwMode="auto">
          <a:xfrm>
            <a:off x="4206875" y="4448175"/>
            <a:ext cx="547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895" name="Text Box 47"/>
          <p:cNvSpPr txBox="1">
            <a:spLocks noChangeArrowheads="1"/>
          </p:cNvSpPr>
          <p:nvPr/>
        </p:nvSpPr>
        <p:spPr bwMode="auto">
          <a:xfrm>
            <a:off x="1885950" y="3898900"/>
            <a:ext cx="131445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display bank ads</a:t>
            </a:r>
          </a:p>
        </p:txBody>
      </p:sp>
      <p:sp>
        <p:nvSpPr>
          <p:cNvPr id="206904" name="Line 56"/>
          <p:cNvSpPr>
            <a:spLocks noChangeShapeType="1"/>
          </p:cNvSpPr>
          <p:nvPr/>
        </p:nvSpPr>
        <p:spPr bwMode="auto">
          <a:xfrm flipH="1">
            <a:off x="1006475" y="3259138"/>
            <a:ext cx="3108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05" name="Line 57"/>
          <p:cNvSpPr>
            <a:spLocks noChangeShapeType="1"/>
          </p:cNvSpPr>
          <p:nvPr/>
        </p:nvSpPr>
        <p:spPr bwMode="auto">
          <a:xfrm flipH="1">
            <a:off x="1006475" y="4173538"/>
            <a:ext cx="3108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06" name="Text Box 58"/>
          <p:cNvSpPr txBox="1">
            <a:spLocks noChangeArrowheads="1"/>
          </p:cNvSpPr>
          <p:nvPr/>
        </p:nvSpPr>
        <p:spPr bwMode="auto">
          <a:xfrm>
            <a:off x="5761038" y="3716338"/>
            <a:ext cx="547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907" name="Text Box 59"/>
          <p:cNvSpPr txBox="1">
            <a:spLocks noChangeArrowheads="1"/>
          </p:cNvSpPr>
          <p:nvPr/>
        </p:nvSpPr>
        <p:spPr bwMode="auto">
          <a:xfrm>
            <a:off x="1189038" y="4630738"/>
            <a:ext cx="1154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dispense cash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77813" y="2859088"/>
            <a:ext cx="311150" cy="1738312"/>
            <a:chOff x="175" y="1908"/>
            <a:chExt cx="196" cy="1095"/>
          </a:xfrm>
        </p:grpSpPr>
        <p:sp>
          <p:nvSpPr>
            <p:cNvPr id="250932" name="Line 61"/>
            <p:cNvSpPr>
              <a:spLocks noChangeShapeType="1"/>
            </p:cNvSpPr>
            <p:nvPr/>
          </p:nvSpPr>
          <p:spPr bwMode="auto">
            <a:xfrm>
              <a:off x="270" y="1908"/>
              <a:ext cx="0" cy="1095"/>
            </a:xfrm>
            <a:prstGeom prst="line">
              <a:avLst/>
            </a:prstGeom>
            <a:noFill/>
            <a:ln w="76200">
              <a:solidFill>
                <a:srgbClr val="CC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33" name="Text Box 62"/>
            <p:cNvSpPr txBox="1">
              <a:spLocks noChangeArrowheads="1"/>
            </p:cNvSpPr>
            <p:nvPr/>
          </p:nvSpPr>
          <p:spPr bwMode="auto">
            <a:xfrm>
              <a:off x="175" y="2131"/>
              <a:ext cx="196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T</a:t>
              </a:r>
            </a:p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I</a:t>
              </a:r>
            </a:p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M</a:t>
              </a:r>
            </a:p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250934" name="Text Box 63"/>
          <p:cNvSpPr txBox="1">
            <a:spLocks noChangeArrowheads="1"/>
          </p:cNvSpPr>
          <p:nvPr/>
        </p:nvSpPr>
        <p:spPr bwMode="auto">
          <a:xfrm>
            <a:off x="2524125" y="5605463"/>
            <a:ext cx="415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000">
                <a:ea typeface="Arial" charset="0"/>
                <a:cs typeface="Arial" charset="0"/>
              </a:rPr>
              <a:t>Withdraw Cash Sequence Diagram</a:t>
            </a: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3200">
                <a:solidFill>
                  <a:schemeClr val="tx2"/>
                </a:solidFill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UML Sequence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6254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1" grpId="0" animBg="1"/>
      <p:bldP spid="206852" grpId="0" animBg="1"/>
      <p:bldP spid="206853" grpId="0" animBg="1"/>
      <p:bldP spid="206854" grpId="0" animBg="1"/>
      <p:bldP spid="206855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  <p:bldP spid="206877" grpId="0" animBg="1"/>
      <p:bldP spid="206878" grpId="0" animBg="1"/>
      <p:bldP spid="206879" grpId="0" animBg="1"/>
      <p:bldP spid="206880" grpId="0" animBg="1"/>
      <p:bldP spid="206881" grpId="0" animBg="1"/>
      <p:bldP spid="206882" grpId="0" animBg="1"/>
      <p:bldP spid="206883" grpId="0" animBg="1"/>
      <p:bldP spid="206884" grpId="0" animBg="1"/>
      <p:bldP spid="206885" grpId="0" animBg="1"/>
      <p:bldP spid="206886" grpId="0" animBg="1"/>
      <p:bldP spid="206887" grpId="0"/>
      <p:bldP spid="206888" grpId="0"/>
      <p:bldP spid="206889" grpId="0" animBg="1"/>
      <p:bldP spid="206890" grpId="0"/>
      <p:bldP spid="206891" grpId="0"/>
      <p:bldP spid="206892" grpId="0"/>
      <p:bldP spid="206893" grpId="0"/>
      <p:bldP spid="206894" grpId="0"/>
      <p:bldP spid="206895" grpId="0" animBg="1"/>
      <p:bldP spid="206904" grpId="0" animBg="1"/>
      <p:bldP spid="206905" grpId="0" animBg="1"/>
      <p:bldP spid="206906" grpId="0"/>
      <p:bldP spid="20690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The </a:t>
            </a:r>
            <a:r>
              <a:rPr lang="en-US" altLang="x-none" dirty="0"/>
              <a:t>dashed vertical lines are lifelines.</a:t>
            </a:r>
          </a:p>
          <a:p>
            <a:pPr marL="457200" indent="-457200"/>
            <a:r>
              <a:rPr lang="en-US" altLang="x-none" dirty="0"/>
              <a:t>A rectangle on a lifeline is an activation bar. </a:t>
            </a:r>
          </a:p>
          <a:p>
            <a:pPr marL="927100" lvl="2" indent="-457200">
              <a:buSzPct val="70000"/>
            </a:pPr>
            <a:r>
              <a:rPr lang="en-US" altLang="x-none" sz="2400" dirty="0">
                <a:cs typeface="+mn-cs"/>
              </a:rPr>
              <a:t>It shows when a object has control </a:t>
            </a:r>
            <a:r>
              <a:rPr lang="en-US" altLang="x-none" sz="2400" dirty="0" smtClean="0">
                <a:cs typeface="+mn-cs"/>
              </a:rPr>
              <a:t/>
            </a:r>
            <a:br>
              <a:rPr lang="en-US" altLang="x-none" sz="2400" dirty="0" smtClean="0">
                <a:cs typeface="+mn-cs"/>
              </a:rPr>
            </a:br>
            <a:r>
              <a:rPr lang="en-US" altLang="x-none" sz="2400" dirty="0" smtClean="0">
                <a:cs typeface="+mn-cs"/>
              </a:rPr>
              <a:t>while executing </a:t>
            </a:r>
            <a:r>
              <a:rPr lang="en-US" altLang="x-none" sz="2400" dirty="0">
                <a:cs typeface="+mn-cs"/>
              </a:rPr>
              <a:t>a </a:t>
            </a:r>
            <a:r>
              <a:rPr lang="en-US" altLang="x-none" sz="2400" dirty="0" smtClean="0">
                <a:cs typeface="+mn-cs"/>
              </a:rPr>
              <a:t>member function.</a:t>
            </a:r>
            <a:endParaRPr lang="en-US" altLang="x-none" sz="2400" dirty="0">
              <a:cs typeface="+mn-cs"/>
            </a:endParaRPr>
          </a:p>
          <a:p>
            <a:pPr marL="457200" indent="-457200"/>
            <a:r>
              <a:rPr lang="en-US" altLang="x-none" dirty="0"/>
              <a:t>The activation bar ends when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 member function returns</a:t>
            </a:r>
            <a:r>
              <a:rPr lang="en-US" altLang="x-none" dirty="0"/>
              <a:t>.</a:t>
            </a:r>
          </a:p>
          <a:p>
            <a:pPr marL="457200" indent="-457200"/>
            <a:r>
              <a:rPr lang="en-US" altLang="x-none" dirty="0"/>
              <a:t>The horizontal arrows are call arrows.</a:t>
            </a:r>
          </a:p>
          <a:p>
            <a:pPr marL="457200" indent="-457200"/>
            <a:r>
              <a:rPr lang="en-US" altLang="x-none" dirty="0"/>
              <a:t>Use a sequence diagram to illustrate </a:t>
            </a:r>
            <a:br>
              <a:rPr lang="en-US" altLang="x-none" dirty="0"/>
            </a:br>
            <a:r>
              <a:rPr lang="en-US" altLang="x-none" dirty="0"/>
              <a:t>complex interactions among a set of objects.</a:t>
            </a:r>
          </a:p>
          <a:p>
            <a:pPr marL="457200" indent="-457200"/>
            <a:r>
              <a:rPr lang="en-US" altLang="x-none" dirty="0"/>
              <a:t>Don't show loops or branches</a:t>
            </a:r>
            <a:r>
              <a:rPr lang="en-US" altLang="x-none" dirty="0"/>
              <a:t>.</a:t>
            </a:r>
            <a:endParaRPr lang="en-US" altLang="x-none" dirty="0"/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3200">
                <a:solidFill>
                  <a:schemeClr val="tx2"/>
                </a:solidFill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UML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E143-8ACE-0045-AB53-B12A56057C97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65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2"/>
            <a:ext cx="8229600" cy="35664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Dependency </a:t>
            </a:r>
            <a:r>
              <a:rPr lang="en-US" altLang="x-none" dirty="0" smtClean="0">
                <a:solidFill>
                  <a:schemeClr val="folHlink"/>
                </a:solidFill>
              </a:rPr>
              <a:t>relationship</a:t>
            </a:r>
          </a:p>
          <a:p>
            <a:pPr lvl="5">
              <a:lnSpc>
                <a:spcPct val="90000"/>
              </a:lnSpc>
            </a:pPr>
            <a:endParaRPr lang="en-US" altLang="x-none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uses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This is generally a </a:t>
            </a:r>
            <a:r>
              <a:rPr lang="en-US" altLang="x-none" dirty="0">
                <a:solidFill>
                  <a:srgbClr val="0033CC"/>
                </a:solidFill>
              </a:rPr>
              <a:t>transient</a:t>
            </a:r>
            <a:r>
              <a:rPr lang="en-US" altLang="x-none" dirty="0"/>
              <a:t> relationship.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Example: A method of class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is passed a parameter of class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Example: A method of class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returns a value of class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 smtClean="0"/>
              <a:t>.</a:t>
            </a:r>
          </a:p>
          <a:p>
            <a:pPr lvl="7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In UML diagrams, draw a </a:t>
            </a:r>
            <a:r>
              <a:rPr lang="en-US" altLang="x-none" dirty="0">
                <a:solidFill>
                  <a:srgbClr val="0033CC"/>
                </a:solidFill>
              </a:rPr>
              <a:t>dashed line with an open arrowhead</a:t>
            </a:r>
            <a:r>
              <a:rPr lang="en-US" altLang="x-none" dirty="0"/>
              <a:t> from class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to class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/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43200" y="4983453"/>
            <a:ext cx="3657600" cy="914400"/>
            <a:chOff x="2743200" y="4343400"/>
            <a:chExt cx="3657600" cy="914400"/>
          </a:xfrm>
        </p:grpSpPr>
        <p:grpSp>
          <p:nvGrpSpPr>
            <p:cNvPr id="235529" name="Group 9"/>
            <p:cNvGrpSpPr>
              <a:grpSpLocks/>
            </p:cNvGrpSpPr>
            <p:nvPr/>
          </p:nvGrpSpPr>
          <p:grpSpPr bwMode="auto">
            <a:xfrm>
              <a:off x="2743200" y="4343400"/>
              <a:ext cx="3657600" cy="914400"/>
              <a:chOff x="1728" y="2736"/>
              <a:chExt cx="2304" cy="576"/>
            </a:xfrm>
          </p:grpSpPr>
          <p:sp>
            <p:nvSpPr>
              <p:cNvPr id="235524" name="Rectangle 4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57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x-none"/>
                  <a:t>A</a:t>
                </a:r>
              </a:p>
            </p:txBody>
          </p:sp>
          <p:sp>
            <p:nvSpPr>
              <p:cNvPr id="235527" name="Rectangle 7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57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x-none"/>
                  <a:t>B</a:t>
                </a:r>
              </a:p>
            </p:txBody>
          </p:sp>
        </p:grpSp>
        <p:sp>
          <p:nvSpPr>
            <p:cNvPr id="235528" name="Line 8"/>
            <p:cNvSpPr>
              <a:spLocks noChangeShapeType="1"/>
            </p:cNvSpPr>
            <p:nvPr/>
          </p:nvSpPr>
          <p:spPr bwMode="auto">
            <a:xfrm>
              <a:off x="3657600" y="4800600"/>
              <a:ext cx="1828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0099" y="1303109"/>
            <a:ext cx="82638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Case 1 (outside left-left): </a:t>
            </a:r>
            <a:r>
              <a:rPr lang="en-US" sz="1500" b="1" u="sng" dirty="0">
                <a:latin typeface="Courier New" charset="0"/>
                <a:ea typeface="Courier New" charset="0"/>
                <a:cs typeface="Courier New" charset="0"/>
              </a:rPr>
              <a:t>Rebalance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with a single right rotation.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Update heights and return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sz="1500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k2 pointer to the node to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*k2)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*k1 = k2-&gt;left;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k2-&gt;left = k1-&gt;right;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k1-&gt;right = k2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Recompute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node heights.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k2-&gt;height = (max(height(k2-&gt;left), height(k2-&gt;right)) + 1);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k1-&gt;height = (max(height(k1-&gt;left), k2-&gt;height) + 1);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k1;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3" y="3121961"/>
            <a:ext cx="4280256" cy="14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Diagrams</a:t>
            </a:r>
            <a:r>
              <a:rPr lang="en-US" altLang="x-none" i="1"/>
              <a:t>, cont’d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5399"/>
            <a:ext cx="8594725" cy="4785331"/>
          </a:xfrm>
        </p:spPr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Association</a:t>
            </a: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pPr lvl="1"/>
            <a:r>
              <a:rPr lang="en-US" altLang="x-none" dirty="0"/>
              <a:t>A relationship between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and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that </a:t>
            </a:r>
            <a:r>
              <a:rPr lang="en-US" altLang="x-none" dirty="0"/>
              <a:t>lasts as long as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objects and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/>
              <a:t> objects live at runtime</a:t>
            </a:r>
            <a:r>
              <a:rPr lang="en-US" altLang="x-none" dirty="0" smtClean="0"/>
              <a:t>.</a:t>
            </a:r>
          </a:p>
          <a:p>
            <a:pPr lvl="6"/>
            <a:endParaRPr lang="en-US" altLang="x-none" dirty="0"/>
          </a:p>
          <a:p>
            <a:pPr lvl="1"/>
            <a:r>
              <a:rPr lang="en-US" altLang="x-none" dirty="0"/>
              <a:t>In general, class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has an </a:t>
            </a:r>
            <a:r>
              <a:rPr lang="en-US" altLang="x-none" dirty="0">
                <a:solidFill>
                  <a:srgbClr val="0033CC"/>
                </a:solidFill>
              </a:rPr>
              <a:t>attribute</a:t>
            </a:r>
            <a:r>
              <a:rPr lang="en-US" altLang="x-none" dirty="0"/>
              <a:t> (field)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that </a:t>
            </a:r>
            <a:r>
              <a:rPr lang="en-US" altLang="x-none" dirty="0"/>
              <a:t>is class 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B.</a:t>
            </a:r>
            <a:endParaRPr lang="en-US" altLang="x-none" sz="24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Diagrams</a:t>
            </a:r>
            <a:r>
              <a:rPr lang="en-US" altLang="x-none" i="1"/>
              <a:t>, cont’d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5400"/>
            <a:ext cx="8594725" cy="3722688"/>
          </a:xfrm>
        </p:spPr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Association</a:t>
            </a:r>
            <a:r>
              <a:rPr lang="en-US" altLang="x-none" i="1" dirty="0" smtClean="0">
                <a:solidFill>
                  <a:schemeClr val="folHlink"/>
                </a:solidFill>
              </a:rPr>
              <a:t>, cont’d</a:t>
            </a:r>
          </a:p>
          <a:p>
            <a:pPr lvl="5"/>
            <a:endParaRPr lang="en-US" altLang="x-none" dirty="0">
              <a:solidFill>
                <a:schemeClr val="folHlink"/>
              </a:solidFill>
            </a:endParaRPr>
          </a:p>
          <a:p>
            <a:pPr lvl="1"/>
            <a:r>
              <a:rPr lang="en-US" altLang="x-none" dirty="0" smtClean="0"/>
              <a:t>In </a:t>
            </a:r>
            <a:r>
              <a:rPr lang="en-US" altLang="x-none" dirty="0"/>
              <a:t>UML class diagrams, </a:t>
            </a:r>
            <a:r>
              <a:rPr lang="en-US" altLang="x-none" dirty="0">
                <a:solidFill>
                  <a:srgbClr val="0033CC"/>
                </a:solidFill>
              </a:rPr>
              <a:t>draw a solid line with an open arrowhead</a:t>
            </a:r>
            <a:r>
              <a:rPr lang="en-US" altLang="x-none" dirty="0"/>
              <a:t> from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to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Label the line with the name of the attribute.</a:t>
            </a:r>
          </a:p>
          <a:p>
            <a:pPr lvl="2"/>
            <a:r>
              <a:rPr lang="en-US" altLang="x-none" dirty="0"/>
              <a:t>Don’t repeat the attribute inside the class box.</a:t>
            </a:r>
          </a:p>
          <a:p>
            <a:pPr lvl="1"/>
            <a:r>
              <a:rPr lang="en-US" altLang="x-none" dirty="0"/>
              <a:t>Can also be an aggregation or a composition.</a:t>
            </a:r>
          </a:p>
          <a:p>
            <a:pPr lvl="1"/>
            <a:r>
              <a:rPr lang="en-US" altLang="x-none" dirty="0"/>
              <a:t>Optionally indicate multiplicity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4206244" y="4621475"/>
            <a:ext cx="4572000" cy="914400"/>
            <a:chOff x="2286000" y="5165725"/>
            <a:chExt cx="4572000" cy="914400"/>
          </a:xfrm>
        </p:grpSpPr>
        <p:grpSp>
          <p:nvGrpSpPr>
            <p:cNvPr id="236554" name="Group 10"/>
            <p:cNvGrpSpPr>
              <a:grpSpLocks/>
            </p:cNvGrpSpPr>
            <p:nvPr/>
          </p:nvGrpSpPr>
          <p:grpSpPr bwMode="auto">
            <a:xfrm>
              <a:off x="2286000" y="5165725"/>
              <a:ext cx="4572000" cy="914400"/>
              <a:chOff x="1440" y="3139"/>
              <a:chExt cx="2880" cy="576"/>
            </a:xfrm>
          </p:grpSpPr>
          <p:sp>
            <p:nvSpPr>
              <p:cNvPr id="236548" name="Rectangle 4"/>
              <p:cNvSpPr>
                <a:spLocks noChangeArrowheads="1"/>
              </p:cNvSpPr>
              <p:nvPr/>
            </p:nvSpPr>
            <p:spPr bwMode="auto">
              <a:xfrm>
                <a:off x="1440" y="3139"/>
                <a:ext cx="864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x-none"/>
                  <a:t>Mailbox</a:t>
                </a:r>
              </a:p>
            </p:txBody>
          </p:sp>
          <p:sp>
            <p:nvSpPr>
              <p:cNvPr id="236549" name="Rectangle 5"/>
              <p:cNvSpPr>
                <a:spLocks noChangeArrowheads="1"/>
              </p:cNvSpPr>
              <p:nvPr/>
            </p:nvSpPr>
            <p:spPr bwMode="auto">
              <a:xfrm>
                <a:off x="3456" y="3139"/>
                <a:ext cx="864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x-none"/>
                  <a:t>Message</a:t>
                </a:r>
              </a:p>
            </p:txBody>
          </p:sp>
        </p:grpSp>
        <p:sp>
          <p:nvSpPr>
            <p:cNvPr id="236550" name="Line 6"/>
            <p:cNvSpPr>
              <a:spLocks noChangeShapeType="1"/>
            </p:cNvSpPr>
            <p:nvPr/>
          </p:nvSpPr>
          <p:spPr bwMode="auto">
            <a:xfrm>
              <a:off x="3657600" y="5622925"/>
              <a:ext cx="1828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51" name="Text Box 7"/>
            <p:cNvSpPr txBox="1">
              <a:spLocks noChangeArrowheads="1"/>
            </p:cNvSpPr>
            <p:nvPr/>
          </p:nvSpPr>
          <p:spPr bwMode="auto">
            <a:xfrm>
              <a:off x="3657600" y="5348288"/>
              <a:ext cx="9271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 sz="1200"/>
                <a:t>msgQueue</a:t>
              </a:r>
            </a:p>
          </p:txBody>
        </p:sp>
        <p:grpSp>
          <p:nvGrpSpPr>
            <p:cNvPr id="236555" name="Group 11"/>
            <p:cNvGrpSpPr>
              <a:grpSpLocks/>
            </p:cNvGrpSpPr>
            <p:nvPr/>
          </p:nvGrpSpPr>
          <p:grpSpPr bwMode="auto">
            <a:xfrm>
              <a:off x="3657600" y="5622925"/>
              <a:ext cx="1646238" cy="457200"/>
              <a:chOff x="2304" y="3427"/>
              <a:chExt cx="1037" cy="288"/>
            </a:xfrm>
          </p:grpSpPr>
          <p:sp>
            <p:nvSpPr>
              <p:cNvPr id="236552" name="Text Box 8"/>
              <p:cNvSpPr txBox="1">
                <a:spLocks noChangeArrowheads="1"/>
              </p:cNvSpPr>
              <p:nvPr/>
            </p:nvSpPr>
            <p:spPr bwMode="auto">
              <a:xfrm>
                <a:off x="2304" y="3427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x-none" sz="1200"/>
                  <a:t>1</a:t>
                </a:r>
              </a:p>
            </p:txBody>
          </p:sp>
          <p:sp>
            <p:nvSpPr>
              <p:cNvPr id="236553" name="Text Box 9"/>
              <p:cNvSpPr txBox="1">
                <a:spLocks noChangeArrowheads="1"/>
              </p:cNvSpPr>
              <p:nvPr/>
            </p:nvSpPr>
            <p:spPr bwMode="auto">
              <a:xfrm>
                <a:off x="3150" y="342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x-none"/>
                  <a:t>*</a:t>
                </a:r>
              </a:p>
            </p:txBody>
          </p:sp>
        </p:grpSp>
      </p:grpSp>
      <p:grpSp>
        <p:nvGrpSpPr>
          <p:cNvPr id="236559" name="Group 15"/>
          <p:cNvGrpSpPr>
            <a:grpSpLocks/>
          </p:cNvGrpSpPr>
          <p:nvPr/>
        </p:nvGrpSpPr>
        <p:grpSpPr bwMode="auto">
          <a:xfrm>
            <a:off x="1188757" y="4668704"/>
            <a:ext cx="1757363" cy="914400"/>
            <a:chOff x="576" y="3139"/>
            <a:chExt cx="1107" cy="576"/>
          </a:xfrm>
        </p:grpSpPr>
        <p:sp>
          <p:nvSpPr>
            <p:cNvPr id="236556" name="Rectangle 12"/>
            <p:cNvSpPr>
              <a:spLocks noChangeArrowheads="1"/>
            </p:cNvSpPr>
            <p:nvPr/>
          </p:nvSpPr>
          <p:spPr bwMode="auto">
            <a:xfrm>
              <a:off x="576" y="3139"/>
              <a:ext cx="1094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7" name="Text Box 13"/>
            <p:cNvSpPr txBox="1">
              <a:spLocks noChangeArrowheads="1"/>
            </p:cNvSpPr>
            <p:nvPr/>
          </p:nvSpPr>
          <p:spPr bwMode="auto">
            <a:xfrm>
              <a:off x="576" y="3139"/>
              <a:ext cx="10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x-none" sz="1800"/>
                <a:t>Mailbox</a:t>
              </a:r>
            </a:p>
          </p:txBody>
        </p:sp>
        <p:sp>
          <p:nvSpPr>
            <p:cNvPr id="236558" name="Text Box 14"/>
            <p:cNvSpPr txBox="1">
              <a:spLocks noChangeArrowheads="1"/>
            </p:cNvSpPr>
            <p:nvPr/>
          </p:nvSpPr>
          <p:spPr bwMode="auto">
            <a:xfrm>
              <a:off x="576" y="3427"/>
              <a:ext cx="1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 sz="1200"/>
                <a:t>msgQueue : Message[]</a:t>
              </a:r>
            </a:p>
          </p:txBody>
        </p:sp>
      </p:grp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1149558" y="5697667"/>
            <a:ext cx="183575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x-none" sz="1400" dirty="0">
                <a:solidFill>
                  <a:srgbClr val="0033CC"/>
                </a:solidFill>
              </a:rPr>
              <a:t>Replace the attribute</a:t>
            </a:r>
          </a:p>
          <a:p>
            <a:pPr algn="ctr"/>
            <a:r>
              <a:rPr lang="en-US" altLang="x-none" sz="1400" dirty="0">
                <a:solidFill>
                  <a:srgbClr val="0033CC"/>
                </a:solidFill>
              </a:rPr>
              <a:t>with the </a:t>
            </a:r>
            <a:r>
              <a:rPr lang="en-US" altLang="x-none" sz="1400" dirty="0" smtClean="0">
                <a:solidFill>
                  <a:srgbClr val="0033CC"/>
                </a:solidFill>
              </a:rPr>
              <a:t>association.</a:t>
            </a:r>
            <a:endParaRPr lang="en-US" altLang="x-none" sz="1400" dirty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Examples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075"/>
            <a:ext cx="8229600" cy="457200"/>
          </a:xfrm>
        </p:spPr>
        <p:txBody>
          <a:bodyPr/>
          <a:lstStyle/>
          <a:p>
            <a:r>
              <a:rPr lang="en-US" altLang="x-none"/>
              <a:t>What’s in the </a:t>
            </a:r>
            <a:r>
              <a:rPr lang="en-US" altLang="x-none" b="1">
                <a:solidFill>
                  <a:srgbClr val="0033CC"/>
                </a:solidFill>
                <a:latin typeface="Courier New" charset="0"/>
              </a:rPr>
              <a:t>frontend</a:t>
            </a:r>
            <a:r>
              <a:rPr lang="en-US" altLang="x-none"/>
              <a:t> package of a compiler?</a:t>
            </a:r>
          </a:p>
        </p:txBody>
      </p:sp>
      <p:pic>
        <p:nvPicPr>
          <p:cNvPr id="237572" name="Picture 4" descr="177075 fg0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773238"/>
            <a:ext cx="5486400" cy="44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6223000" y="2239963"/>
            <a:ext cx="2747963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000">
                <a:solidFill>
                  <a:schemeClr val="folHlink"/>
                </a:solidFill>
              </a:rPr>
              <a:t>UML package diagram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6218238" y="4343400"/>
            <a:ext cx="1649412" cy="13239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600" b="1">
                <a:solidFill>
                  <a:srgbClr val="0033CC"/>
                </a:solidFill>
              </a:rPr>
              <a:t>Access control</a:t>
            </a:r>
          </a:p>
          <a:p>
            <a:r>
              <a:rPr lang="en-US" altLang="x-none" sz="1600">
                <a:solidFill>
                  <a:srgbClr val="0033CC"/>
                </a:solidFill>
              </a:rPr>
              <a:t>  +  public</a:t>
            </a:r>
          </a:p>
          <a:p>
            <a:r>
              <a:rPr lang="en-US" altLang="x-none" sz="1600">
                <a:solidFill>
                  <a:srgbClr val="0033CC"/>
                </a:solidFill>
              </a:rPr>
              <a:t>  </a:t>
            </a:r>
            <a:r>
              <a:rPr lang="en-US" altLang="x-none" sz="1600">
                <a:solidFill>
                  <a:srgbClr val="0033CC"/>
                </a:solidFill>
                <a:ea typeface="Arial" charset="0"/>
                <a:cs typeface="Arial" charset="0"/>
              </a:rPr>
              <a:t>–</a:t>
            </a:r>
            <a:r>
              <a:rPr lang="en-US" altLang="x-none" sz="1600">
                <a:solidFill>
                  <a:srgbClr val="0033CC"/>
                </a:solidFill>
              </a:rPr>
              <a:t>  private</a:t>
            </a:r>
          </a:p>
          <a:p>
            <a:r>
              <a:rPr lang="en-US" altLang="x-none" sz="1600">
                <a:solidFill>
                  <a:srgbClr val="0033CC"/>
                </a:solidFill>
              </a:rPr>
              <a:t>  #  protected</a:t>
            </a:r>
          </a:p>
          <a:p>
            <a:r>
              <a:rPr lang="en-US" altLang="x-none" sz="1600">
                <a:solidFill>
                  <a:srgbClr val="0033CC"/>
                </a:solidFill>
              </a:rPr>
              <a:t>  ~  package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6218238" y="5867400"/>
            <a:ext cx="2743200" cy="3968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000">
                <a:solidFill>
                  <a:srgbClr val="B2B2B2"/>
                </a:solidFill>
              </a:rPr>
              <a:t>From: </a:t>
            </a:r>
            <a:r>
              <a:rPr lang="en-US" altLang="x-none" sz="1000" b="1">
                <a:solidFill>
                  <a:srgbClr val="B2B2B2"/>
                </a:solidFill>
              </a:rPr>
              <a:t>Writing Compilers and Interpreters, 3</a:t>
            </a:r>
            <a:r>
              <a:rPr lang="en-US" altLang="x-none" sz="1000" b="1" baseline="30000">
                <a:solidFill>
                  <a:srgbClr val="B2B2B2"/>
                </a:solidFill>
              </a:rPr>
              <a:t>rd</a:t>
            </a:r>
            <a:r>
              <a:rPr lang="en-US" altLang="x-none" sz="1000" b="1">
                <a:solidFill>
                  <a:srgbClr val="B2B2B2"/>
                </a:solidFill>
              </a:rPr>
              <a:t> ed.</a:t>
            </a:r>
            <a:r>
              <a:rPr lang="en-US" altLang="x-none" sz="1000">
                <a:solidFill>
                  <a:srgbClr val="B2B2B2"/>
                </a:solidFill>
              </a:rPr>
              <a:t>, John Wiley &amp; Sons, 2009.</a:t>
            </a:r>
            <a:endParaRPr lang="en-US" altLang="x-none" sz="1000" b="1">
              <a:solidFill>
                <a:srgbClr val="B2B2B2"/>
              </a:solidFill>
            </a:endParaRP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6218238" y="2971800"/>
            <a:ext cx="2581275" cy="1006475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000">
                <a:solidFill>
                  <a:srgbClr val="FFFF00"/>
                </a:solidFill>
              </a:rPr>
              <a:t>What information can</a:t>
            </a:r>
          </a:p>
          <a:p>
            <a:pPr algn="ctr"/>
            <a:r>
              <a:rPr lang="en-US" altLang="x-none" sz="2000">
                <a:solidFill>
                  <a:srgbClr val="FFFF00"/>
                </a:solidFill>
              </a:rPr>
              <a:t>you learn from the</a:t>
            </a:r>
          </a:p>
          <a:p>
            <a:pPr algn="ctr"/>
            <a:r>
              <a:rPr lang="en-US" altLang="x-none" sz="2000">
                <a:solidFill>
                  <a:srgbClr val="FFFF00"/>
                </a:solidFill>
              </a:rPr>
              <a:t>class diagrams?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Examples</a:t>
            </a:r>
            <a:r>
              <a:rPr lang="en-US" altLang="x-none" i="1"/>
              <a:t>, cont’d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2651125" cy="4784725"/>
          </a:xfrm>
        </p:spPr>
        <p:txBody>
          <a:bodyPr/>
          <a:lstStyle/>
          <a:p>
            <a:r>
              <a:rPr lang="en-US" altLang="x-none" sz="2400">
                <a:solidFill>
                  <a:schemeClr val="folHlink"/>
                </a:solidFill>
              </a:rPr>
              <a:t>Message handling</a:t>
            </a:r>
            <a:r>
              <a:rPr lang="en-US" altLang="x-none" sz="2400"/>
              <a:t> in the front end of a compiler.</a:t>
            </a:r>
          </a:p>
          <a:p>
            <a:pPr lvl="1"/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frontend</a:t>
            </a:r>
            <a:r>
              <a:rPr lang="en-US" altLang="x-none" sz="2000" dirty="0"/>
              <a:t> and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sz="2000" dirty="0"/>
              <a:t> packages</a:t>
            </a:r>
          </a:p>
        </p:txBody>
      </p:sp>
      <p:pic>
        <p:nvPicPr>
          <p:cNvPr id="238596" name="Picture 4" descr="177075 fg0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1235075"/>
            <a:ext cx="5121275" cy="49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Examples</a:t>
            </a:r>
            <a:r>
              <a:rPr lang="en-US" altLang="x-none" i="1"/>
              <a:t>, cont’d</a:t>
            </a:r>
          </a:p>
        </p:txBody>
      </p:sp>
      <p:pic>
        <p:nvPicPr>
          <p:cNvPr id="239620" name="Picture 4" descr="177075 fg0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47863"/>
            <a:ext cx="67976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638" y="1276350"/>
            <a:ext cx="8686800" cy="506413"/>
          </a:xfrm>
          <a:noFill/>
          <a:ln/>
        </p:spPr>
        <p:txBody>
          <a:bodyPr/>
          <a:lstStyle/>
          <a:p>
            <a:r>
              <a:rPr lang="en-US" altLang="x-none" sz="2400" dirty="0"/>
              <a:t>The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frontend</a:t>
            </a:r>
            <a:r>
              <a:rPr lang="en-US" altLang="x-none" sz="2400" dirty="0"/>
              <a:t>,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intermediate</a:t>
            </a:r>
            <a:r>
              <a:rPr lang="en-US" altLang="x-none" sz="2400" dirty="0"/>
              <a:t>, and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backend</a:t>
            </a:r>
            <a:r>
              <a:rPr lang="en-US" altLang="x-none" sz="2400" dirty="0"/>
              <a:t> packages.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Examples</a:t>
            </a:r>
            <a:r>
              <a:rPr lang="en-US" altLang="x-none" i="1"/>
              <a:t>, cont’d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075"/>
            <a:ext cx="2651125" cy="4895850"/>
          </a:xfrm>
        </p:spPr>
        <p:txBody>
          <a:bodyPr/>
          <a:lstStyle/>
          <a:p>
            <a:r>
              <a:rPr lang="en-US" altLang="x-none" sz="2400" dirty="0"/>
              <a:t>Implement the </a:t>
            </a:r>
            <a:r>
              <a:rPr lang="en-US" altLang="x-none" sz="2400" dirty="0">
                <a:solidFill>
                  <a:schemeClr val="folHlink"/>
                </a:solidFill>
              </a:rPr>
              <a:t>abstract</a:t>
            </a:r>
            <a:r>
              <a:rPr lang="en-US" altLang="x-none" sz="2400" dirty="0"/>
              <a:t> </a:t>
            </a:r>
            <a:r>
              <a:rPr lang="en-US" altLang="x-none" sz="2400" dirty="0">
                <a:solidFill>
                  <a:schemeClr val="folHlink"/>
                </a:solidFill>
              </a:rPr>
              <a:t>base classes</a:t>
            </a:r>
            <a:r>
              <a:rPr lang="en-US" altLang="x-none" sz="2400" dirty="0"/>
              <a:t>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Parser</a:t>
            </a:r>
            <a:r>
              <a:rPr lang="en-US" altLang="x-none" sz="2400" dirty="0"/>
              <a:t> and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Scanner</a:t>
            </a:r>
            <a:r>
              <a:rPr lang="en-US" altLang="x-none" sz="2400" dirty="0"/>
              <a:t> with language-specific subclasses.</a:t>
            </a:r>
          </a:p>
        </p:txBody>
      </p:sp>
      <p:pic>
        <p:nvPicPr>
          <p:cNvPr id="240644" name="Picture 4" descr="177075 fg0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235075"/>
            <a:ext cx="54467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Examples</a:t>
            </a:r>
            <a:r>
              <a:rPr lang="en-US" altLang="x-none" i="1"/>
              <a:t>, cont’d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506413"/>
          </a:xfrm>
        </p:spPr>
        <p:txBody>
          <a:bodyPr/>
          <a:lstStyle/>
          <a:p>
            <a:r>
              <a:rPr lang="en-US" altLang="x-none" sz="2400"/>
              <a:t>The </a:t>
            </a:r>
            <a:r>
              <a:rPr lang="en-US" altLang="x-none" sz="2400">
                <a:solidFill>
                  <a:schemeClr val="folHlink"/>
                </a:solidFill>
              </a:rPr>
              <a:t>back end</a:t>
            </a:r>
            <a:r>
              <a:rPr lang="en-US" altLang="x-none" sz="2400"/>
              <a:t> can be a </a:t>
            </a:r>
            <a:r>
              <a:rPr lang="en-US" altLang="x-none" sz="2400">
                <a:solidFill>
                  <a:srgbClr val="0033CC"/>
                </a:solidFill>
              </a:rPr>
              <a:t>code generator</a:t>
            </a:r>
            <a:r>
              <a:rPr lang="en-US" altLang="x-none" sz="2400"/>
              <a:t> or an </a:t>
            </a:r>
            <a:r>
              <a:rPr lang="en-US" altLang="x-none" sz="2400">
                <a:solidFill>
                  <a:srgbClr val="0033CC"/>
                </a:solidFill>
              </a:rPr>
              <a:t>executor</a:t>
            </a:r>
            <a:r>
              <a:rPr lang="en-US" altLang="x-none" sz="2400"/>
              <a:t>.</a:t>
            </a:r>
          </a:p>
        </p:txBody>
      </p:sp>
      <p:pic>
        <p:nvPicPr>
          <p:cNvPr id="241668" name="Picture 4" descr="177075 fg0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976438"/>
            <a:ext cx="819626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4 (outside right-right):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left rotation</a:t>
            </a:r>
            <a:r>
              <a:rPr lang="en-US" dirty="0"/>
              <a:t>.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565399"/>
            <a:ext cx="62357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75097" y="610886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66564</TotalTime>
  <Words>2411</Words>
  <Application>Microsoft Macintosh PowerPoint</Application>
  <PresentationFormat>On-screen Show (4:3)</PresentationFormat>
  <Paragraphs>885</Paragraphs>
  <Slides>86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Courier New</vt:lpstr>
      <vt:lpstr>Lucida Blackletter</vt:lpstr>
      <vt:lpstr>ＭＳ Ｐゴシック</vt:lpstr>
      <vt:lpstr>Tahoma</vt:lpstr>
      <vt:lpstr>Times New Roman</vt:lpstr>
      <vt:lpstr>Verdana</vt:lpstr>
      <vt:lpstr>Wingdings</vt:lpstr>
      <vt:lpstr>Arial</vt:lpstr>
      <vt:lpstr>Quadrant</vt:lpstr>
      <vt:lpstr>CMPE 180-92 Data Structures and Algorithms in C++ May 11 Class Meeting</vt:lpstr>
      <vt:lpstr>Unofficial Field Trip</vt:lpstr>
      <vt:lpstr>Unofficial Field Trip, cont’d</vt:lpstr>
      <vt:lpstr>Unofficial Field Trip, cont’d</vt:lpstr>
      <vt:lpstr>Unofficial Field Trip, cont’d</vt:lpstr>
      <vt:lpstr>Unofficial Field Trip, cont’d</vt:lpstr>
      <vt:lpstr>Assignment #13 Part 1 Solution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2 Solution</vt:lpstr>
      <vt:lpstr>Assignment #13 Part 2 Solution, cont’d</vt:lpstr>
      <vt:lpstr>Assignment #13 Part 2 Solution, cont’d</vt:lpstr>
      <vt:lpstr>The auto Keyword</vt:lpstr>
      <vt:lpstr>The decltype Pseudo-Function</vt:lpstr>
      <vt:lpstr>Function Definitions in Header Files</vt:lpstr>
      <vt:lpstr>Function Definitions in Header Files, cont’d</vt:lpstr>
      <vt:lpstr>The inline Keyword</vt:lpstr>
      <vt:lpstr>The inline Keyword, cont’d</vt:lpstr>
      <vt:lpstr>The “Big Three”</vt:lpstr>
      <vt:lpstr>The “Big Three”, cont’d</vt:lpstr>
      <vt:lpstr>The “Big Three”, cont’d</vt:lpstr>
      <vt:lpstr>The “Big Three”, cont’d</vt:lpstr>
      <vt:lpstr>The “Big Three”, cont’d</vt:lpstr>
      <vt:lpstr>The “Big Three”, cont’d</vt:lpstr>
      <vt:lpstr>The “Big Three”, cont’d</vt:lpstr>
      <vt:lpstr>Break</vt:lpstr>
      <vt:lpstr>Project Phases</vt:lpstr>
      <vt:lpstr>Ye Olde Waterfall Model</vt:lpstr>
      <vt:lpstr>The Waterfall Model, cont’d</vt:lpstr>
      <vt:lpstr>The Waterfall Model, cont’d</vt:lpstr>
      <vt:lpstr>The Agile Manifesto for Software Development</vt:lpstr>
      <vt:lpstr>Agile Software Development</vt:lpstr>
      <vt:lpstr>Agile Software Development</vt:lpstr>
      <vt:lpstr>Agile Software Development, cont’d</vt:lpstr>
      <vt:lpstr>Project Phases, cont’d</vt:lpstr>
      <vt:lpstr>Project Phases, cont’d</vt:lpstr>
      <vt:lpstr>Requirements Elicitation</vt:lpstr>
      <vt:lpstr>Requirements Elicitation, cont’d</vt:lpstr>
      <vt:lpstr>Bridging the Gap</vt:lpstr>
      <vt:lpstr>Functional Requirements</vt:lpstr>
      <vt:lpstr>Functional Requirements, cont’d</vt:lpstr>
      <vt:lpstr>Nonfunctional Requirements</vt:lpstr>
      <vt:lpstr>Requirements are Strong Statements</vt:lpstr>
      <vt:lpstr>Requirements Must Be…</vt:lpstr>
      <vt:lpstr>Requirements Must Be, cont’d</vt:lpstr>
      <vt:lpstr>Requirements Must Be, cont’d</vt:lpstr>
      <vt:lpstr>How to Get Requirements</vt:lpstr>
      <vt:lpstr>How to Get Requirements, cont’d</vt:lpstr>
      <vt:lpstr>How to Get Requirements, cont’d</vt:lpstr>
      <vt:lpstr>Where Do Classes Come From?</vt:lpstr>
      <vt:lpstr>Categories of Classes</vt:lpstr>
      <vt:lpstr>Categories of Classes, cont’d</vt:lpstr>
      <vt:lpstr>Categories of Classes, cont’d</vt:lpstr>
      <vt:lpstr>Class Responsibilities</vt:lpstr>
      <vt:lpstr>Class Responsibilities Example</vt:lpstr>
      <vt:lpstr>Class Relationships: Dependency</vt:lpstr>
      <vt:lpstr>Class Relationships: Dependency, cont’d</vt:lpstr>
      <vt:lpstr>Class Relationships: Aggregation</vt:lpstr>
      <vt:lpstr>Class Relationships: Aggregation, cont’d</vt:lpstr>
      <vt:lpstr>Class Relationships: Inheritance</vt:lpstr>
      <vt:lpstr>Class Relationships: Inheritance</vt:lpstr>
      <vt:lpstr>UML Diagrams</vt:lpstr>
      <vt:lpstr>UML Diagrams, cont’d</vt:lpstr>
      <vt:lpstr>UML Class Diagram</vt:lpstr>
      <vt:lpstr>UML Class Diagram: Attributes and Methods</vt:lpstr>
      <vt:lpstr>Example UML Class Diagram</vt:lpstr>
      <vt:lpstr>UML Class Diagram: Relationships</vt:lpstr>
      <vt:lpstr>UML Class Diagram: Multiplicities</vt:lpstr>
      <vt:lpstr>UML Class Diagram: Aggregation</vt:lpstr>
      <vt:lpstr>UML Class Diagram: Composition</vt:lpstr>
      <vt:lpstr>UML Sequence Diagram</vt:lpstr>
      <vt:lpstr>PowerPoint Presentation</vt:lpstr>
      <vt:lpstr>PowerPoint Presentation</vt:lpstr>
      <vt:lpstr>UML Class Diagrams</vt:lpstr>
      <vt:lpstr>UML Class Diagrams, cont’d</vt:lpstr>
      <vt:lpstr>UML Class Diagrams, cont’d</vt:lpstr>
      <vt:lpstr>Class Diagram Examples</vt:lpstr>
      <vt:lpstr>Class Diagram Examples, cont’d</vt:lpstr>
      <vt:lpstr>Class Diagram Examples, cont’d</vt:lpstr>
      <vt:lpstr>Class Diagram Examples, cont’d</vt:lpstr>
      <vt:lpstr>Class Diagram Examples,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995</cp:revision>
  <cp:lastPrinted>2016-09-16T08:43:07Z</cp:lastPrinted>
  <dcterms:created xsi:type="dcterms:W3CDTF">2008-01-12T03:52:55Z</dcterms:created>
  <dcterms:modified xsi:type="dcterms:W3CDTF">2017-05-12T02:50:10Z</dcterms:modified>
  <cp:category/>
</cp:coreProperties>
</file>