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2" d="100"/>
          <a:sy n="32" d="100"/>
        </p:scale>
        <p:origin x="-80" y="496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3EAC-66B4-4EA1-AAE6-775C9CA487D9}" type="datetimeFigureOut">
              <a:rPr lang="en-US" smtClean="0"/>
              <a:pPr/>
              <a:t>11/21/12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F2F8-4898-4E87-969A-73A8C7655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3EAC-66B4-4EA1-AAE6-775C9CA487D9}" type="datetimeFigureOut">
              <a:rPr lang="en-US" smtClean="0"/>
              <a:pPr/>
              <a:t>11/21/12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F2F8-4898-4E87-969A-73A8C7655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3EAC-66B4-4EA1-AAE6-775C9CA487D9}" type="datetimeFigureOut">
              <a:rPr lang="en-US" smtClean="0"/>
              <a:pPr/>
              <a:t>11/21/12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F2F8-4898-4E87-969A-73A8C7655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3EAC-66B4-4EA1-AAE6-775C9CA487D9}" type="datetimeFigureOut">
              <a:rPr lang="en-US" smtClean="0"/>
              <a:pPr/>
              <a:t>11/21/12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F2F8-4898-4E87-969A-73A8C7655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3EAC-66B4-4EA1-AAE6-775C9CA487D9}" type="datetimeFigureOut">
              <a:rPr lang="en-US" smtClean="0"/>
              <a:pPr/>
              <a:t>11/21/12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F2F8-4898-4E87-969A-73A8C7655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3EAC-66B4-4EA1-AAE6-775C9CA487D9}" type="datetimeFigureOut">
              <a:rPr lang="en-US" smtClean="0"/>
              <a:pPr/>
              <a:t>11/21/12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F2F8-4898-4E87-969A-73A8C7655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3EAC-66B4-4EA1-AAE6-775C9CA487D9}" type="datetimeFigureOut">
              <a:rPr lang="en-US" smtClean="0"/>
              <a:pPr/>
              <a:t>11/21/12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F2F8-4898-4E87-969A-73A8C7655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3EAC-66B4-4EA1-AAE6-775C9CA487D9}" type="datetimeFigureOut">
              <a:rPr lang="en-US" smtClean="0"/>
              <a:pPr/>
              <a:t>11/21/12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F2F8-4898-4E87-969A-73A8C7655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3EAC-66B4-4EA1-AAE6-775C9CA487D9}" type="datetimeFigureOut">
              <a:rPr lang="en-US" smtClean="0"/>
              <a:pPr/>
              <a:t>11/21/12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F2F8-4898-4E87-969A-73A8C7655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3EAC-66B4-4EA1-AAE6-775C9CA487D9}" type="datetimeFigureOut">
              <a:rPr lang="en-US" smtClean="0"/>
              <a:pPr/>
              <a:t>11/21/12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F2F8-4898-4E87-969A-73A8C7655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3EAC-66B4-4EA1-AAE6-775C9CA487D9}" type="datetimeFigureOut">
              <a:rPr lang="en-US" smtClean="0"/>
              <a:pPr/>
              <a:t>11/21/12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F2F8-4898-4E87-969A-73A8C7655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C3EAC-66B4-4EA1-AAE6-775C9CA487D9}" type="datetimeFigureOut">
              <a:rPr lang="en-US" smtClean="0"/>
              <a:pPr/>
              <a:t>11/21/12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BF2F8-4898-4E87-969A-73A8C7655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50425" y="304800"/>
            <a:ext cx="32501975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Rule-Based Machine Translation between Indonesian and Malaysian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0" y="1752600"/>
            <a:ext cx="22344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Raymond Hendy </a:t>
            </a:r>
            <a:r>
              <a:rPr lang="en-US" sz="6000" b="1" dirty="0" err="1" smtClean="0">
                <a:latin typeface="Times New Roman" pitchFamily="18" charset="0"/>
                <a:cs typeface="Times New Roman" pitchFamily="18" charset="0"/>
              </a:rPr>
              <a:t>Susanto</a:t>
            </a: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6000" b="1" dirty="0" err="1" smtClean="0">
                <a:latin typeface="Times New Roman" pitchFamily="18" charset="0"/>
                <a:cs typeface="Times New Roman" pitchFamily="18" charset="0"/>
              </a:rPr>
              <a:t>Septina</a:t>
            </a: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 Dian </a:t>
            </a:r>
            <a:r>
              <a:rPr lang="en-US" sz="6000" b="1" dirty="0" err="1" smtClean="0">
                <a:latin typeface="Times New Roman" pitchFamily="18" charset="0"/>
                <a:cs typeface="Times New Roman" pitchFamily="18" charset="0"/>
              </a:rPr>
              <a:t>Larasati</a:t>
            </a: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, Francis M. </a:t>
            </a:r>
            <a:r>
              <a:rPr lang="en-US" sz="6000" b="1" dirty="0" err="1" smtClean="0">
                <a:latin typeface="Times New Roman" pitchFamily="18" charset="0"/>
                <a:cs typeface="Times New Roman" pitchFamily="18" charset="0"/>
              </a:rPr>
              <a:t>Tyers</a:t>
            </a: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19350" y="2895600"/>
            <a:ext cx="245182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raymondhs@nus.edu.sg, larasati@ufal.mff.cuni.cz, ftyers@dlsi.ua.es</a:t>
            </a:r>
            <a:endParaRPr lang="en-US" sz="4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" y="4495800"/>
            <a:ext cx="1257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lain"/>
            </a:pP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" y="5791200"/>
            <a:ext cx="14097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Indonesian (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Indonesia) and Malaysian (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Malaysia) are standards of the Malay language, a major language of the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Austronesian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family.</a:t>
            </a:r>
          </a:p>
        </p:txBody>
      </p:sp>
      <p:cxnSp>
        <p:nvCxnSpPr>
          <p:cNvPr id="39" name="Straight Connector 38"/>
          <p:cNvCxnSpPr/>
          <p:nvPr/>
        </p:nvCxnSpPr>
        <p:spPr>
          <a:xfrm rot="5400000" flipH="1" flipV="1">
            <a:off x="930434" y="18577560"/>
            <a:ext cx="2816352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 flipV="1">
            <a:off x="15560834" y="18531046"/>
            <a:ext cx="2816352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914400" y="4114800"/>
            <a:ext cx="4198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raymondhs\Desktop\Indonesia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8915400"/>
            <a:ext cx="10058400" cy="7641880"/>
          </a:xfrm>
          <a:prstGeom prst="rect">
            <a:avLst/>
          </a:prstGeom>
          <a:noFill/>
        </p:spPr>
      </p:pic>
      <p:sp>
        <p:nvSpPr>
          <p:cNvPr id="50" name="TextBox 49"/>
          <p:cNvSpPr txBox="1"/>
          <p:nvPr/>
        </p:nvSpPr>
        <p:spPr>
          <a:xfrm>
            <a:off x="457200" y="18516600"/>
            <a:ext cx="14097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Indonesian is natively spoken by about 35 million people; Malaysian is natively  spoken by about 10 million people.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743144" y="17275314"/>
            <a:ext cx="92964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Figure 1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: Map of Indonesian and Malaysian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544800" y="13021270"/>
            <a:ext cx="1371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/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2.1  Morphological analysis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95400" y="23088600"/>
            <a:ext cx="10668000" cy="289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Mutually intelligible;</a:t>
            </a:r>
          </a:p>
          <a:p>
            <a:pPr algn="just">
              <a:buFont typeface="Arial" pitchFamily="34" charset="0"/>
              <a:buChar char="•"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Similar grammar;</a:t>
            </a:r>
          </a:p>
          <a:p>
            <a:pPr algn="just">
              <a:buFont typeface="Arial" pitchFamily="34" charset="0"/>
              <a:buChar char="•"/>
            </a:pP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50% overlap in vocabulary;</a:t>
            </a:r>
          </a:p>
          <a:p>
            <a:pPr algn="just">
              <a:buFont typeface="Arial" pitchFamily="34" charset="0"/>
              <a:buChar char="•"/>
            </a:pP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Rich morphology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1000" y="22039422"/>
            <a:ext cx="14097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Indonesian and Malaysian are characterized by: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81000" y="26822400"/>
            <a:ext cx="1371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/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1.2   Why rule-based approach?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71600" y="29660672"/>
            <a:ext cx="11658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No parallel corpora;</a:t>
            </a:r>
          </a:p>
          <a:p>
            <a:pPr algn="just">
              <a:buFont typeface="Arial" pitchFamily="34" charset="0"/>
              <a:buChar char="•"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Both languages are closely related;</a:t>
            </a:r>
          </a:p>
          <a:p>
            <a:pPr algn="just">
              <a:buFont typeface="Arial" pitchFamily="34" charset="0"/>
              <a:buChar char="•"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Simple word substitution works most of the time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57200" y="27899380"/>
            <a:ext cx="14097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Rule-based approach is preferred to the statistical approach, since: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6078200" y="8131395"/>
          <a:ext cx="12801600" cy="2841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Acrobat Document" r:id="rId4" imgW="3990806" imgH="885652" progId="AcroExch.Document.11">
                  <p:embed/>
                </p:oleObj>
              </mc:Choice>
              <mc:Fallback>
                <p:oleObj name="Acrobat Document" r:id="rId4" imgW="3990806" imgH="885652" progId="AcroExch.Document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78200" y="8131395"/>
                        <a:ext cx="12801600" cy="2841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15468600" y="4648200"/>
            <a:ext cx="1257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/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2   System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6756958" y="11506200"/>
            <a:ext cx="11437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Figure 2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: Modules of the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Apertium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translation system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544800" y="5791200"/>
            <a:ext cx="13716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The system is based on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Apertium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http://www.apertium.org/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), a free/open-source rule-based machine translation platform.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1000" y="20955000"/>
            <a:ext cx="1371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/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1.1   Language characteristics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5544800" y="14173200"/>
            <a:ext cx="13868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Our morphological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analyser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returns, for every Indonesian/Malay word, the possible lexical forms (analyses) of the word. For the Indonesian sentence</a:t>
            </a:r>
            <a:r>
              <a:rPr lang="en-US" sz="4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v-SE" sz="4400" i="1" dirty="0" smtClean="0">
                <a:latin typeface="Times New Roman" pitchFamily="18" charset="0"/>
                <a:cs typeface="Times New Roman" pitchFamily="18" charset="0"/>
              </a:rPr>
              <a:t>Yakobus dan Maria sedang berada di </a:t>
            </a:r>
            <a:r>
              <a:rPr lang="sv-SE" sz="4400" i="1" dirty="0" err="1" smtClean="0">
                <a:latin typeface="Times New Roman" pitchFamily="18" charset="0"/>
                <a:cs typeface="Times New Roman" pitchFamily="18" charset="0"/>
              </a:rPr>
              <a:t>kebun</a:t>
            </a:r>
            <a:r>
              <a:rPr lang="sv-SE" sz="4400" i="1" dirty="0" smtClean="0">
                <a:latin typeface="Times New Roman" pitchFamily="18" charset="0"/>
                <a:cs typeface="Times New Roman" pitchFamily="18" charset="0"/>
              </a:rPr>
              <a:t> itu. </a:t>
            </a:r>
            <a:r>
              <a:rPr lang="sv-SE" sz="4400" dirty="0" smtClean="0">
                <a:latin typeface="Times New Roman" pitchFamily="18" charset="0"/>
                <a:cs typeface="Times New Roman" pitchFamily="18" charset="0"/>
              </a:rPr>
              <a:t>(’James and Mary </a:t>
            </a:r>
            <a:r>
              <a:rPr lang="sv-SE" sz="4400" dirty="0" err="1" smtClean="0"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sv-SE" sz="4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v-SE" sz="4400" smtClean="0">
                <a:latin typeface="Times New Roman" pitchFamily="18" charset="0"/>
                <a:cs typeface="Times New Roman" pitchFamily="18" charset="0"/>
              </a:rPr>
              <a:t>in that</a:t>
            </a:r>
            <a:r>
              <a:rPr lang="sv-SE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v-SE" sz="4400" dirty="0" smtClean="0">
                <a:latin typeface="Times New Roman" pitchFamily="18" charset="0"/>
                <a:cs typeface="Times New Roman" pitchFamily="18" charset="0"/>
              </a:rPr>
              <a:t>garden.’)</a:t>
            </a:r>
            <a:endParaRPr lang="en-US" sz="44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297400" y="17907000"/>
            <a:ext cx="11201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Yakobus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Yakobus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&gt;&lt;m&gt;&lt;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sg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&gt;$</a:t>
            </a:r>
          </a:p>
          <a:p>
            <a:pPr algn="just"/>
            <a:r>
              <a:rPr lang="en-US" sz="4000" i="1" dirty="0" smtClean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cnjcoo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&gt;$</a:t>
            </a:r>
          </a:p>
          <a:p>
            <a:pPr algn="just"/>
            <a:r>
              <a:rPr lang="en-US" sz="4000" i="1" dirty="0" smtClean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Maria/Maria&lt;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&gt;&lt;f&gt;&lt;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sg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&gt;$</a:t>
            </a:r>
          </a:p>
          <a:p>
            <a:pPr algn="just"/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sedang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sedang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&lt;adv&gt;$</a:t>
            </a:r>
          </a:p>
          <a:p>
            <a:pPr algn="just"/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berada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ada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vblex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ber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&gt;$</a:t>
            </a:r>
          </a:p>
          <a:p>
            <a:pPr algn="just"/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di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di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&lt;pr&gt;$</a:t>
            </a:r>
          </a:p>
          <a:p>
            <a:pPr algn="just"/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kebun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kebun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&lt;n&gt;&lt;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sg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$</a:t>
            </a:r>
          </a:p>
          <a:p>
            <a:pPr algn="just"/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itu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4000" dirty="0" err="1">
                <a:latin typeface="Courier New" pitchFamily="49" charset="0"/>
                <a:cs typeface="Courier New" pitchFamily="49" charset="0"/>
              </a:rPr>
              <a:t>itu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4000" dirty="0" err="1">
                <a:latin typeface="Courier New" pitchFamily="49" charset="0"/>
                <a:cs typeface="Courier New" pitchFamily="49" charset="0"/>
              </a:rPr>
              <a:t>det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4000" dirty="0" err="1">
                <a:latin typeface="Courier New" pitchFamily="49" charset="0"/>
                <a:cs typeface="Courier New" pitchFamily="49" charset="0"/>
              </a:rPr>
              <a:t>dem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&gt;/</a:t>
            </a:r>
            <a:r>
              <a:rPr lang="en-US" sz="4000" dirty="0" err="1">
                <a:latin typeface="Courier New" pitchFamily="49" charset="0"/>
                <a:cs typeface="Courier New" pitchFamily="49" charset="0"/>
              </a:rPr>
              <a:t>itu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4000" dirty="0" err="1">
                <a:latin typeface="Courier New" pitchFamily="49" charset="0"/>
                <a:cs typeface="Courier New" pitchFamily="49" charset="0"/>
              </a:rPr>
              <a:t>prn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4000" dirty="0" err="1">
                <a:latin typeface="Courier New" pitchFamily="49" charset="0"/>
                <a:cs typeface="Courier New" pitchFamily="49" charset="0"/>
              </a:rPr>
              <a:t>dem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$</a:t>
            </a:r>
          </a:p>
          <a:p>
            <a:pPr algn="just"/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./.&lt;sent&gt;$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002000" y="23670161"/>
            <a:ext cx="128086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Figure 3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Output of morphological analysis with a finite-state transducer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468600" y="25223450"/>
            <a:ext cx="13868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analysers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have a coverage over 80% for the Wikipedia corpora.</a:t>
            </a:r>
            <a:endParaRPr lang="en-US" sz="44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544800" y="27203400"/>
            <a:ext cx="1371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/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2.2  Part-of-speech tagging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5468600" y="28449925"/>
            <a:ext cx="13868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The part-of-speech tagging module for the system is based on a bigram HMM-based part-of-speech tagger. It can be trained on a database dump of the Indonesian Wikipedia (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http://id.wikipedia.org/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) and the Malaysian Wikipedia (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http://ms.wikipedia.org/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)..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0327600" y="4648200"/>
            <a:ext cx="124968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/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2.3  Bilingual dictionary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0327600" y="5715000"/>
            <a:ext cx="12801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The bilingual dictionary, or transfer lexicon contains mappings between lemmas, parts-of-speech and other tags.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937200" y="8077200"/>
            <a:ext cx="1257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atin typeface="Courier New" pitchFamily="49" charset="0"/>
                <a:cs typeface="Courier New" pitchFamily="49" charset="0"/>
              </a:rPr>
              <a:t>&lt;e&gt;&lt;p&gt;&lt;l&gt;mobil&lt;s n="n"/&gt;&lt;/l&gt;</a:t>
            </a:r>
          </a:p>
          <a:p>
            <a:r>
              <a:rPr lang="pt-BR" sz="3600" dirty="0" smtClean="0">
                <a:latin typeface="Courier New" pitchFamily="49" charset="0"/>
                <a:cs typeface="Courier New" pitchFamily="49" charset="0"/>
              </a:rPr>
              <a:t>      &lt;r&gt;kereta&lt;s n="n"/&gt;&lt;/r&gt;&lt;/p&gt;&lt;/e&gt;</a:t>
            </a:r>
          </a:p>
          <a:p>
            <a:r>
              <a:rPr lang="pt-BR" sz="3600" dirty="0" smtClean="0">
                <a:latin typeface="Courier New" pitchFamily="49" charset="0"/>
                <a:cs typeface="Courier New" pitchFamily="49" charset="0"/>
              </a:rPr>
              <a:t>&lt;e&gt;&lt;p&gt;&lt;l&gt;mobilitas&lt;s n="n"/&gt;&lt;/l&gt;</a:t>
            </a:r>
          </a:p>
          <a:p>
            <a:r>
              <a:rPr lang="pt-BR" sz="3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600" dirty="0" smtClean="0">
                <a:latin typeface="Courier New" pitchFamily="49" charset="0"/>
                <a:cs typeface="Courier New" pitchFamily="49" charset="0"/>
              </a:rPr>
              <a:t>     &lt;r&gt;mobiliti&lt;s n="n"/&gt;&lt;/r&gt;&lt;/p&gt;&lt;/e&gt;</a:t>
            </a:r>
          </a:p>
          <a:p>
            <a:r>
              <a:rPr lang="pt-BR" sz="3600" dirty="0" smtClean="0">
                <a:latin typeface="Courier New" pitchFamily="49" charset="0"/>
                <a:cs typeface="Courier New" pitchFamily="49" charset="0"/>
              </a:rPr>
              <a:t>&lt;e&gt;&lt;p&gt;&lt;l&gt;sepeda&lt;s n="n"/&gt;&lt;/l&gt;</a:t>
            </a:r>
          </a:p>
          <a:p>
            <a:r>
              <a:rPr lang="pt-BR" sz="3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600" dirty="0" smtClean="0">
                <a:latin typeface="Courier New" pitchFamily="49" charset="0"/>
                <a:cs typeface="Courier New" pitchFamily="49" charset="0"/>
              </a:rPr>
              <a:t>     &lt;r&gt;basikal&lt;s n="n"/&gt;&lt;/r&gt;&lt;/p&gt;&lt;/e&gt;</a:t>
            </a:r>
          </a:p>
          <a:p>
            <a:r>
              <a:rPr lang="pt-BR" sz="3600" dirty="0" smtClean="0">
                <a:latin typeface="Courier New" pitchFamily="49" charset="0"/>
                <a:cs typeface="Courier New" pitchFamily="49" charset="0"/>
              </a:rPr>
              <a:t>&lt;e&gt;&lt;p&gt;&lt;l&gt;modern&lt;s n="adj"/&gt;&lt;/l&gt;</a:t>
            </a:r>
          </a:p>
          <a:p>
            <a:r>
              <a:rPr lang="pt-BR" sz="3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600" dirty="0" smtClean="0">
                <a:latin typeface="Courier New" pitchFamily="49" charset="0"/>
                <a:cs typeface="Courier New" pitchFamily="49" charset="0"/>
              </a:rPr>
              <a:t>     &lt;r&gt;moden&lt;s n="adj"/&gt;&lt;/r&gt;&lt;/p&gt;&lt;/e&gt;</a:t>
            </a:r>
          </a:p>
          <a:p>
            <a:r>
              <a:rPr lang="pt-BR" sz="3600" dirty="0" smtClean="0">
                <a:latin typeface="Courier New" pitchFamily="49" charset="0"/>
                <a:cs typeface="Courier New" pitchFamily="49" charset="0"/>
              </a:rPr>
              <a:t>&lt;e&gt;&lt;p&gt;&lt;l&gt;karena&lt;s n="cnjsub"/&gt;&lt;/l&gt;</a:t>
            </a:r>
          </a:p>
          <a:p>
            <a:r>
              <a:rPr lang="pt-BR" sz="3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600" dirty="0" smtClean="0">
                <a:latin typeface="Courier New" pitchFamily="49" charset="0"/>
                <a:cs typeface="Courier New" pitchFamily="49" charset="0"/>
              </a:rPr>
              <a:t>     &lt;r&gt;kerana&lt;s n="cnjsub"/&gt;&lt;/r&gt;&lt;/p&gt;&lt;/e&gt;</a:t>
            </a:r>
            <a:endParaRPr lang="en-US" sz="3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080200" y="13944600"/>
            <a:ext cx="9052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Figure 4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: Extract from bilingual dictionary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327600" y="14910137"/>
            <a:ext cx="1257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/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3   Evaluation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0403800" y="16078200"/>
            <a:ext cx="1280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We evaluated our system using word error rate (WER) on a corpus of 2,000 tokens from Malaysian Wikipedia. </a:t>
            </a:r>
          </a:p>
        </p:txBody>
      </p:sp>
      <p:graphicFrame>
        <p:nvGraphicFramePr>
          <p:cNvPr id="78" name="Table 77"/>
          <p:cNvGraphicFramePr>
            <a:graphicFrameLocks noGrp="1"/>
          </p:cNvGraphicFramePr>
          <p:nvPr/>
        </p:nvGraphicFramePr>
        <p:xfrm>
          <a:off x="31546800" y="18059400"/>
          <a:ext cx="105918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5900"/>
                <a:gridCol w="5295900"/>
              </a:tblGrid>
              <a:tr h="8128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Direction</a:t>
                      </a:r>
                      <a:endParaRPr lang="en-US" sz="4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WER</a:t>
                      </a:r>
                      <a:endParaRPr lang="en-US" sz="4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r>
                        <a:rPr lang="en-US" sz="40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Indonesian-to-Malaysian</a:t>
                      </a:r>
                      <a:endParaRPr lang="en-US" sz="4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latin typeface="Times New Roman" pitchFamily="18" charset="0"/>
                          <a:cs typeface="Times New Roman" pitchFamily="18" charset="0"/>
                        </a:rPr>
                        <a:t>14.43%</a:t>
                      </a:r>
                      <a:endParaRPr lang="en-US" sz="4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Times New Roman" pitchFamily="18" charset="0"/>
                          <a:cs typeface="Times New Roman" pitchFamily="18" charset="0"/>
                        </a:rPr>
                        <a:t>Malaysian-to-Indonesian</a:t>
                      </a:r>
                      <a:endParaRPr lang="en-US" sz="4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latin typeface="Times New Roman" pitchFamily="18" charset="0"/>
                          <a:cs typeface="Times New Roman" pitchFamily="18" charset="0"/>
                        </a:rPr>
                        <a:t>7.58%</a:t>
                      </a:r>
                      <a:endParaRPr lang="en-US" sz="4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32766000" y="20955000"/>
            <a:ext cx="8055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Table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: Word error rate of the system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0327600" y="21920537"/>
            <a:ext cx="1257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/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4   Future Work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1165800" y="23164800"/>
            <a:ext cx="1066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Improving coverage;</a:t>
            </a:r>
          </a:p>
          <a:p>
            <a:pPr algn="just">
              <a:buFont typeface="Arial" pitchFamily="34" charset="0"/>
              <a:buChar char="•"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Lexical selection;</a:t>
            </a:r>
          </a:p>
          <a:p>
            <a:pPr algn="just">
              <a:buFont typeface="Arial" pitchFamily="34" charset="0"/>
              <a:buChar char="•"/>
            </a:pP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More transfer rules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0327600" y="25578137"/>
            <a:ext cx="1257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/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Acknowledgments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0403800" y="26756142"/>
            <a:ext cx="11734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This work was made during the Google Summer of Code 2012, a program for introducing students to free/open-source software development.</a:t>
            </a:r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57895"/>
              </p:ext>
            </p:extLst>
          </p:nvPr>
        </p:nvGraphicFramePr>
        <p:xfrm>
          <a:off x="37414200" y="29400886"/>
          <a:ext cx="3581400" cy="2907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Acrobat Document" r:id="rId6" imgW="9724890" imgH="7896097" progId="AcroExch.Document.11">
                  <p:embed/>
                </p:oleObj>
              </mc:Choice>
              <mc:Fallback>
                <p:oleObj name="Acrobat Document" r:id="rId6" imgW="9724890" imgH="7896097" progId="AcroExch.Document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4200" y="29400886"/>
                        <a:ext cx="3581400" cy="2907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5" descr="C:\Users\raymondhs\Desktop\GSoC2012_300x200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1699200" y="29260799"/>
            <a:ext cx="4458140" cy="2971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806</Words>
  <Application>Microsoft Macintosh PowerPoint</Application>
  <PresentationFormat>Custom</PresentationFormat>
  <Paragraphs>64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Acrobat Document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raymondhs</dc:creator>
  <cp:lastModifiedBy>Raymond Hendy</cp:lastModifiedBy>
  <cp:revision>100</cp:revision>
  <dcterms:created xsi:type="dcterms:W3CDTF">2012-11-21T11:21:03Z</dcterms:created>
  <dcterms:modified xsi:type="dcterms:W3CDTF">2012-11-21T13:57:53Z</dcterms:modified>
</cp:coreProperties>
</file>