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F824-1B24-4DF8-B29A-495F583AD56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DF5B-1225-4D39-B6B5-1DBB86E9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4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F824-1B24-4DF8-B29A-495F583AD56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DF5B-1225-4D39-B6B5-1DBB86E9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0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F824-1B24-4DF8-B29A-495F583AD56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DF5B-1225-4D39-B6B5-1DBB86E9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4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8210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F824-1B24-4DF8-B29A-495F583AD56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DF5B-1225-4D39-B6B5-1DBB86E9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5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F824-1B24-4DF8-B29A-495F583AD56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DF5B-1225-4D39-B6B5-1DBB86E9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6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F824-1B24-4DF8-B29A-495F583AD56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DF5B-1225-4D39-B6B5-1DBB86E9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F824-1B24-4DF8-B29A-495F583AD56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DF5B-1225-4D39-B6B5-1DBB86E9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F824-1B24-4DF8-B29A-495F583AD56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DF5B-1225-4D39-B6B5-1DBB86E9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F824-1B24-4DF8-B29A-495F583AD56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DF5B-1225-4D39-B6B5-1DBB86E9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9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F824-1B24-4DF8-B29A-495F583AD56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DF5B-1225-4D39-B6B5-1DBB86E9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0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F824-1B24-4DF8-B29A-495F583AD56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DF5B-1225-4D39-B6B5-1DBB86E9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6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1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1F824-1B24-4DF8-B29A-495F583AD565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ADF5B-1225-4D39-B6B5-1DBB86E9869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logo compleet.gi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516216" y="260648"/>
            <a:ext cx="2153920" cy="8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6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/>
              <a:t>Delight Engineering </a:t>
            </a:r>
            <a:r>
              <a:rPr lang="en-US" dirty="0"/>
              <a:t>BV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Company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9315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D0B6-CDD8-48E8-BD89-0B212921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821035"/>
          </a:xfrm>
        </p:spPr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70E8-7A93-43E0-A77C-39DF00BE3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  <a:p>
            <a:r>
              <a:rPr lang="en-US" dirty="0"/>
              <a:t>Activities</a:t>
            </a:r>
          </a:p>
          <a:p>
            <a:r>
              <a:rPr lang="en-US" dirty="0"/>
              <a:t>Projects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0225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AC17-8864-474F-8E3C-BD9D29D3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is a Delight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0028-193F-4A02-AE94-1252AE646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	We love to create things </a:t>
            </a:r>
          </a:p>
          <a:p>
            <a:pPr marL="0" indent="0">
              <a:buNone/>
            </a:pPr>
            <a:r>
              <a:rPr lang="en-US" sz="2800" dirty="0"/>
              <a:t>		explore possibilities </a:t>
            </a:r>
          </a:p>
          <a:p>
            <a:pPr marL="0" indent="0">
              <a:buNone/>
            </a:pPr>
            <a:r>
              <a:rPr lang="en-US" sz="2800" dirty="0"/>
              <a:t>			using components and tools at hand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/>
              <a:t>	But always come to a workable solution </a:t>
            </a:r>
          </a:p>
          <a:p>
            <a:pPr marL="0" indent="0">
              <a:buNone/>
            </a:pPr>
            <a:r>
              <a:rPr lang="en-US" sz="2800" dirty="0"/>
              <a:t>		in terms of technical feasibility</a:t>
            </a:r>
          </a:p>
          <a:p>
            <a:pPr marL="0" indent="0">
              <a:buNone/>
            </a:pPr>
            <a:r>
              <a:rPr lang="en-US" sz="2800" dirty="0"/>
              <a:t>			timing </a:t>
            </a:r>
          </a:p>
          <a:p>
            <a:pPr marL="0" indent="0">
              <a:buNone/>
            </a:pPr>
            <a:r>
              <a:rPr lang="en-US" sz="2800" dirty="0"/>
              <a:t>				and budget</a:t>
            </a:r>
          </a:p>
        </p:txBody>
      </p:sp>
    </p:spTree>
    <p:extLst>
      <p:ext uri="{BB962C8B-B14F-4D97-AF65-F5344CB8AC3E}">
        <p14:creationId xmlns:p14="http://schemas.microsoft.com/office/powerpoint/2010/main" val="336148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6102-E6E0-4D00-ACFA-0268FC65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9D52-79FD-4242-B585-9620168B6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Founded in May 2010 by Dirk Uwaerts, </a:t>
            </a:r>
            <a:br>
              <a:rPr lang="en-US" dirty="0"/>
            </a:br>
            <a:r>
              <a:rPr lang="en-US" dirty="0"/>
              <a:t>Bert Uwaerts joined in September 2013.</a:t>
            </a:r>
          </a:p>
          <a:p>
            <a:r>
              <a:rPr lang="en-US" dirty="0"/>
              <a:t>Financial:</a:t>
            </a:r>
          </a:p>
          <a:p>
            <a:pPr lvl="1"/>
            <a:r>
              <a:rPr lang="en-US" dirty="0"/>
              <a:t>Capital:   </a:t>
            </a:r>
            <a:r>
              <a:rPr lang="en-NU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NU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€     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81 600</a:t>
            </a:r>
            <a:r>
              <a:rPr lang="en-NU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Balance : </a:t>
            </a:r>
            <a:r>
              <a:rPr lang="en-NU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€     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328 612.25</a:t>
            </a:r>
          </a:p>
          <a:p>
            <a:r>
              <a:rPr lang="en-US" dirty="0"/>
              <a:t>Address: </a:t>
            </a:r>
            <a:br>
              <a:rPr lang="en-US" dirty="0"/>
            </a:br>
            <a:r>
              <a:rPr lang="en-US" dirty="0" err="1"/>
              <a:t>Wijgmaalbroek</a:t>
            </a:r>
            <a:r>
              <a:rPr lang="en-US" dirty="0"/>
              <a:t> 85 </a:t>
            </a:r>
            <a:br>
              <a:rPr lang="en-US" dirty="0"/>
            </a:br>
            <a:r>
              <a:rPr lang="en-US" dirty="0"/>
              <a:t>3012 </a:t>
            </a:r>
            <a:r>
              <a:rPr lang="en-US" dirty="0" err="1"/>
              <a:t>Wijgmaal</a:t>
            </a:r>
            <a:r>
              <a:rPr lang="en-US" dirty="0"/>
              <a:t>.</a:t>
            </a:r>
          </a:p>
          <a:p>
            <a:r>
              <a:rPr lang="en-US" dirty="0"/>
              <a:t>New office (under construction) :</a:t>
            </a:r>
            <a:br>
              <a:rPr lang="en-US" dirty="0"/>
            </a:br>
            <a:r>
              <a:rPr lang="en-US" dirty="0"/>
              <a:t>Remy </a:t>
            </a:r>
            <a:r>
              <a:rPr lang="en-US" dirty="0" err="1"/>
              <a:t>Alloingstraat</a:t>
            </a:r>
            <a:r>
              <a:rPr lang="en-US" dirty="0"/>
              <a:t> 13</a:t>
            </a:r>
            <a:br>
              <a:rPr lang="en-US" dirty="0"/>
            </a:br>
            <a:r>
              <a:rPr lang="en-US" dirty="0"/>
              <a:t>3018 </a:t>
            </a:r>
            <a:r>
              <a:rPr lang="en-US" dirty="0" err="1"/>
              <a:t>Wijgmaal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82E59-CE02-428C-8F42-7EEF91B66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697346"/>
            <a:ext cx="2592288" cy="1833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937190-392A-4FC9-AEBD-5A203A55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4783071"/>
            <a:ext cx="2671051" cy="192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1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F6E2-542B-403D-B324-0779A2C7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707C8-30E6-4856-B992-D4F417C4F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Consulting:</a:t>
            </a:r>
          </a:p>
          <a:p>
            <a:pPr lvl="1"/>
            <a:r>
              <a:rPr lang="en-US" dirty="0"/>
              <a:t>Dirk:</a:t>
            </a:r>
          </a:p>
          <a:p>
            <a:pPr lvl="2"/>
            <a:r>
              <a:rPr lang="en-US" dirty="0"/>
              <a:t>Project management and Systems &amp; Test team lead for  image sensor-related projects since 1996.</a:t>
            </a:r>
          </a:p>
          <a:p>
            <a:pPr lvl="2"/>
            <a:r>
              <a:rPr lang="en-US" dirty="0"/>
              <a:t>IMEC, </a:t>
            </a:r>
            <a:r>
              <a:rPr lang="en-US" dirty="0" err="1"/>
              <a:t>Fillfactory</a:t>
            </a:r>
            <a:r>
              <a:rPr lang="en-US" dirty="0"/>
              <a:t>, Cypress Semiconductor, </a:t>
            </a:r>
            <a:r>
              <a:rPr lang="en-US" dirty="0" err="1"/>
              <a:t>Xenics</a:t>
            </a:r>
            <a:r>
              <a:rPr lang="en-US" dirty="0"/>
              <a:t>, </a:t>
            </a:r>
            <a:r>
              <a:rPr lang="en-US" dirty="0" err="1"/>
              <a:t>Caeleste</a:t>
            </a:r>
            <a:endParaRPr lang="en-US" dirty="0"/>
          </a:p>
          <a:p>
            <a:pPr lvl="1"/>
            <a:r>
              <a:rPr lang="en-US" dirty="0"/>
              <a:t>Bert:</a:t>
            </a:r>
          </a:p>
          <a:p>
            <a:pPr lvl="2"/>
            <a:r>
              <a:rPr lang="en-US" dirty="0"/>
              <a:t>Electronic design: </a:t>
            </a:r>
            <a:br>
              <a:rPr lang="en-US" dirty="0"/>
            </a:br>
            <a:r>
              <a:rPr lang="en-US" dirty="0"/>
              <a:t>Schematics, Layout, Follow up on production, Debug, ..</a:t>
            </a:r>
          </a:p>
          <a:p>
            <a:pPr lvl="2"/>
            <a:r>
              <a:rPr lang="en-US" dirty="0" err="1"/>
              <a:t>Xenics</a:t>
            </a:r>
            <a:r>
              <a:rPr lang="en-US" dirty="0"/>
              <a:t>, </a:t>
            </a:r>
            <a:r>
              <a:rPr lang="en-US" dirty="0" err="1"/>
              <a:t>Caeleste</a:t>
            </a:r>
            <a:endParaRPr lang="en-US" dirty="0"/>
          </a:p>
          <a:p>
            <a:r>
              <a:rPr lang="en-US" dirty="0"/>
              <a:t>Fixed price projects:</a:t>
            </a:r>
          </a:p>
          <a:p>
            <a:pPr lvl="1"/>
            <a:r>
              <a:rPr lang="en-US" dirty="0"/>
              <a:t>Mainly in the field of image sensors</a:t>
            </a:r>
          </a:p>
          <a:p>
            <a:pPr lvl="1"/>
            <a:r>
              <a:rPr lang="en-US" dirty="0"/>
              <a:t>Full development via our eco-system: partners for digital design, software development and mechanical design. </a:t>
            </a:r>
          </a:p>
          <a:p>
            <a:pPr lvl="2"/>
            <a:r>
              <a:rPr lang="en-US" dirty="0" err="1"/>
              <a:t>Consystemsea</a:t>
            </a:r>
            <a:r>
              <a:rPr lang="en-US" dirty="0"/>
              <a:t> BV</a:t>
            </a:r>
          </a:p>
          <a:p>
            <a:pPr lvl="2"/>
            <a:r>
              <a:rPr lang="en-US" dirty="0" err="1"/>
              <a:t>Alinga</a:t>
            </a:r>
            <a:r>
              <a:rPr lang="en-US" dirty="0"/>
              <a:t> BV</a:t>
            </a:r>
          </a:p>
          <a:p>
            <a:pPr lvl="2"/>
            <a:r>
              <a:rPr lang="en-US" dirty="0"/>
              <a:t>TBVL BV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 err="1"/>
              <a:t>Illuspad</a:t>
            </a:r>
            <a:r>
              <a:rPr lang="en-US" dirty="0"/>
              <a:t>: High-speed readout for Single-Photon Avalanche Diode (SPAD) array</a:t>
            </a:r>
          </a:p>
          <a:p>
            <a:pPr lvl="2"/>
            <a:r>
              <a:rPr lang="en-US" dirty="0" err="1"/>
              <a:t>SmartFiber</a:t>
            </a:r>
            <a:r>
              <a:rPr lang="en-US" dirty="0"/>
              <a:t>: Wireless readout of IR line sensor for measurement of strain via Fiber Bragg Gratings (FBG)</a:t>
            </a:r>
          </a:p>
          <a:p>
            <a:pPr lvl="2"/>
            <a:r>
              <a:rPr lang="en-US" dirty="0" err="1"/>
              <a:t>Luxlumen</a:t>
            </a:r>
            <a:r>
              <a:rPr lang="en-US" dirty="0"/>
              <a:t>: Control of LED array on ladies’ dress</a:t>
            </a:r>
          </a:p>
          <a:p>
            <a:pPr lvl="2"/>
            <a:r>
              <a:rPr lang="en-US" dirty="0"/>
              <a:t>CEFE: Implementation of ROIC array for detection of neural signals</a:t>
            </a:r>
          </a:p>
          <a:p>
            <a:pPr lvl="2"/>
            <a:r>
              <a:rPr lang="en-US" dirty="0"/>
              <a:t>EMROS: Readout electronics for 10 line-scan detectors for spectral analysis of metals.</a:t>
            </a:r>
          </a:p>
          <a:p>
            <a:pPr lvl="2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6759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9C52-0B51-4AC1-A800-16879F35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project flow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AA68-062A-4834-A691-5728AEE9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Discussion document</a:t>
            </a:r>
          </a:p>
          <a:p>
            <a:pPr marL="914400" lvl="1" indent="-514350"/>
            <a:r>
              <a:rPr lang="en-US" dirty="0"/>
              <a:t>Collect all requirements</a:t>
            </a:r>
          </a:p>
          <a:p>
            <a:pPr marL="914400" lvl="1" indent="-514350"/>
            <a:r>
              <a:rPr lang="en-US" dirty="0"/>
              <a:t>Iterated several times</a:t>
            </a:r>
          </a:p>
          <a:p>
            <a:pPr marL="914400" lvl="1" indent="-514350"/>
            <a:r>
              <a:rPr lang="en-US" dirty="0"/>
              <a:t>Basis for a project proposal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Pre-design</a:t>
            </a:r>
          </a:p>
          <a:p>
            <a:pPr marL="914400" lvl="1" indent="-514350"/>
            <a:r>
              <a:rPr lang="en-US" dirty="0"/>
              <a:t>Iterate requirements</a:t>
            </a:r>
          </a:p>
          <a:p>
            <a:pPr marL="914400" lvl="1" indent="-514350"/>
            <a:r>
              <a:rPr lang="en-US" dirty="0"/>
              <a:t>System architecture: hardware, firmware, software</a:t>
            </a:r>
          </a:p>
          <a:p>
            <a:pPr marL="914400" lvl="1" indent="-514350"/>
            <a:r>
              <a:rPr lang="en-US" dirty="0"/>
              <a:t>List of main components</a:t>
            </a:r>
          </a:p>
          <a:p>
            <a:pPr marL="914400" lvl="1" indent="-514350"/>
            <a:r>
              <a:rPr lang="en-US" dirty="0"/>
              <a:t>Compliance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Detailed design</a:t>
            </a:r>
          </a:p>
          <a:p>
            <a:pPr marL="914400" lvl="1" indent="-514350"/>
            <a:r>
              <a:rPr lang="en-US" dirty="0"/>
              <a:t>Hardware schematics and layout</a:t>
            </a:r>
          </a:p>
          <a:p>
            <a:pPr marL="914400" lvl="1" indent="-514350"/>
            <a:r>
              <a:rPr lang="en-US" dirty="0"/>
              <a:t>Detailed hardware design review, checklist</a:t>
            </a:r>
          </a:p>
          <a:p>
            <a:pPr marL="914400" lvl="1" indent="-514350"/>
            <a:r>
              <a:rPr lang="en-US" dirty="0"/>
              <a:t>Firmware coding and simulations</a:t>
            </a:r>
          </a:p>
          <a:p>
            <a:pPr marL="914400" lvl="1" indent="-514350"/>
            <a:r>
              <a:rPr lang="en-US" dirty="0"/>
              <a:t>Software coding and dry-runs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Construction</a:t>
            </a:r>
          </a:p>
          <a:p>
            <a:pPr marL="914400" lvl="1" indent="-514350"/>
            <a:r>
              <a:rPr lang="en-US" dirty="0"/>
              <a:t>Mainly hardware: PCB fabrication and assembly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Testing and qualification</a:t>
            </a:r>
          </a:p>
          <a:p>
            <a:pPr marL="914400" lvl="1" indent="-514350"/>
            <a:r>
              <a:rPr lang="en-US" dirty="0"/>
              <a:t>First operation and debug: hardware, firmware and software combined</a:t>
            </a:r>
          </a:p>
          <a:p>
            <a:pPr marL="914400" lvl="1" indent="-514350"/>
            <a:r>
              <a:rPr lang="en-US" dirty="0"/>
              <a:t>Formal characterization against every requirement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Ramp up to production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Production (optional)</a:t>
            </a:r>
          </a:p>
          <a:p>
            <a:pPr marL="131445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7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359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New Delight Engineering BV</vt:lpstr>
      <vt:lpstr>Overview</vt:lpstr>
      <vt:lpstr>Engineering is a Delight</vt:lpstr>
      <vt:lpstr>Who we are </vt:lpstr>
      <vt:lpstr>Activities</vt:lpstr>
      <vt:lpstr>Typical project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</dc:creator>
  <cp:lastModifiedBy>Dirk Uwaerts</cp:lastModifiedBy>
  <cp:revision>11</cp:revision>
  <dcterms:created xsi:type="dcterms:W3CDTF">2015-10-07T16:55:07Z</dcterms:created>
  <dcterms:modified xsi:type="dcterms:W3CDTF">2020-07-15T11:03:06Z</dcterms:modified>
</cp:coreProperties>
</file>