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256" r:id="rId2"/>
    <p:sldId id="257" r:id="rId3"/>
    <p:sldId id="259" r:id="rId4"/>
    <p:sldId id="261"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57EE11-F628-46E6-BC69-63E95F9A9DE3}" type="datetimeFigureOut">
              <a:rPr lang="en-IE" smtClean="0"/>
              <a:t>20/11/2023</a:t>
            </a:fld>
            <a:endParaRPr lang="en-I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E752FF7-FD33-4863-868E-BA88C165E8A9}" type="slidenum">
              <a:rPr lang="en-IE" smtClean="0"/>
              <a:t>‹#›</a:t>
            </a:fld>
            <a:endParaRPr lang="en-IE"/>
          </a:p>
        </p:txBody>
      </p:sp>
    </p:spTree>
    <p:extLst>
      <p:ext uri="{BB962C8B-B14F-4D97-AF65-F5344CB8AC3E}">
        <p14:creationId xmlns:p14="http://schemas.microsoft.com/office/powerpoint/2010/main" val="35843209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87E7C-BFB2-0BCB-E687-10AEE072EFC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E"/>
          </a:p>
        </p:txBody>
      </p:sp>
      <p:sp>
        <p:nvSpPr>
          <p:cNvPr id="3" name="Subtitle 2">
            <a:extLst>
              <a:ext uri="{FF2B5EF4-FFF2-40B4-BE49-F238E27FC236}">
                <a16:creationId xmlns:a16="http://schemas.microsoft.com/office/drawing/2014/main" id="{8617D19C-66DA-B969-67BC-5860DEF2E11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E"/>
          </a:p>
        </p:txBody>
      </p:sp>
      <p:sp>
        <p:nvSpPr>
          <p:cNvPr id="4" name="Date Placeholder 3">
            <a:extLst>
              <a:ext uri="{FF2B5EF4-FFF2-40B4-BE49-F238E27FC236}">
                <a16:creationId xmlns:a16="http://schemas.microsoft.com/office/drawing/2014/main" id="{32432D86-362B-2332-B219-9004DD65A2FA}"/>
              </a:ext>
            </a:extLst>
          </p:cNvPr>
          <p:cNvSpPr>
            <a:spLocks noGrp="1"/>
          </p:cNvSpPr>
          <p:nvPr>
            <p:ph type="dt" sz="half" idx="10"/>
          </p:nvPr>
        </p:nvSpPr>
        <p:spPr/>
        <p:txBody>
          <a:bodyPr/>
          <a:lstStyle/>
          <a:p>
            <a:fld id="{6BA5BC5A-0A58-4A72-85AF-78B66344E655}" type="datetime1">
              <a:rPr lang="en-IE" smtClean="0"/>
              <a:t>20/11/2023</a:t>
            </a:fld>
            <a:endParaRPr lang="en-IE"/>
          </a:p>
        </p:txBody>
      </p:sp>
      <p:sp>
        <p:nvSpPr>
          <p:cNvPr id="5" name="Footer Placeholder 4">
            <a:extLst>
              <a:ext uri="{FF2B5EF4-FFF2-40B4-BE49-F238E27FC236}">
                <a16:creationId xmlns:a16="http://schemas.microsoft.com/office/drawing/2014/main" id="{EB55E724-20F3-4CA4-139A-BC8AB21CAF8C}"/>
              </a:ext>
            </a:extLst>
          </p:cNvPr>
          <p:cNvSpPr>
            <a:spLocks noGrp="1"/>
          </p:cNvSpPr>
          <p:nvPr>
            <p:ph type="ftr" sz="quarter" idx="11"/>
          </p:nvPr>
        </p:nvSpPr>
        <p:spPr/>
        <p:txBody>
          <a:bodyPr/>
          <a:lstStyle/>
          <a:p>
            <a:endParaRPr lang="en-IE"/>
          </a:p>
        </p:txBody>
      </p:sp>
      <p:sp>
        <p:nvSpPr>
          <p:cNvPr id="6" name="Slide Number Placeholder 5">
            <a:extLst>
              <a:ext uri="{FF2B5EF4-FFF2-40B4-BE49-F238E27FC236}">
                <a16:creationId xmlns:a16="http://schemas.microsoft.com/office/drawing/2014/main" id="{5BEF48D6-DFED-D833-6A0A-B162FA2EDAE5}"/>
              </a:ext>
            </a:extLst>
          </p:cNvPr>
          <p:cNvSpPr>
            <a:spLocks noGrp="1"/>
          </p:cNvSpPr>
          <p:nvPr>
            <p:ph type="sldNum" sz="quarter" idx="12"/>
          </p:nvPr>
        </p:nvSpPr>
        <p:spPr/>
        <p:txBody>
          <a:bodyPr/>
          <a:lstStyle/>
          <a:p>
            <a:fld id="{62F31B3C-3E6F-4376-AE8D-B04EC8139BE4}" type="slidenum">
              <a:rPr lang="en-IE" smtClean="0"/>
              <a:t>‹#›</a:t>
            </a:fld>
            <a:endParaRPr lang="en-IE"/>
          </a:p>
        </p:txBody>
      </p:sp>
    </p:spTree>
    <p:extLst>
      <p:ext uri="{BB962C8B-B14F-4D97-AF65-F5344CB8AC3E}">
        <p14:creationId xmlns:p14="http://schemas.microsoft.com/office/powerpoint/2010/main" val="2902040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4E8CA-72C2-D333-E690-003CA33EEC24}"/>
              </a:ext>
            </a:extLst>
          </p:cNvPr>
          <p:cNvSpPr>
            <a:spLocks noGrp="1"/>
          </p:cNvSpPr>
          <p:nvPr>
            <p:ph type="title"/>
          </p:nvPr>
        </p:nvSpPr>
        <p:spPr/>
        <p:txBody>
          <a:bodyPr/>
          <a:lstStyle/>
          <a:p>
            <a:r>
              <a:rPr lang="en-US"/>
              <a:t>Click to edit Master title style</a:t>
            </a:r>
            <a:endParaRPr lang="en-IE"/>
          </a:p>
        </p:txBody>
      </p:sp>
      <p:sp>
        <p:nvSpPr>
          <p:cNvPr id="3" name="Vertical Text Placeholder 2">
            <a:extLst>
              <a:ext uri="{FF2B5EF4-FFF2-40B4-BE49-F238E27FC236}">
                <a16:creationId xmlns:a16="http://schemas.microsoft.com/office/drawing/2014/main" id="{99151833-6105-A4B5-28D4-79D04ECB6E3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a:extLst>
              <a:ext uri="{FF2B5EF4-FFF2-40B4-BE49-F238E27FC236}">
                <a16:creationId xmlns:a16="http://schemas.microsoft.com/office/drawing/2014/main" id="{B6C7389A-C5AA-9DA4-34CA-FC60760C8718}"/>
              </a:ext>
            </a:extLst>
          </p:cNvPr>
          <p:cNvSpPr>
            <a:spLocks noGrp="1"/>
          </p:cNvSpPr>
          <p:nvPr>
            <p:ph type="dt" sz="half" idx="10"/>
          </p:nvPr>
        </p:nvSpPr>
        <p:spPr/>
        <p:txBody>
          <a:bodyPr/>
          <a:lstStyle/>
          <a:p>
            <a:fld id="{8C014755-DDFC-45CB-A7E6-69FCAAC9486C}" type="datetime1">
              <a:rPr lang="en-IE" smtClean="0"/>
              <a:t>20/11/2023</a:t>
            </a:fld>
            <a:endParaRPr lang="en-IE"/>
          </a:p>
        </p:txBody>
      </p:sp>
      <p:sp>
        <p:nvSpPr>
          <p:cNvPr id="5" name="Footer Placeholder 4">
            <a:extLst>
              <a:ext uri="{FF2B5EF4-FFF2-40B4-BE49-F238E27FC236}">
                <a16:creationId xmlns:a16="http://schemas.microsoft.com/office/drawing/2014/main" id="{40BC8480-47BB-5B56-4E43-A8ECBA8EBB27}"/>
              </a:ext>
            </a:extLst>
          </p:cNvPr>
          <p:cNvSpPr>
            <a:spLocks noGrp="1"/>
          </p:cNvSpPr>
          <p:nvPr>
            <p:ph type="ftr" sz="quarter" idx="11"/>
          </p:nvPr>
        </p:nvSpPr>
        <p:spPr/>
        <p:txBody>
          <a:bodyPr/>
          <a:lstStyle/>
          <a:p>
            <a:endParaRPr lang="en-IE"/>
          </a:p>
        </p:txBody>
      </p:sp>
      <p:sp>
        <p:nvSpPr>
          <p:cNvPr id="6" name="Slide Number Placeholder 5">
            <a:extLst>
              <a:ext uri="{FF2B5EF4-FFF2-40B4-BE49-F238E27FC236}">
                <a16:creationId xmlns:a16="http://schemas.microsoft.com/office/drawing/2014/main" id="{B0D9067B-7B9C-B1CE-A169-97E807C68319}"/>
              </a:ext>
            </a:extLst>
          </p:cNvPr>
          <p:cNvSpPr>
            <a:spLocks noGrp="1"/>
          </p:cNvSpPr>
          <p:nvPr>
            <p:ph type="sldNum" sz="quarter" idx="12"/>
          </p:nvPr>
        </p:nvSpPr>
        <p:spPr/>
        <p:txBody>
          <a:bodyPr/>
          <a:lstStyle/>
          <a:p>
            <a:fld id="{62F31B3C-3E6F-4376-AE8D-B04EC8139BE4}" type="slidenum">
              <a:rPr lang="en-IE" smtClean="0"/>
              <a:t>‹#›</a:t>
            </a:fld>
            <a:endParaRPr lang="en-IE"/>
          </a:p>
        </p:txBody>
      </p:sp>
    </p:spTree>
    <p:extLst>
      <p:ext uri="{BB962C8B-B14F-4D97-AF65-F5344CB8AC3E}">
        <p14:creationId xmlns:p14="http://schemas.microsoft.com/office/powerpoint/2010/main" val="15706674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03E1EA0-5169-F995-586E-D559201D4EC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E"/>
          </a:p>
        </p:txBody>
      </p:sp>
      <p:sp>
        <p:nvSpPr>
          <p:cNvPr id="3" name="Vertical Text Placeholder 2">
            <a:extLst>
              <a:ext uri="{FF2B5EF4-FFF2-40B4-BE49-F238E27FC236}">
                <a16:creationId xmlns:a16="http://schemas.microsoft.com/office/drawing/2014/main" id="{D0AD6149-28DC-94B1-C573-B302B1686A4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a:extLst>
              <a:ext uri="{FF2B5EF4-FFF2-40B4-BE49-F238E27FC236}">
                <a16:creationId xmlns:a16="http://schemas.microsoft.com/office/drawing/2014/main" id="{39AD43EB-B49E-F41A-D749-FF88818E7D00}"/>
              </a:ext>
            </a:extLst>
          </p:cNvPr>
          <p:cNvSpPr>
            <a:spLocks noGrp="1"/>
          </p:cNvSpPr>
          <p:nvPr>
            <p:ph type="dt" sz="half" idx="10"/>
          </p:nvPr>
        </p:nvSpPr>
        <p:spPr/>
        <p:txBody>
          <a:bodyPr/>
          <a:lstStyle/>
          <a:p>
            <a:fld id="{C685DD72-E37C-4CE6-A1CB-062895B24624}" type="datetime1">
              <a:rPr lang="en-IE" smtClean="0"/>
              <a:t>20/11/2023</a:t>
            </a:fld>
            <a:endParaRPr lang="en-IE"/>
          </a:p>
        </p:txBody>
      </p:sp>
      <p:sp>
        <p:nvSpPr>
          <p:cNvPr id="5" name="Footer Placeholder 4">
            <a:extLst>
              <a:ext uri="{FF2B5EF4-FFF2-40B4-BE49-F238E27FC236}">
                <a16:creationId xmlns:a16="http://schemas.microsoft.com/office/drawing/2014/main" id="{A4279068-3D6C-B045-E388-497FD98137C4}"/>
              </a:ext>
            </a:extLst>
          </p:cNvPr>
          <p:cNvSpPr>
            <a:spLocks noGrp="1"/>
          </p:cNvSpPr>
          <p:nvPr>
            <p:ph type="ftr" sz="quarter" idx="11"/>
          </p:nvPr>
        </p:nvSpPr>
        <p:spPr/>
        <p:txBody>
          <a:bodyPr/>
          <a:lstStyle/>
          <a:p>
            <a:endParaRPr lang="en-IE"/>
          </a:p>
        </p:txBody>
      </p:sp>
      <p:sp>
        <p:nvSpPr>
          <p:cNvPr id="6" name="Slide Number Placeholder 5">
            <a:extLst>
              <a:ext uri="{FF2B5EF4-FFF2-40B4-BE49-F238E27FC236}">
                <a16:creationId xmlns:a16="http://schemas.microsoft.com/office/drawing/2014/main" id="{6C344089-5BD1-95EC-93A4-771B6C122964}"/>
              </a:ext>
            </a:extLst>
          </p:cNvPr>
          <p:cNvSpPr>
            <a:spLocks noGrp="1"/>
          </p:cNvSpPr>
          <p:nvPr>
            <p:ph type="sldNum" sz="quarter" idx="12"/>
          </p:nvPr>
        </p:nvSpPr>
        <p:spPr/>
        <p:txBody>
          <a:bodyPr/>
          <a:lstStyle/>
          <a:p>
            <a:fld id="{62F31B3C-3E6F-4376-AE8D-B04EC8139BE4}" type="slidenum">
              <a:rPr lang="en-IE" smtClean="0"/>
              <a:t>‹#›</a:t>
            </a:fld>
            <a:endParaRPr lang="en-IE"/>
          </a:p>
        </p:txBody>
      </p:sp>
    </p:spTree>
    <p:extLst>
      <p:ext uri="{BB962C8B-B14F-4D97-AF65-F5344CB8AC3E}">
        <p14:creationId xmlns:p14="http://schemas.microsoft.com/office/powerpoint/2010/main" val="34344436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4B356-D59A-44DC-E679-26A62F7CC4FF}"/>
              </a:ext>
            </a:extLst>
          </p:cNvPr>
          <p:cNvSpPr>
            <a:spLocks noGrp="1"/>
          </p:cNvSpPr>
          <p:nvPr>
            <p:ph type="title"/>
          </p:nvPr>
        </p:nvSpPr>
        <p:spPr/>
        <p:txBody>
          <a:bodyPr/>
          <a:lstStyle/>
          <a:p>
            <a:r>
              <a:rPr lang="en-US"/>
              <a:t>Click to edit Master title style</a:t>
            </a:r>
            <a:endParaRPr lang="en-IE"/>
          </a:p>
        </p:txBody>
      </p:sp>
      <p:sp>
        <p:nvSpPr>
          <p:cNvPr id="3" name="Content Placeholder 2">
            <a:extLst>
              <a:ext uri="{FF2B5EF4-FFF2-40B4-BE49-F238E27FC236}">
                <a16:creationId xmlns:a16="http://schemas.microsoft.com/office/drawing/2014/main" id="{B3290006-3F1C-8AB3-F514-7CC0E0B24ED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a:extLst>
              <a:ext uri="{FF2B5EF4-FFF2-40B4-BE49-F238E27FC236}">
                <a16:creationId xmlns:a16="http://schemas.microsoft.com/office/drawing/2014/main" id="{77586412-FA44-3E11-AD76-5E21E2D42DC9}"/>
              </a:ext>
            </a:extLst>
          </p:cNvPr>
          <p:cNvSpPr>
            <a:spLocks noGrp="1"/>
          </p:cNvSpPr>
          <p:nvPr>
            <p:ph type="dt" sz="half" idx="10"/>
          </p:nvPr>
        </p:nvSpPr>
        <p:spPr/>
        <p:txBody>
          <a:bodyPr/>
          <a:lstStyle/>
          <a:p>
            <a:fld id="{30D54BEC-0159-46C9-B5F2-885FBC510E98}" type="datetime1">
              <a:rPr lang="en-IE" smtClean="0"/>
              <a:t>20/11/2023</a:t>
            </a:fld>
            <a:endParaRPr lang="en-IE"/>
          </a:p>
        </p:txBody>
      </p:sp>
      <p:sp>
        <p:nvSpPr>
          <p:cNvPr id="5" name="Footer Placeholder 4">
            <a:extLst>
              <a:ext uri="{FF2B5EF4-FFF2-40B4-BE49-F238E27FC236}">
                <a16:creationId xmlns:a16="http://schemas.microsoft.com/office/drawing/2014/main" id="{F100A0AA-08F2-2CDB-5F43-FF6119777D47}"/>
              </a:ext>
            </a:extLst>
          </p:cNvPr>
          <p:cNvSpPr>
            <a:spLocks noGrp="1"/>
          </p:cNvSpPr>
          <p:nvPr>
            <p:ph type="ftr" sz="quarter" idx="11"/>
          </p:nvPr>
        </p:nvSpPr>
        <p:spPr/>
        <p:txBody>
          <a:bodyPr/>
          <a:lstStyle/>
          <a:p>
            <a:endParaRPr lang="en-IE"/>
          </a:p>
        </p:txBody>
      </p:sp>
      <p:sp>
        <p:nvSpPr>
          <p:cNvPr id="6" name="Slide Number Placeholder 5">
            <a:extLst>
              <a:ext uri="{FF2B5EF4-FFF2-40B4-BE49-F238E27FC236}">
                <a16:creationId xmlns:a16="http://schemas.microsoft.com/office/drawing/2014/main" id="{B00D58B6-1ED0-CD71-085D-83322E7621CB}"/>
              </a:ext>
            </a:extLst>
          </p:cNvPr>
          <p:cNvSpPr>
            <a:spLocks noGrp="1"/>
          </p:cNvSpPr>
          <p:nvPr>
            <p:ph type="sldNum" sz="quarter" idx="12"/>
          </p:nvPr>
        </p:nvSpPr>
        <p:spPr/>
        <p:txBody>
          <a:bodyPr/>
          <a:lstStyle/>
          <a:p>
            <a:fld id="{62F31B3C-3E6F-4376-AE8D-B04EC8139BE4}" type="slidenum">
              <a:rPr lang="en-IE" smtClean="0"/>
              <a:t>‹#›</a:t>
            </a:fld>
            <a:endParaRPr lang="en-IE"/>
          </a:p>
        </p:txBody>
      </p:sp>
    </p:spTree>
    <p:extLst>
      <p:ext uri="{BB962C8B-B14F-4D97-AF65-F5344CB8AC3E}">
        <p14:creationId xmlns:p14="http://schemas.microsoft.com/office/powerpoint/2010/main" val="32356441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AEFB78-03FE-1201-1A51-D4DF642B542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E"/>
          </a:p>
        </p:txBody>
      </p:sp>
      <p:sp>
        <p:nvSpPr>
          <p:cNvPr id="3" name="Text Placeholder 2">
            <a:extLst>
              <a:ext uri="{FF2B5EF4-FFF2-40B4-BE49-F238E27FC236}">
                <a16:creationId xmlns:a16="http://schemas.microsoft.com/office/drawing/2014/main" id="{CA669394-D21B-DBFC-B445-E6FD7058D92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4600754-7F6F-AD3C-8851-24C478E1C50C}"/>
              </a:ext>
            </a:extLst>
          </p:cNvPr>
          <p:cNvSpPr>
            <a:spLocks noGrp="1"/>
          </p:cNvSpPr>
          <p:nvPr>
            <p:ph type="dt" sz="half" idx="10"/>
          </p:nvPr>
        </p:nvSpPr>
        <p:spPr/>
        <p:txBody>
          <a:bodyPr/>
          <a:lstStyle/>
          <a:p>
            <a:fld id="{77D18CEC-FDBB-4871-9E0A-EF37DD50B5E6}" type="datetime1">
              <a:rPr lang="en-IE" smtClean="0"/>
              <a:t>20/11/2023</a:t>
            </a:fld>
            <a:endParaRPr lang="en-IE"/>
          </a:p>
        </p:txBody>
      </p:sp>
      <p:sp>
        <p:nvSpPr>
          <p:cNvPr id="5" name="Footer Placeholder 4">
            <a:extLst>
              <a:ext uri="{FF2B5EF4-FFF2-40B4-BE49-F238E27FC236}">
                <a16:creationId xmlns:a16="http://schemas.microsoft.com/office/drawing/2014/main" id="{4E43DF6A-5E22-C052-0555-162AD0D39BBB}"/>
              </a:ext>
            </a:extLst>
          </p:cNvPr>
          <p:cNvSpPr>
            <a:spLocks noGrp="1"/>
          </p:cNvSpPr>
          <p:nvPr>
            <p:ph type="ftr" sz="quarter" idx="11"/>
          </p:nvPr>
        </p:nvSpPr>
        <p:spPr/>
        <p:txBody>
          <a:bodyPr/>
          <a:lstStyle/>
          <a:p>
            <a:endParaRPr lang="en-IE"/>
          </a:p>
        </p:txBody>
      </p:sp>
      <p:sp>
        <p:nvSpPr>
          <p:cNvPr id="6" name="Slide Number Placeholder 5">
            <a:extLst>
              <a:ext uri="{FF2B5EF4-FFF2-40B4-BE49-F238E27FC236}">
                <a16:creationId xmlns:a16="http://schemas.microsoft.com/office/drawing/2014/main" id="{DEA651E1-E0C5-B149-37B5-553F7B965BAF}"/>
              </a:ext>
            </a:extLst>
          </p:cNvPr>
          <p:cNvSpPr>
            <a:spLocks noGrp="1"/>
          </p:cNvSpPr>
          <p:nvPr>
            <p:ph type="sldNum" sz="quarter" idx="12"/>
          </p:nvPr>
        </p:nvSpPr>
        <p:spPr/>
        <p:txBody>
          <a:bodyPr/>
          <a:lstStyle/>
          <a:p>
            <a:fld id="{62F31B3C-3E6F-4376-AE8D-B04EC8139BE4}" type="slidenum">
              <a:rPr lang="en-IE" smtClean="0"/>
              <a:t>‹#›</a:t>
            </a:fld>
            <a:endParaRPr lang="en-IE"/>
          </a:p>
        </p:txBody>
      </p:sp>
    </p:spTree>
    <p:extLst>
      <p:ext uri="{BB962C8B-B14F-4D97-AF65-F5344CB8AC3E}">
        <p14:creationId xmlns:p14="http://schemas.microsoft.com/office/powerpoint/2010/main" val="8090402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D7EAC-417F-3C7E-4E4D-B01572AE3AC6}"/>
              </a:ext>
            </a:extLst>
          </p:cNvPr>
          <p:cNvSpPr>
            <a:spLocks noGrp="1"/>
          </p:cNvSpPr>
          <p:nvPr>
            <p:ph type="title"/>
          </p:nvPr>
        </p:nvSpPr>
        <p:spPr/>
        <p:txBody>
          <a:bodyPr/>
          <a:lstStyle/>
          <a:p>
            <a:r>
              <a:rPr lang="en-US"/>
              <a:t>Click to edit Master title style</a:t>
            </a:r>
            <a:endParaRPr lang="en-IE"/>
          </a:p>
        </p:txBody>
      </p:sp>
      <p:sp>
        <p:nvSpPr>
          <p:cNvPr id="3" name="Content Placeholder 2">
            <a:extLst>
              <a:ext uri="{FF2B5EF4-FFF2-40B4-BE49-F238E27FC236}">
                <a16:creationId xmlns:a16="http://schemas.microsoft.com/office/drawing/2014/main" id="{99067003-E308-99C5-C8D8-59CE9E89576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Content Placeholder 3">
            <a:extLst>
              <a:ext uri="{FF2B5EF4-FFF2-40B4-BE49-F238E27FC236}">
                <a16:creationId xmlns:a16="http://schemas.microsoft.com/office/drawing/2014/main" id="{E85765FB-C434-DFB7-7252-E4F660BC78A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5" name="Date Placeholder 4">
            <a:extLst>
              <a:ext uri="{FF2B5EF4-FFF2-40B4-BE49-F238E27FC236}">
                <a16:creationId xmlns:a16="http://schemas.microsoft.com/office/drawing/2014/main" id="{C09ADDE6-BF6A-B257-CEF3-9DBB7553FECC}"/>
              </a:ext>
            </a:extLst>
          </p:cNvPr>
          <p:cNvSpPr>
            <a:spLocks noGrp="1"/>
          </p:cNvSpPr>
          <p:nvPr>
            <p:ph type="dt" sz="half" idx="10"/>
          </p:nvPr>
        </p:nvSpPr>
        <p:spPr/>
        <p:txBody>
          <a:bodyPr/>
          <a:lstStyle/>
          <a:p>
            <a:fld id="{BFA86F04-183E-49BF-9B7D-858A3F219AF0}" type="datetime1">
              <a:rPr lang="en-IE" smtClean="0"/>
              <a:t>20/11/2023</a:t>
            </a:fld>
            <a:endParaRPr lang="en-IE"/>
          </a:p>
        </p:txBody>
      </p:sp>
      <p:sp>
        <p:nvSpPr>
          <p:cNvPr id="6" name="Footer Placeholder 5">
            <a:extLst>
              <a:ext uri="{FF2B5EF4-FFF2-40B4-BE49-F238E27FC236}">
                <a16:creationId xmlns:a16="http://schemas.microsoft.com/office/drawing/2014/main" id="{39E32C01-6A5A-955A-60B9-9D2DF105F218}"/>
              </a:ext>
            </a:extLst>
          </p:cNvPr>
          <p:cNvSpPr>
            <a:spLocks noGrp="1"/>
          </p:cNvSpPr>
          <p:nvPr>
            <p:ph type="ftr" sz="quarter" idx="11"/>
          </p:nvPr>
        </p:nvSpPr>
        <p:spPr/>
        <p:txBody>
          <a:bodyPr/>
          <a:lstStyle/>
          <a:p>
            <a:endParaRPr lang="en-IE"/>
          </a:p>
        </p:txBody>
      </p:sp>
      <p:sp>
        <p:nvSpPr>
          <p:cNvPr id="7" name="Slide Number Placeholder 6">
            <a:extLst>
              <a:ext uri="{FF2B5EF4-FFF2-40B4-BE49-F238E27FC236}">
                <a16:creationId xmlns:a16="http://schemas.microsoft.com/office/drawing/2014/main" id="{0753ACB2-C942-4409-9D19-0843C8C85719}"/>
              </a:ext>
            </a:extLst>
          </p:cNvPr>
          <p:cNvSpPr>
            <a:spLocks noGrp="1"/>
          </p:cNvSpPr>
          <p:nvPr>
            <p:ph type="sldNum" sz="quarter" idx="12"/>
          </p:nvPr>
        </p:nvSpPr>
        <p:spPr/>
        <p:txBody>
          <a:bodyPr/>
          <a:lstStyle/>
          <a:p>
            <a:fld id="{62F31B3C-3E6F-4376-AE8D-B04EC8139BE4}" type="slidenum">
              <a:rPr lang="en-IE" smtClean="0"/>
              <a:t>‹#›</a:t>
            </a:fld>
            <a:endParaRPr lang="en-IE"/>
          </a:p>
        </p:txBody>
      </p:sp>
    </p:spTree>
    <p:extLst>
      <p:ext uri="{BB962C8B-B14F-4D97-AF65-F5344CB8AC3E}">
        <p14:creationId xmlns:p14="http://schemas.microsoft.com/office/powerpoint/2010/main" val="41861077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AEA44-0D17-6D17-4979-DE719ED85D0B}"/>
              </a:ext>
            </a:extLst>
          </p:cNvPr>
          <p:cNvSpPr>
            <a:spLocks noGrp="1"/>
          </p:cNvSpPr>
          <p:nvPr>
            <p:ph type="title"/>
          </p:nvPr>
        </p:nvSpPr>
        <p:spPr>
          <a:xfrm>
            <a:off x="839788" y="365125"/>
            <a:ext cx="10515600" cy="1325563"/>
          </a:xfrm>
        </p:spPr>
        <p:txBody>
          <a:bodyPr/>
          <a:lstStyle/>
          <a:p>
            <a:r>
              <a:rPr lang="en-US"/>
              <a:t>Click to edit Master title style</a:t>
            </a:r>
            <a:endParaRPr lang="en-IE"/>
          </a:p>
        </p:txBody>
      </p:sp>
      <p:sp>
        <p:nvSpPr>
          <p:cNvPr id="3" name="Text Placeholder 2">
            <a:extLst>
              <a:ext uri="{FF2B5EF4-FFF2-40B4-BE49-F238E27FC236}">
                <a16:creationId xmlns:a16="http://schemas.microsoft.com/office/drawing/2014/main" id="{75C30DEE-F8E9-D649-9AC1-D4622304EBB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1C3B984-E766-4A7E-2957-06698A61042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5" name="Text Placeholder 4">
            <a:extLst>
              <a:ext uri="{FF2B5EF4-FFF2-40B4-BE49-F238E27FC236}">
                <a16:creationId xmlns:a16="http://schemas.microsoft.com/office/drawing/2014/main" id="{DCE66F23-ACD0-BBC7-50A6-294EED58720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0BAF68D-C253-E278-8258-9F712872BC1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7" name="Date Placeholder 6">
            <a:extLst>
              <a:ext uri="{FF2B5EF4-FFF2-40B4-BE49-F238E27FC236}">
                <a16:creationId xmlns:a16="http://schemas.microsoft.com/office/drawing/2014/main" id="{0CE33CAA-5E0D-BEA8-A60A-C9C18E431E8E}"/>
              </a:ext>
            </a:extLst>
          </p:cNvPr>
          <p:cNvSpPr>
            <a:spLocks noGrp="1"/>
          </p:cNvSpPr>
          <p:nvPr>
            <p:ph type="dt" sz="half" idx="10"/>
          </p:nvPr>
        </p:nvSpPr>
        <p:spPr/>
        <p:txBody>
          <a:bodyPr/>
          <a:lstStyle/>
          <a:p>
            <a:fld id="{07E47E9F-D838-4BA6-91E5-7FB1A1F094C4}" type="datetime1">
              <a:rPr lang="en-IE" smtClean="0"/>
              <a:t>20/11/2023</a:t>
            </a:fld>
            <a:endParaRPr lang="en-IE"/>
          </a:p>
        </p:txBody>
      </p:sp>
      <p:sp>
        <p:nvSpPr>
          <p:cNvPr id="8" name="Footer Placeholder 7">
            <a:extLst>
              <a:ext uri="{FF2B5EF4-FFF2-40B4-BE49-F238E27FC236}">
                <a16:creationId xmlns:a16="http://schemas.microsoft.com/office/drawing/2014/main" id="{2677AAF4-DD72-9948-C3E2-E116F0394ECF}"/>
              </a:ext>
            </a:extLst>
          </p:cNvPr>
          <p:cNvSpPr>
            <a:spLocks noGrp="1"/>
          </p:cNvSpPr>
          <p:nvPr>
            <p:ph type="ftr" sz="quarter" idx="11"/>
          </p:nvPr>
        </p:nvSpPr>
        <p:spPr/>
        <p:txBody>
          <a:bodyPr/>
          <a:lstStyle/>
          <a:p>
            <a:endParaRPr lang="en-IE"/>
          </a:p>
        </p:txBody>
      </p:sp>
      <p:sp>
        <p:nvSpPr>
          <p:cNvPr id="9" name="Slide Number Placeholder 8">
            <a:extLst>
              <a:ext uri="{FF2B5EF4-FFF2-40B4-BE49-F238E27FC236}">
                <a16:creationId xmlns:a16="http://schemas.microsoft.com/office/drawing/2014/main" id="{FC692F93-5728-9471-88D7-35471A764D60}"/>
              </a:ext>
            </a:extLst>
          </p:cNvPr>
          <p:cNvSpPr>
            <a:spLocks noGrp="1"/>
          </p:cNvSpPr>
          <p:nvPr>
            <p:ph type="sldNum" sz="quarter" idx="12"/>
          </p:nvPr>
        </p:nvSpPr>
        <p:spPr/>
        <p:txBody>
          <a:bodyPr/>
          <a:lstStyle/>
          <a:p>
            <a:fld id="{62F31B3C-3E6F-4376-AE8D-B04EC8139BE4}" type="slidenum">
              <a:rPr lang="en-IE" smtClean="0"/>
              <a:t>‹#›</a:t>
            </a:fld>
            <a:endParaRPr lang="en-IE"/>
          </a:p>
        </p:txBody>
      </p:sp>
    </p:spTree>
    <p:extLst>
      <p:ext uri="{BB962C8B-B14F-4D97-AF65-F5344CB8AC3E}">
        <p14:creationId xmlns:p14="http://schemas.microsoft.com/office/powerpoint/2010/main" val="22414860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81077-0862-E6F8-E3BA-EE87EC87E751}"/>
              </a:ext>
            </a:extLst>
          </p:cNvPr>
          <p:cNvSpPr>
            <a:spLocks noGrp="1"/>
          </p:cNvSpPr>
          <p:nvPr>
            <p:ph type="title"/>
          </p:nvPr>
        </p:nvSpPr>
        <p:spPr/>
        <p:txBody>
          <a:bodyPr/>
          <a:lstStyle/>
          <a:p>
            <a:r>
              <a:rPr lang="en-US"/>
              <a:t>Click to edit Master title style</a:t>
            </a:r>
            <a:endParaRPr lang="en-IE"/>
          </a:p>
        </p:txBody>
      </p:sp>
      <p:sp>
        <p:nvSpPr>
          <p:cNvPr id="3" name="Date Placeholder 2">
            <a:extLst>
              <a:ext uri="{FF2B5EF4-FFF2-40B4-BE49-F238E27FC236}">
                <a16:creationId xmlns:a16="http://schemas.microsoft.com/office/drawing/2014/main" id="{58DFE5D6-8C54-9C93-C4F2-FCF8B0527825}"/>
              </a:ext>
            </a:extLst>
          </p:cNvPr>
          <p:cNvSpPr>
            <a:spLocks noGrp="1"/>
          </p:cNvSpPr>
          <p:nvPr>
            <p:ph type="dt" sz="half" idx="10"/>
          </p:nvPr>
        </p:nvSpPr>
        <p:spPr/>
        <p:txBody>
          <a:bodyPr/>
          <a:lstStyle/>
          <a:p>
            <a:fld id="{BFCA6758-6B92-49C1-8CF6-5F59D48BBC42}" type="datetime1">
              <a:rPr lang="en-IE" smtClean="0"/>
              <a:t>20/11/2023</a:t>
            </a:fld>
            <a:endParaRPr lang="en-IE"/>
          </a:p>
        </p:txBody>
      </p:sp>
      <p:sp>
        <p:nvSpPr>
          <p:cNvPr id="4" name="Footer Placeholder 3">
            <a:extLst>
              <a:ext uri="{FF2B5EF4-FFF2-40B4-BE49-F238E27FC236}">
                <a16:creationId xmlns:a16="http://schemas.microsoft.com/office/drawing/2014/main" id="{3DCF4A06-3C04-A633-9F39-F1D6D1359D08}"/>
              </a:ext>
            </a:extLst>
          </p:cNvPr>
          <p:cNvSpPr>
            <a:spLocks noGrp="1"/>
          </p:cNvSpPr>
          <p:nvPr>
            <p:ph type="ftr" sz="quarter" idx="11"/>
          </p:nvPr>
        </p:nvSpPr>
        <p:spPr/>
        <p:txBody>
          <a:bodyPr/>
          <a:lstStyle/>
          <a:p>
            <a:endParaRPr lang="en-IE"/>
          </a:p>
        </p:txBody>
      </p:sp>
      <p:sp>
        <p:nvSpPr>
          <p:cNvPr id="5" name="Slide Number Placeholder 4">
            <a:extLst>
              <a:ext uri="{FF2B5EF4-FFF2-40B4-BE49-F238E27FC236}">
                <a16:creationId xmlns:a16="http://schemas.microsoft.com/office/drawing/2014/main" id="{013E186B-A166-C064-4423-31660CD73A03}"/>
              </a:ext>
            </a:extLst>
          </p:cNvPr>
          <p:cNvSpPr>
            <a:spLocks noGrp="1"/>
          </p:cNvSpPr>
          <p:nvPr>
            <p:ph type="sldNum" sz="quarter" idx="12"/>
          </p:nvPr>
        </p:nvSpPr>
        <p:spPr/>
        <p:txBody>
          <a:bodyPr/>
          <a:lstStyle/>
          <a:p>
            <a:fld id="{62F31B3C-3E6F-4376-AE8D-B04EC8139BE4}" type="slidenum">
              <a:rPr lang="en-IE" smtClean="0"/>
              <a:t>‹#›</a:t>
            </a:fld>
            <a:endParaRPr lang="en-IE"/>
          </a:p>
        </p:txBody>
      </p:sp>
    </p:spTree>
    <p:extLst>
      <p:ext uri="{BB962C8B-B14F-4D97-AF65-F5344CB8AC3E}">
        <p14:creationId xmlns:p14="http://schemas.microsoft.com/office/powerpoint/2010/main" val="7237518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D0D22C1-0A20-7204-200A-E1A6C54A28A9}"/>
              </a:ext>
            </a:extLst>
          </p:cNvPr>
          <p:cNvSpPr>
            <a:spLocks noGrp="1"/>
          </p:cNvSpPr>
          <p:nvPr>
            <p:ph type="dt" sz="half" idx="10"/>
          </p:nvPr>
        </p:nvSpPr>
        <p:spPr/>
        <p:txBody>
          <a:bodyPr/>
          <a:lstStyle/>
          <a:p>
            <a:fld id="{D0E48B54-382E-4A95-9353-2414D9CB9CAF}" type="datetime1">
              <a:rPr lang="en-IE" smtClean="0"/>
              <a:t>20/11/2023</a:t>
            </a:fld>
            <a:endParaRPr lang="en-IE"/>
          </a:p>
        </p:txBody>
      </p:sp>
      <p:sp>
        <p:nvSpPr>
          <p:cNvPr id="3" name="Footer Placeholder 2">
            <a:extLst>
              <a:ext uri="{FF2B5EF4-FFF2-40B4-BE49-F238E27FC236}">
                <a16:creationId xmlns:a16="http://schemas.microsoft.com/office/drawing/2014/main" id="{B362B862-21AB-C895-D492-CCB251F2F0A6}"/>
              </a:ext>
            </a:extLst>
          </p:cNvPr>
          <p:cNvSpPr>
            <a:spLocks noGrp="1"/>
          </p:cNvSpPr>
          <p:nvPr>
            <p:ph type="ftr" sz="quarter" idx="11"/>
          </p:nvPr>
        </p:nvSpPr>
        <p:spPr/>
        <p:txBody>
          <a:bodyPr/>
          <a:lstStyle/>
          <a:p>
            <a:endParaRPr lang="en-IE"/>
          </a:p>
        </p:txBody>
      </p:sp>
      <p:sp>
        <p:nvSpPr>
          <p:cNvPr id="4" name="Slide Number Placeholder 3">
            <a:extLst>
              <a:ext uri="{FF2B5EF4-FFF2-40B4-BE49-F238E27FC236}">
                <a16:creationId xmlns:a16="http://schemas.microsoft.com/office/drawing/2014/main" id="{54C7B38F-225E-0BE5-F80A-7135D72B5D83}"/>
              </a:ext>
            </a:extLst>
          </p:cNvPr>
          <p:cNvSpPr>
            <a:spLocks noGrp="1"/>
          </p:cNvSpPr>
          <p:nvPr>
            <p:ph type="sldNum" sz="quarter" idx="12"/>
          </p:nvPr>
        </p:nvSpPr>
        <p:spPr/>
        <p:txBody>
          <a:bodyPr/>
          <a:lstStyle/>
          <a:p>
            <a:fld id="{62F31B3C-3E6F-4376-AE8D-B04EC8139BE4}" type="slidenum">
              <a:rPr lang="en-IE" smtClean="0"/>
              <a:t>‹#›</a:t>
            </a:fld>
            <a:endParaRPr lang="en-IE"/>
          </a:p>
        </p:txBody>
      </p:sp>
    </p:spTree>
    <p:extLst>
      <p:ext uri="{BB962C8B-B14F-4D97-AF65-F5344CB8AC3E}">
        <p14:creationId xmlns:p14="http://schemas.microsoft.com/office/powerpoint/2010/main" val="17888444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7606C-FEFC-6882-B934-93ACF7A838F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E"/>
          </a:p>
        </p:txBody>
      </p:sp>
      <p:sp>
        <p:nvSpPr>
          <p:cNvPr id="3" name="Content Placeholder 2">
            <a:extLst>
              <a:ext uri="{FF2B5EF4-FFF2-40B4-BE49-F238E27FC236}">
                <a16:creationId xmlns:a16="http://schemas.microsoft.com/office/drawing/2014/main" id="{CAE42E56-CC75-5C21-CF4C-0F67287FB32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Text Placeholder 3">
            <a:extLst>
              <a:ext uri="{FF2B5EF4-FFF2-40B4-BE49-F238E27FC236}">
                <a16:creationId xmlns:a16="http://schemas.microsoft.com/office/drawing/2014/main" id="{B192758A-E2D4-3940-7E15-364B524F88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41C0E92-5D12-E445-2FBD-5454E2734806}"/>
              </a:ext>
            </a:extLst>
          </p:cNvPr>
          <p:cNvSpPr>
            <a:spLocks noGrp="1"/>
          </p:cNvSpPr>
          <p:nvPr>
            <p:ph type="dt" sz="half" idx="10"/>
          </p:nvPr>
        </p:nvSpPr>
        <p:spPr/>
        <p:txBody>
          <a:bodyPr/>
          <a:lstStyle/>
          <a:p>
            <a:fld id="{E3696501-480E-4CE8-98DE-DC9E0FAA1C10}" type="datetime1">
              <a:rPr lang="en-IE" smtClean="0"/>
              <a:t>20/11/2023</a:t>
            </a:fld>
            <a:endParaRPr lang="en-IE"/>
          </a:p>
        </p:txBody>
      </p:sp>
      <p:sp>
        <p:nvSpPr>
          <p:cNvPr id="6" name="Footer Placeholder 5">
            <a:extLst>
              <a:ext uri="{FF2B5EF4-FFF2-40B4-BE49-F238E27FC236}">
                <a16:creationId xmlns:a16="http://schemas.microsoft.com/office/drawing/2014/main" id="{B8822E4F-60C6-9313-868B-5AFA1710F67A}"/>
              </a:ext>
            </a:extLst>
          </p:cNvPr>
          <p:cNvSpPr>
            <a:spLocks noGrp="1"/>
          </p:cNvSpPr>
          <p:nvPr>
            <p:ph type="ftr" sz="quarter" idx="11"/>
          </p:nvPr>
        </p:nvSpPr>
        <p:spPr/>
        <p:txBody>
          <a:bodyPr/>
          <a:lstStyle/>
          <a:p>
            <a:endParaRPr lang="en-IE"/>
          </a:p>
        </p:txBody>
      </p:sp>
      <p:sp>
        <p:nvSpPr>
          <p:cNvPr id="7" name="Slide Number Placeholder 6">
            <a:extLst>
              <a:ext uri="{FF2B5EF4-FFF2-40B4-BE49-F238E27FC236}">
                <a16:creationId xmlns:a16="http://schemas.microsoft.com/office/drawing/2014/main" id="{7A457689-3AEC-66C1-321B-9910B211FFB5}"/>
              </a:ext>
            </a:extLst>
          </p:cNvPr>
          <p:cNvSpPr>
            <a:spLocks noGrp="1"/>
          </p:cNvSpPr>
          <p:nvPr>
            <p:ph type="sldNum" sz="quarter" idx="12"/>
          </p:nvPr>
        </p:nvSpPr>
        <p:spPr/>
        <p:txBody>
          <a:bodyPr/>
          <a:lstStyle/>
          <a:p>
            <a:fld id="{62F31B3C-3E6F-4376-AE8D-B04EC8139BE4}" type="slidenum">
              <a:rPr lang="en-IE" smtClean="0"/>
              <a:t>‹#›</a:t>
            </a:fld>
            <a:endParaRPr lang="en-IE"/>
          </a:p>
        </p:txBody>
      </p:sp>
    </p:spTree>
    <p:extLst>
      <p:ext uri="{BB962C8B-B14F-4D97-AF65-F5344CB8AC3E}">
        <p14:creationId xmlns:p14="http://schemas.microsoft.com/office/powerpoint/2010/main" val="8114672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827E2-87AC-F0A1-3724-2DDADB027E5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E"/>
          </a:p>
        </p:txBody>
      </p:sp>
      <p:sp>
        <p:nvSpPr>
          <p:cNvPr id="3" name="Picture Placeholder 2">
            <a:extLst>
              <a:ext uri="{FF2B5EF4-FFF2-40B4-BE49-F238E27FC236}">
                <a16:creationId xmlns:a16="http://schemas.microsoft.com/office/drawing/2014/main" id="{C9029392-8820-4D4B-AB17-EE08B0B73DC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E"/>
          </a:p>
        </p:txBody>
      </p:sp>
      <p:sp>
        <p:nvSpPr>
          <p:cNvPr id="4" name="Text Placeholder 3">
            <a:extLst>
              <a:ext uri="{FF2B5EF4-FFF2-40B4-BE49-F238E27FC236}">
                <a16:creationId xmlns:a16="http://schemas.microsoft.com/office/drawing/2014/main" id="{C4744D89-9A22-230B-D38C-3BA4044359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BEE37DC-95D0-4841-8AC5-39B28ABF94A8}"/>
              </a:ext>
            </a:extLst>
          </p:cNvPr>
          <p:cNvSpPr>
            <a:spLocks noGrp="1"/>
          </p:cNvSpPr>
          <p:nvPr>
            <p:ph type="dt" sz="half" idx="10"/>
          </p:nvPr>
        </p:nvSpPr>
        <p:spPr/>
        <p:txBody>
          <a:bodyPr/>
          <a:lstStyle/>
          <a:p>
            <a:fld id="{891171C9-CB7A-4F15-85C3-24AE3E4638AE}" type="datetime1">
              <a:rPr lang="en-IE" smtClean="0"/>
              <a:t>20/11/2023</a:t>
            </a:fld>
            <a:endParaRPr lang="en-IE"/>
          </a:p>
        </p:txBody>
      </p:sp>
      <p:sp>
        <p:nvSpPr>
          <p:cNvPr id="6" name="Footer Placeholder 5">
            <a:extLst>
              <a:ext uri="{FF2B5EF4-FFF2-40B4-BE49-F238E27FC236}">
                <a16:creationId xmlns:a16="http://schemas.microsoft.com/office/drawing/2014/main" id="{8EE42B85-2917-625E-29B5-B70388D49C79}"/>
              </a:ext>
            </a:extLst>
          </p:cNvPr>
          <p:cNvSpPr>
            <a:spLocks noGrp="1"/>
          </p:cNvSpPr>
          <p:nvPr>
            <p:ph type="ftr" sz="quarter" idx="11"/>
          </p:nvPr>
        </p:nvSpPr>
        <p:spPr/>
        <p:txBody>
          <a:bodyPr/>
          <a:lstStyle/>
          <a:p>
            <a:endParaRPr lang="en-IE"/>
          </a:p>
        </p:txBody>
      </p:sp>
      <p:sp>
        <p:nvSpPr>
          <p:cNvPr id="7" name="Slide Number Placeholder 6">
            <a:extLst>
              <a:ext uri="{FF2B5EF4-FFF2-40B4-BE49-F238E27FC236}">
                <a16:creationId xmlns:a16="http://schemas.microsoft.com/office/drawing/2014/main" id="{5086F984-33DE-8A57-3E7D-EE9B7E4CA466}"/>
              </a:ext>
            </a:extLst>
          </p:cNvPr>
          <p:cNvSpPr>
            <a:spLocks noGrp="1"/>
          </p:cNvSpPr>
          <p:nvPr>
            <p:ph type="sldNum" sz="quarter" idx="12"/>
          </p:nvPr>
        </p:nvSpPr>
        <p:spPr/>
        <p:txBody>
          <a:bodyPr/>
          <a:lstStyle/>
          <a:p>
            <a:fld id="{62F31B3C-3E6F-4376-AE8D-B04EC8139BE4}" type="slidenum">
              <a:rPr lang="en-IE" smtClean="0"/>
              <a:t>‹#›</a:t>
            </a:fld>
            <a:endParaRPr lang="en-IE"/>
          </a:p>
        </p:txBody>
      </p:sp>
    </p:spTree>
    <p:extLst>
      <p:ext uri="{BB962C8B-B14F-4D97-AF65-F5344CB8AC3E}">
        <p14:creationId xmlns:p14="http://schemas.microsoft.com/office/powerpoint/2010/main" val="26331140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6BF41B2-6F0F-6AA4-6F6A-46FDFF27D3A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E"/>
          </a:p>
        </p:txBody>
      </p:sp>
      <p:sp>
        <p:nvSpPr>
          <p:cNvPr id="3" name="Text Placeholder 2">
            <a:extLst>
              <a:ext uri="{FF2B5EF4-FFF2-40B4-BE49-F238E27FC236}">
                <a16:creationId xmlns:a16="http://schemas.microsoft.com/office/drawing/2014/main" id="{C579B61D-2F1E-C9AF-4300-7054E3D08DC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a:extLst>
              <a:ext uri="{FF2B5EF4-FFF2-40B4-BE49-F238E27FC236}">
                <a16:creationId xmlns:a16="http://schemas.microsoft.com/office/drawing/2014/main" id="{A4FBD53F-A7F2-7F39-99DC-EE4CE625738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058B30F-9F49-4691-9088-A5D82A532CD8}" type="datetime1">
              <a:rPr lang="en-IE" smtClean="0"/>
              <a:t>20/11/2023</a:t>
            </a:fld>
            <a:endParaRPr lang="en-IE"/>
          </a:p>
        </p:txBody>
      </p:sp>
      <p:sp>
        <p:nvSpPr>
          <p:cNvPr id="5" name="Footer Placeholder 4">
            <a:extLst>
              <a:ext uri="{FF2B5EF4-FFF2-40B4-BE49-F238E27FC236}">
                <a16:creationId xmlns:a16="http://schemas.microsoft.com/office/drawing/2014/main" id="{8BC705B7-5C9D-11E1-76A3-2277C3A08AF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E"/>
          </a:p>
        </p:txBody>
      </p:sp>
      <p:sp>
        <p:nvSpPr>
          <p:cNvPr id="6" name="Slide Number Placeholder 5">
            <a:extLst>
              <a:ext uri="{FF2B5EF4-FFF2-40B4-BE49-F238E27FC236}">
                <a16:creationId xmlns:a16="http://schemas.microsoft.com/office/drawing/2014/main" id="{5771879A-BA98-857D-F3C4-070BC1B4496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F31B3C-3E6F-4376-AE8D-B04EC8139BE4}" type="slidenum">
              <a:rPr lang="en-IE" smtClean="0"/>
              <a:t>‹#›</a:t>
            </a:fld>
            <a:endParaRPr lang="en-IE"/>
          </a:p>
        </p:txBody>
      </p:sp>
    </p:spTree>
    <p:extLst>
      <p:ext uri="{BB962C8B-B14F-4D97-AF65-F5344CB8AC3E}">
        <p14:creationId xmlns:p14="http://schemas.microsoft.com/office/powerpoint/2010/main" val="30588048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3" Type="http://schemas.openxmlformats.org/officeDocument/2006/relationships/hyperlink" Target="https://www.youtube.com/watch?v=8L11aMN5KY8" TargetMode="External"/><Relationship Id="rId18" Type="http://schemas.openxmlformats.org/officeDocument/2006/relationships/hyperlink" Target="https://www.youtube.com/watch?v=PSs6nxngL6k" TargetMode="External"/><Relationship Id="rId26" Type="http://schemas.openxmlformats.org/officeDocument/2006/relationships/hyperlink" Target="https://www.youtube.com/watch?v=qaWMOYf4ri8" TargetMode="External"/><Relationship Id="rId39" Type="http://schemas.openxmlformats.org/officeDocument/2006/relationships/hyperlink" Target="https://www.youtube.com/playlist?list=PLVNY1HnUlO24YymdKy1mcvlMPxUojzd8X" TargetMode="External"/><Relationship Id="rId21" Type="http://schemas.openxmlformats.org/officeDocument/2006/relationships/hyperlink" Target="https://www.youtube.com/watch?v=yTAMrHVG1ew" TargetMode="External"/><Relationship Id="rId34" Type="http://schemas.openxmlformats.org/officeDocument/2006/relationships/hyperlink" Target="https://magazine.sebastianraschka.com/p/llm-training-rlhf-and-its-alternatives" TargetMode="External"/><Relationship Id="rId42" Type="http://schemas.openxmlformats.org/officeDocument/2006/relationships/hyperlink" Target="https://www.youtube.com/@BostonDynamics" TargetMode="External"/><Relationship Id="rId47" Type="http://schemas.openxmlformats.org/officeDocument/2006/relationships/hyperlink" Target="https://www.learn.xyz/" TargetMode="External"/><Relationship Id="rId50" Type="http://schemas.openxmlformats.org/officeDocument/2006/relationships/hyperlink" Target="https://www.datacamp.com/" TargetMode="External"/><Relationship Id="rId55" Type="http://schemas.openxmlformats.org/officeDocument/2006/relationships/hyperlink" Target="https://www.deeplearning.ai/" TargetMode="External"/><Relationship Id="rId7" Type="http://schemas.openxmlformats.org/officeDocument/2006/relationships/hyperlink" Target="https://www.youtube.com/watch?v=Y2Tna77k1aI" TargetMode="External"/><Relationship Id="rId2" Type="http://schemas.openxmlformats.org/officeDocument/2006/relationships/hyperlink" Target="https://www.youtube.com/watch?v=y9PLF2GsD-c" TargetMode="External"/><Relationship Id="rId16" Type="http://schemas.openxmlformats.org/officeDocument/2006/relationships/hyperlink" Target="https://www.youtube.com/watch?v=SSXDkfiPs7c" TargetMode="External"/><Relationship Id="rId29" Type="http://schemas.openxmlformats.org/officeDocument/2006/relationships/hyperlink" Target="https://arxiv.org/abs/2212.08073" TargetMode="External"/><Relationship Id="rId11" Type="http://schemas.openxmlformats.org/officeDocument/2006/relationships/hyperlink" Target="https://www.youtube.com/watch?v=py5byOOHZM8" TargetMode="External"/><Relationship Id="rId24" Type="http://schemas.openxmlformats.org/officeDocument/2006/relationships/hyperlink" Target="https://github.com/diff-usion/Awesome-Diffusion-Models" TargetMode="External"/><Relationship Id="rId32" Type="http://schemas.openxmlformats.org/officeDocument/2006/relationships/hyperlink" Target="https://www.assemblyai.com/blog/how-reinforcement-learning-from-ai-feedback-works/" TargetMode="External"/><Relationship Id="rId37" Type="http://schemas.openxmlformats.org/officeDocument/2006/relationships/hyperlink" Target="https://www.youtube.com/watch?v=3IweGfgytgY" TargetMode="External"/><Relationship Id="rId40" Type="http://schemas.openxmlformats.org/officeDocument/2006/relationships/hyperlink" Target="https://www.youtube.com/watch?v=RIPWuClFi3g" TargetMode="External"/><Relationship Id="rId45" Type="http://schemas.openxmlformats.org/officeDocument/2006/relationships/hyperlink" Target="https://www.phind.com/" TargetMode="External"/><Relationship Id="rId53" Type="http://schemas.openxmlformats.org/officeDocument/2006/relationships/hyperlink" Target="https://www.youtube.com/" TargetMode="External"/><Relationship Id="rId5" Type="http://schemas.openxmlformats.org/officeDocument/2006/relationships/hyperlink" Target="https://www.youtube.com/watch?v=YCzL96nL7j0" TargetMode="External"/><Relationship Id="rId10" Type="http://schemas.openxmlformats.org/officeDocument/2006/relationships/hyperlink" Target="https://www.youtube.com/watch?v=HGwBXDKFk9I" TargetMode="External"/><Relationship Id="rId19" Type="http://schemas.openxmlformats.org/officeDocument/2006/relationships/hyperlink" Target="https://www.youtube.com/watch?v=OxCpWwDCDFQ" TargetMode="External"/><Relationship Id="rId31" Type="http://schemas.openxmlformats.org/officeDocument/2006/relationships/hyperlink" Target="https://www.youtube.com/watch?v=nNHBb_2hMWI" TargetMode="External"/><Relationship Id="rId44" Type="http://schemas.openxmlformats.org/officeDocument/2006/relationships/hyperlink" Target="https://huggingface.co/spaces/dalle-mini/dalle-mini" TargetMode="External"/><Relationship Id="rId52" Type="http://schemas.openxmlformats.org/officeDocument/2006/relationships/hyperlink" Target="https://huggingface.co/" TargetMode="External"/><Relationship Id="rId4" Type="http://schemas.openxmlformats.org/officeDocument/2006/relationships/hyperlink" Target="https://www.youtube.com/watch?v=AsNTP8Kwu80" TargetMode="External"/><Relationship Id="rId9" Type="http://schemas.openxmlformats.org/officeDocument/2006/relationships/hyperlink" Target="https://www.youtube.com/watch?v=2-Ol7ZB0MmU" TargetMode="External"/><Relationship Id="rId14" Type="http://schemas.openxmlformats.org/officeDocument/2006/relationships/hyperlink" Target="https://www.youtube.com/watch?v=gQddtTdmG_8" TargetMode="External"/><Relationship Id="rId22" Type="http://schemas.openxmlformats.org/officeDocument/2006/relationships/hyperlink" Target="https://www.youtube.com/watch?v=HoKDTa5jHvg" TargetMode="External"/><Relationship Id="rId27" Type="http://schemas.openxmlformats.org/officeDocument/2006/relationships/hyperlink" Target="https://www.youtube.com/watch?v=_UVfwBqcnbM" TargetMode="External"/><Relationship Id="rId30" Type="http://schemas.openxmlformats.org/officeDocument/2006/relationships/hyperlink" Target="https://www.youtube.com/watch?v=2MBJOuVq380" TargetMode="External"/><Relationship Id="rId35" Type="http://schemas.openxmlformats.org/officeDocument/2006/relationships/hyperlink" Target="https://www.youtube.com/watch?v=6ahxPTLZxU8" TargetMode="External"/><Relationship Id="rId43" Type="http://schemas.openxmlformats.org/officeDocument/2006/relationships/hyperlink" Target="https://thispersondoesnotexist.com/" TargetMode="External"/><Relationship Id="rId48" Type="http://schemas.openxmlformats.org/officeDocument/2006/relationships/hyperlink" Target="https://colab.research.google.com/github/huggingface/notebooks/blob/main/examples/annotated_diffusion.ipynb" TargetMode="External"/><Relationship Id="rId56" Type="http://schemas.openxmlformats.org/officeDocument/2006/relationships/hyperlink" Target="https://www.wikipedia.org/" TargetMode="External"/><Relationship Id="rId8" Type="http://schemas.openxmlformats.org/officeDocument/2006/relationships/hyperlink" Target="https://www.youtube.com/watch?v=YRhxdVk_sIs" TargetMode="External"/><Relationship Id="rId51" Type="http://schemas.openxmlformats.org/officeDocument/2006/relationships/hyperlink" Target="https://www.kaggle.com/" TargetMode="External"/><Relationship Id="rId3" Type="http://schemas.openxmlformats.org/officeDocument/2006/relationships/hyperlink" Target="https://www.youtube.com/watch?v=UNmqTiOnRfg" TargetMode="External"/><Relationship Id="rId12" Type="http://schemas.openxmlformats.org/officeDocument/2006/relationships/hyperlink" Target="https://www.youtube.com/watch?v=Sw9r8CL98N0" TargetMode="External"/><Relationship Id="rId17" Type="http://schemas.openxmlformats.org/officeDocument/2006/relationships/hyperlink" Target="https://www.youtube.com/watch?v=1icvxbAoPWc" TargetMode="External"/><Relationship Id="rId25" Type="http://schemas.openxmlformats.org/officeDocument/2006/relationships/hyperlink" Target="https://www.youtube.com/watch?v=zxQyTK8quyY" TargetMode="External"/><Relationship Id="rId33" Type="http://schemas.openxmlformats.org/officeDocument/2006/relationships/hyperlink" Target="https://www.assemblyai.com/blog/rlhf-vs-rlaif-for-language-model-alignment/" TargetMode="External"/><Relationship Id="rId38" Type="http://schemas.openxmlformats.org/officeDocument/2006/relationships/hyperlink" Target="https://songhuiming.github.io/pages/2023/05/28/gpt-1-gpt-2-gpt-3-instructgpt-chatgpt-and-gpt-4-summary/" TargetMode="External"/><Relationship Id="rId46" Type="http://schemas.openxmlformats.org/officeDocument/2006/relationships/hyperlink" Target="https://chat.openai.com/" TargetMode="External"/><Relationship Id="rId20" Type="http://schemas.openxmlformats.org/officeDocument/2006/relationships/hyperlink" Target="https://www.youtube.com/watch?v=UPtG_38Oq8o" TargetMode="External"/><Relationship Id="rId41" Type="http://schemas.openxmlformats.org/officeDocument/2006/relationships/hyperlink" Target="https://arxiv.org/abs/2311.02462" TargetMode="External"/><Relationship Id="rId54" Type="http://schemas.openxmlformats.org/officeDocument/2006/relationships/hyperlink" Target="https://paperswithcode.com/" TargetMode="External"/><Relationship Id="rId1" Type="http://schemas.openxmlformats.org/officeDocument/2006/relationships/slideLayout" Target="../slideLayouts/slideLayout2.xml"/><Relationship Id="rId6" Type="http://schemas.openxmlformats.org/officeDocument/2006/relationships/hyperlink" Target="https://www.youtube.com/watch?v=E4c_bom0_6Y" TargetMode="External"/><Relationship Id="rId15" Type="http://schemas.openxmlformats.org/officeDocument/2006/relationships/hyperlink" Target="https://www.youtube.com/watch?v=5MaWmXwxFNQ" TargetMode="External"/><Relationship Id="rId23" Type="http://schemas.openxmlformats.org/officeDocument/2006/relationships/hyperlink" Target="https://www.youtube.com/watch?v=y7J6sSO1k50" TargetMode="External"/><Relationship Id="rId28" Type="http://schemas.openxmlformats.org/officeDocument/2006/relationships/hyperlink" Target="https://arxiv.org/abs/1706.03741" TargetMode="External"/><Relationship Id="rId36" Type="http://schemas.openxmlformats.org/officeDocument/2006/relationships/hyperlink" Target="https://www.youtube.com/watch?v=xI0HHN5XKDo" TargetMode="External"/><Relationship Id="rId49" Type="http://schemas.openxmlformats.org/officeDocument/2006/relationships/hyperlink" Target="https://www.deeplearning.ai/short-courses/how-diffusion-models-work/"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mailto:william.ikennanwosu@cso.ie" TargetMode="External"/><Relationship Id="rId2" Type="http://schemas.openxmlformats.org/officeDocument/2006/relationships/hyperlink" Target="mailto:William.ikennanwosu@agriculture.gov.ie" TargetMode="Externa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0" name="Slide Background">
            <a:extLst>
              <a:ext uri="{FF2B5EF4-FFF2-40B4-BE49-F238E27FC236}">
                <a16:creationId xmlns:a16="http://schemas.microsoft.com/office/drawing/2014/main" id="{3ECBE1F1-D69B-4AFA-ABD5-8E41720EF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1" name="Picture 30" descr="Generate a visual interpretation of the expression &quot;Independent insight for all&quot; which consists of a multifaceted emerald in the form of pop art. ">
            <a:extLst>
              <a:ext uri="{FF2B5EF4-FFF2-40B4-BE49-F238E27FC236}">
                <a16:creationId xmlns:a16="http://schemas.microsoft.com/office/drawing/2014/main" id="{016AF88E-893D-5DA4-9C07-9867B8BB9E09}"/>
              </a:ext>
            </a:extLst>
          </p:cNvPr>
          <p:cNvPicPr>
            <a:picLocks noChangeAspect="1"/>
          </p:cNvPicPr>
          <p:nvPr/>
        </p:nvPicPr>
        <p:blipFill rotWithShape="1">
          <a:blip r:embed="rId2">
            <a:extLst>
              <a:ext uri="{28A0092B-C50C-407E-A947-70E740481C1C}">
                <a14:useLocalDpi xmlns:a14="http://schemas.microsoft.com/office/drawing/2010/main" val="0"/>
              </a:ext>
            </a:extLst>
          </a:blip>
          <a:srcRect l="10671" r="10440"/>
          <a:stretch/>
        </p:blipFill>
        <p:spPr>
          <a:xfrm>
            <a:off x="-1" y="-2"/>
            <a:ext cx="5410198" cy="6858002"/>
          </a:xfrm>
          <a:prstGeom prst="rect">
            <a:avLst/>
          </a:prstGeom>
        </p:spPr>
      </p:pic>
      <p:sp useBgFill="1">
        <p:nvSpPr>
          <p:cNvPr id="52" name="Rectangle 51">
            <a:extLst>
              <a:ext uri="{FF2B5EF4-FFF2-40B4-BE49-F238E27FC236}">
                <a16:creationId xmlns:a16="http://schemas.microsoft.com/office/drawing/2014/main" id="{603A6265-E10C-4B85-9C20-E75FCAF9C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0197" y="-1"/>
            <a:ext cx="6781802" cy="2286000"/>
          </a:xfrm>
          <a:prstGeom prst="rect">
            <a:avLst/>
          </a:prstGeom>
          <a:ln>
            <a:noFill/>
          </a:ln>
          <a:effectLst>
            <a:outerShdw blurRad="355600" dist="152400" sx="95000" sy="95000" algn="t" rotWithShape="0">
              <a:srgbClr val="000000">
                <a:alpha val="2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itle 27">
            <a:extLst>
              <a:ext uri="{FF2B5EF4-FFF2-40B4-BE49-F238E27FC236}">
                <a16:creationId xmlns:a16="http://schemas.microsoft.com/office/drawing/2014/main" id="{DE5243D6-490E-C940-CE3F-E0CA55F1C374}"/>
              </a:ext>
            </a:extLst>
          </p:cNvPr>
          <p:cNvSpPr>
            <a:spLocks noGrp="1"/>
          </p:cNvSpPr>
          <p:nvPr>
            <p:ph type="title"/>
          </p:nvPr>
        </p:nvSpPr>
        <p:spPr>
          <a:xfrm>
            <a:off x="6115317" y="405685"/>
            <a:ext cx="5464968" cy="1559301"/>
          </a:xfrm>
        </p:spPr>
        <p:txBody>
          <a:bodyPr>
            <a:normAutofit/>
          </a:bodyPr>
          <a:lstStyle/>
          <a:p>
            <a:r>
              <a:rPr lang="en-IE" sz="3400">
                <a:latin typeface="Algerian" panose="04020705040A02060702" pitchFamily="82" charset="0"/>
              </a:rPr>
              <a:t>Back to the Future of Generative Artificial Intelligence</a:t>
            </a:r>
          </a:p>
        </p:txBody>
      </p:sp>
      <p:sp>
        <p:nvSpPr>
          <p:cNvPr id="29" name="Content Placeholder 28">
            <a:extLst>
              <a:ext uri="{FF2B5EF4-FFF2-40B4-BE49-F238E27FC236}">
                <a16:creationId xmlns:a16="http://schemas.microsoft.com/office/drawing/2014/main" id="{A2EBEA7D-2A55-EC88-9E44-C02CFE729326}"/>
              </a:ext>
            </a:extLst>
          </p:cNvPr>
          <p:cNvSpPr>
            <a:spLocks noGrp="1"/>
          </p:cNvSpPr>
          <p:nvPr>
            <p:ph idx="1"/>
          </p:nvPr>
        </p:nvSpPr>
        <p:spPr>
          <a:xfrm>
            <a:off x="6115317" y="2743200"/>
            <a:ext cx="5247340" cy="3496878"/>
          </a:xfrm>
        </p:spPr>
        <p:txBody>
          <a:bodyPr anchor="ctr">
            <a:normAutofit/>
          </a:bodyPr>
          <a:lstStyle/>
          <a:p>
            <a:pPr marL="0" indent="0">
              <a:buNone/>
            </a:pPr>
            <a:endParaRPr lang="en-IE" sz="2000"/>
          </a:p>
          <a:p>
            <a:pPr marL="0" indent="0">
              <a:buNone/>
            </a:pPr>
            <a:endParaRPr lang="en-IE" sz="2000"/>
          </a:p>
          <a:p>
            <a:pPr marL="0" indent="0">
              <a:buNone/>
            </a:pPr>
            <a:endParaRPr lang="en-IE" sz="2000"/>
          </a:p>
        </p:txBody>
      </p:sp>
      <p:sp>
        <p:nvSpPr>
          <p:cNvPr id="6" name="Slide Number Placeholder 5">
            <a:extLst>
              <a:ext uri="{FF2B5EF4-FFF2-40B4-BE49-F238E27FC236}">
                <a16:creationId xmlns:a16="http://schemas.microsoft.com/office/drawing/2014/main" id="{66A1F59E-8A86-96AC-BD3B-173F30B7CF28}"/>
              </a:ext>
            </a:extLst>
          </p:cNvPr>
          <p:cNvSpPr>
            <a:spLocks noGrp="1"/>
          </p:cNvSpPr>
          <p:nvPr>
            <p:ph type="sldNum" sz="quarter" idx="12"/>
          </p:nvPr>
        </p:nvSpPr>
        <p:spPr/>
        <p:txBody>
          <a:bodyPr/>
          <a:lstStyle/>
          <a:p>
            <a:fld id="{62F31B3C-3E6F-4376-AE8D-B04EC8139BE4}" type="slidenum">
              <a:rPr lang="en-IE" smtClean="0"/>
              <a:t>1</a:t>
            </a:fld>
            <a:endParaRPr lang="en-IE"/>
          </a:p>
        </p:txBody>
      </p:sp>
    </p:spTree>
    <p:extLst>
      <p:ext uri="{BB962C8B-B14F-4D97-AF65-F5344CB8AC3E}">
        <p14:creationId xmlns:p14="http://schemas.microsoft.com/office/powerpoint/2010/main" val="3334534647"/>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48DAE-22D9-5997-FD47-D0981C47C3EF}"/>
              </a:ext>
            </a:extLst>
          </p:cNvPr>
          <p:cNvSpPr>
            <a:spLocks noGrp="1"/>
          </p:cNvSpPr>
          <p:nvPr>
            <p:ph type="title"/>
          </p:nvPr>
        </p:nvSpPr>
        <p:spPr/>
        <p:txBody>
          <a:bodyPr/>
          <a:lstStyle/>
          <a:p>
            <a:pPr algn="ctr"/>
            <a:r>
              <a:rPr lang="en-IE" dirty="0">
                <a:latin typeface="Agency FB" panose="020B0503020202020204" pitchFamily="34" charset="0"/>
              </a:rPr>
              <a:t>Historical Timeline of Generative Artificial Intelligence Technological Breakthroughs</a:t>
            </a:r>
          </a:p>
        </p:txBody>
      </p:sp>
      <p:sp>
        <p:nvSpPr>
          <p:cNvPr id="3" name="Content Placeholder 2">
            <a:extLst>
              <a:ext uri="{FF2B5EF4-FFF2-40B4-BE49-F238E27FC236}">
                <a16:creationId xmlns:a16="http://schemas.microsoft.com/office/drawing/2014/main" id="{CA9AAA1A-8305-47C5-F7ED-F94DCF7A3ED6}"/>
              </a:ext>
            </a:extLst>
          </p:cNvPr>
          <p:cNvSpPr>
            <a:spLocks noGrp="1"/>
          </p:cNvSpPr>
          <p:nvPr>
            <p:ph sz="half" idx="1"/>
          </p:nvPr>
        </p:nvSpPr>
        <p:spPr>
          <a:xfrm>
            <a:off x="838200" y="1825625"/>
            <a:ext cx="5181600" cy="4667250"/>
          </a:xfrm>
        </p:spPr>
        <p:txBody>
          <a:bodyPr>
            <a:normAutofit fontScale="92500" lnSpcReduction="10000"/>
          </a:bodyPr>
          <a:lstStyle/>
          <a:p>
            <a:r>
              <a:rPr lang="en-IE" sz="1200" b="1" dirty="0"/>
              <a:t>1964-1966: </a:t>
            </a:r>
            <a:r>
              <a:rPr lang="en-IE" sz="1200" dirty="0"/>
              <a:t>Joseph </a:t>
            </a:r>
            <a:r>
              <a:rPr lang="en-IE" sz="1200" dirty="0" err="1"/>
              <a:t>Weizenbaum</a:t>
            </a:r>
            <a:r>
              <a:rPr lang="en-IE" sz="1200" dirty="0"/>
              <a:t> develops “ELIZA”, the </a:t>
            </a:r>
            <a:r>
              <a:rPr lang="en-IE" sz="1200" b="1" dirty="0"/>
              <a:t>world’s first chatbot </a:t>
            </a:r>
            <a:r>
              <a:rPr lang="en-IE" sz="1200" dirty="0"/>
              <a:t>at the MIT AI lab.</a:t>
            </a:r>
          </a:p>
          <a:p>
            <a:r>
              <a:rPr lang="en-IE" sz="1200" b="1" dirty="0"/>
              <a:t>1982: </a:t>
            </a:r>
            <a:r>
              <a:rPr lang="en-IE" sz="1200" dirty="0"/>
              <a:t>John Hopfield develops the Hopfield Network which was the first </a:t>
            </a:r>
            <a:r>
              <a:rPr lang="en-IE" sz="1200" b="1" dirty="0"/>
              <a:t>Recurrent Neural Network (RNN)</a:t>
            </a:r>
            <a:r>
              <a:rPr lang="en-IE" sz="1200" dirty="0"/>
              <a:t> that could learn.</a:t>
            </a:r>
          </a:p>
          <a:p>
            <a:r>
              <a:rPr lang="en-IE" sz="1200" b="1" dirty="0"/>
              <a:t>1997:</a:t>
            </a:r>
            <a:r>
              <a:rPr lang="en-IE" sz="1200" dirty="0"/>
              <a:t> Sepp </a:t>
            </a:r>
            <a:r>
              <a:rPr lang="en-IE" sz="1200" dirty="0" err="1"/>
              <a:t>Hochreiter</a:t>
            </a:r>
            <a:r>
              <a:rPr lang="en-IE" sz="1200" dirty="0"/>
              <a:t> and Jurgen </a:t>
            </a:r>
            <a:r>
              <a:rPr lang="en-IE" sz="1200" dirty="0" err="1"/>
              <a:t>Schmidhuber</a:t>
            </a:r>
            <a:r>
              <a:rPr lang="en-IE" sz="1200" dirty="0"/>
              <a:t> introduce the idea of </a:t>
            </a:r>
            <a:r>
              <a:rPr lang="en-IE" sz="1200" b="1" dirty="0"/>
              <a:t>Long Short-Term Memory (LSTM)</a:t>
            </a:r>
            <a:r>
              <a:rPr lang="en-IE" sz="1200" dirty="0"/>
              <a:t>.</a:t>
            </a:r>
          </a:p>
          <a:p>
            <a:r>
              <a:rPr lang="en-IE" sz="1200" b="1" dirty="0"/>
              <a:t>1998: </a:t>
            </a:r>
            <a:r>
              <a:rPr lang="en-IE" sz="1200" dirty="0"/>
              <a:t>Yann Le </a:t>
            </a:r>
            <a:r>
              <a:rPr lang="en-IE" sz="1200" dirty="0" err="1"/>
              <a:t>Cun</a:t>
            </a:r>
            <a:r>
              <a:rPr lang="en-IE" sz="1200" dirty="0"/>
              <a:t> et al. introduce “</a:t>
            </a:r>
            <a:r>
              <a:rPr lang="en-IE" sz="1200" dirty="0" err="1"/>
              <a:t>LeNet</a:t>
            </a:r>
            <a:r>
              <a:rPr lang="en-IE" sz="1200" dirty="0"/>
              <a:t>”, which is the first modern </a:t>
            </a:r>
            <a:r>
              <a:rPr lang="en-IE" sz="1200" b="1" dirty="0"/>
              <a:t>Convolutional Neural Network (CNN) </a:t>
            </a:r>
            <a:r>
              <a:rPr lang="en-IE" sz="1200" dirty="0"/>
              <a:t>in addition to having practical application. “</a:t>
            </a:r>
            <a:r>
              <a:rPr lang="en-IE" sz="1200" dirty="0" err="1"/>
              <a:t>LeNet</a:t>
            </a:r>
            <a:r>
              <a:rPr lang="en-IE" sz="1200" dirty="0"/>
              <a:t>” and future CNNs were inspired by the “</a:t>
            </a:r>
            <a:r>
              <a:rPr lang="en-IE" sz="1200" dirty="0" err="1"/>
              <a:t>Neocognitron</a:t>
            </a:r>
            <a:r>
              <a:rPr lang="en-IE" sz="1200" dirty="0"/>
              <a:t>” Artificial Neural Network (ANN) developed by </a:t>
            </a:r>
            <a:r>
              <a:rPr lang="en-IE" sz="1200" dirty="0" err="1"/>
              <a:t>Kunihiko</a:t>
            </a:r>
            <a:r>
              <a:rPr lang="en-IE" sz="1200" dirty="0"/>
              <a:t> Fukushima in 1979 which still serves as a blueprint and closely resembles modern CNN architecture to this day. </a:t>
            </a:r>
          </a:p>
          <a:p>
            <a:r>
              <a:rPr lang="en-IE" sz="1200" b="1" dirty="0"/>
              <a:t>2003:</a:t>
            </a:r>
            <a:r>
              <a:rPr lang="en-IE" sz="1200" dirty="0"/>
              <a:t> Yoshua </a:t>
            </a:r>
            <a:r>
              <a:rPr lang="en-IE" sz="1200" dirty="0" err="1"/>
              <a:t>Bengio</a:t>
            </a:r>
            <a:r>
              <a:rPr lang="en-IE" sz="1200" dirty="0"/>
              <a:t> et al. develop first </a:t>
            </a:r>
            <a:r>
              <a:rPr lang="en-IE" sz="1200" b="1" dirty="0"/>
              <a:t>Feed-Forward Artificial Neural Network (FFANN) </a:t>
            </a:r>
            <a:r>
              <a:rPr lang="en-IE" sz="1200" dirty="0"/>
              <a:t>that predicts the next word given a sequence of words.</a:t>
            </a:r>
          </a:p>
          <a:p>
            <a:r>
              <a:rPr lang="en-IE" sz="1200" b="1" dirty="0"/>
              <a:t>2010-2014: Generative Adversarial Networks (GANs) </a:t>
            </a:r>
            <a:r>
              <a:rPr lang="en-IE" sz="1200" dirty="0"/>
              <a:t>are introduced by Ian Goodfellow et al. which enable the generation of realistic data.</a:t>
            </a:r>
          </a:p>
          <a:p>
            <a:r>
              <a:rPr lang="en-IE" sz="1200" b="1" dirty="0"/>
              <a:t>2011:</a:t>
            </a:r>
            <a:r>
              <a:rPr lang="en-IE" sz="1200" dirty="0"/>
              <a:t> Apple launches first iPhone with Siri which brings </a:t>
            </a:r>
            <a:r>
              <a:rPr lang="en-IE" sz="1200" b="1" dirty="0"/>
              <a:t>AI assistants </a:t>
            </a:r>
            <a:r>
              <a:rPr lang="en-IE" sz="1200" dirty="0"/>
              <a:t>to the public.</a:t>
            </a:r>
          </a:p>
          <a:p>
            <a:r>
              <a:rPr lang="en-IE" sz="1200" b="1" dirty="0"/>
              <a:t>2013:</a:t>
            </a:r>
            <a:r>
              <a:rPr lang="en-IE" sz="1200" dirty="0"/>
              <a:t> Advances are made in text representation with the introduction of </a:t>
            </a:r>
            <a:r>
              <a:rPr lang="en-IE" sz="1200" b="1" dirty="0"/>
              <a:t>Word Embeddings </a:t>
            </a:r>
            <a:r>
              <a:rPr lang="en-IE" sz="1200" dirty="0"/>
              <a:t>(Word2Vec, </a:t>
            </a:r>
            <a:r>
              <a:rPr lang="en-IE" sz="1200" dirty="0" err="1"/>
              <a:t>GloVe</a:t>
            </a:r>
            <a:r>
              <a:rPr lang="en-IE" sz="1200" dirty="0"/>
              <a:t>, </a:t>
            </a:r>
            <a:r>
              <a:rPr lang="en-IE" sz="1200" dirty="0" err="1"/>
              <a:t>FastText</a:t>
            </a:r>
            <a:r>
              <a:rPr lang="en-IE" sz="1200" dirty="0"/>
              <a:t>) at Google which build on the One-Hot Encoding and Count-based (Bag-of-Words, N-grams, TF-IDF) text representations.</a:t>
            </a:r>
          </a:p>
          <a:p>
            <a:r>
              <a:rPr lang="en-IE" sz="1200" b="1" dirty="0"/>
              <a:t>2013: Variational Autoencoders (VAEs) </a:t>
            </a:r>
            <a:r>
              <a:rPr lang="en-IE" sz="1200" dirty="0"/>
              <a:t>introduced by Max Welling et al. which allow for generating new samples by sampling from learned distribution.</a:t>
            </a:r>
          </a:p>
          <a:p>
            <a:endParaRPr lang="en-IE" sz="1200" dirty="0"/>
          </a:p>
          <a:p>
            <a:endParaRPr lang="en-IE" sz="1600" dirty="0"/>
          </a:p>
        </p:txBody>
      </p:sp>
      <p:sp>
        <p:nvSpPr>
          <p:cNvPr id="4" name="Content Placeholder 3">
            <a:extLst>
              <a:ext uri="{FF2B5EF4-FFF2-40B4-BE49-F238E27FC236}">
                <a16:creationId xmlns:a16="http://schemas.microsoft.com/office/drawing/2014/main" id="{CA213333-0749-B5EB-94F1-E5A363C79601}"/>
              </a:ext>
            </a:extLst>
          </p:cNvPr>
          <p:cNvSpPr>
            <a:spLocks noGrp="1"/>
          </p:cNvSpPr>
          <p:nvPr>
            <p:ph sz="half" idx="2"/>
          </p:nvPr>
        </p:nvSpPr>
        <p:spPr>
          <a:xfrm>
            <a:off x="6172200" y="1825625"/>
            <a:ext cx="5181600" cy="4667250"/>
          </a:xfrm>
        </p:spPr>
        <p:txBody>
          <a:bodyPr>
            <a:normAutofit fontScale="92500" lnSpcReduction="10000"/>
          </a:bodyPr>
          <a:lstStyle/>
          <a:p>
            <a:r>
              <a:rPr lang="en-IE" sz="1200" b="1" dirty="0"/>
              <a:t>2015:</a:t>
            </a:r>
            <a:r>
              <a:rPr lang="en-IE" sz="1200" dirty="0"/>
              <a:t> </a:t>
            </a:r>
            <a:r>
              <a:rPr lang="en-IE" sz="1200" dirty="0" err="1"/>
              <a:t>Dzimtry</a:t>
            </a:r>
            <a:r>
              <a:rPr lang="en-IE" sz="1200" dirty="0"/>
              <a:t> </a:t>
            </a:r>
            <a:r>
              <a:rPr lang="en-IE" sz="1200" dirty="0" err="1"/>
              <a:t>Bahdanau</a:t>
            </a:r>
            <a:r>
              <a:rPr lang="en-IE" sz="1200" dirty="0"/>
              <a:t> et al. introduce the </a:t>
            </a:r>
            <a:r>
              <a:rPr lang="en-IE" sz="1200" b="1" dirty="0"/>
              <a:t>Attention model </a:t>
            </a:r>
            <a:r>
              <a:rPr lang="en-IE" sz="1200" dirty="0"/>
              <a:t>which solves the problem with previous architectures that need to remember an entire sentence before translation. In the same year, the </a:t>
            </a:r>
            <a:r>
              <a:rPr lang="en-IE" sz="1200" b="1" dirty="0"/>
              <a:t>Diffusion model </a:t>
            </a:r>
            <a:r>
              <a:rPr lang="en-IE" sz="1200" dirty="0"/>
              <a:t>is created by </a:t>
            </a:r>
            <a:r>
              <a:rPr lang="en-IE" sz="1200" dirty="0" err="1"/>
              <a:t>Jascha</a:t>
            </a:r>
            <a:r>
              <a:rPr lang="en-IE" sz="1200" dirty="0"/>
              <a:t> </a:t>
            </a:r>
            <a:r>
              <a:rPr lang="en-IE" sz="1200" dirty="0" err="1"/>
              <a:t>Sohl</a:t>
            </a:r>
            <a:r>
              <a:rPr lang="en-IE" sz="1200" dirty="0"/>
              <a:t>-Dickstein et al which serves as the basis for future Text-to-Image models.</a:t>
            </a:r>
            <a:endParaRPr lang="en-IE" sz="1200" b="1" dirty="0"/>
          </a:p>
          <a:p>
            <a:r>
              <a:rPr lang="en-IE" sz="1200" b="1" dirty="0"/>
              <a:t>2017:</a:t>
            </a:r>
            <a:r>
              <a:rPr lang="en-IE" sz="1200" dirty="0"/>
              <a:t> Ashish Vaswani et al. propose the </a:t>
            </a:r>
            <a:r>
              <a:rPr lang="en-IE" sz="1200" b="1" dirty="0"/>
              <a:t>Transformer architecture </a:t>
            </a:r>
            <a:r>
              <a:rPr lang="en-IE" sz="1200" dirty="0"/>
              <a:t>at Google while Paul </a:t>
            </a:r>
            <a:r>
              <a:rPr lang="en-IE" sz="1200" dirty="0" err="1"/>
              <a:t>Christiano</a:t>
            </a:r>
            <a:r>
              <a:rPr lang="en-IE" sz="1200" dirty="0"/>
              <a:t> et al. develop </a:t>
            </a:r>
            <a:r>
              <a:rPr lang="en-IE" sz="1200" b="1" dirty="0"/>
              <a:t>Reinforcement Learning from Human Feedback (RLHF)</a:t>
            </a:r>
            <a:r>
              <a:rPr lang="en-IE" sz="1200" dirty="0"/>
              <a:t>.</a:t>
            </a:r>
          </a:p>
          <a:p>
            <a:r>
              <a:rPr lang="en-IE" sz="1200" b="1" dirty="0"/>
              <a:t>2018: </a:t>
            </a:r>
            <a:r>
              <a:rPr lang="en-IE" sz="1200" dirty="0"/>
              <a:t>Creation of modern </a:t>
            </a:r>
            <a:r>
              <a:rPr lang="en-IE" sz="1200" b="1" dirty="0"/>
              <a:t>Language Models (LMs)</a:t>
            </a:r>
            <a:r>
              <a:rPr lang="en-IE" sz="1200" dirty="0"/>
              <a:t>; Bidirectional Encoder Representations from Transformers (BERT) at Google and Generative Pre-trained Transformer (GPT) at OpenAI.</a:t>
            </a:r>
          </a:p>
          <a:p>
            <a:r>
              <a:rPr lang="en-IE" sz="1200" b="1" dirty="0"/>
              <a:t>2019:</a:t>
            </a:r>
            <a:r>
              <a:rPr lang="en-IE" sz="1200" dirty="0"/>
              <a:t> GPT-2 language model released by OpenAI and </a:t>
            </a:r>
            <a:r>
              <a:rPr lang="en-IE" sz="1200" dirty="0" err="1"/>
              <a:t>StyleGAN</a:t>
            </a:r>
            <a:r>
              <a:rPr lang="en-IE" sz="1200" dirty="0"/>
              <a:t> released by NVIDIA which enabled fine-grained control over visual attributes of high-quality generated synthetic images.</a:t>
            </a:r>
          </a:p>
          <a:p>
            <a:r>
              <a:rPr lang="en-IE" sz="1200" b="1" dirty="0"/>
              <a:t>2020:</a:t>
            </a:r>
            <a:r>
              <a:rPr lang="en-IE" sz="1200" dirty="0"/>
              <a:t> GPT-3 </a:t>
            </a:r>
            <a:r>
              <a:rPr lang="en-IE" sz="1200" b="1" dirty="0"/>
              <a:t>Large Language Model (LLM)</a:t>
            </a:r>
            <a:r>
              <a:rPr lang="en-IE" sz="1200" dirty="0"/>
              <a:t> introduced by OpenAI.</a:t>
            </a:r>
          </a:p>
          <a:p>
            <a:r>
              <a:rPr lang="en-IE" sz="1200" b="1" dirty="0"/>
              <a:t>2021: </a:t>
            </a:r>
            <a:r>
              <a:rPr lang="en-IE" sz="1200" dirty="0"/>
              <a:t>DALL-E Text-to-Image model which is a multimodal implementation of GPT-3 is released by OpenAI. </a:t>
            </a:r>
          </a:p>
          <a:p>
            <a:r>
              <a:rPr lang="en-IE" sz="1200" b="1" dirty="0"/>
              <a:t>2022:</a:t>
            </a:r>
            <a:r>
              <a:rPr lang="en-IE" sz="1200" dirty="0"/>
              <a:t> DALL-E 2 and ChatGPT released by OpenAI while Stability AI release Stable Diffusion which is another Text-to-Image Model, Google releases their own LLM called </a:t>
            </a:r>
            <a:r>
              <a:rPr lang="en-IE" sz="1200" dirty="0" err="1"/>
              <a:t>PaLM</a:t>
            </a:r>
            <a:r>
              <a:rPr lang="en-IE" sz="1200" dirty="0"/>
              <a:t> and Anthropic creates </a:t>
            </a:r>
            <a:r>
              <a:rPr lang="en-IE" sz="1200" b="1" dirty="0"/>
              <a:t>Reinforcement Learning from Artificial Intelligence Feedback (RLAIF)</a:t>
            </a:r>
            <a:r>
              <a:rPr lang="en-IE" sz="1200" dirty="0"/>
              <a:t>.</a:t>
            </a:r>
          </a:p>
          <a:p>
            <a:r>
              <a:rPr lang="en-IE" sz="1200" b="1" dirty="0"/>
              <a:t>2023:</a:t>
            </a:r>
            <a:r>
              <a:rPr lang="en-IE" sz="1200" dirty="0"/>
              <a:t> Google launches Bard, OpenAI release GPT-4 and DALL-E 3, EU passes AI Act, UK hold AI Safety Summit at Bletchley Park, Japan release more lenient AI regulation that piques the interest of some AI researchers and Google release an academic paper explaining how to scale RLHF with RLAIF.</a:t>
            </a:r>
          </a:p>
          <a:p>
            <a:r>
              <a:rPr lang="en-IE" sz="1200" b="1" dirty="0"/>
              <a:t>2024 and Beyond: </a:t>
            </a:r>
            <a:r>
              <a:rPr lang="en-IE" sz="1200" dirty="0"/>
              <a:t>Artificial General Intelligence (AGI), Artificial Super Intelligence (ASI), Robotics, etc.</a:t>
            </a:r>
          </a:p>
          <a:p>
            <a:endParaRPr lang="en-IE" sz="1600" dirty="0"/>
          </a:p>
        </p:txBody>
      </p:sp>
      <p:sp>
        <p:nvSpPr>
          <p:cNvPr id="9" name="Slide Number Placeholder 8">
            <a:extLst>
              <a:ext uri="{FF2B5EF4-FFF2-40B4-BE49-F238E27FC236}">
                <a16:creationId xmlns:a16="http://schemas.microsoft.com/office/drawing/2014/main" id="{FF830E37-43B2-5A44-EC14-C713404CFF65}"/>
              </a:ext>
            </a:extLst>
          </p:cNvPr>
          <p:cNvSpPr>
            <a:spLocks noGrp="1"/>
          </p:cNvSpPr>
          <p:nvPr>
            <p:ph type="sldNum" sz="quarter" idx="12"/>
          </p:nvPr>
        </p:nvSpPr>
        <p:spPr/>
        <p:txBody>
          <a:bodyPr/>
          <a:lstStyle/>
          <a:p>
            <a:fld id="{62F31B3C-3E6F-4376-AE8D-B04EC8139BE4}" type="slidenum">
              <a:rPr lang="en-IE" smtClean="0"/>
              <a:t>2</a:t>
            </a:fld>
            <a:endParaRPr lang="en-IE"/>
          </a:p>
        </p:txBody>
      </p:sp>
    </p:spTree>
    <p:extLst>
      <p:ext uri="{BB962C8B-B14F-4D97-AF65-F5344CB8AC3E}">
        <p14:creationId xmlns:p14="http://schemas.microsoft.com/office/powerpoint/2010/main" val="3069594552"/>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4BC99CB9-DDAD-44A2-8A1C-E3AF4E72DF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1561AEE4-4E38-4BAC-976D-E0DE523FC5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8" name="Group 37">
            <a:extLst>
              <a:ext uri="{FF2B5EF4-FFF2-40B4-BE49-F238E27FC236}">
                <a16:creationId xmlns:a16="http://schemas.microsoft.com/office/drawing/2014/main" id="{F0BC676B-D19A-44DB-910A-0C0E6D43397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4431" y="3985"/>
            <a:ext cx="9772765" cy="6858000"/>
            <a:chOff x="1303402" y="3985"/>
            <a:chExt cx="9772765" cy="6858000"/>
          </a:xfrm>
        </p:grpSpPr>
        <p:sp>
          <p:nvSpPr>
            <p:cNvPr id="39" name="Freeform: Shape 38">
              <a:extLst>
                <a:ext uri="{FF2B5EF4-FFF2-40B4-BE49-F238E27FC236}">
                  <a16:creationId xmlns:a16="http://schemas.microsoft.com/office/drawing/2014/main" id="{999AA485-A13F-4455-814E-C116AD7E04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985"/>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0" name="Freeform: Shape 39">
              <a:extLst>
                <a:ext uri="{FF2B5EF4-FFF2-40B4-BE49-F238E27FC236}">
                  <a16:creationId xmlns:a16="http://schemas.microsoft.com/office/drawing/2014/main" id="{9C90D55F-0AFB-45E5-8815-A4701774CE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985"/>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1" name="Freeform: Shape 40">
              <a:extLst>
                <a:ext uri="{FF2B5EF4-FFF2-40B4-BE49-F238E27FC236}">
                  <a16:creationId xmlns:a16="http://schemas.microsoft.com/office/drawing/2014/main" id="{D476B6C1-4A41-48E6-8540-FC48FCD769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985"/>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2" name="Freeform: Shape 41">
              <a:extLst>
                <a:ext uri="{FF2B5EF4-FFF2-40B4-BE49-F238E27FC236}">
                  <a16:creationId xmlns:a16="http://schemas.microsoft.com/office/drawing/2014/main" id="{3347F445-D2CA-4FEB-AB8E-7A47AB57CD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985"/>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3" name="Freeform: Shape 42">
              <a:extLst>
                <a:ext uri="{FF2B5EF4-FFF2-40B4-BE49-F238E27FC236}">
                  <a16:creationId xmlns:a16="http://schemas.microsoft.com/office/drawing/2014/main" id="{12F1B3D8-301E-4A54-9284-EB14E9056B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985"/>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sp>
          <p:nvSpPr>
            <p:cNvPr id="44" name="Freeform: Shape 43">
              <a:extLst>
                <a:ext uri="{FF2B5EF4-FFF2-40B4-BE49-F238E27FC236}">
                  <a16:creationId xmlns:a16="http://schemas.microsoft.com/office/drawing/2014/main" id="{CE4B9C67-860A-4569-AC84-3ADE433D1C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985"/>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5" name="Freeform: Shape 44">
              <a:extLst>
                <a:ext uri="{FF2B5EF4-FFF2-40B4-BE49-F238E27FC236}">
                  <a16:creationId xmlns:a16="http://schemas.microsoft.com/office/drawing/2014/main" id="{1175B763-A6E6-4AD1-9138-9B1164A7A8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985"/>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8" name="Title 27">
            <a:extLst>
              <a:ext uri="{FF2B5EF4-FFF2-40B4-BE49-F238E27FC236}">
                <a16:creationId xmlns:a16="http://schemas.microsoft.com/office/drawing/2014/main" id="{DE5243D6-490E-C940-CE3F-E0CA55F1C374}"/>
              </a:ext>
            </a:extLst>
          </p:cNvPr>
          <p:cNvSpPr>
            <a:spLocks noGrp="1"/>
          </p:cNvSpPr>
          <p:nvPr>
            <p:ph type="title"/>
          </p:nvPr>
        </p:nvSpPr>
        <p:spPr>
          <a:xfrm>
            <a:off x="262502" y="117847"/>
            <a:ext cx="11672595" cy="1007706"/>
          </a:xfrm>
        </p:spPr>
        <p:txBody>
          <a:bodyPr anchor="ctr">
            <a:normAutofit/>
          </a:bodyPr>
          <a:lstStyle/>
          <a:p>
            <a:pPr algn="ctr"/>
            <a:r>
              <a:rPr lang="en-IE" sz="3600" dirty="0">
                <a:solidFill>
                  <a:schemeClr val="tx2"/>
                </a:solidFill>
                <a:latin typeface="Agency FB" panose="020B0503020202020204" pitchFamily="34" charset="0"/>
              </a:rPr>
              <a:t>Questions &amp; Answers</a:t>
            </a:r>
          </a:p>
        </p:txBody>
      </p:sp>
      <p:sp>
        <p:nvSpPr>
          <p:cNvPr id="29" name="Content Placeholder 28">
            <a:extLst>
              <a:ext uri="{FF2B5EF4-FFF2-40B4-BE49-F238E27FC236}">
                <a16:creationId xmlns:a16="http://schemas.microsoft.com/office/drawing/2014/main" id="{A2EBEA7D-2A55-EC88-9E44-C02CFE729326}"/>
              </a:ext>
            </a:extLst>
          </p:cNvPr>
          <p:cNvSpPr>
            <a:spLocks noGrp="1"/>
          </p:cNvSpPr>
          <p:nvPr>
            <p:ph idx="1"/>
          </p:nvPr>
        </p:nvSpPr>
        <p:spPr>
          <a:xfrm>
            <a:off x="262501" y="1502229"/>
            <a:ext cx="11672596" cy="5038529"/>
          </a:xfrm>
        </p:spPr>
        <p:txBody>
          <a:bodyPr anchor="t">
            <a:normAutofit/>
          </a:bodyPr>
          <a:lstStyle/>
          <a:p>
            <a:pPr marL="0" indent="0">
              <a:buNone/>
            </a:pPr>
            <a:endParaRPr lang="en-IE" sz="2000" dirty="0">
              <a:solidFill>
                <a:schemeClr val="tx2"/>
              </a:solidFill>
            </a:endParaRPr>
          </a:p>
          <a:p>
            <a:pPr marL="0" indent="0" algn="ctr">
              <a:buNone/>
            </a:pPr>
            <a:endParaRPr lang="en-IE" sz="2000" b="1" dirty="0">
              <a:solidFill>
                <a:schemeClr val="tx2"/>
              </a:solidFill>
            </a:endParaRPr>
          </a:p>
          <a:p>
            <a:pPr marL="0" indent="0" algn="ctr">
              <a:buNone/>
            </a:pPr>
            <a:endParaRPr lang="en-IE" sz="2000" b="1" dirty="0">
              <a:solidFill>
                <a:schemeClr val="tx2"/>
              </a:solidFill>
            </a:endParaRPr>
          </a:p>
          <a:p>
            <a:pPr marL="0" indent="0" algn="ctr">
              <a:buNone/>
            </a:pPr>
            <a:endParaRPr lang="en-IE" sz="2000" b="1" dirty="0">
              <a:solidFill>
                <a:schemeClr val="tx2"/>
              </a:solidFill>
            </a:endParaRPr>
          </a:p>
          <a:p>
            <a:pPr marL="0" indent="0" algn="ctr">
              <a:buNone/>
            </a:pPr>
            <a:r>
              <a:rPr lang="en-IE" sz="2000" dirty="0">
                <a:solidFill>
                  <a:schemeClr val="tx2"/>
                </a:solidFill>
              </a:rPr>
              <a:t>Any Questions?</a:t>
            </a:r>
          </a:p>
          <a:p>
            <a:pPr marL="0" indent="0">
              <a:buNone/>
            </a:pPr>
            <a:endParaRPr lang="en-IE" sz="2000" dirty="0">
              <a:solidFill>
                <a:schemeClr val="tx2"/>
              </a:solidFill>
            </a:endParaRPr>
          </a:p>
        </p:txBody>
      </p:sp>
      <p:sp>
        <p:nvSpPr>
          <p:cNvPr id="6" name="Slide Number Placeholder 5">
            <a:extLst>
              <a:ext uri="{FF2B5EF4-FFF2-40B4-BE49-F238E27FC236}">
                <a16:creationId xmlns:a16="http://schemas.microsoft.com/office/drawing/2014/main" id="{16D0D4DA-8519-637F-A93E-F1838C7E16B6}"/>
              </a:ext>
            </a:extLst>
          </p:cNvPr>
          <p:cNvSpPr>
            <a:spLocks noGrp="1"/>
          </p:cNvSpPr>
          <p:nvPr>
            <p:ph type="sldNum" sz="quarter" idx="12"/>
          </p:nvPr>
        </p:nvSpPr>
        <p:spPr/>
        <p:txBody>
          <a:bodyPr/>
          <a:lstStyle/>
          <a:p>
            <a:fld id="{62F31B3C-3E6F-4376-AE8D-B04EC8139BE4}" type="slidenum">
              <a:rPr lang="en-IE" smtClean="0"/>
              <a:t>3</a:t>
            </a:fld>
            <a:endParaRPr lang="en-IE"/>
          </a:p>
        </p:txBody>
      </p:sp>
    </p:spTree>
    <p:extLst>
      <p:ext uri="{BB962C8B-B14F-4D97-AF65-F5344CB8AC3E}">
        <p14:creationId xmlns:p14="http://schemas.microsoft.com/office/powerpoint/2010/main" val="922556257"/>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4BC99CB9-DDAD-44A2-8A1C-E3AF4E72DF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1561AEE4-4E38-4BAC-976D-E0DE523FC5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8" name="Group 37">
            <a:extLst>
              <a:ext uri="{FF2B5EF4-FFF2-40B4-BE49-F238E27FC236}">
                <a16:creationId xmlns:a16="http://schemas.microsoft.com/office/drawing/2014/main" id="{F0BC676B-D19A-44DB-910A-0C0E6D43397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4431" y="3985"/>
            <a:ext cx="9772765" cy="6858000"/>
            <a:chOff x="1303402" y="3985"/>
            <a:chExt cx="9772765" cy="6858000"/>
          </a:xfrm>
        </p:grpSpPr>
        <p:sp>
          <p:nvSpPr>
            <p:cNvPr id="39" name="Freeform: Shape 38">
              <a:extLst>
                <a:ext uri="{FF2B5EF4-FFF2-40B4-BE49-F238E27FC236}">
                  <a16:creationId xmlns:a16="http://schemas.microsoft.com/office/drawing/2014/main" id="{999AA485-A13F-4455-814E-C116AD7E04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985"/>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0" name="Freeform: Shape 39">
              <a:extLst>
                <a:ext uri="{FF2B5EF4-FFF2-40B4-BE49-F238E27FC236}">
                  <a16:creationId xmlns:a16="http://schemas.microsoft.com/office/drawing/2014/main" id="{9C90D55F-0AFB-45E5-8815-A4701774CE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985"/>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1" name="Freeform: Shape 40">
              <a:extLst>
                <a:ext uri="{FF2B5EF4-FFF2-40B4-BE49-F238E27FC236}">
                  <a16:creationId xmlns:a16="http://schemas.microsoft.com/office/drawing/2014/main" id="{D476B6C1-4A41-48E6-8540-FC48FCD769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985"/>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2" name="Freeform: Shape 41">
              <a:extLst>
                <a:ext uri="{FF2B5EF4-FFF2-40B4-BE49-F238E27FC236}">
                  <a16:creationId xmlns:a16="http://schemas.microsoft.com/office/drawing/2014/main" id="{3347F445-D2CA-4FEB-AB8E-7A47AB57CD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985"/>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3" name="Freeform: Shape 42">
              <a:extLst>
                <a:ext uri="{FF2B5EF4-FFF2-40B4-BE49-F238E27FC236}">
                  <a16:creationId xmlns:a16="http://schemas.microsoft.com/office/drawing/2014/main" id="{12F1B3D8-301E-4A54-9284-EB14E9056B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985"/>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sp>
          <p:nvSpPr>
            <p:cNvPr id="44" name="Freeform: Shape 43">
              <a:extLst>
                <a:ext uri="{FF2B5EF4-FFF2-40B4-BE49-F238E27FC236}">
                  <a16:creationId xmlns:a16="http://schemas.microsoft.com/office/drawing/2014/main" id="{CE4B9C67-860A-4569-AC84-3ADE433D1C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985"/>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5" name="Freeform: Shape 44">
              <a:extLst>
                <a:ext uri="{FF2B5EF4-FFF2-40B4-BE49-F238E27FC236}">
                  <a16:creationId xmlns:a16="http://schemas.microsoft.com/office/drawing/2014/main" id="{1175B763-A6E6-4AD1-9138-9B1164A7A8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985"/>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8" name="Title 27">
            <a:extLst>
              <a:ext uri="{FF2B5EF4-FFF2-40B4-BE49-F238E27FC236}">
                <a16:creationId xmlns:a16="http://schemas.microsoft.com/office/drawing/2014/main" id="{DE5243D6-490E-C940-CE3F-E0CA55F1C374}"/>
              </a:ext>
            </a:extLst>
          </p:cNvPr>
          <p:cNvSpPr>
            <a:spLocks noGrp="1"/>
          </p:cNvSpPr>
          <p:nvPr>
            <p:ph type="title"/>
          </p:nvPr>
        </p:nvSpPr>
        <p:spPr>
          <a:xfrm>
            <a:off x="262502" y="117848"/>
            <a:ext cx="11672595" cy="494460"/>
          </a:xfrm>
        </p:spPr>
        <p:txBody>
          <a:bodyPr anchor="ctr">
            <a:normAutofit fontScale="90000"/>
          </a:bodyPr>
          <a:lstStyle/>
          <a:p>
            <a:pPr algn="ctr"/>
            <a:r>
              <a:rPr lang="en-IE" sz="3600" dirty="0">
                <a:solidFill>
                  <a:schemeClr val="tx2"/>
                </a:solidFill>
                <a:latin typeface="Agency FB" panose="020B0503020202020204" pitchFamily="34" charset="0"/>
              </a:rPr>
              <a:t>Links</a:t>
            </a:r>
          </a:p>
        </p:txBody>
      </p:sp>
      <p:sp>
        <p:nvSpPr>
          <p:cNvPr id="29" name="Content Placeholder 28">
            <a:extLst>
              <a:ext uri="{FF2B5EF4-FFF2-40B4-BE49-F238E27FC236}">
                <a16:creationId xmlns:a16="http://schemas.microsoft.com/office/drawing/2014/main" id="{A2EBEA7D-2A55-EC88-9E44-C02CFE729326}"/>
              </a:ext>
            </a:extLst>
          </p:cNvPr>
          <p:cNvSpPr>
            <a:spLocks noGrp="1"/>
          </p:cNvSpPr>
          <p:nvPr>
            <p:ph idx="1"/>
          </p:nvPr>
        </p:nvSpPr>
        <p:spPr>
          <a:xfrm>
            <a:off x="66674" y="726172"/>
            <a:ext cx="12049125" cy="6013980"/>
          </a:xfrm>
        </p:spPr>
        <p:txBody>
          <a:bodyPr anchor="t">
            <a:normAutofit/>
          </a:bodyPr>
          <a:lstStyle/>
          <a:p>
            <a:pPr marL="0" indent="0" algn="ctr">
              <a:buNone/>
            </a:pPr>
            <a:r>
              <a:rPr lang="en-IE" sz="2000" dirty="0">
                <a:solidFill>
                  <a:schemeClr val="tx2"/>
                </a:solidFill>
              </a:rPr>
              <a:t>Generative AI is </a:t>
            </a:r>
            <a:r>
              <a:rPr lang="en-IE" sz="2000" b="1" dirty="0">
                <a:solidFill>
                  <a:schemeClr val="tx2"/>
                </a:solidFill>
              </a:rPr>
              <a:t>cumulative</a:t>
            </a:r>
            <a:r>
              <a:rPr lang="en-IE" sz="2000" dirty="0">
                <a:solidFill>
                  <a:schemeClr val="tx2"/>
                </a:solidFill>
              </a:rPr>
              <a:t> as the next technological breakthrough builds on the previous so one can learn about each of the technological breakthroughs in the timeline in </a:t>
            </a:r>
            <a:r>
              <a:rPr lang="en-IE" sz="2000" b="1" dirty="0">
                <a:solidFill>
                  <a:schemeClr val="tx2"/>
                </a:solidFill>
              </a:rPr>
              <a:t>sequence</a:t>
            </a:r>
            <a:r>
              <a:rPr lang="en-IE" sz="2000" dirty="0">
                <a:solidFill>
                  <a:schemeClr val="tx2"/>
                </a:solidFill>
              </a:rPr>
              <a:t> both </a:t>
            </a:r>
            <a:r>
              <a:rPr lang="en-IE" sz="2000" b="1" dirty="0">
                <a:solidFill>
                  <a:schemeClr val="tx2"/>
                </a:solidFill>
              </a:rPr>
              <a:t>theoretically and practically</a:t>
            </a:r>
            <a:r>
              <a:rPr lang="en-IE" sz="2000" dirty="0">
                <a:solidFill>
                  <a:schemeClr val="tx2"/>
                </a:solidFill>
              </a:rPr>
              <a:t>.</a:t>
            </a:r>
          </a:p>
          <a:p>
            <a:pPr marL="0" indent="0" algn="ctr">
              <a:buNone/>
            </a:pPr>
            <a:endParaRPr lang="en-IE" sz="2000" b="1" dirty="0">
              <a:solidFill>
                <a:schemeClr val="tx2"/>
              </a:solidFill>
            </a:endParaRPr>
          </a:p>
          <a:p>
            <a:pPr marL="0" indent="0" algn="ctr">
              <a:buNone/>
            </a:pPr>
            <a:endParaRPr lang="en-IE" sz="2000" b="1" dirty="0">
              <a:solidFill>
                <a:schemeClr val="tx2"/>
              </a:solidFill>
            </a:endParaRPr>
          </a:p>
          <a:p>
            <a:pPr marL="0" indent="0" algn="ctr">
              <a:buNone/>
            </a:pPr>
            <a:endParaRPr lang="en-IE" sz="2000" b="1" dirty="0">
              <a:solidFill>
                <a:schemeClr val="tx2"/>
              </a:solidFill>
            </a:endParaRPr>
          </a:p>
          <a:p>
            <a:pPr marL="0" indent="0">
              <a:buNone/>
            </a:pPr>
            <a:endParaRPr lang="en-IE" sz="2000" dirty="0">
              <a:solidFill>
                <a:schemeClr val="tx2"/>
              </a:solidFill>
            </a:endParaRPr>
          </a:p>
        </p:txBody>
      </p:sp>
      <p:graphicFrame>
        <p:nvGraphicFramePr>
          <p:cNvPr id="5" name="Table 4">
            <a:extLst>
              <a:ext uri="{FF2B5EF4-FFF2-40B4-BE49-F238E27FC236}">
                <a16:creationId xmlns:a16="http://schemas.microsoft.com/office/drawing/2014/main" id="{B7515681-D2CC-428D-2387-2683C0D71371}"/>
              </a:ext>
            </a:extLst>
          </p:cNvPr>
          <p:cNvGraphicFramePr>
            <a:graphicFrameLocks noGrp="1"/>
          </p:cNvGraphicFramePr>
          <p:nvPr>
            <p:extLst>
              <p:ext uri="{D42A27DB-BD31-4B8C-83A1-F6EECF244321}">
                <p14:modId xmlns:p14="http://schemas.microsoft.com/office/powerpoint/2010/main" val="1765360562"/>
              </p:ext>
            </p:extLst>
          </p:nvPr>
        </p:nvGraphicFramePr>
        <p:xfrm>
          <a:off x="76201" y="1338479"/>
          <a:ext cx="8233298" cy="5394960"/>
        </p:xfrm>
        <a:graphic>
          <a:graphicData uri="http://schemas.openxmlformats.org/drawingml/2006/table">
            <a:tbl>
              <a:tblPr firstRow="1" bandRow="1">
                <a:tableStyleId>{B301B821-A1FF-4177-AEE7-76D212191A09}</a:tableStyleId>
              </a:tblPr>
              <a:tblGrid>
                <a:gridCol w="8233298">
                  <a:extLst>
                    <a:ext uri="{9D8B030D-6E8A-4147-A177-3AD203B41FA5}">
                      <a16:colId xmlns:a16="http://schemas.microsoft.com/office/drawing/2014/main" val="2132006545"/>
                    </a:ext>
                  </a:extLst>
                </a:gridCol>
              </a:tblGrid>
              <a:tr h="235739">
                <a:tc>
                  <a:txBody>
                    <a:bodyPr/>
                    <a:lstStyle/>
                    <a:p>
                      <a:r>
                        <a:rPr lang="en-IE" sz="1200" dirty="0"/>
                        <a:t>Theoretical</a:t>
                      </a:r>
                    </a:p>
                  </a:txBody>
                  <a:tcPr>
                    <a:lnL w="12700" cmpd="sng">
                      <a:noFill/>
                    </a:lnL>
                    <a:lnR w="28575"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cell3D prstMaterial="dkEdge">
                      <a:bevel h="50800" prst="divot"/>
                      <a:lightRig rig="flood" dir="t"/>
                    </a:cell3D>
                  </a:tcPr>
                </a:tc>
                <a:extLst>
                  <a:ext uri="{0D108BD9-81ED-4DB2-BD59-A6C34878D82A}">
                    <a16:rowId xmlns:a16="http://schemas.microsoft.com/office/drawing/2014/main" val="2552562519"/>
                  </a:ext>
                </a:extLst>
              </a:tr>
              <a:tr h="235739">
                <a:tc>
                  <a:txBody>
                    <a:bodyPr/>
                    <a:lstStyle/>
                    <a:p>
                      <a:r>
                        <a:rPr lang="en-IE" sz="1200" dirty="0">
                          <a:highlight>
                            <a:srgbClr val="FFFF00"/>
                          </a:highlight>
                        </a:rPr>
                        <a:t>Reading </a:t>
                      </a:r>
                      <a:r>
                        <a:rPr lang="en-IE" sz="1200" b="1" dirty="0">
                          <a:highlight>
                            <a:srgbClr val="FFFF00"/>
                          </a:highlight>
                        </a:rPr>
                        <a:t>academic papers</a:t>
                      </a:r>
                    </a:p>
                  </a:txBody>
                  <a:tcPr>
                    <a:lnR w="28575" cap="flat" cmpd="sng" algn="ctr">
                      <a:solidFill>
                        <a:schemeClr val="tx1"/>
                      </a:solidFill>
                      <a:prstDash val="solid"/>
                      <a:round/>
                      <a:headEnd type="none" w="med" len="med"/>
                      <a:tailEnd type="none" w="med" len="med"/>
                    </a:lnR>
                    <a:lnT w="12700" cmpd="sng">
                      <a:noFill/>
                    </a:lnT>
                  </a:tcPr>
                </a:tc>
                <a:extLst>
                  <a:ext uri="{0D108BD9-81ED-4DB2-BD59-A6C34878D82A}">
                    <a16:rowId xmlns:a16="http://schemas.microsoft.com/office/drawing/2014/main" val="362693241"/>
                  </a:ext>
                </a:extLst>
              </a:tr>
              <a:tr h="392898">
                <a:tc>
                  <a:txBody>
                    <a:bodyPr/>
                    <a:lstStyle/>
                    <a:p>
                      <a:r>
                        <a:rPr lang="en-IE" sz="1200" b="1" dirty="0"/>
                        <a:t>RNN: </a:t>
                      </a:r>
                      <a:r>
                        <a:rPr lang="en-IE" sz="1200" dirty="0">
                          <a:hlinkClick r:id="rId2"/>
                        </a:rPr>
                        <a:t>Fool-proof RNN Explanation by Misra </a:t>
                      </a:r>
                      <a:r>
                        <a:rPr lang="en-IE" sz="1200" dirty="0" err="1">
                          <a:hlinkClick r:id="rId2"/>
                        </a:rPr>
                        <a:t>Turp</a:t>
                      </a:r>
                      <a:r>
                        <a:rPr lang="en-IE" sz="1200" dirty="0"/>
                        <a:t>, </a:t>
                      </a:r>
                      <a:r>
                        <a:rPr lang="en-IE" sz="1200" dirty="0">
                          <a:hlinkClick r:id="rId3"/>
                        </a:rPr>
                        <a:t>A Friendly Introduction to RNNs by Luis Serrano</a:t>
                      </a:r>
                      <a:r>
                        <a:rPr lang="en-IE" sz="1200" dirty="0"/>
                        <a:t>, </a:t>
                      </a:r>
                      <a:r>
                        <a:rPr lang="en-IE" sz="1200" dirty="0">
                          <a:hlinkClick r:id="rId4"/>
                        </a:rPr>
                        <a:t>RNNs Clearly Explained by Josh Starmer</a:t>
                      </a:r>
                      <a:endParaRPr lang="en-IE" sz="1200" dirty="0"/>
                    </a:p>
                  </a:txBody>
                  <a:tcPr>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528248086"/>
                  </a:ext>
                </a:extLst>
              </a:tr>
              <a:tr h="235739">
                <a:tc>
                  <a:txBody>
                    <a:bodyPr/>
                    <a:lstStyle/>
                    <a:p>
                      <a:r>
                        <a:rPr lang="en-IE" sz="1200" b="1" dirty="0"/>
                        <a:t>LSTM: </a:t>
                      </a:r>
                      <a:r>
                        <a:rPr lang="en-IE" sz="1200" dirty="0">
                          <a:hlinkClick r:id="rId5"/>
                        </a:rPr>
                        <a:t>LSTM Clearly Explained by Josh Starmer</a:t>
                      </a:r>
                      <a:r>
                        <a:rPr lang="en-IE" sz="1200" dirty="0"/>
                        <a:t>, </a:t>
                      </a:r>
                      <a:r>
                        <a:rPr lang="en-IE" sz="1200" dirty="0">
                          <a:hlinkClick r:id="rId6"/>
                        </a:rPr>
                        <a:t>LSTMs and GRUs by Misra </a:t>
                      </a:r>
                      <a:r>
                        <a:rPr lang="en-IE" sz="1200" dirty="0" err="1">
                          <a:hlinkClick r:id="rId6"/>
                        </a:rPr>
                        <a:t>Turp</a:t>
                      </a:r>
                      <a:endParaRPr lang="en-IE" sz="1200" dirty="0"/>
                    </a:p>
                  </a:txBody>
                  <a:tcPr>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032266399"/>
                  </a:ext>
                </a:extLst>
              </a:tr>
              <a:tr h="392898">
                <a:tc>
                  <a:txBody>
                    <a:bodyPr/>
                    <a:lstStyle/>
                    <a:p>
                      <a:r>
                        <a:rPr lang="en-IE" sz="1200" b="1" dirty="0"/>
                        <a:t>CNN: </a:t>
                      </a:r>
                      <a:r>
                        <a:rPr lang="en-IE" sz="1200" dirty="0">
                          <a:hlinkClick r:id="rId7"/>
                        </a:rPr>
                        <a:t>The Evolution of CNNs by </a:t>
                      </a:r>
                      <a:r>
                        <a:rPr lang="en-IE" sz="1200" dirty="0" err="1">
                          <a:hlinkClick r:id="rId7"/>
                        </a:rPr>
                        <a:t>CodeEmporium</a:t>
                      </a:r>
                      <a:r>
                        <a:rPr lang="en-IE" sz="1200" dirty="0"/>
                        <a:t>, </a:t>
                      </a:r>
                      <a:r>
                        <a:rPr lang="en-IE" sz="1200" dirty="0">
                          <a:hlinkClick r:id="rId8"/>
                        </a:rPr>
                        <a:t>CNNs Explained by </a:t>
                      </a:r>
                      <a:r>
                        <a:rPr lang="en-IE" sz="1200" dirty="0" err="1">
                          <a:hlinkClick r:id="rId8"/>
                        </a:rPr>
                        <a:t>deeplizard</a:t>
                      </a:r>
                      <a:r>
                        <a:rPr lang="en-IE" sz="1200" dirty="0"/>
                        <a:t>, </a:t>
                      </a:r>
                      <a:r>
                        <a:rPr lang="en-IE" sz="1200" dirty="0">
                          <a:hlinkClick r:id="rId9"/>
                        </a:rPr>
                        <a:t>A Friendly Introduction to CNNs and Image Recognition by Luis Serrano</a:t>
                      </a:r>
                      <a:r>
                        <a:rPr lang="en-IE" sz="1200" dirty="0"/>
                        <a:t>, </a:t>
                      </a:r>
                      <a:r>
                        <a:rPr lang="en-IE" sz="1200" dirty="0">
                          <a:hlinkClick r:id="rId10"/>
                        </a:rPr>
                        <a:t>Image Classification with CNNs by Josh Starmer</a:t>
                      </a:r>
                      <a:r>
                        <a:rPr lang="en-IE" sz="1200" dirty="0"/>
                        <a:t>, </a:t>
                      </a:r>
                      <a:r>
                        <a:rPr lang="en-IE" sz="1200" dirty="0">
                          <a:hlinkClick r:id="rId11"/>
                        </a:rPr>
                        <a:t>CNN Explained by Computerphile</a:t>
                      </a:r>
                      <a:endParaRPr lang="en-IE" sz="1200" dirty="0"/>
                    </a:p>
                  </a:txBody>
                  <a:tcPr>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811156495"/>
                  </a:ext>
                </a:extLst>
              </a:tr>
              <a:tr h="235739">
                <a:tc>
                  <a:txBody>
                    <a:bodyPr/>
                    <a:lstStyle/>
                    <a:p>
                      <a:r>
                        <a:rPr lang="en-IE" sz="1200" b="1" dirty="0"/>
                        <a:t>GAN: </a:t>
                      </a:r>
                      <a:r>
                        <a:rPr lang="en-IE" sz="1200" dirty="0">
                          <a:hlinkClick r:id="rId12"/>
                        </a:rPr>
                        <a:t>GANs by Computerphile</a:t>
                      </a:r>
                      <a:r>
                        <a:rPr lang="en-IE" sz="1200" dirty="0"/>
                        <a:t>, </a:t>
                      </a:r>
                      <a:r>
                        <a:rPr lang="en-IE" sz="1200" dirty="0">
                          <a:hlinkClick r:id="rId13"/>
                        </a:rPr>
                        <a:t>A Friendly Introduction to GANs by Luis Serrano</a:t>
                      </a:r>
                      <a:endParaRPr lang="en-IE" sz="1200" dirty="0"/>
                    </a:p>
                  </a:txBody>
                  <a:tcPr>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90823904"/>
                  </a:ext>
                </a:extLst>
              </a:tr>
              <a:tr h="235739">
                <a:tc>
                  <a:txBody>
                    <a:bodyPr/>
                    <a:lstStyle/>
                    <a:p>
                      <a:r>
                        <a:rPr lang="en-IE" sz="1200" b="1" dirty="0"/>
                        <a:t>Word Embeddings: </a:t>
                      </a:r>
                      <a:r>
                        <a:rPr lang="en-IE" sz="1200" dirty="0">
                          <a:hlinkClick r:id="rId14"/>
                        </a:rPr>
                        <a:t>Vectoring Words by Computerphile</a:t>
                      </a:r>
                      <a:r>
                        <a:rPr lang="en-IE" sz="1200" dirty="0"/>
                        <a:t>, </a:t>
                      </a:r>
                      <a:r>
                        <a:rPr lang="en-IE" sz="1200" dirty="0">
                          <a:hlinkClick r:id="rId15"/>
                        </a:rPr>
                        <a:t>A Complete Overview of Word Embeddings by </a:t>
                      </a:r>
                      <a:r>
                        <a:rPr lang="en-IE" sz="1200" dirty="0" err="1">
                          <a:hlinkClick r:id="rId15"/>
                        </a:rPr>
                        <a:t>AssemblyAI</a:t>
                      </a:r>
                      <a:endParaRPr lang="en-IE" sz="1200" dirty="0"/>
                    </a:p>
                  </a:txBody>
                  <a:tcPr>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436493729"/>
                  </a:ext>
                </a:extLst>
              </a:tr>
              <a:tr h="235739">
                <a:tc>
                  <a:txBody>
                    <a:bodyPr/>
                    <a:lstStyle/>
                    <a:p>
                      <a:r>
                        <a:rPr lang="en-IE" sz="1200" b="1" dirty="0"/>
                        <a:t>AE, VAE and Encoder-Decoder Architecture: </a:t>
                      </a:r>
                      <a:r>
                        <a:rPr lang="en-IE" sz="1200" dirty="0">
                          <a:hlinkClick r:id="rId16"/>
                        </a:rPr>
                        <a:t>Denoising and VAE by Luis Serrano</a:t>
                      </a:r>
                      <a:r>
                        <a:rPr lang="en-IE" sz="1200" dirty="0"/>
                        <a:t>, </a:t>
                      </a:r>
                      <a:r>
                        <a:rPr lang="en-IE" sz="1200" dirty="0">
                          <a:hlinkClick r:id="rId17"/>
                        </a:rPr>
                        <a:t>Encoder-Decoder Network by Computerphile</a:t>
                      </a:r>
                      <a:endParaRPr lang="en-IE" sz="1200" dirty="0"/>
                    </a:p>
                  </a:txBody>
                  <a:tcPr>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298240735"/>
                  </a:ext>
                </a:extLst>
              </a:tr>
              <a:tr h="392898">
                <a:tc>
                  <a:txBody>
                    <a:bodyPr/>
                    <a:lstStyle/>
                    <a:p>
                      <a:r>
                        <a:rPr lang="en-IE" sz="1200" b="1" dirty="0"/>
                        <a:t>Attention Model: </a:t>
                      </a:r>
                      <a:r>
                        <a:rPr lang="en-IE" sz="1200" dirty="0">
                          <a:hlinkClick r:id="rId18"/>
                        </a:rPr>
                        <a:t>Attention for ANNs by Josh Starmer</a:t>
                      </a:r>
                      <a:r>
                        <a:rPr lang="en-IE" sz="1200" dirty="0"/>
                        <a:t>, </a:t>
                      </a:r>
                      <a:r>
                        <a:rPr lang="en-IE" sz="1200" dirty="0">
                          <a:hlinkClick r:id="rId19"/>
                        </a:rPr>
                        <a:t>The Attention Mechanism in LLMs by Luis Serrano</a:t>
                      </a:r>
                      <a:r>
                        <a:rPr lang="en-IE" sz="1200" dirty="0"/>
                        <a:t>, </a:t>
                      </a:r>
                      <a:r>
                        <a:rPr lang="en-IE" sz="1200" dirty="0">
                          <a:hlinkClick r:id="rId20"/>
                        </a:rPr>
                        <a:t>The Math behind Attention by Luis Serrano</a:t>
                      </a:r>
                      <a:endParaRPr lang="en-IE" sz="1200" dirty="0"/>
                    </a:p>
                  </a:txBody>
                  <a:tcPr>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770293047"/>
                  </a:ext>
                </a:extLst>
              </a:tr>
              <a:tr h="392898">
                <a:tc>
                  <a:txBody>
                    <a:bodyPr/>
                    <a:lstStyle/>
                    <a:p>
                      <a:r>
                        <a:rPr lang="en-IE" sz="1200" b="1" dirty="0"/>
                        <a:t>Diffusion Model: </a:t>
                      </a:r>
                      <a:r>
                        <a:rPr lang="en-IE" sz="1200" dirty="0">
                          <a:hlinkClick r:id="rId21"/>
                        </a:rPr>
                        <a:t>Diffusion Model Explained in 4-Difficulty Levels by </a:t>
                      </a:r>
                      <a:r>
                        <a:rPr lang="en-IE" sz="1200" dirty="0" err="1">
                          <a:hlinkClick r:id="rId21"/>
                        </a:rPr>
                        <a:t>AssemblyAI</a:t>
                      </a:r>
                      <a:r>
                        <a:rPr lang="en-IE" sz="1200" dirty="0"/>
                        <a:t>, </a:t>
                      </a:r>
                      <a:r>
                        <a:rPr lang="en-IE" sz="1200" dirty="0">
                          <a:hlinkClick r:id="rId22"/>
                        </a:rPr>
                        <a:t>Diffusion Models by Outlier</a:t>
                      </a:r>
                      <a:r>
                        <a:rPr lang="en-IE" sz="1200" dirty="0"/>
                        <a:t>, </a:t>
                      </a:r>
                      <a:r>
                        <a:rPr lang="en-IE" sz="1200" dirty="0">
                          <a:hlinkClick r:id="rId23"/>
                        </a:rPr>
                        <a:t>Ultimate Guide to Diffusion Models by </a:t>
                      </a:r>
                      <a:r>
                        <a:rPr lang="en-IE" sz="1200" dirty="0" err="1">
                          <a:hlinkClick r:id="rId23"/>
                        </a:rPr>
                        <a:t>Aleksa</a:t>
                      </a:r>
                      <a:r>
                        <a:rPr lang="en-IE" sz="1200" dirty="0">
                          <a:hlinkClick r:id="rId23"/>
                        </a:rPr>
                        <a:t> </a:t>
                      </a:r>
                      <a:r>
                        <a:rPr lang="en-IE" sz="1200" dirty="0" err="1">
                          <a:hlinkClick r:id="rId23"/>
                        </a:rPr>
                        <a:t>Gordic</a:t>
                      </a:r>
                      <a:r>
                        <a:rPr lang="en-IE" sz="1200" dirty="0"/>
                        <a:t>, </a:t>
                      </a:r>
                      <a:r>
                        <a:rPr lang="en-IE" sz="1200" dirty="0">
                          <a:hlinkClick r:id="rId24"/>
                        </a:rPr>
                        <a:t>GitHub Repository with Diffusion Model Resources </a:t>
                      </a:r>
                      <a:endParaRPr lang="en-IE" sz="1200" dirty="0"/>
                    </a:p>
                  </a:txBody>
                  <a:tcPr>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714630583"/>
                  </a:ext>
                </a:extLst>
              </a:tr>
              <a:tr h="392898">
                <a:tc>
                  <a:txBody>
                    <a:bodyPr/>
                    <a:lstStyle/>
                    <a:p>
                      <a:r>
                        <a:rPr lang="en-IE" sz="1200" b="1" dirty="0"/>
                        <a:t>Transformer Architecture: </a:t>
                      </a:r>
                      <a:r>
                        <a:rPr lang="en-IE" sz="1200" dirty="0">
                          <a:hlinkClick r:id="rId25"/>
                        </a:rPr>
                        <a:t>Transformer ANN by Josh Starmer</a:t>
                      </a:r>
                      <a:r>
                        <a:rPr lang="en-IE" sz="1200" dirty="0"/>
                        <a:t>, </a:t>
                      </a:r>
                      <a:r>
                        <a:rPr lang="en-IE" sz="1200" dirty="0">
                          <a:hlinkClick r:id="rId26"/>
                        </a:rPr>
                        <a:t>What are Transformer Models by Luis Serrano</a:t>
                      </a:r>
                      <a:r>
                        <a:rPr lang="en-IE" sz="1200" dirty="0"/>
                        <a:t>, </a:t>
                      </a:r>
                      <a:r>
                        <a:rPr lang="en-IE" sz="1200" dirty="0">
                          <a:hlinkClick r:id="rId27"/>
                        </a:rPr>
                        <a:t>Transformers for Beginners by </a:t>
                      </a:r>
                      <a:r>
                        <a:rPr lang="en-IE" sz="1200" dirty="0" err="1">
                          <a:hlinkClick r:id="rId27"/>
                        </a:rPr>
                        <a:t>AssemblyAI</a:t>
                      </a:r>
                      <a:endParaRPr lang="en-IE" sz="1200" dirty="0"/>
                    </a:p>
                  </a:txBody>
                  <a:tcPr>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879071646"/>
                  </a:ext>
                </a:extLst>
              </a:tr>
              <a:tr h="392898">
                <a:tc>
                  <a:txBody>
                    <a:bodyPr/>
                    <a:lstStyle/>
                    <a:p>
                      <a:r>
                        <a:rPr lang="en-IE" sz="1200" b="1" dirty="0"/>
                        <a:t>RLHF and RLAIF: </a:t>
                      </a:r>
                      <a:r>
                        <a:rPr lang="en-IE" sz="1200" dirty="0">
                          <a:hlinkClick r:id="rId28"/>
                        </a:rPr>
                        <a:t>RLHF Academic Paper</a:t>
                      </a:r>
                      <a:r>
                        <a:rPr lang="en-IE" sz="1200" dirty="0"/>
                        <a:t>, </a:t>
                      </a:r>
                      <a:r>
                        <a:rPr lang="en-IE" sz="1200" dirty="0">
                          <a:hlinkClick r:id="rId29"/>
                        </a:rPr>
                        <a:t>RLAIF Academic Paper</a:t>
                      </a:r>
                      <a:r>
                        <a:rPr lang="en-IE" sz="1200" dirty="0"/>
                        <a:t>, </a:t>
                      </a:r>
                      <a:r>
                        <a:rPr lang="en-IE" sz="1200" dirty="0">
                          <a:hlinkClick r:id="rId30"/>
                        </a:rPr>
                        <a:t>RLHF by </a:t>
                      </a:r>
                      <a:r>
                        <a:rPr lang="en-IE" sz="1200" dirty="0" err="1">
                          <a:hlinkClick r:id="rId30"/>
                        </a:rPr>
                        <a:t>HuggingFace</a:t>
                      </a:r>
                      <a:r>
                        <a:rPr lang="en-IE" sz="1200" dirty="0"/>
                        <a:t>, </a:t>
                      </a:r>
                      <a:r>
                        <a:rPr lang="en-IE" sz="1200" dirty="0">
                          <a:hlinkClick r:id="rId31"/>
                        </a:rPr>
                        <a:t>RLHF vs RLAIF by </a:t>
                      </a:r>
                      <a:r>
                        <a:rPr lang="en-IE" sz="1200" dirty="0" err="1">
                          <a:hlinkClick r:id="rId31"/>
                        </a:rPr>
                        <a:t>AssemblyAI</a:t>
                      </a:r>
                      <a:r>
                        <a:rPr lang="en-IE" sz="1200" dirty="0"/>
                        <a:t>, </a:t>
                      </a:r>
                      <a:r>
                        <a:rPr lang="en-IE" sz="1200" dirty="0">
                          <a:hlinkClick r:id="rId32"/>
                        </a:rPr>
                        <a:t>How RLAIF Works by </a:t>
                      </a:r>
                      <a:r>
                        <a:rPr lang="en-IE" sz="1200" dirty="0" err="1">
                          <a:hlinkClick r:id="rId32"/>
                        </a:rPr>
                        <a:t>AssemblyAI</a:t>
                      </a:r>
                      <a:r>
                        <a:rPr lang="en-IE" sz="1200" dirty="0"/>
                        <a:t>, </a:t>
                      </a:r>
                      <a:r>
                        <a:rPr lang="en-IE" sz="1200" dirty="0">
                          <a:hlinkClick r:id="rId33"/>
                        </a:rPr>
                        <a:t>RLHF vs RLAIF for Model Alignment by </a:t>
                      </a:r>
                      <a:r>
                        <a:rPr lang="en-IE" sz="1200" dirty="0" err="1">
                          <a:hlinkClick r:id="rId33"/>
                        </a:rPr>
                        <a:t>AssemblyAI</a:t>
                      </a:r>
                      <a:r>
                        <a:rPr lang="en-IE" sz="1200" dirty="0"/>
                        <a:t>, </a:t>
                      </a:r>
                      <a:r>
                        <a:rPr lang="en-IE" sz="1200" dirty="0">
                          <a:hlinkClick r:id="rId34"/>
                        </a:rPr>
                        <a:t>LLM Training by Sebastian </a:t>
                      </a:r>
                      <a:r>
                        <a:rPr lang="en-IE" sz="1200" dirty="0" err="1">
                          <a:hlinkClick r:id="rId34"/>
                        </a:rPr>
                        <a:t>Raschka</a:t>
                      </a:r>
                      <a:endParaRPr lang="en-IE" sz="1200" dirty="0"/>
                    </a:p>
                  </a:txBody>
                  <a:tcPr>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536745165"/>
                  </a:ext>
                </a:extLst>
              </a:tr>
              <a:tr h="392898">
                <a:tc>
                  <a:txBody>
                    <a:bodyPr/>
                    <a:lstStyle/>
                    <a:p>
                      <a:r>
                        <a:rPr lang="en-IE" sz="1200" b="1" dirty="0"/>
                        <a:t>LM: </a:t>
                      </a:r>
                      <a:r>
                        <a:rPr lang="en-IE" sz="1200" dirty="0">
                          <a:hlinkClick r:id="rId35"/>
                        </a:rPr>
                        <a:t>What is BERT by </a:t>
                      </a:r>
                      <a:r>
                        <a:rPr lang="en-IE" sz="1200" dirty="0" err="1">
                          <a:hlinkClick r:id="rId35"/>
                        </a:rPr>
                        <a:t>AssemblyAI</a:t>
                      </a:r>
                      <a:r>
                        <a:rPr lang="en-IE" sz="1200" dirty="0"/>
                        <a:t>, </a:t>
                      </a:r>
                      <a:r>
                        <a:rPr lang="en-IE" sz="1200" dirty="0">
                          <a:hlinkClick r:id="rId36"/>
                        </a:rPr>
                        <a:t>BERT by </a:t>
                      </a:r>
                      <a:r>
                        <a:rPr lang="en-IE" sz="1200" dirty="0" err="1">
                          <a:hlinkClick r:id="rId36"/>
                        </a:rPr>
                        <a:t>CodeEmporium</a:t>
                      </a:r>
                      <a:r>
                        <a:rPr lang="en-IE" sz="1200" dirty="0"/>
                        <a:t>, </a:t>
                      </a:r>
                      <a:r>
                        <a:rPr lang="en-IE" sz="1200" dirty="0">
                          <a:hlinkClick r:id="rId37"/>
                        </a:rPr>
                        <a:t>GPT by </a:t>
                      </a:r>
                      <a:r>
                        <a:rPr lang="en-IE" sz="1200" dirty="0" err="1">
                          <a:hlinkClick r:id="rId37"/>
                        </a:rPr>
                        <a:t>CodeEmporium</a:t>
                      </a:r>
                      <a:r>
                        <a:rPr lang="en-IE" sz="1200" dirty="0"/>
                        <a:t>, </a:t>
                      </a:r>
                      <a:r>
                        <a:rPr lang="en-IE" sz="1200" dirty="0">
                          <a:hlinkClick r:id="rId38"/>
                        </a:rPr>
                        <a:t>GPT-1, GPT-2, GPT-3, GPT-4 and ChatGPT Summary by </a:t>
                      </a:r>
                      <a:r>
                        <a:rPr lang="en-IE" sz="1200" dirty="0" err="1">
                          <a:hlinkClick r:id="rId38"/>
                        </a:rPr>
                        <a:t>HuiMing</a:t>
                      </a:r>
                      <a:r>
                        <a:rPr lang="en-IE" sz="1200" dirty="0">
                          <a:hlinkClick r:id="rId38"/>
                        </a:rPr>
                        <a:t> Song</a:t>
                      </a:r>
                      <a:r>
                        <a:rPr lang="en-IE" sz="1200" dirty="0"/>
                        <a:t>, </a:t>
                      </a:r>
                      <a:r>
                        <a:rPr lang="en-IE" sz="1200" dirty="0">
                          <a:hlinkClick r:id="rId39"/>
                        </a:rPr>
                        <a:t>GPT YouTube Playlist by </a:t>
                      </a:r>
                      <a:r>
                        <a:rPr lang="en-IE" sz="1200" dirty="0" err="1">
                          <a:hlinkClick r:id="rId39"/>
                        </a:rPr>
                        <a:t>Minsuk</a:t>
                      </a:r>
                      <a:r>
                        <a:rPr lang="en-IE" sz="1200" dirty="0">
                          <a:hlinkClick r:id="rId39"/>
                        </a:rPr>
                        <a:t> Heo</a:t>
                      </a:r>
                      <a:endParaRPr lang="en-IE" sz="1200" dirty="0"/>
                    </a:p>
                  </a:txBody>
                  <a:tcPr>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4212293101"/>
                  </a:ext>
                </a:extLst>
              </a:tr>
              <a:tr h="235739">
                <a:tc>
                  <a:txBody>
                    <a:bodyPr/>
                    <a:lstStyle/>
                    <a:p>
                      <a:r>
                        <a:rPr lang="en-IE" sz="1200" b="1" dirty="0"/>
                        <a:t>LLM: </a:t>
                      </a:r>
                      <a:r>
                        <a:rPr lang="en-IE" sz="1200" dirty="0">
                          <a:hlinkClick r:id="rId40"/>
                        </a:rPr>
                        <a:t>A Complete Look at LLMs by </a:t>
                      </a:r>
                      <a:r>
                        <a:rPr lang="en-IE" sz="1200" dirty="0" err="1">
                          <a:hlinkClick r:id="rId40"/>
                        </a:rPr>
                        <a:t>AssemblyAI</a:t>
                      </a:r>
                      <a:endParaRPr lang="en-IE" sz="1200" dirty="0"/>
                    </a:p>
                  </a:txBody>
                  <a:tcPr>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533724419"/>
                  </a:ext>
                </a:extLst>
              </a:tr>
              <a:tr h="235739">
                <a:tc>
                  <a:txBody>
                    <a:bodyPr/>
                    <a:lstStyle/>
                    <a:p>
                      <a:r>
                        <a:rPr lang="en-IE" sz="1200" b="1" dirty="0"/>
                        <a:t>AGI, ASI, Robotics, etc: </a:t>
                      </a:r>
                      <a:r>
                        <a:rPr lang="en-IE" sz="1200" dirty="0">
                          <a:hlinkClick r:id="rId41"/>
                        </a:rPr>
                        <a:t>Levels of AGI by DeepMind</a:t>
                      </a:r>
                      <a:r>
                        <a:rPr lang="en-IE" sz="1200" dirty="0"/>
                        <a:t>, </a:t>
                      </a:r>
                      <a:r>
                        <a:rPr lang="en-IE" sz="1200" dirty="0">
                          <a:hlinkClick r:id="rId42"/>
                        </a:rPr>
                        <a:t>Boston Dynamics YouTube Channel</a:t>
                      </a:r>
                      <a:endParaRPr lang="en-IE" sz="1200" dirty="0"/>
                    </a:p>
                  </a:txBody>
                  <a:tcPr>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832687652"/>
                  </a:ext>
                </a:extLst>
              </a:tr>
            </a:tbl>
          </a:graphicData>
        </a:graphic>
      </p:graphicFrame>
      <p:graphicFrame>
        <p:nvGraphicFramePr>
          <p:cNvPr id="6" name="Table 5">
            <a:extLst>
              <a:ext uri="{FF2B5EF4-FFF2-40B4-BE49-F238E27FC236}">
                <a16:creationId xmlns:a16="http://schemas.microsoft.com/office/drawing/2014/main" id="{57607ADF-A3B9-0E57-61A6-9F6CD5691E0D}"/>
              </a:ext>
            </a:extLst>
          </p:cNvPr>
          <p:cNvGraphicFramePr>
            <a:graphicFrameLocks noGrp="1"/>
          </p:cNvGraphicFramePr>
          <p:nvPr>
            <p:extLst>
              <p:ext uri="{D42A27DB-BD31-4B8C-83A1-F6EECF244321}">
                <p14:modId xmlns:p14="http://schemas.microsoft.com/office/powerpoint/2010/main" val="2898349237"/>
              </p:ext>
            </p:extLst>
          </p:nvPr>
        </p:nvGraphicFramePr>
        <p:xfrm>
          <a:off x="8361324" y="1340528"/>
          <a:ext cx="3754475" cy="4997144"/>
        </p:xfrm>
        <a:graphic>
          <a:graphicData uri="http://schemas.openxmlformats.org/drawingml/2006/table">
            <a:tbl>
              <a:tblPr firstRow="1" bandRow="1">
                <a:tableStyleId>{B301B821-A1FF-4177-AEE7-76D212191A09}</a:tableStyleId>
              </a:tblPr>
              <a:tblGrid>
                <a:gridCol w="3754475">
                  <a:extLst>
                    <a:ext uri="{9D8B030D-6E8A-4147-A177-3AD203B41FA5}">
                      <a16:colId xmlns:a16="http://schemas.microsoft.com/office/drawing/2014/main" val="3134376823"/>
                    </a:ext>
                  </a:extLst>
                </a:gridCol>
              </a:tblGrid>
              <a:tr h="282281">
                <a:tc>
                  <a:txBody>
                    <a:bodyPr/>
                    <a:lstStyle/>
                    <a:p>
                      <a:r>
                        <a:rPr lang="en-IE" sz="1200" dirty="0"/>
                        <a:t>Practical</a:t>
                      </a:r>
                    </a:p>
                  </a:txBody>
                  <a:tcPr>
                    <a:lnL w="28575" cap="flat" cmpd="sng" algn="ctr">
                      <a:solidFill>
                        <a:schemeClr val="tx1"/>
                      </a:solidFill>
                      <a:prstDash val="solid"/>
                      <a:round/>
                      <a:headEnd type="none" w="med" len="med"/>
                      <a:tailEnd type="none" w="med" len="med"/>
                    </a:lnL>
                    <a:cell3D prstMaterial="dkEdge">
                      <a:bevel h="50800" prst="divot"/>
                      <a:lightRig rig="flood" dir="t"/>
                    </a:cell3D>
                  </a:tcPr>
                </a:tc>
                <a:extLst>
                  <a:ext uri="{0D108BD9-81ED-4DB2-BD59-A6C34878D82A}">
                    <a16:rowId xmlns:a16="http://schemas.microsoft.com/office/drawing/2014/main" val="3329100426"/>
                  </a:ext>
                </a:extLst>
              </a:tr>
              <a:tr h="776874">
                <a:tc>
                  <a:txBody>
                    <a:bodyPr/>
                    <a:lstStyle/>
                    <a:p>
                      <a:r>
                        <a:rPr lang="en-IE" sz="1200" dirty="0">
                          <a:highlight>
                            <a:srgbClr val="FFFF00"/>
                          </a:highlight>
                        </a:rPr>
                        <a:t>Personal project </a:t>
                      </a:r>
                      <a:r>
                        <a:rPr lang="en-IE" sz="1200" b="1" dirty="0">
                          <a:highlight>
                            <a:srgbClr val="FFFF00"/>
                          </a:highlight>
                        </a:rPr>
                        <a:t>implementing code from academic paper</a:t>
                      </a:r>
                      <a:r>
                        <a:rPr lang="en-IE" sz="1200" dirty="0">
                          <a:highlight>
                            <a:srgbClr val="FFFF00"/>
                          </a:highlight>
                        </a:rPr>
                        <a:t>.</a:t>
                      </a:r>
                    </a:p>
                    <a:p>
                      <a:r>
                        <a:rPr lang="en-IE" sz="1200" dirty="0">
                          <a:highlight>
                            <a:srgbClr val="FFFF00"/>
                          </a:highlight>
                        </a:rPr>
                        <a:t>Professional project </a:t>
                      </a:r>
                      <a:r>
                        <a:rPr lang="en-IE" sz="1200" b="1" dirty="0">
                          <a:highlight>
                            <a:srgbClr val="FFFF00"/>
                          </a:highlight>
                        </a:rPr>
                        <a:t>applying Generative AI at work</a:t>
                      </a:r>
                      <a:r>
                        <a:rPr lang="en-IE" sz="1200" dirty="0">
                          <a:highlight>
                            <a:srgbClr val="FFFF00"/>
                          </a:highlight>
                        </a:rPr>
                        <a:t>.</a:t>
                      </a:r>
                    </a:p>
                  </a:txBody>
                  <a:tcPr>
                    <a:lnL w="28575"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216859352"/>
                  </a:ext>
                </a:extLst>
              </a:tr>
              <a:tr h="1122152">
                <a:tc>
                  <a:txBody>
                    <a:bodyPr/>
                    <a:lstStyle/>
                    <a:p>
                      <a:r>
                        <a:rPr lang="en-IE" sz="1200" b="1" dirty="0"/>
                        <a:t>Try it Yourself: </a:t>
                      </a:r>
                      <a:r>
                        <a:rPr lang="en-IE" sz="1200" dirty="0">
                          <a:hlinkClick r:id="rId43"/>
                        </a:rPr>
                        <a:t>https://thispersondoesnotexist.com/</a:t>
                      </a:r>
                      <a:r>
                        <a:rPr lang="en-IE" sz="1200" dirty="0"/>
                        <a:t>, </a:t>
                      </a:r>
                      <a:r>
                        <a:rPr lang="en-IE" sz="1200" dirty="0">
                          <a:hlinkClick r:id="rId44"/>
                        </a:rPr>
                        <a:t>https://huggingface.co/spaces/dalle-mini/dalle-mini</a:t>
                      </a:r>
                      <a:r>
                        <a:rPr lang="en-IE" sz="1200" dirty="0"/>
                        <a:t>, </a:t>
                      </a:r>
                      <a:r>
                        <a:rPr lang="en-IE" sz="1200" dirty="0">
                          <a:hlinkClick r:id="rId45"/>
                        </a:rPr>
                        <a:t>https://www.phind.com/</a:t>
                      </a:r>
                      <a:r>
                        <a:rPr lang="en-IE" sz="1200" dirty="0"/>
                        <a:t>,</a:t>
                      </a:r>
                    </a:p>
                    <a:p>
                      <a:r>
                        <a:rPr lang="en-IE" sz="1200" dirty="0">
                          <a:hlinkClick r:id="rId46"/>
                        </a:rPr>
                        <a:t>https://chat.openai.com/</a:t>
                      </a:r>
                      <a:r>
                        <a:rPr lang="en-IE" sz="1200" dirty="0"/>
                        <a:t>,</a:t>
                      </a:r>
                    </a:p>
                    <a:p>
                      <a:r>
                        <a:rPr lang="en-IE" sz="1200" dirty="0">
                          <a:hlinkClick r:id="rId47"/>
                        </a:rPr>
                        <a:t>https://www.learn.xyz/</a:t>
                      </a:r>
                      <a:endParaRPr lang="en-IE" sz="1200" dirty="0"/>
                    </a:p>
                  </a:txBody>
                  <a:tcPr>
                    <a:lnL w="28575"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882156778"/>
                  </a:ext>
                </a:extLst>
              </a:tr>
              <a:tr h="1122152">
                <a:tc>
                  <a:txBody>
                    <a:bodyPr/>
                    <a:lstStyle/>
                    <a:p>
                      <a:r>
                        <a:rPr lang="en-IE" sz="1200" b="1" dirty="0"/>
                        <a:t>Walkthroughs: </a:t>
                      </a:r>
                      <a:r>
                        <a:rPr lang="en-IE" sz="1200" dirty="0">
                          <a:hlinkClick r:id="rId48"/>
                        </a:rPr>
                        <a:t>https://colab.research.google.com/github/huggingface/notebooks/blob/main/examples/annotated_diffusion.ipynb</a:t>
                      </a:r>
                      <a:r>
                        <a:rPr lang="en-IE" sz="1200" dirty="0"/>
                        <a:t>, </a:t>
                      </a:r>
                      <a:r>
                        <a:rPr lang="en-IE" sz="1200" dirty="0">
                          <a:hlinkClick r:id="rId49"/>
                        </a:rPr>
                        <a:t>https://www.deeplearning.ai/short-courses/how-diffusion-models-work/</a:t>
                      </a:r>
                      <a:endParaRPr lang="en-IE" sz="1200" dirty="0"/>
                    </a:p>
                  </a:txBody>
                  <a:tcPr>
                    <a:lnL w="28575"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038967036"/>
                  </a:ext>
                </a:extLst>
              </a:tr>
              <a:tr h="1223217">
                <a:tc>
                  <a:txBody>
                    <a:bodyPr/>
                    <a:lstStyle/>
                    <a:p>
                      <a:r>
                        <a:rPr lang="en-IE" sz="1200" b="1" dirty="0"/>
                        <a:t>Practice: </a:t>
                      </a:r>
                      <a:r>
                        <a:rPr lang="en-IE" sz="1200" dirty="0">
                          <a:hlinkClick r:id="rId50"/>
                        </a:rPr>
                        <a:t>https://www.datacamp.com/</a:t>
                      </a:r>
                      <a:r>
                        <a:rPr lang="en-IE" sz="1200" dirty="0"/>
                        <a:t>, </a:t>
                      </a:r>
                      <a:r>
                        <a:rPr lang="en-IE" sz="1200" dirty="0">
                          <a:hlinkClick r:id="rId51"/>
                        </a:rPr>
                        <a:t>https://www.kaggle.com/</a:t>
                      </a:r>
                      <a:r>
                        <a:rPr lang="en-IE" sz="1200" dirty="0"/>
                        <a:t>, </a:t>
                      </a:r>
                      <a:r>
                        <a:rPr lang="en-IE" sz="1200" dirty="0">
                          <a:hlinkClick r:id="rId52"/>
                        </a:rPr>
                        <a:t>https://huggingface.co/</a:t>
                      </a:r>
                      <a:r>
                        <a:rPr lang="en-IE" sz="1200" dirty="0"/>
                        <a:t>, </a:t>
                      </a:r>
                      <a:r>
                        <a:rPr lang="en-IE" sz="1200" dirty="0">
                          <a:hlinkClick r:id="rId53"/>
                        </a:rPr>
                        <a:t>https://www.youtube.com/</a:t>
                      </a:r>
                      <a:r>
                        <a:rPr lang="en-IE" sz="1200" dirty="0"/>
                        <a:t>, </a:t>
                      </a:r>
                      <a:r>
                        <a:rPr lang="en-IE" sz="1200" dirty="0">
                          <a:hlinkClick r:id="rId54"/>
                        </a:rPr>
                        <a:t>https://paperswithcode.com/</a:t>
                      </a:r>
                      <a:r>
                        <a:rPr lang="en-IE" sz="1200" dirty="0"/>
                        <a:t>, </a:t>
                      </a:r>
                      <a:r>
                        <a:rPr lang="en-IE" sz="1200" dirty="0">
                          <a:hlinkClick r:id="rId55"/>
                        </a:rPr>
                        <a:t>https://www.deeplearning.ai/</a:t>
                      </a:r>
                      <a:r>
                        <a:rPr lang="en-IE" sz="1200" dirty="0"/>
                        <a:t>, </a:t>
                      </a:r>
                      <a:r>
                        <a:rPr lang="en-IE" sz="1200" dirty="0">
                          <a:hlinkClick r:id="rId56"/>
                        </a:rPr>
                        <a:t>https://www.wikipedia.org/</a:t>
                      </a:r>
                      <a:endParaRPr lang="en-IE" sz="1200" dirty="0"/>
                    </a:p>
                  </a:txBody>
                  <a:tcPr>
                    <a:lnL w="28575"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4274192540"/>
                  </a:ext>
                </a:extLst>
              </a:tr>
              <a:tr h="470468">
                <a:tc>
                  <a:txBody>
                    <a:bodyPr/>
                    <a:lstStyle/>
                    <a:p>
                      <a:r>
                        <a:rPr lang="en-IE" sz="1200" b="1" dirty="0"/>
                        <a:t>Company Blogs: </a:t>
                      </a:r>
                      <a:r>
                        <a:rPr lang="en-IE" sz="1200" dirty="0"/>
                        <a:t>Google, DeepMind, OpenAI, Cohere, Anthropic, NVIDIA, Meta</a:t>
                      </a:r>
                    </a:p>
                  </a:txBody>
                  <a:tcPr>
                    <a:lnL w="28575"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808524609"/>
                  </a:ext>
                </a:extLst>
              </a:tr>
            </a:tbl>
          </a:graphicData>
        </a:graphic>
      </p:graphicFrame>
      <p:sp>
        <p:nvSpPr>
          <p:cNvPr id="11" name="Slide Number Placeholder 10">
            <a:extLst>
              <a:ext uri="{FF2B5EF4-FFF2-40B4-BE49-F238E27FC236}">
                <a16:creationId xmlns:a16="http://schemas.microsoft.com/office/drawing/2014/main" id="{E77EA9CB-2617-BD8A-7563-620EA5D5A517}"/>
              </a:ext>
            </a:extLst>
          </p:cNvPr>
          <p:cNvSpPr>
            <a:spLocks noGrp="1"/>
          </p:cNvSpPr>
          <p:nvPr>
            <p:ph type="sldNum" sz="quarter" idx="12"/>
          </p:nvPr>
        </p:nvSpPr>
        <p:spPr/>
        <p:txBody>
          <a:bodyPr/>
          <a:lstStyle/>
          <a:p>
            <a:fld id="{62F31B3C-3E6F-4376-AE8D-B04EC8139BE4}" type="slidenum">
              <a:rPr lang="en-IE" smtClean="0"/>
              <a:t>4</a:t>
            </a:fld>
            <a:endParaRPr lang="en-IE"/>
          </a:p>
        </p:txBody>
      </p:sp>
    </p:spTree>
    <p:extLst>
      <p:ext uri="{BB962C8B-B14F-4D97-AF65-F5344CB8AC3E}">
        <p14:creationId xmlns:p14="http://schemas.microsoft.com/office/powerpoint/2010/main" val="242758782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4BC99CB9-DDAD-44A2-8A1C-E3AF4E72DF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1561AEE4-4E38-4BAC-976D-E0DE523FC5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8" name="Group 37">
            <a:extLst>
              <a:ext uri="{FF2B5EF4-FFF2-40B4-BE49-F238E27FC236}">
                <a16:creationId xmlns:a16="http://schemas.microsoft.com/office/drawing/2014/main" id="{F0BC676B-D19A-44DB-910A-0C0E6D43397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4431" y="3985"/>
            <a:ext cx="9772765" cy="6858000"/>
            <a:chOff x="1303402" y="3985"/>
            <a:chExt cx="9772765" cy="6858000"/>
          </a:xfrm>
        </p:grpSpPr>
        <p:sp>
          <p:nvSpPr>
            <p:cNvPr id="39" name="Freeform: Shape 38">
              <a:extLst>
                <a:ext uri="{FF2B5EF4-FFF2-40B4-BE49-F238E27FC236}">
                  <a16:creationId xmlns:a16="http://schemas.microsoft.com/office/drawing/2014/main" id="{999AA485-A13F-4455-814E-C116AD7E04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985"/>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0" name="Freeform: Shape 39">
              <a:extLst>
                <a:ext uri="{FF2B5EF4-FFF2-40B4-BE49-F238E27FC236}">
                  <a16:creationId xmlns:a16="http://schemas.microsoft.com/office/drawing/2014/main" id="{9C90D55F-0AFB-45E5-8815-A4701774CE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985"/>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1" name="Freeform: Shape 40">
              <a:extLst>
                <a:ext uri="{FF2B5EF4-FFF2-40B4-BE49-F238E27FC236}">
                  <a16:creationId xmlns:a16="http://schemas.microsoft.com/office/drawing/2014/main" id="{D476B6C1-4A41-48E6-8540-FC48FCD769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985"/>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2" name="Freeform: Shape 41">
              <a:extLst>
                <a:ext uri="{FF2B5EF4-FFF2-40B4-BE49-F238E27FC236}">
                  <a16:creationId xmlns:a16="http://schemas.microsoft.com/office/drawing/2014/main" id="{3347F445-D2CA-4FEB-AB8E-7A47AB57CD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985"/>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3" name="Freeform: Shape 42">
              <a:extLst>
                <a:ext uri="{FF2B5EF4-FFF2-40B4-BE49-F238E27FC236}">
                  <a16:creationId xmlns:a16="http://schemas.microsoft.com/office/drawing/2014/main" id="{12F1B3D8-301E-4A54-9284-EB14E9056B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985"/>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sp>
          <p:nvSpPr>
            <p:cNvPr id="44" name="Freeform: Shape 43">
              <a:extLst>
                <a:ext uri="{FF2B5EF4-FFF2-40B4-BE49-F238E27FC236}">
                  <a16:creationId xmlns:a16="http://schemas.microsoft.com/office/drawing/2014/main" id="{CE4B9C67-860A-4569-AC84-3ADE433D1C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985"/>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5" name="Freeform: Shape 44">
              <a:extLst>
                <a:ext uri="{FF2B5EF4-FFF2-40B4-BE49-F238E27FC236}">
                  <a16:creationId xmlns:a16="http://schemas.microsoft.com/office/drawing/2014/main" id="{1175B763-A6E6-4AD1-9138-9B1164A7A8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985"/>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8" name="Title 27">
            <a:extLst>
              <a:ext uri="{FF2B5EF4-FFF2-40B4-BE49-F238E27FC236}">
                <a16:creationId xmlns:a16="http://schemas.microsoft.com/office/drawing/2014/main" id="{DE5243D6-490E-C940-CE3F-E0CA55F1C374}"/>
              </a:ext>
            </a:extLst>
          </p:cNvPr>
          <p:cNvSpPr>
            <a:spLocks noGrp="1"/>
          </p:cNvSpPr>
          <p:nvPr>
            <p:ph type="title"/>
          </p:nvPr>
        </p:nvSpPr>
        <p:spPr>
          <a:xfrm>
            <a:off x="262502" y="117847"/>
            <a:ext cx="11672595" cy="1007706"/>
          </a:xfrm>
        </p:spPr>
        <p:txBody>
          <a:bodyPr anchor="ctr">
            <a:normAutofit/>
          </a:bodyPr>
          <a:lstStyle/>
          <a:p>
            <a:pPr algn="ctr"/>
            <a:r>
              <a:rPr lang="en-IE" sz="3600" dirty="0">
                <a:solidFill>
                  <a:schemeClr val="tx2"/>
                </a:solidFill>
                <a:latin typeface="Agency FB" panose="020B0503020202020204" pitchFamily="34" charset="0"/>
              </a:rPr>
              <a:t>Contact Information</a:t>
            </a:r>
          </a:p>
        </p:txBody>
      </p:sp>
      <p:sp>
        <p:nvSpPr>
          <p:cNvPr id="29" name="Content Placeholder 28">
            <a:extLst>
              <a:ext uri="{FF2B5EF4-FFF2-40B4-BE49-F238E27FC236}">
                <a16:creationId xmlns:a16="http://schemas.microsoft.com/office/drawing/2014/main" id="{A2EBEA7D-2A55-EC88-9E44-C02CFE729326}"/>
              </a:ext>
            </a:extLst>
          </p:cNvPr>
          <p:cNvSpPr>
            <a:spLocks noGrp="1"/>
          </p:cNvSpPr>
          <p:nvPr>
            <p:ph idx="1"/>
          </p:nvPr>
        </p:nvSpPr>
        <p:spPr>
          <a:xfrm>
            <a:off x="262501" y="1502229"/>
            <a:ext cx="11672596" cy="5038529"/>
          </a:xfrm>
        </p:spPr>
        <p:txBody>
          <a:bodyPr anchor="t">
            <a:normAutofit/>
          </a:bodyPr>
          <a:lstStyle/>
          <a:p>
            <a:pPr marL="0" indent="0" algn="ctr">
              <a:buNone/>
            </a:pPr>
            <a:r>
              <a:rPr lang="en-IE" sz="2000" b="1" dirty="0">
                <a:solidFill>
                  <a:schemeClr val="tx2"/>
                </a:solidFill>
              </a:rPr>
              <a:t>Name:</a:t>
            </a:r>
            <a:r>
              <a:rPr lang="en-IE" sz="2000" dirty="0">
                <a:solidFill>
                  <a:schemeClr val="tx2"/>
                </a:solidFill>
              </a:rPr>
              <a:t> William Ikenna-Nwosu</a:t>
            </a:r>
          </a:p>
          <a:p>
            <a:pPr marL="0" indent="0" algn="ctr">
              <a:buNone/>
            </a:pPr>
            <a:r>
              <a:rPr lang="en-IE" sz="2000" b="1" dirty="0">
                <a:solidFill>
                  <a:schemeClr val="tx2"/>
                </a:solidFill>
              </a:rPr>
              <a:t>Department: </a:t>
            </a:r>
            <a:r>
              <a:rPr lang="en-IE" sz="2000" dirty="0">
                <a:solidFill>
                  <a:schemeClr val="tx2"/>
                </a:solidFill>
              </a:rPr>
              <a:t>Department of Agriculture, Food and the Marine (DAFM)</a:t>
            </a:r>
          </a:p>
          <a:p>
            <a:pPr marL="0" indent="0" algn="ctr">
              <a:buNone/>
            </a:pPr>
            <a:r>
              <a:rPr lang="en-IE" sz="2000" b="1" dirty="0">
                <a:solidFill>
                  <a:schemeClr val="tx2"/>
                </a:solidFill>
              </a:rPr>
              <a:t>Location:</a:t>
            </a:r>
            <a:r>
              <a:rPr lang="en-IE" sz="2000" dirty="0">
                <a:solidFill>
                  <a:schemeClr val="tx2"/>
                </a:solidFill>
              </a:rPr>
              <a:t> Agriculture House 3C, Kildare Street, Dublin 2, Dublin</a:t>
            </a:r>
          </a:p>
          <a:p>
            <a:pPr marL="0" indent="0" algn="ctr">
              <a:buNone/>
            </a:pPr>
            <a:r>
              <a:rPr lang="en-IE" sz="2000" b="1" dirty="0">
                <a:solidFill>
                  <a:schemeClr val="tx2"/>
                </a:solidFill>
              </a:rPr>
              <a:t>Division:</a:t>
            </a:r>
            <a:r>
              <a:rPr lang="en-IE" sz="2000" dirty="0">
                <a:solidFill>
                  <a:schemeClr val="tx2"/>
                </a:solidFill>
              </a:rPr>
              <a:t> Data Management &amp; Analytics</a:t>
            </a:r>
          </a:p>
          <a:p>
            <a:pPr marL="0" indent="0" algn="ctr">
              <a:buNone/>
            </a:pPr>
            <a:r>
              <a:rPr lang="en-IE" sz="2000" b="1" dirty="0">
                <a:solidFill>
                  <a:schemeClr val="tx2"/>
                </a:solidFill>
              </a:rPr>
              <a:t>DAFM Email Address: </a:t>
            </a:r>
            <a:r>
              <a:rPr lang="en-IE" sz="2000" dirty="0">
                <a:solidFill>
                  <a:schemeClr val="tx2"/>
                </a:solidFill>
                <a:hlinkClick r:id="rId2"/>
              </a:rPr>
              <a:t>william.ikennanwosu@agriculture.gov.ie</a:t>
            </a:r>
            <a:endParaRPr lang="en-IE" sz="2000" dirty="0">
              <a:solidFill>
                <a:schemeClr val="tx2"/>
              </a:solidFill>
            </a:endParaRPr>
          </a:p>
          <a:p>
            <a:pPr marL="0" indent="0" algn="ctr">
              <a:buNone/>
            </a:pPr>
            <a:r>
              <a:rPr lang="en-IE" sz="2000" b="1" dirty="0">
                <a:solidFill>
                  <a:schemeClr val="tx2"/>
                </a:solidFill>
              </a:rPr>
              <a:t>CSO Email Address: </a:t>
            </a:r>
            <a:r>
              <a:rPr lang="en-IE" sz="2000" dirty="0">
                <a:solidFill>
                  <a:schemeClr val="tx2"/>
                </a:solidFill>
                <a:hlinkClick r:id="rId3"/>
              </a:rPr>
              <a:t>william.ikennanwosu@cso.ie</a:t>
            </a:r>
            <a:endParaRPr lang="en-IE" sz="2000" dirty="0">
              <a:solidFill>
                <a:schemeClr val="tx2"/>
              </a:solidFill>
            </a:endParaRPr>
          </a:p>
          <a:p>
            <a:pPr marL="0" indent="0" algn="ctr">
              <a:buNone/>
            </a:pPr>
            <a:r>
              <a:rPr lang="en-IE" sz="2000" b="1" dirty="0">
                <a:solidFill>
                  <a:schemeClr val="tx2"/>
                </a:solidFill>
              </a:rPr>
              <a:t>Date: </a:t>
            </a:r>
            <a:r>
              <a:rPr lang="en-IE" sz="2000" dirty="0">
                <a:solidFill>
                  <a:schemeClr val="tx2"/>
                </a:solidFill>
              </a:rPr>
              <a:t>Tuesday,</a:t>
            </a:r>
            <a:r>
              <a:rPr lang="en-IE" sz="2000" b="1" dirty="0">
                <a:solidFill>
                  <a:schemeClr val="tx2"/>
                </a:solidFill>
              </a:rPr>
              <a:t> </a:t>
            </a:r>
            <a:r>
              <a:rPr lang="en-IE" sz="2000" dirty="0">
                <a:solidFill>
                  <a:schemeClr val="tx2"/>
                </a:solidFill>
              </a:rPr>
              <a:t>21</a:t>
            </a:r>
            <a:r>
              <a:rPr lang="en-IE" sz="2000" baseline="30000" dirty="0">
                <a:solidFill>
                  <a:schemeClr val="tx2"/>
                </a:solidFill>
              </a:rPr>
              <a:t>st</a:t>
            </a:r>
            <a:r>
              <a:rPr lang="en-IE" sz="2000" dirty="0">
                <a:solidFill>
                  <a:schemeClr val="tx2"/>
                </a:solidFill>
              </a:rPr>
              <a:t> of November 2023</a:t>
            </a:r>
          </a:p>
          <a:p>
            <a:pPr marL="0" indent="0" algn="ctr">
              <a:buNone/>
            </a:pPr>
            <a:endParaRPr lang="en-IE" sz="2000" dirty="0">
              <a:solidFill>
                <a:schemeClr val="tx2"/>
              </a:solidFill>
            </a:endParaRPr>
          </a:p>
          <a:p>
            <a:pPr marL="0" indent="0">
              <a:buNone/>
            </a:pPr>
            <a:endParaRPr lang="en-IE" sz="2000" dirty="0">
              <a:solidFill>
                <a:schemeClr val="tx2"/>
              </a:solidFill>
            </a:endParaRPr>
          </a:p>
          <a:p>
            <a:pPr marL="0" indent="0">
              <a:buNone/>
            </a:pPr>
            <a:endParaRPr lang="en-IE" sz="2000" dirty="0">
              <a:solidFill>
                <a:schemeClr val="tx2"/>
              </a:solidFill>
            </a:endParaRPr>
          </a:p>
        </p:txBody>
      </p:sp>
      <p:pic>
        <p:nvPicPr>
          <p:cNvPr id="9" name="Picture 8" descr="A close-up of a white background&#10;&#10;Description automatically generated">
            <a:extLst>
              <a:ext uri="{FF2B5EF4-FFF2-40B4-BE49-F238E27FC236}">
                <a16:creationId xmlns:a16="http://schemas.microsoft.com/office/drawing/2014/main" id="{015C639D-1491-08F5-0816-281E16BE091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32673" y="4654809"/>
            <a:ext cx="3562350" cy="1257300"/>
          </a:xfrm>
          <a:prstGeom prst="rect">
            <a:avLst/>
          </a:prstGeom>
        </p:spPr>
      </p:pic>
      <p:pic>
        <p:nvPicPr>
          <p:cNvPr id="11" name="Picture 10" descr="A close-up of a logo&#10;&#10;Description automatically generated">
            <a:extLst>
              <a:ext uri="{FF2B5EF4-FFF2-40B4-BE49-F238E27FC236}">
                <a16:creationId xmlns:a16="http://schemas.microsoft.com/office/drawing/2014/main" id="{0230C451-2394-6DF9-BDE7-4401A199699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36715" y="4654809"/>
            <a:ext cx="3629025" cy="1257300"/>
          </a:xfrm>
          <a:prstGeom prst="rect">
            <a:avLst/>
          </a:prstGeom>
        </p:spPr>
      </p:pic>
      <p:sp>
        <p:nvSpPr>
          <p:cNvPr id="12" name="Slide Number Placeholder 11">
            <a:extLst>
              <a:ext uri="{FF2B5EF4-FFF2-40B4-BE49-F238E27FC236}">
                <a16:creationId xmlns:a16="http://schemas.microsoft.com/office/drawing/2014/main" id="{BEADDC30-199D-7D5D-0549-5756A6959E2E}"/>
              </a:ext>
            </a:extLst>
          </p:cNvPr>
          <p:cNvSpPr>
            <a:spLocks noGrp="1"/>
          </p:cNvSpPr>
          <p:nvPr>
            <p:ph type="sldNum" sz="quarter" idx="12"/>
          </p:nvPr>
        </p:nvSpPr>
        <p:spPr/>
        <p:txBody>
          <a:bodyPr/>
          <a:lstStyle/>
          <a:p>
            <a:fld id="{62F31B3C-3E6F-4376-AE8D-B04EC8139BE4}" type="slidenum">
              <a:rPr lang="en-IE" smtClean="0"/>
              <a:t>5</a:t>
            </a:fld>
            <a:endParaRPr lang="en-IE"/>
          </a:p>
        </p:txBody>
      </p:sp>
    </p:spTree>
    <p:extLst>
      <p:ext uri="{BB962C8B-B14F-4D97-AF65-F5344CB8AC3E}">
        <p14:creationId xmlns:p14="http://schemas.microsoft.com/office/powerpoint/2010/main" val="952719355"/>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927</TotalTime>
  <Words>1164</Words>
  <Application>Microsoft Office PowerPoint</Application>
  <PresentationFormat>Widescreen</PresentationFormat>
  <Paragraphs>69</Paragraphs>
  <Slides>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Agency FB</vt:lpstr>
      <vt:lpstr>Algerian</vt:lpstr>
      <vt:lpstr>Arial</vt:lpstr>
      <vt:lpstr>Calibri</vt:lpstr>
      <vt:lpstr>Calibri Light</vt:lpstr>
      <vt:lpstr>Office Theme</vt:lpstr>
      <vt:lpstr>Back to the Future of Generative Artificial Intelligence</vt:lpstr>
      <vt:lpstr>Historical Timeline of Generative Artificial Intelligence Technological Breakthroughs</vt:lpstr>
      <vt:lpstr>Questions &amp; Answers</vt:lpstr>
      <vt:lpstr>Links</vt:lpstr>
      <vt:lpstr>Contact Information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IkennaNwosu, William</dc:creator>
  <cp:lastModifiedBy>IkennaNwosu, William</cp:lastModifiedBy>
  <cp:revision>80</cp:revision>
  <dcterms:created xsi:type="dcterms:W3CDTF">2023-11-16T09:56:16Z</dcterms:created>
  <dcterms:modified xsi:type="dcterms:W3CDTF">2023-11-20T09:03:31Z</dcterms:modified>
</cp:coreProperties>
</file>