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3" r:id="rId4"/>
    <p:sldId id="264" r:id="rId5"/>
    <p:sldId id="265" r:id="rId6"/>
    <p:sldId id="267" r:id="rId7"/>
    <p:sldId id="257" r:id="rId8"/>
    <p:sldId id="268" r:id="rId9"/>
    <p:sldId id="259" r:id="rId10"/>
    <p:sldId id="269" r:id="rId11"/>
    <p:sldId id="261" r:id="rId12"/>
    <p:sldId id="266" r:id="rId13"/>
    <p:sldId id="270" r:id="rId14"/>
    <p:sldId id="273" r:id="rId15"/>
    <p:sldId id="271" r:id="rId16"/>
    <p:sldId id="272" r:id="rId17"/>
    <p:sldId id="275" r:id="rId18"/>
    <p:sldId id="276" r:id="rId19"/>
    <p:sldId id="274" r:id="rId20"/>
    <p:sldId id="262" r:id="rId21"/>
  </p:sldIdLst>
  <p:sldSz cx="9144000" cy="6858000" type="screen4x3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851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86D7F-D292-D542-A9BC-94EA3F9871A0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C18A5-9DF2-1A40-9993-7285B5E01A00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blood test to detect syphilis; a complement fixation test is used to detect antibodies to the syphilis organism </a:t>
            </a:r>
            <a:r>
              <a:rPr lang="en-US" dirty="0" err="1" smtClean="0"/>
              <a:t>treponema</a:t>
            </a:r>
            <a:r>
              <a:rPr lang="en-US" dirty="0" smtClean="0"/>
              <a:t>; a positive reaction indicates the presence of antibodies and therefore syphilis infection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Others: Feynemann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Scientific revolution – passive-active elements</a:t>
            </a:r>
          </a:p>
          <a:p>
            <a:r>
              <a:rPr lang="pl-PL" smtClean="0"/>
              <a:t>Kuhn’s anomalies</a:t>
            </a:r>
            <a:r>
              <a:rPr lang="pl-PL" baseline="0" smtClean="0"/>
              <a:t> – Fleck’s concept and mood, logic of facts and thinking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Psychological: discovery</a:t>
            </a:r>
            <a:r>
              <a:rPr lang="pl-PL" baseline="0" dirty="0" smtClean="0"/>
              <a:t> cintext, scientists not only resolve problems, but very often create new heursitics, what matters are cognitive ablilities and their preferences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18A5-9DF2-1A40-9993-7285B5E01A00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8C90-3554-324E-96A2-2087C0BD9AEF}" type="datetimeFigureOut">
              <a:rPr lang="pl-PL" smtClean="0"/>
              <a:pPr/>
              <a:t>8/20/14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C40E-E52F-F24B-9317-6DCE88DFE8D3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i="0" dirty="0" smtClean="0">
                <a:solidFill>
                  <a:srgbClr val="000000"/>
                </a:solidFill>
                <a:latin typeface="Georgia"/>
                <a:ea typeface="Georgia"/>
                <a:cs typeface="Georgia"/>
              </a:rPr>
              <a:t>Ludwik Fleck’s account of science and the cognitive science of science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Krystyna Bielecka</a:t>
            </a:r>
          </a:p>
          <a:p>
            <a:r>
              <a:rPr lang="pl-PL" dirty="0" smtClean="0"/>
              <a:t>Instytut Filozofii, Warszawa</a:t>
            </a:r>
          </a:p>
          <a:p>
            <a:r>
              <a:rPr lang="pl-PL" dirty="0" smtClean="0"/>
              <a:t>Poland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Collective mood and the flow of information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a collective mood arises at the point of contact between esoteric and exoteric circles.</a:t>
            </a:r>
          </a:p>
          <a:p>
            <a:r>
              <a:rPr lang="pl-PL" dirty="0" smtClean="0"/>
              <a:t>→ </a:t>
            </a:r>
            <a:r>
              <a:rPr lang="en-US" dirty="0" smtClean="0"/>
              <a:t>members of </a:t>
            </a:r>
            <a:r>
              <a:rPr lang="en-US" dirty="0" smtClean="0">
                <a:solidFill>
                  <a:srgbClr val="FF6600"/>
                </a:solidFill>
              </a:rPr>
              <a:t>exoteric </a:t>
            </a:r>
            <a:r>
              <a:rPr lang="en-US" dirty="0" smtClean="0"/>
              <a:t>circles usually trust professionals and they </a:t>
            </a:r>
            <a:r>
              <a:rPr lang="en-US" dirty="0" smtClean="0">
                <a:solidFill>
                  <a:srgbClr val="FF6600"/>
                </a:solidFill>
              </a:rPr>
              <a:t>admire </a:t>
            </a:r>
            <a:r>
              <a:rPr lang="en-US" dirty="0" smtClean="0"/>
              <a:t>them.</a:t>
            </a:r>
          </a:p>
          <a:p>
            <a:r>
              <a:rPr lang="pl-PL" dirty="0" smtClean="0"/>
              <a:t>→</a:t>
            </a:r>
            <a:r>
              <a:rPr lang="en-US" dirty="0" smtClean="0"/>
              <a:t> members of </a:t>
            </a:r>
            <a:r>
              <a:rPr lang="en-US" dirty="0" smtClean="0">
                <a:solidFill>
                  <a:srgbClr val="FF6600"/>
                </a:solidFill>
              </a:rPr>
              <a:t>esoteric </a:t>
            </a:r>
            <a:r>
              <a:rPr lang="en-US" dirty="0" smtClean="0"/>
              <a:t>circles act under pressure of expectations of the masses. When a certain domain lacks </a:t>
            </a:r>
            <a:r>
              <a:rPr lang="en-US" dirty="0" smtClean="0">
                <a:solidFill>
                  <a:srgbClr val="FF6600"/>
                </a:solidFill>
              </a:rPr>
              <a:t>support from outside</a:t>
            </a:r>
            <a:r>
              <a:rPr lang="en-US" dirty="0" smtClean="0"/>
              <a:t>, it does not have significant achievements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Thought style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6600"/>
                </a:solidFill>
              </a:rPr>
              <a:t>R</a:t>
            </a:r>
            <a:r>
              <a:rPr lang="pl-PL" dirty="0" smtClean="0">
                <a:solidFill>
                  <a:srgbClr val="FF6600"/>
                </a:solidFill>
              </a:rPr>
              <a:t>eadiness for directed perception</a:t>
            </a:r>
            <a:r>
              <a:rPr lang="pl-PL" dirty="0" smtClean="0"/>
              <a:t>, with corresponding mental and objective assimilation of </a:t>
            </a:r>
            <a:r>
              <a:rPr lang="pl-PL" dirty="0" smtClean="0">
                <a:solidFill>
                  <a:srgbClr val="FF6600"/>
                </a:solidFill>
              </a:rPr>
              <a:t>what has so perceived</a:t>
            </a:r>
            <a:r>
              <a:rPr lang="pl-PL" dirty="0" smtClean="0"/>
              <a:t>, characterized by specific problems of </a:t>
            </a:r>
            <a:r>
              <a:rPr lang="pl-PL" dirty="0" smtClean="0">
                <a:solidFill>
                  <a:srgbClr val="FF6600"/>
                </a:solidFill>
              </a:rPr>
              <a:t>interest</a:t>
            </a:r>
            <a:r>
              <a:rPr lang="pl-PL" dirty="0" smtClean="0"/>
              <a:t>, by judgements which the thought collective considers evident and by </a:t>
            </a:r>
            <a:r>
              <a:rPr lang="pl-PL" dirty="0" smtClean="0">
                <a:solidFill>
                  <a:srgbClr val="FF6600"/>
                </a:solidFill>
              </a:rPr>
              <a:t>methods </a:t>
            </a:r>
            <a:r>
              <a:rPr lang="pl-PL" dirty="0" smtClean="0"/>
              <a:t>which are applied as a means of cognition (1935a,IV.3)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Incommensurability of thought styles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0638"/>
            <a:ext cx="8229600" cy="49655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459" dirty="0"/>
              <a:t>W</a:t>
            </a:r>
            <a:r>
              <a:rPr lang="en-US" sz="3459" dirty="0" smtClean="0"/>
              <a:t>hat is a fact to the members of a thought collective A sometimes does not exist to the members of a thought collective B, and a thought that is significant and true to the members of A may sometimes be false or meaningless for members of B.</a:t>
            </a:r>
          </a:p>
          <a:p>
            <a:r>
              <a:rPr lang="en-US" sz="3459" dirty="0" smtClean="0"/>
              <a:t>In historical development of science there are no invariants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“It is not possible to express with today's words the content of a view of a distant epoch since particular notions of this epoch are </a:t>
            </a:r>
            <a:r>
              <a:rPr lang="en-US" sz="2800" dirty="0" smtClean="0">
                <a:solidFill>
                  <a:srgbClr val="FF0000"/>
                </a:solidFill>
              </a:rPr>
              <a:t>incommensurable </a:t>
            </a:r>
            <a:r>
              <a:rPr lang="en-US" sz="2800" dirty="0" smtClean="0"/>
              <a:t>with the ones of today” (1939a).</a:t>
            </a:r>
            <a:endParaRPr lang="pl-PL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pl-PL" dirty="0" smtClean="0"/>
              <a:t>yphilis example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602"/>
            <a:ext cx="8229600" cy="5844148"/>
          </a:xfrm>
        </p:spPr>
        <p:txBody>
          <a:bodyPr>
            <a:normAutofit/>
          </a:bodyPr>
          <a:lstStyle/>
          <a:p>
            <a:r>
              <a:rPr lang="en-US" dirty="0" smtClean="0"/>
              <a:t>Science fluctuates:</a:t>
            </a:r>
            <a:endParaRPr lang="pl-PL" dirty="0" smtClean="0"/>
          </a:p>
          <a:p>
            <a:pPr lvl="1"/>
            <a:r>
              <a:rPr lang="en-US" dirty="0" smtClean="0"/>
              <a:t>The proto-idea of syphilis blood has nothing to do with contemporary Wassermann's reaction</a:t>
            </a:r>
          </a:p>
          <a:p>
            <a:r>
              <a:rPr lang="en-US" dirty="0" smtClean="0"/>
              <a:t>In scientific process there is nothing necessary:</a:t>
            </a:r>
          </a:p>
          <a:p>
            <a:pPr lvl="1"/>
            <a:r>
              <a:rPr lang="en-US" dirty="0" smtClean="0"/>
              <a:t>if e.g. </a:t>
            </a:r>
            <a:r>
              <a:rPr lang="en-US" dirty="0" err="1" smtClean="0"/>
              <a:t>Sigle's</a:t>
            </a:r>
            <a:r>
              <a:rPr lang="en-US" dirty="0" smtClean="0"/>
              <a:t> idea of protozoa-like structures as the causative agent of syphilis had acquired sufficient support, we would have reached a harmonious system of knowledge different from the current one.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Fleck and cognitive science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Distributed cognition – social and psychological factors</a:t>
            </a:r>
          </a:p>
          <a:p>
            <a:r>
              <a:rPr lang="pl-PL" dirty="0" smtClean="0"/>
              <a:t>Role of affect in science and </a:t>
            </a:r>
            <a:r>
              <a:rPr lang="pl-PL" dirty="0" err="1" smtClean="0"/>
              <a:t>cognition</a:t>
            </a:r>
            <a:r>
              <a:rPr lang="pl-PL" smtClean="0"/>
              <a:t> – </a:t>
            </a:r>
            <a:r>
              <a:rPr lang="pl-PL" dirty="0" smtClean="0"/>
              <a:t>a basic motivator for development</a:t>
            </a:r>
          </a:p>
          <a:p>
            <a:r>
              <a:rPr lang="pl-PL" dirty="0" smtClean="0"/>
              <a:t>Natural kinds debate – antiessentialism</a:t>
            </a:r>
          </a:p>
          <a:p>
            <a:endParaRPr lang="pl-PL" dirty="0" smtClean="0"/>
          </a:p>
          <a:p>
            <a:r>
              <a:rPr lang="pl-PL" dirty="0" smtClean="0"/>
              <a:t>Controversies:</a:t>
            </a:r>
          </a:p>
          <a:p>
            <a:pPr lvl="1"/>
            <a:r>
              <a:rPr lang="pl-PL" dirty="0" smtClean="0"/>
              <a:t>Antirealism</a:t>
            </a:r>
          </a:p>
          <a:p>
            <a:pPr lvl="1"/>
            <a:r>
              <a:rPr lang="pl-PL" dirty="0" smtClean="0"/>
              <a:t>Progress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Syphilis example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scientific process there is no simple linear progress:</a:t>
            </a:r>
          </a:p>
          <a:p>
            <a:pPr lvl="1"/>
            <a:r>
              <a:rPr lang="en-US" dirty="0" smtClean="0"/>
              <a:t>The scope of the name “syphilis” would have been somewhat different than it is today, just like the methods of research and therapy would. But when a certain thought style develops and dominates researchers' minds, alternative ways of development become closed. </a:t>
            </a:r>
            <a:endParaRPr lang="pl-PL" dirty="0" smtClean="0"/>
          </a:p>
          <a:p>
            <a:endParaRPr lang="en-US" dirty="0" smtClean="0"/>
          </a:p>
          <a:p>
            <a:r>
              <a:rPr lang="en-US" dirty="0" smtClean="0"/>
              <a:t>Fleck and definitions (natural kinds debate):</a:t>
            </a:r>
          </a:p>
          <a:p>
            <a:pPr lvl="1"/>
            <a:r>
              <a:rPr lang="en-US" sz="2200" dirty="0" smtClean="0"/>
              <a:t>if one defined syphilis as a “carnal scourge”, then other diseases like gonorrhea, soft chancre, etc. would be cases of syphilis; and when proper experiments had been conducted one stated for example that “sometimes mercury does not cure the carnal scourge but makes it even worse”. </a:t>
            </a:r>
            <a:endParaRPr lang="pl-PL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Czesław Nosal and </a:t>
            </a:r>
            <a:r>
              <a:rPr lang="pl-PL" dirty="0" err="1" smtClean="0"/>
              <a:t>cognitive</a:t>
            </a:r>
            <a:r>
              <a:rPr lang="pl-PL" dirty="0" smtClean="0"/>
              <a:t> </a:t>
            </a:r>
            <a:r>
              <a:rPr lang="pl-PL" dirty="0" err="1" smtClean="0"/>
              <a:t>styles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He argues against Kuhn that his system is not psychological enough </a:t>
            </a:r>
          </a:p>
          <a:p>
            <a:r>
              <a:rPr lang="pl-PL" dirty="0" smtClean="0"/>
              <a:t>Maybe Kuhn should have cited Fleck and his idea of psychological factors (as individual creativity, abilities </a:t>
            </a:r>
            <a:r>
              <a:rPr lang="en-US" dirty="0" smtClean="0"/>
              <a:t>and preferences) </a:t>
            </a:r>
            <a:endParaRPr lang="pl-PL" dirty="0" smtClean="0"/>
          </a:p>
          <a:p>
            <a:r>
              <a:rPr lang="pl-PL" dirty="0" smtClean="0"/>
              <a:t>Generally, the idea of various scientists’ profiles can deepen Fleck’s idea of the role of psychological factor in science, especially the role of individual scientists and their way of working </a:t>
            </a:r>
          </a:p>
          <a:p>
            <a:r>
              <a:rPr lang="pl-PL" dirty="0" smtClean="0"/>
              <a:t>And scientists of different cognitive styles are predestinated to discover problems in different way that help to discover different nature of such problems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Robert Sternberg’s cognitive styles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Hierarchical: </a:t>
            </a:r>
            <a:r>
              <a:rPr lang="en-US" dirty="0" smtClean="0"/>
              <a:t>holds multiple goals simultaneously and prioritizes them</a:t>
            </a:r>
            <a:endParaRPr lang="pl-PL" dirty="0" smtClean="0"/>
          </a:p>
          <a:p>
            <a:r>
              <a:rPr lang="pl-PL" dirty="0" smtClean="0"/>
              <a:t>Oligarchic: involve also </a:t>
            </a:r>
            <a:r>
              <a:rPr lang="en-US" dirty="0" smtClean="0"/>
              <a:t>difficulty prioritizing</a:t>
            </a:r>
            <a:endParaRPr lang="pl-PL" dirty="0" smtClean="0"/>
          </a:p>
          <a:p>
            <a:r>
              <a:rPr lang="pl-PL" dirty="0" smtClean="0"/>
              <a:t>Monarchic: </a:t>
            </a:r>
            <a:r>
              <a:rPr lang="en-US" dirty="0" smtClean="0"/>
              <a:t>focuses on a single activity until completion</a:t>
            </a:r>
            <a:endParaRPr lang="pl-PL" dirty="0" smtClean="0"/>
          </a:p>
          <a:p>
            <a:r>
              <a:rPr lang="pl-PL" dirty="0" smtClean="0"/>
              <a:t>Anarchic: </a:t>
            </a:r>
            <a:r>
              <a:rPr lang="en-US" dirty="0" smtClean="0"/>
              <a:t>resists conformity to "systems, rules, or particular approaches to problems”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Robert Sternberg’s cognitive styles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2 levels of mental self-government: </a:t>
            </a:r>
          </a:p>
          <a:p>
            <a:r>
              <a:rPr lang="pl-PL" dirty="0" smtClean="0"/>
              <a:t>Global: abstract and complex problems</a:t>
            </a:r>
          </a:p>
          <a:p>
            <a:r>
              <a:rPr lang="pl-PL" dirty="0" smtClean="0"/>
              <a:t>Local: concrete problems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2 scopes of mental self-government:</a:t>
            </a:r>
          </a:p>
          <a:p>
            <a:r>
              <a:rPr lang="pl-PL" dirty="0" smtClean="0"/>
              <a:t>Internal: inwards, works independently</a:t>
            </a:r>
          </a:p>
          <a:p>
            <a:r>
              <a:rPr lang="pl-PL" dirty="0" smtClean="0"/>
              <a:t>External: outwards, in collaboration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sz="3027" dirty="0" smtClean="0"/>
              <a:t>Others role of psychological individualism in science: </a:t>
            </a:r>
            <a:br>
              <a:rPr lang="pl-PL" sz="3027" dirty="0" smtClean="0"/>
            </a:br>
            <a:r>
              <a:rPr lang="pl-PL" sz="3027" dirty="0" smtClean="0"/>
              <a:t>Feynmann (1999) and a connection between psychology of creativity and non-standard scientific thinking</a:t>
            </a:r>
            <a:endParaRPr lang="pl-PL" sz="3027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Bibliography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Ludwik</a:t>
            </a:r>
            <a:r>
              <a:rPr lang="en-US" dirty="0" smtClean="0"/>
              <a:t> Fleck</a:t>
            </a:r>
          </a:p>
          <a:p>
            <a:r>
              <a:rPr lang="en-US" dirty="0" smtClean="0"/>
              <a:t>1934, “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powstał</a:t>
            </a:r>
            <a:r>
              <a:rPr lang="en-US" dirty="0" smtClean="0"/>
              <a:t> </a:t>
            </a:r>
            <a:r>
              <a:rPr lang="en-US" dirty="0" err="1" smtClean="0"/>
              <a:t>odczyn</a:t>
            </a:r>
            <a:r>
              <a:rPr lang="en-US" dirty="0" smtClean="0"/>
              <a:t> Bordet-</a:t>
            </a:r>
            <a:r>
              <a:rPr lang="en-US" dirty="0" err="1" smtClean="0"/>
              <a:t>Wassermanna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jak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ogóle</a:t>
            </a:r>
            <a:r>
              <a:rPr lang="en-US" dirty="0" smtClean="0"/>
              <a:t> </a:t>
            </a:r>
            <a:r>
              <a:rPr lang="en-US" dirty="0" err="1" smtClean="0"/>
              <a:t>powstaje</a:t>
            </a:r>
            <a:r>
              <a:rPr lang="en-US" dirty="0" smtClean="0"/>
              <a:t> </a:t>
            </a:r>
            <a:r>
              <a:rPr lang="en-US" dirty="0" err="1" smtClean="0"/>
              <a:t>odkrycie</a:t>
            </a:r>
            <a:r>
              <a:rPr lang="en-US" dirty="0" smtClean="0"/>
              <a:t> </a:t>
            </a:r>
            <a:r>
              <a:rPr lang="en-US" dirty="0" err="1" smtClean="0"/>
              <a:t>naukowe</a:t>
            </a:r>
            <a:r>
              <a:rPr lang="en-US" dirty="0" smtClean="0"/>
              <a:t>?“, </a:t>
            </a:r>
            <a:r>
              <a:rPr lang="en-US" dirty="0" err="1" smtClean="0"/>
              <a:t>Polska</a:t>
            </a:r>
            <a:r>
              <a:rPr lang="en-US" dirty="0" smtClean="0"/>
              <a:t> </a:t>
            </a:r>
            <a:r>
              <a:rPr lang="en-US" dirty="0" err="1" smtClean="0"/>
              <a:t>Gazeta</a:t>
            </a:r>
            <a:r>
              <a:rPr lang="en-US" dirty="0" smtClean="0"/>
              <a:t> </a:t>
            </a:r>
            <a:r>
              <a:rPr lang="en-US" dirty="0" err="1" smtClean="0"/>
              <a:t>Lekarska</a:t>
            </a:r>
            <a:r>
              <a:rPr lang="en-US" dirty="0" smtClean="0"/>
              <a:t>, 3: 181–182 and 202–205.</a:t>
            </a:r>
          </a:p>
          <a:p>
            <a:r>
              <a:rPr lang="en-US" dirty="0" smtClean="0"/>
              <a:t>1935a, </a:t>
            </a:r>
            <a:r>
              <a:rPr lang="en-US" dirty="0" err="1" smtClean="0"/>
              <a:t>Entstehung</a:t>
            </a:r>
            <a:r>
              <a:rPr lang="en-US" dirty="0" smtClean="0"/>
              <a:t> und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wissenschaftlichen</a:t>
            </a:r>
            <a:r>
              <a:rPr lang="en-US" dirty="0" smtClean="0"/>
              <a:t> </a:t>
            </a:r>
            <a:r>
              <a:rPr lang="en-US" dirty="0" err="1" smtClean="0"/>
              <a:t>Tatsache</a:t>
            </a:r>
            <a:r>
              <a:rPr lang="en-US" dirty="0" smtClean="0"/>
              <a:t>. </a:t>
            </a: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Lehre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Denkstil</a:t>
            </a:r>
            <a:r>
              <a:rPr lang="en-US" dirty="0" smtClean="0"/>
              <a:t> und </a:t>
            </a:r>
            <a:r>
              <a:rPr lang="en-US" dirty="0" err="1" smtClean="0"/>
              <a:t>Denkkollektiv</a:t>
            </a:r>
            <a:r>
              <a:rPr lang="en-US" dirty="0" smtClean="0"/>
              <a:t>, </a:t>
            </a:r>
            <a:r>
              <a:rPr lang="en-US" dirty="0" err="1" smtClean="0"/>
              <a:t>Benno</a:t>
            </a:r>
            <a:r>
              <a:rPr lang="en-US" dirty="0" smtClean="0"/>
              <a:t> </a:t>
            </a:r>
            <a:r>
              <a:rPr lang="en-US" dirty="0" err="1" smtClean="0"/>
              <a:t>Schwabe</a:t>
            </a:r>
            <a:r>
              <a:rPr lang="en-US" dirty="0" smtClean="0"/>
              <a:t> und Co. (Genesis and Development of a Scientific Fact, transl. by Fred Bradley and Thaddeus J. </a:t>
            </a:r>
            <a:r>
              <a:rPr lang="en-US" dirty="0" err="1" smtClean="0"/>
              <a:t>Trenn</a:t>
            </a:r>
            <a:r>
              <a:rPr lang="en-US" dirty="0" smtClean="0"/>
              <a:t>, Thaddeus J. </a:t>
            </a:r>
            <a:r>
              <a:rPr lang="en-US" dirty="0" err="1" smtClean="0"/>
              <a:t>Trenn</a:t>
            </a:r>
            <a:r>
              <a:rPr lang="en-US" dirty="0" smtClean="0"/>
              <a:t> and Robert K. Merton (eds.), “Foreword” by Thomas S. Kuhn, Chicago: Chicago University Press 1979.)</a:t>
            </a:r>
          </a:p>
          <a:p>
            <a:r>
              <a:rPr lang="en-US" dirty="0" smtClean="0"/>
              <a:t>1935b, “O </a:t>
            </a:r>
            <a:r>
              <a:rPr lang="en-US" dirty="0" err="1" smtClean="0"/>
              <a:t>obserwacji</a:t>
            </a:r>
            <a:r>
              <a:rPr lang="en-US" dirty="0" smtClean="0"/>
              <a:t> </a:t>
            </a:r>
            <a:r>
              <a:rPr lang="en-US" dirty="0" err="1" smtClean="0"/>
              <a:t>naukowej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postrzeganiu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ogóle</a:t>
            </a:r>
            <a:r>
              <a:rPr lang="en-US" dirty="0" smtClean="0"/>
              <a:t>”, </a:t>
            </a:r>
            <a:r>
              <a:rPr lang="en-US" dirty="0" err="1" smtClean="0"/>
              <a:t>Przegląd</a:t>
            </a:r>
            <a:r>
              <a:rPr lang="en-US" dirty="0" smtClean="0"/>
              <a:t> </a:t>
            </a:r>
            <a:r>
              <a:rPr lang="en-US" dirty="0" err="1" smtClean="0"/>
              <a:t>Filozoficzny</a:t>
            </a:r>
            <a:r>
              <a:rPr lang="en-US" dirty="0" smtClean="0"/>
              <a:t> 38: 57–76. (“Scientific Observation and Perception in General”, in R. S. Cohen and Th. </a:t>
            </a:r>
            <a:r>
              <a:rPr lang="en-US" dirty="0" err="1" smtClean="0"/>
              <a:t>Schnelle</a:t>
            </a:r>
            <a:r>
              <a:rPr lang="en-US" dirty="0" smtClean="0"/>
              <a:t> (eds.), 1986, pp. 59–78).</a:t>
            </a:r>
          </a:p>
          <a:p>
            <a:r>
              <a:rPr lang="en-US" dirty="0" smtClean="0"/>
              <a:t>1935c, “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Grundlagen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medizinischen</a:t>
            </a:r>
            <a:r>
              <a:rPr lang="en-US" dirty="0" smtClean="0"/>
              <a:t> </a:t>
            </a:r>
            <a:r>
              <a:rPr lang="en-US" dirty="0" err="1" smtClean="0"/>
              <a:t>Erkenntnis</a:t>
            </a:r>
            <a:r>
              <a:rPr lang="en-US" dirty="0" smtClean="0"/>
              <a:t>”, </a:t>
            </a:r>
            <a:r>
              <a:rPr lang="en-US" dirty="0" err="1" smtClean="0"/>
              <a:t>Klinische</a:t>
            </a:r>
            <a:r>
              <a:rPr lang="en-US" dirty="0" smtClean="0"/>
              <a:t> </a:t>
            </a:r>
            <a:r>
              <a:rPr lang="en-US" dirty="0" err="1" smtClean="0"/>
              <a:t>Wochenschrift</a:t>
            </a:r>
            <a:r>
              <a:rPr lang="en-US" dirty="0" smtClean="0"/>
              <a:t>, 14: 1255–1259. (“On the Questions of the Foundations of Medical Knowledge”, transl. by Thaddeus J. </a:t>
            </a:r>
            <a:r>
              <a:rPr lang="en-US" dirty="0" err="1" smtClean="0"/>
              <a:t>Trenn</a:t>
            </a:r>
            <a:r>
              <a:rPr lang="en-US" dirty="0" smtClean="0"/>
              <a:t>, The Journal of Medicine and Philosophy, 6 (1981): 237–255).</a:t>
            </a:r>
          </a:p>
          <a:p>
            <a:r>
              <a:rPr lang="en-US" dirty="0" smtClean="0"/>
              <a:t>1936, “</a:t>
            </a:r>
            <a:r>
              <a:rPr lang="en-US" dirty="0" err="1" smtClean="0"/>
              <a:t>Zagadnienie</a:t>
            </a:r>
            <a:r>
              <a:rPr lang="en-US" dirty="0" smtClean="0"/>
              <a:t> </a:t>
            </a:r>
            <a:r>
              <a:rPr lang="en-US" dirty="0" err="1" smtClean="0"/>
              <a:t>teorii</a:t>
            </a:r>
            <a:r>
              <a:rPr lang="en-US" dirty="0" smtClean="0"/>
              <a:t> </a:t>
            </a:r>
            <a:r>
              <a:rPr lang="en-US" dirty="0" err="1" smtClean="0"/>
              <a:t>poznawania</a:t>
            </a:r>
            <a:r>
              <a:rPr lang="en-US" dirty="0" smtClean="0"/>
              <a:t>”, </a:t>
            </a:r>
            <a:r>
              <a:rPr lang="en-US" dirty="0" err="1" smtClean="0"/>
              <a:t>Przegląd</a:t>
            </a:r>
            <a:r>
              <a:rPr lang="en-US" dirty="0" smtClean="0"/>
              <a:t> </a:t>
            </a:r>
            <a:r>
              <a:rPr lang="en-US" dirty="0" err="1" smtClean="0"/>
              <a:t>Filozoficzny</a:t>
            </a:r>
            <a:r>
              <a:rPr lang="en-US" dirty="0" smtClean="0"/>
              <a:t>, 39: 3–37. (“The Problem of Epistemology”, in R. S. Cohen and Th. </a:t>
            </a:r>
            <a:r>
              <a:rPr lang="en-US" dirty="0" err="1" smtClean="0"/>
              <a:t>Schnelle</a:t>
            </a:r>
            <a:r>
              <a:rPr lang="en-US" dirty="0" smtClean="0"/>
              <a:t> (eds.), 1986, pp. 79–112).</a:t>
            </a:r>
          </a:p>
          <a:p>
            <a:r>
              <a:rPr lang="en-US" dirty="0" smtClean="0"/>
              <a:t>1986, “Crisis in Science. Towards a Free and More Human Science”, in R. S. Cohen and Th. </a:t>
            </a:r>
            <a:r>
              <a:rPr lang="en-US" dirty="0" err="1" smtClean="0"/>
              <a:t>Schnelle</a:t>
            </a:r>
            <a:r>
              <a:rPr lang="en-US" dirty="0" smtClean="0"/>
              <a:t> (eds.), 1986, pp. 153–158.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Cz.Nosal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2007, </a:t>
            </a:r>
            <a:r>
              <a:rPr lang="pl-PL" dirty="0" smtClean="0"/>
              <a:t>„Psychologia poznania naukowego – umysły i problemy”, </a:t>
            </a:r>
            <a:r>
              <a:rPr lang="pl-PL" i="1" dirty="0" smtClean="0"/>
              <a:t>Nauka </a:t>
            </a:r>
            <a:r>
              <a:rPr lang="pl-PL" dirty="0" smtClean="0"/>
              <a:t>2 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Ludwik Fleck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1896 – 1961, born in Lviev</a:t>
            </a:r>
          </a:p>
          <a:p>
            <a:r>
              <a:rPr lang="pl-PL" dirty="0" smtClean="0"/>
              <a:t>Polish-Jew physician and microbiologist</a:t>
            </a:r>
          </a:p>
          <a:p>
            <a:r>
              <a:rPr lang="pl-PL" dirty="0" smtClean="0"/>
              <a:t>Author of the first system of</a:t>
            </a:r>
            <a:br>
              <a:rPr lang="pl-PL" dirty="0" smtClean="0"/>
            </a:br>
            <a:r>
              <a:rPr lang="pl-PL" dirty="0" smtClean="0"/>
              <a:t>the historical philosophy and</a:t>
            </a:r>
            <a:br>
              <a:rPr lang="pl-PL" dirty="0" smtClean="0"/>
            </a:br>
            <a:r>
              <a:rPr lang="pl-PL" dirty="0" smtClean="0"/>
              <a:t>sociology of science (before </a:t>
            </a:r>
            <a:br>
              <a:rPr lang="pl-PL" dirty="0" smtClean="0"/>
            </a:br>
            <a:r>
              <a:rPr lang="pl-PL" dirty="0" smtClean="0"/>
              <a:t>Kuhn)</a:t>
            </a:r>
          </a:p>
          <a:p>
            <a:r>
              <a:rPr lang="pl-PL" dirty="0" err="1" smtClean="0"/>
              <a:t>Assistant</a:t>
            </a:r>
            <a:r>
              <a:rPr lang="pl-PL" dirty="0" smtClean="0"/>
              <a:t> of Rudolf Wiegl, </a:t>
            </a:r>
            <a:br>
              <a:rPr lang="pl-PL" dirty="0" smtClean="0"/>
            </a:br>
            <a:r>
              <a:rPr lang="pl-PL" dirty="0" smtClean="0"/>
              <a:t>famous typhus specialist</a:t>
            </a:r>
          </a:p>
          <a:p>
            <a:r>
              <a:rPr lang="pl-PL" dirty="0" smtClean="0"/>
              <a:t>Author of ”Genesis and </a:t>
            </a:r>
            <a:br>
              <a:rPr lang="pl-PL" dirty="0" smtClean="0"/>
            </a:br>
            <a:r>
              <a:rPr lang="pl-PL" dirty="0" smtClean="0"/>
              <a:t>Development of a Scientific Fact: </a:t>
            </a:r>
            <a:br>
              <a:rPr lang="pl-PL" dirty="0" smtClean="0"/>
            </a:br>
            <a:r>
              <a:rPr lang="pl-PL" dirty="0" smtClean="0"/>
              <a:t>An Introduction to the Theory of </a:t>
            </a:r>
            <a:br>
              <a:rPr lang="pl-PL" dirty="0" smtClean="0"/>
            </a:br>
            <a:r>
              <a:rPr lang="pl-PL" dirty="0" smtClean="0"/>
              <a:t>Thought Style and </a:t>
            </a:r>
            <a:r>
              <a:rPr lang="pl-PL" dirty="0" err="1" smtClean="0"/>
              <a:t>Thought</a:t>
            </a:r>
            <a:r>
              <a:rPr lang="pl-PL" dirty="0" smtClean="0"/>
              <a:t> </a:t>
            </a:r>
            <a:r>
              <a:rPr lang="pl-PL" dirty="0" err="1" smtClean="0"/>
              <a:t>Collective</a:t>
            </a:r>
            <a:r>
              <a:rPr lang="pl-PL" dirty="0" smtClean="0"/>
              <a:t>”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794000"/>
            <a:ext cx="30099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Passive elements: results of employing conceptual measure which resulted from historical and cultural circumstances to the results of experiments, developed in a thought style</a:t>
            </a:r>
          </a:p>
          <a:p>
            <a:r>
              <a:rPr lang="pl-PL" dirty="0" smtClean="0"/>
              <a:t>Active elements: disguised definitions (nothing is necessary in definitions, they are chosen for pragmatic and estethics reasons): </a:t>
            </a:r>
            <a:br>
              <a:rPr lang="pl-PL" dirty="0" smtClean="0"/>
            </a:br>
            <a:r>
              <a:rPr lang="pl-PL" dirty="0" smtClean="0"/>
              <a:t>representation – if defined linguistically, then most animals do not have it, if defined neurologically, then almost every living creture can have it 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103" cy="45719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638"/>
            <a:ext cx="8686800" cy="5851525"/>
          </a:xfrm>
        </p:spPr>
        <p:txBody>
          <a:bodyPr/>
          <a:lstStyle/>
          <a:p>
            <a:r>
              <a:rPr lang="pl-PL" dirty="0" smtClean="0"/>
              <a:t>L.Fleck was deported to Buchenwald and forced to produce anti-typhus vaccine for </a:t>
            </a:r>
            <a:r>
              <a:rPr lang="en-US" dirty="0" smtClean="0"/>
              <a:t>Germans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Actually, they didn’t work </a:t>
            </a:r>
          </a:p>
          <a:p>
            <a:r>
              <a:rPr lang="pl-PL" dirty="0" smtClean="0"/>
              <a:t>But unexpectedly only for </a:t>
            </a:r>
            <a:r>
              <a:rPr lang="en-US" dirty="0" smtClean="0"/>
              <a:t>Germans</a:t>
            </a:r>
            <a:r>
              <a:rPr lang="pl-PL" dirty="0" smtClean="0"/>
              <a:t>, they had worked for ghetto prisoners before...</a:t>
            </a:r>
          </a:p>
          <a:p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69" y="2967328"/>
            <a:ext cx="5306830" cy="3890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pl-PL" dirty="0" smtClean="0"/>
              <a:t> </a:t>
            </a:r>
            <a:r>
              <a:rPr lang="en-US" dirty="0" smtClean="0"/>
              <a:t>received</a:t>
            </a:r>
            <a:r>
              <a:rPr lang="pl-PL" dirty="0" smtClean="0"/>
              <a:t> view of science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 we need to say about science is a logical collection of facts, hypotheses and justification</a:t>
            </a:r>
          </a:p>
          <a:p>
            <a:r>
              <a:rPr lang="en-US" dirty="0" smtClean="0"/>
              <a:t>Science is in progress, we eventually approach the Truth</a:t>
            </a:r>
          </a:p>
          <a:p>
            <a:endParaRPr lang="pl-PL" dirty="0"/>
          </a:p>
          <a:p>
            <a:r>
              <a:rPr lang="pl-PL" dirty="0" smtClean="0"/>
              <a:t>Antipsychological  </a:t>
            </a:r>
          </a:p>
          <a:p>
            <a:r>
              <a:rPr lang="pl-PL" dirty="0" smtClean="0"/>
              <a:t>Antisocial</a:t>
            </a:r>
          </a:p>
          <a:p>
            <a:r>
              <a:rPr lang="pl-PL" dirty="0" smtClean="0"/>
              <a:t>Antihistorical</a:t>
            </a:r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97" y="3372675"/>
            <a:ext cx="4954202" cy="3485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pl-PL" dirty="0" smtClean="0"/>
              <a:t>Thomas Kuhn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4995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Paradigm shift – used by Fleck before Kuhn, not only related to historical factors but also to </a:t>
            </a:r>
            <a:r>
              <a:rPr lang="en-US" dirty="0" smtClean="0">
                <a:solidFill>
                  <a:srgbClr val="FF0000"/>
                </a:solidFill>
              </a:rPr>
              <a:t>psychological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social </a:t>
            </a:r>
            <a:r>
              <a:rPr lang="en-US" dirty="0" smtClean="0"/>
              <a:t>facts</a:t>
            </a:r>
          </a:p>
          <a:p>
            <a:r>
              <a:rPr lang="en-US" dirty="0" smtClean="0"/>
              <a:t>Incommensurability </a:t>
            </a:r>
            <a:br>
              <a:rPr lang="en-US" dirty="0" smtClean="0"/>
            </a:br>
            <a:r>
              <a:rPr lang="en-US" dirty="0" smtClean="0"/>
              <a:t>– used by Fleck before</a:t>
            </a:r>
          </a:p>
          <a:p>
            <a:r>
              <a:rPr lang="en-US" dirty="0" smtClean="0"/>
              <a:t>Scientific revolution – </a:t>
            </a:r>
            <a:br>
              <a:rPr lang="en-US" dirty="0" smtClean="0"/>
            </a:br>
            <a:r>
              <a:rPr lang="en-US" dirty="0" smtClean="0"/>
              <a:t>a (satisfactory) </a:t>
            </a:r>
            <a:br>
              <a:rPr lang="en-US" dirty="0" smtClean="0"/>
            </a:br>
            <a:r>
              <a:rPr lang="en-US" dirty="0" smtClean="0"/>
              <a:t>concept missing</a:t>
            </a:r>
            <a:br>
              <a:rPr lang="en-US" dirty="0" smtClean="0"/>
            </a:br>
            <a:r>
              <a:rPr lang="en-US" dirty="0" smtClean="0"/>
              <a:t>in Fleck’s </a:t>
            </a:r>
            <a:br>
              <a:rPr lang="en-US" dirty="0" smtClean="0"/>
            </a:br>
            <a:r>
              <a:rPr lang="en-US" dirty="0" smtClean="0"/>
              <a:t>theory</a:t>
            </a:r>
          </a:p>
          <a:p>
            <a:r>
              <a:rPr lang="en-US" dirty="0" smtClean="0"/>
              <a:t>Kuhn himself cites Fleck</a:t>
            </a:r>
          </a:p>
          <a:p>
            <a:r>
              <a:rPr lang="en-US" dirty="0" smtClean="0"/>
              <a:t>They have </a:t>
            </a:r>
            <a:br>
              <a:rPr lang="en-US" dirty="0" smtClean="0"/>
            </a:br>
            <a:r>
              <a:rPr lang="en-US" dirty="0" smtClean="0"/>
              <a:t>much in common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25800"/>
            <a:ext cx="44196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Fleck’s system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Psychological:</a:t>
            </a:r>
          </a:p>
          <a:p>
            <a:r>
              <a:rPr lang="en-US" dirty="0" smtClean="0"/>
              <a:t>Sociological: the role of education (the flow of information and the climate for individual thought)</a:t>
            </a:r>
          </a:p>
          <a:p>
            <a:r>
              <a:rPr lang="pl-PL" dirty="0" smtClean="0"/>
              <a:t>H</a:t>
            </a:r>
            <a:r>
              <a:rPr lang="en-US" dirty="0" err="1" smtClean="0"/>
              <a:t>istorical</a:t>
            </a:r>
            <a:endParaRPr lang="en-US" dirty="0" smtClean="0"/>
          </a:p>
          <a:p>
            <a:r>
              <a:rPr lang="en-US" dirty="0" smtClean="0"/>
              <a:t>When people begin to exchange ideas, a </a:t>
            </a:r>
            <a:r>
              <a:rPr lang="en-US" dirty="0" smtClean="0">
                <a:solidFill>
                  <a:srgbClr val="FF0000"/>
                </a:solidFill>
              </a:rPr>
              <a:t>thought collective </a:t>
            </a:r>
            <a:r>
              <a:rPr lang="en-US" dirty="0" smtClean="0"/>
              <a:t>arises, bonded by a specific </a:t>
            </a:r>
            <a:r>
              <a:rPr lang="en-US" dirty="0" smtClean="0">
                <a:solidFill>
                  <a:srgbClr val="FF0000"/>
                </a:solidFill>
              </a:rPr>
              <a:t>mood</a:t>
            </a:r>
            <a:r>
              <a:rPr lang="en-US" dirty="0" smtClean="0"/>
              <a:t>, and as a result of a series of understandings and misunderstandings a peculiar </a:t>
            </a:r>
            <a:r>
              <a:rPr lang="en-US" dirty="0" smtClean="0">
                <a:solidFill>
                  <a:srgbClr val="FF0000"/>
                </a:solidFill>
              </a:rPr>
              <a:t>thought style </a:t>
            </a:r>
            <a:r>
              <a:rPr lang="en-US" dirty="0" smtClean="0"/>
              <a:t>is developed.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(Scientific) thought collective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be non-scientific as well</a:t>
            </a:r>
          </a:p>
          <a:p>
            <a:r>
              <a:rPr lang="en-US" dirty="0" smtClean="0"/>
              <a:t>Ideas circulate within a collective and every individual adds something new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3784" dirty="0" smtClean="0"/>
              <a:t>I</a:t>
            </a:r>
            <a:r>
              <a:rPr lang="en-US" sz="3784" baseline="-25000" dirty="0" smtClean="0"/>
              <a:t>1</a:t>
            </a:r>
            <a:r>
              <a:rPr lang="en-US" sz="3784" dirty="0" smtClean="0"/>
              <a:t>  		 </a:t>
            </a:r>
            <a:r>
              <a:rPr lang="pl-PL" sz="3784" dirty="0" smtClean="0"/>
              <a:t>	</a:t>
            </a:r>
            <a:r>
              <a:rPr lang="en-US" sz="3243" baseline="30000" dirty="0" smtClean="0"/>
              <a:t>transformation</a:t>
            </a:r>
            <a:r>
              <a:rPr lang="en-US" sz="3459" dirty="0" smtClean="0"/>
              <a:t>		</a:t>
            </a:r>
            <a:r>
              <a:rPr lang="en-US" sz="3784" dirty="0" smtClean="0"/>
              <a:t>			I</a:t>
            </a:r>
            <a:r>
              <a:rPr lang="en-US" sz="3784" baseline="-25000" dirty="0" smtClean="0"/>
              <a:t>2</a:t>
            </a:r>
          </a:p>
          <a:p>
            <a:r>
              <a:rPr lang="en-US" dirty="0" smtClean="0"/>
              <a:t>Structure of a collective:</a:t>
            </a:r>
            <a:br>
              <a:rPr lang="en-US" dirty="0" smtClean="0"/>
            </a:br>
            <a:r>
              <a:rPr lang="en-US" dirty="0" smtClean="0"/>
              <a:t> esoteric circles – specialists</a:t>
            </a:r>
          </a:p>
          <a:p>
            <a:pPr>
              <a:buNone/>
            </a:pPr>
            <a:r>
              <a:rPr lang="en-US" dirty="0" smtClean="0"/>
              <a:t>     exoteric circles – average people related to specialists and specialists</a:t>
            </a:r>
          </a:p>
          <a:p>
            <a:pPr>
              <a:buNone/>
            </a:pPr>
            <a:r>
              <a:rPr lang="en-US" dirty="0" smtClean="0"/>
              <a:t>Any </a:t>
            </a:r>
            <a:r>
              <a:rPr lang="en-US" b="1" dirty="0" smtClean="0"/>
              <a:t>individual </a:t>
            </a:r>
            <a:r>
              <a:rPr lang="en-US" dirty="0" smtClean="0"/>
              <a:t>is a part of exoteric circles and only sometimes can be a part of an esoteric circle 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61567" y="3371088"/>
            <a:ext cx="4700218" cy="1588"/>
          </a:xfrm>
          <a:prstGeom prst="line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Cognition as social act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cognition is a </a:t>
            </a:r>
            <a:r>
              <a:rPr lang="en-US" dirty="0" smtClean="0">
                <a:solidFill>
                  <a:srgbClr val="FF6600"/>
                </a:solidFill>
              </a:rPr>
              <a:t>social act </a:t>
            </a:r>
            <a:r>
              <a:rPr lang="en-US" dirty="0" smtClean="0"/>
              <a:t>(…) for during every lasting exchange of thoughts there appear and grow ideas and </a:t>
            </a:r>
            <a:r>
              <a:rPr lang="en-US" dirty="0" smtClean="0">
                <a:solidFill>
                  <a:srgbClr val="FF6600"/>
                </a:solidFill>
              </a:rPr>
              <a:t>standards which are not associated with any individual author</a:t>
            </a:r>
            <a:r>
              <a:rPr lang="en-US" dirty="0" smtClean="0"/>
              <a:t>. A communal mode of thinking develops which binds all participants, and certainly determines every act of cognition. Therefore, </a:t>
            </a:r>
            <a:r>
              <a:rPr lang="en-US" dirty="0" smtClean="0">
                <a:solidFill>
                  <a:srgbClr val="FF6600"/>
                </a:solidFill>
              </a:rPr>
              <a:t>cognition must be considered as a function of three components: it is a relation between the individual subject, the certain object and the given community of thinking </a:t>
            </a:r>
            <a:r>
              <a:rPr lang="en-US" dirty="0" smtClean="0"/>
              <a:t>(</a:t>
            </a:r>
            <a:r>
              <a:rPr lang="en-US" dirty="0" err="1" smtClean="0"/>
              <a:t>Denkkollektiv</a:t>
            </a:r>
            <a:r>
              <a:rPr lang="en-US" dirty="0" smtClean="0"/>
              <a:t>), within which the subject acts; it works only when </a:t>
            </a:r>
            <a:r>
              <a:rPr lang="en-US" dirty="0" smtClean="0">
                <a:solidFill>
                  <a:srgbClr val="FF6600"/>
                </a:solidFill>
              </a:rPr>
              <a:t>a certain style of thinking (</a:t>
            </a:r>
            <a:r>
              <a:rPr lang="en-US" dirty="0" err="1" smtClean="0">
                <a:solidFill>
                  <a:srgbClr val="FF6600"/>
                </a:solidFill>
              </a:rPr>
              <a:t>Denkstil</a:t>
            </a:r>
            <a:r>
              <a:rPr lang="en-US" dirty="0" smtClean="0">
                <a:solidFill>
                  <a:srgbClr val="FF6600"/>
                </a:solidFill>
              </a:rPr>
              <a:t>), originating in the given community is used </a:t>
            </a:r>
            <a:r>
              <a:rPr lang="en-US" dirty="0" smtClean="0"/>
              <a:t>(1986).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Collective mood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11" dirty="0" smtClean="0"/>
              <a:t>The force which </a:t>
            </a:r>
            <a:r>
              <a:rPr lang="en-US" sz="2811" dirty="0" smtClean="0">
                <a:solidFill>
                  <a:srgbClr val="FF6600"/>
                </a:solidFill>
              </a:rPr>
              <a:t>maintains the collective and unites its members </a:t>
            </a:r>
            <a:r>
              <a:rPr lang="en-US" sz="2811" dirty="0" smtClean="0"/>
              <a:t>is derived from the community of the collective mood. This mood </a:t>
            </a:r>
            <a:r>
              <a:rPr lang="en-US" sz="2811" dirty="0" smtClean="0">
                <a:solidFill>
                  <a:srgbClr val="FF6600"/>
                </a:solidFill>
              </a:rPr>
              <a:t>produces the readiness for an identically directed perception, evaluation and use of what is perceived</a:t>
            </a:r>
            <a:r>
              <a:rPr lang="en-US" sz="2811" dirty="0" smtClean="0"/>
              <a:t>, i.e. a common thought-style (1936, V).</a:t>
            </a:r>
          </a:p>
          <a:p>
            <a:r>
              <a:rPr lang="pl-PL" dirty="0" err="1" smtClean="0"/>
              <a:t>It</a:t>
            </a:r>
            <a:r>
              <a:rPr lang="pl-PL" dirty="0" smtClean="0"/>
              <a:t> i</a:t>
            </a:r>
            <a:r>
              <a:rPr lang="en-US" dirty="0" smtClean="0"/>
              <a:t>s one of basic factors creating a new thought style: it gives “a driving power”(1934)</a:t>
            </a:r>
          </a:p>
          <a:p>
            <a:r>
              <a:rPr lang="en-US" dirty="0" smtClean="0"/>
              <a:t>It straightens up the ties among the group members and inclines them to act in this way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1723</Words>
  <Application>Microsoft Macintosh PowerPoint</Application>
  <PresentationFormat>On-screen Show (4:3)</PresentationFormat>
  <Paragraphs>130</Paragraphs>
  <Slides>20</Slides>
  <Notes>20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Ludwik Fleck’s account of science and the cognitive science of science</vt:lpstr>
      <vt:lpstr>Ludwik Fleck</vt:lpstr>
      <vt:lpstr> </vt:lpstr>
      <vt:lpstr>The received view of science</vt:lpstr>
      <vt:lpstr>Thomas Kuhn</vt:lpstr>
      <vt:lpstr>Fleck’s system </vt:lpstr>
      <vt:lpstr>(Scientific) thought collective</vt:lpstr>
      <vt:lpstr>Cognition as social act</vt:lpstr>
      <vt:lpstr>Collective mood</vt:lpstr>
      <vt:lpstr>Collective mood and the flow of information</vt:lpstr>
      <vt:lpstr>Thought style</vt:lpstr>
      <vt:lpstr>Incommensurability of thought styles</vt:lpstr>
      <vt:lpstr>Syphilis example</vt:lpstr>
      <vt:lpstr>Fleck and cognitive science</vt:lpstr>
      <vt:lpstr>Syphilis example</vt:lpstr>
      <vt:lpstr>Czesław Nosal and cognitive styles</vt:lpstr>
      <vt:lpstr>Robert Sternberg’s cognitive styles</vt:lpstr>
      <vt:lpstr>Robert Sternberg’s cognitive styles</vt:lpstr>
      <vt:lpstr>Bibliography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Krystyna Bielecka</dc:creator>
  <cp:lastModifiedBy>Krystyna Bielecka</cp:lastModifiedBy>
  <cp:revision>161</cp:revision>
  <dcterms:created xsi:type="dcterms:W3CDTF">2014-08-20T09:33:30Z</dcterms:created>
  <dcterms:modified xsi:type="dcterms:W3CDTF">2014-08-20T09:55:45Z</dcterms:modified>
</cp:coreProperties>
</file>