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6" r:id="rId2"/>
    <p:sldId id="264" r:id="rId3"/>
    <p:sldId id="267" r:id="rId4"/>
    <p:sldId id="268" r:id="rId5"/>
    <p:sldId id="270" r:id="rId6"/>
    <p:sldId id="275" r:id="rId7"/>
    <p:sldId id="276" r:id="rId8"/>
    <p:sldId id="297" r:id="rId9"/>
    <p:sldId id="274" r:id="rId10"/>
    <p:sldId id="277" r:id="rId11"/>
    <p:sldId id="278" r:id="rId12"/>
    <p:sldId id="305" r:id="rId13"/>
    <p:sldId id="279" r:id="rId14"/>
    <p:sldId id="298" r:id="rId15"/>
    <p:sldId id="299" r:id="rId16"/>
    <p:sldId id="300" r:id="rId17"/>
    <p:sldId id="280" r:id="rId18"/>
    <p:sldId id="285" r:id="rId19"/>
    <p:sldId id="284" r:id="rId20"/>
    <p:sldId id="290" r:id="rId21"/>
    <p:sldId id="291" r:id="rId22"/>
    <p:sldId id="292" r:id="rId23"/>
    <p:sldId id="260" r:id="rId24"/>
    <p:sldId id="293" r:id="rId25"/>
    <p:sldId id="294" r:id="rId26"/>
    <p:sldId id="295" r:id="rId27"/>
    <p:sldId id="306" r:id="rId28"/>
    <p:sldId id="309" r:id="rId29"/>
    <p:sldId id="310" r:id="rId30"/>
    <p:sldId id="29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684" autoAdjust="0"/>
  </p:normalViewPr>
  <p:slideViewPr>
    <p:cSldViewPr snapToGrid="0" snapToObjects="1">
      <p:cViewPr>
        <p:scale>
          <a:sx n="100" d="100"/>
          <a:sy n="100" d="100"/>
        </p:scale>
        <p:origin x="-1712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297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20FD1-7A53-9847-96C4-AB8629E61CE8}" type="datetimeFigureOut">
              <a:rPr lang="en-US" smtClean="0"/>
              <a:t>9/15/14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AF6B1-C20D-8D40-A82B-2F39E82C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8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AF6B1-C20D-8D40-A82B-2F39E82CD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40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AF6B1-C20D-8D40-A82B-2F39E82CD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5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AF6B1-C20D-8D40-A82B-2F39E82CD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AF6B1-C20D-8D40-A82B-2F39E82CD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6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AF6B1-C20D-8D40-A82B-2F39E82CDD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40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F5C8A5-681A-FC45-9D9B-56F05442E16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F5C8A5-681A-FC45-9D9B-56F05442E16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F5C8A5-681A-FC45-9D9B-56F05442E16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14BCBFE-EF0D-AC43-B7CF-5D6BD6BC1CFE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z="1200">
              <a:latin typeface="Calibri" charset="0"/>
            </a:endParaRPr>
          </a:p>
        </p:txBody>
      </p:sp>
      <p:sp>
        <p:nvSpPr>
          <p:cNvPr id="46083" name="Notes Placeholder 4"/>
          <p:cNvSpPr>
            <a:spLocks noGrp="1"/>
          </p:cNvSpPr>
          <p:nvPr>
            <p:ph type="body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7DE6477-A459-6D42-9527-F40343606A67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z="1200">
              <a:latin typeface="Calibri" charset="0"/>
            </a:endParaRPr>
          </a:p>
        </p:txBody>
      </p:sp>
      <p:sp>
        <p:nvSpPr>
          <p:cNvPr id="56323" name="Notes Placeholder 4"/>
          <p:cNvSpPr>
            <a:spLocks noGrp="1"/>
          </p:cNvSpPr>
          <p:nvPr>
            <p:ph type="body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B3831A5-3B37-CA45-B4CA-79AB66A5544F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AF6B1-C20D-8D40-A82B-2F39E82CD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96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0C36C95-B594-774A-8374-CF7A718B1939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z="1200">
              <a:latin typeface="Calibri" charset="0"/>
            </a:endParaRPr>
          </a:p>
        </p:txBody>
      </p:sp>
      <p:sp>
        <p:nvSpPr>
          <p:cNvPr id="76803" name="Notes Placeholder 4"/>
          <p:cNvSpPr>
            <a:spLocks noGrp="1"/>
          </p:cNvSpPr>
          <p:nvPr>
            <p:ph type="body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AF6B1-C20D-8D40-A82B-2F39E82CDD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59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AF6B1-C20D-8D40-A82B-2F39E82CD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93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AF6B1-C20D-8D40-A82B-2F39E82CDD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23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AF6B1-C20D-8D40-A82B-2F39E82CDD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84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AF6B1-C20D-8D40-A82B-2F39E82CDD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08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AF6B1-C20D-8D40-A82B-2F39E82CDD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33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AF6B1-C20D-8D40-A82B-2F39E82CDD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96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E8D39-8A3E-4B9C-8E69-35A24B62B4B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E8D39-8A3E-4B9C-8E69-35A24B62B4B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AF6B1-C20D-8D40-A82B-2F39E82CD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865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AF6B1-C20D-8D40-A82B-2F39E82CDD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20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81780B-BDC2-A24C-A7E7-73544BFE33F4}" type="slidenum">
              <a:rPr lang="en-US" sz="120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1244F02-6448-AC44-90A3-69BB45453899}" type="slidenum">
              <a:rPr lang="en-US" sz="120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1244F02-6448-AC44-90A3-69BB45453899}" type="slidenum">
              <a:rPr lang="en-US" sz="120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AF6B1-C20D-8D40-A82B-2F39E82CD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1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AF6B1-C20D-8D40-A82B-2F39E82CD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05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1244F02-6448-AC44-90A3-69BB45453899}" type="slidenum">
              <a:rPr lang="en-US" sz="120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20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DED0-36FA-154A-B583-2BBB6FDD15A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23E-303C-A74E-9C63-3EFDAE5C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7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DED0-36FA-154A-B583-2BBB6FDD15A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23E-303C-A74E-9C63-3EFDAE5C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7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DED0-36FA-154A-B583-2BBB6FDD15A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23E-303C-A74E-9C63-3EFDAE5C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8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DED0-36FA-154A-B583-2BBB6FDD15A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23E-303C-A74E-9C63-3EFDAE5C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4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DED0-36FA-154A-B583-2BBB6FDD15A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23E-303C-A74E-9C63-3EFDAE5C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DED0-36FA-154A-B583-2BBB6FDD15A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23E-303C-A74E-9C63-3EFDAE5C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9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DED0-36FA-154A-B583-2BBB6FDD15A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23E-303C-A74E-9C63-3EFDAE5C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DED0-36FA-154A-B583-2BBB6FDD15A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23E-303C-A74E-9C63-3EFDAE5C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DED0-36FA-154A-B583-2BBB6FDD15A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23E-303C-A74E-9C63-3EFDAE5C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3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DED0-36FA-154A-B583-2BBB6FDD15A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23E-303C-A74E-9C63-3EFDAE5C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DED0-36FA-154A-B583-2BBB6FDD15A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23E-303C-A74E-9C63-3EFDAE5C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8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1DED0-36FA-154A-B583-2BBB6FDD15A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D923E-303C-A74E-9C63-3EFDAE5C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6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5400" y="226367"/>
            <a:ext cx="402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Concepts as Tools of Discovery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38159" y="5608191"/>
            <a:ext cx="34484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Corinne Bloch</a:t>
            </a:r>
          </a:p>
          <a:p>
            <a:pPr algn="ctr"/>
            <a:r>
              <a:rPr lang="en-US" sz="1600" dirty="0" smtClean="0"/>
              <a:t>Department of Philosophy</a:t>
            </a:r>
          </a:p>
          <a:p>
            <a:pPr algn="ctr"/>
            <a:r>
              <a:rPr lang="en-US" sz="1600" dirty="0" smtClean="0"/>
              <a:t>Marquette University</a:t>
            </a:r>
          </a:p>
          <a:p>
            <a:pPr algn="ctr"/>
            <a:r>
              <a:rPr lang="en-US" sz="1600" dirty="0" err="1" smtClean="0"/>
              <a:t>corinne.bloch-mullins@marquette.edu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844587" y="1128608"/>
            <a:ext cx="5483313" cy="4244940"/>
            <a:chOff x="1222287" y="1077808"/>
            <a:chExt cx="5483313" cy="42449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16126" t="10758" r="19791" b="38945"/>
            <a:stretch/>
          </p:blipFill>
          <p:spPr>
            <a:xfrm>
              <a:off x="1269999" y="1077808"/>
              <a:ext cx="5435601" cy="424494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19039103">
              <a:off x="1222287" y="3301281"/>
              <a:ext cx="1162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‘VIRUS’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473512">
              <a:off x="2882547" y="1656909"/>
              <a:ext cx="1253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‘BACTERIA’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3813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5-29 at 2.34.4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57"/>
          <a:stretch/>
        </p:blipFill>
        <p:spPr>
          <a:xfrm>
            <a:off x="1461155" y="1460500"/>
            <a:ext cx="3034645" cy="3289300"/>
          </a:xfrm>
          <a:prstGeom prst="rect">
            <a:avLst/>
          </a:prstGeom>
        </p:spPr>
      </p:pic>
      <p:pic>
        <p:nvPicPr>
          <p:cNvPr id="3" name="Picture 2" descr="Screen Shot 2014-05-29 at 2.34.4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30"/>
          <a:stretch/>
        </p:blipFill>
        <p:spPr>
          <a:xfrm>
            <a:off x="4495800" y="1460500"/>
            <a:ext cx="3141362" cy="325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17797" y="6354177"/>
            <a:ext cx="2126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(Levin and </a:t>
            </a:r>
            <a:r>
              <a:rPr lang="en-US" sz="1600" dirty="0" err="1" smtClean="0"/>
              <a:t>Banaji</a:t>
            </a:r>
            <a:r>
              <a:rPr lang="en-US" sz="1600" dirty="0" smtClean="0"/>
              <a:t> 2006)</a:t>
            </a:r>
            <a:endParaRPr lang="en-US" sz="1600" dirty="0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3170322" y="217488"/>
            <a:ext cx="27810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+mn-lt"/>
              </a:rPr>
              <a:t>Categorical Perception :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+mn-lt"/>
              </a:rPr>
              <a:t>Within a Dimension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396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05940" y="6371054"/>
            <a:ext cx="3291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/>
              <a:t>Hockema</a:t>
            </a:r>
            <a:r>
              <a:rPr lang="en-US" sz="1600" dirty="0"/>
              <a:t>, </a:t>
            </a:r>
            <a:r>
              <a:rPr lang="en-US" sz="1600" dirty="0" smtClean="0"/>
              <a:t>Blair </a:t>
            </a:r>
            <a:r>
              <a:rPr lang="en-US" sz="1600" dirty="0"/>
              <a:t>and </a:t>
            </a:r>
            <a:r>
              <a:rPr lang="en-US" sz="1600" dirty="0" smtClean="0"/>
              <a:t>Goldstone 2005)</a:t>
            </a:r>
            <a:endParaRPr lang="en-US" sz="1600" dirty="0"/>
          </a:p>
        </p:txBody>
      </p:sp>
      <p:pic>
        <p:nvPicPr>
          <p:cNvPr id="6" name="Picture 5" descr="Screen Shot 2014-05-29 at 3.22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6553200" cy="4711700"/>
          </a:xfrm>
          <a:prstGeom prst="rect">
            <a:avLst/>
          </a:prstGeom>
        </p:spPr>
      </p:pic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3170322" y="217488"/>
            <a:ext cx="27810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+mn-lt"/>
              </a:rPr>
              <a:t>Categorical Perception :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+mn-lt"/>
              </a:rPr>
              <a:t>Between Dimensions</a:t>
            </a:r>
            <a:endParaRPr lang="en-US" sz="20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1100" y="1066800"/>
            <a:ext cx="6769100" cy="4851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46600" y="1066800"/>
            <a:ext cx="0" cy="48514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08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01" y="215900"/>
            <a:ext cx="90805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My focus here is on visual effects of categorical perception, but, importantly: </a:t>
            </a:r>
          </a:p>
          <a:p>
            <a:pPr>
              <a:lnSpc>
                <a:spcPct val="120000"/>
              </a:lnSpc>
            </a:pPr>
            <a:endParaRPr lang="en-US" sz="2400" i="1" dirty="0"/>
          </a:p>
          <a:p>
            <a:pPr>
              <a:lnSpc>
                <a:spcPct val="120000"/>
              </a:lnSpc>
            </a:pPr>
            <a:r>
              <a:rPr lang="en-US" sz="2400" i="1" dirty="0" smtClean="0"/>
              <a:t>Similar phenomena are seen with non-perceptual features of a category:</a:t>
            </a:r>
            <a:endParaRPr lang="en-US" sz="2400" i="1" dirty="0"/>
          </a:p>
          <a:p>
            <a:pPr>
              <a:lnSpc>
                <a:spcPct val="120000"/>
              </a:lnSpc>
            </a:pPr>
            <a:endParaRPr lang="en-US" sz="2400" dirty="0" smtClean="0"/>
          </a:p>
          <a:p>
            <a:pPr marL="342900" indent="-342900">
              <a:lnSpc>
                <a:spcPct val="120000"/>
              </a:lnSpc>
              <a:buFontTx/>
              <a:buChar char="•"/>
            </a:pPr>
            <a:r>
              <a:rPr lang="en-US" sz="2400" dirty="0" err="1" smtClean="0"/>
              <a:t>Eiser</a:t>
            </a:r>
            <a:r>
              <a:rPr lang="en-US" sz="2400" dirty="0" smtClean="0"/>
              <a:t> 1971: degree </a:t>
            </a:r>
            <a:r>
              <a:rPr lang="en-US" sz="2400" dirty="0"/>
              <a:t>of permissiveness toward drug </a:t>
            </a:r>
            <a:r>
              <a:rPr lang="en-US" sz="2400" dirty="0" smtClean="0"/>
              <a:t>use.</a:t>
            </a:r>
          </a:p>
          <a:p>
            <a:pPr marL="342900" indent="-342900">
              <a:lnSpc>
                <a:spcPct val="120000"/>
              </a:lnSpc>
              <a:buFontTx/>
              <a:buChar char="•"/>
            </a:pPr>
            <a:r>
              <a:rPr lang="en-US" sz="2400" dirty="0" smtClean="0"/>
              <a:t>Krueger et al., 1989: evaluation of numerical stimuli.</a:t>
            </a:r>
          </a:p>
          <a:p>
            <a:pPr marL="342900" indent="-342900">
              <a:lnSpc>
                <a:spcPct val="120000"/>
              </a:lnSpc>
              <a:buFontTx/>
              <a:buChar char="•"/>
            </a:pPr>
            <a:r>
              <a:rPr lang="en-US" sz="2400" dirty="0" err="1"/>
              <a:t>Medin</a:t>
            </a:r>
            <a:r>
              <a:rPr lang="en-US" sz="2400" dirty="0"/>
              <a:t> and </a:t>
            </a:r>
            <a:r>
              <a:rPr lang="en-US" sz="2400" dirty="0" err="1"/>
              <a:t>Barsalou</a:t>
            </a:r>
            <a:r>
              <a:rPr lang="en-US" sz="2400" dirty="0"/>
              <a:t> 1990 </a:t>
            </a:r>
            <a:endParaRPr lang="en-US" sz="2400" dirty="0" smtClean="0"/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(of course, different mechanisms may be involved…)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486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44587" y="1611208"/>
            <a:ext cx="5483313" cy="4244940"/>
            <a:chOff x="1222287" y="1077808"/>
            <a:chExt cx="5483313" cy="424494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16126" t="10758" r="19791" b="38945"/>
            <a:stretch/>
          </p:blipFill>
          <p:spPr>
            <a:xfrm>
              <a:off x="1269999" y="1077808"/>
              <a:ext cx="5435601" cy="424494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9039103">
              <a:off x="1222287" y="3301281"/>
              <a:ext cx="1162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‘VIRUS’</a:t>
              </a:r>
              <a:endParaRPr lang="en-US" sz="2000" b="1" dirty="0"/>
            </a:p>
          </p:txBody>
        </p:sp>
        <p:sp>
          <p:nvSpPr>
            <p:cNvPr id="4" name="TextBox 3"/>
            <p:cNvSpPr txBox="1"/>
            <p:nvPr/>
          </p:nvSpPr>
          <p:spPr>
            <a:xfrm rot="1473512">
              <a:off x="2882547" y="1656909"/>
              <a:ext cx="1253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‘BACTERIA’</a:t>
              </a:r>
              <a:endParaRPr lang="en-US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425700" y="226367"/>
            <a:ext cx="4336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Implications for Philosophy of Science?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0359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57985" y="381000"/>
            <a:ext cx="762000" cy="762000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848600" y="5364387"/>
            <a:ext cx="762000" cy="762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357985" y="4351337"/>
            <a:ext cx="1066800" cy="9906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05600" y="1524000"/>
            <a:ext cx="990600" cy="9144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33900" y="0"/>
            <a:ext cx="762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57985" y="5949107"/>
            <a:ext cx="685800" cy="6858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43800" y="2963704"/>
            <a:ext cx="1066800" cy="1066800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40585" y="2763613"/>
            <a:ext cx="762000" cy="762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91400" y="484802"/>
            <a:ext cx="762000" cy="762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2997200" y="5802064"/>
            <a:ext cx="838200" cy="76200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Isosceles Triangle 24"/>
          <p:cNvSpPr>
            <a:spLocks noChangeAspect="1"/>
          </p:cNvSpPr>
          <p:nvPr/>
        </p:nvSpPr>
        <p:spPr>
          <a:xfrm>
            <a:off x="82550" y="107111"/>
            <a:ext cx="1206500" cy="1096963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Isosceles Triangle 25"/>
          <p:cNvSpPr>
            <a:spLocks noChangeAspect="1"/>
          </p:cNvSpPr>
          <p:nvPr/>
        </p:nvSpPr>
        <p:spPr>
          <a:xfrm rot="5400000">
            <a:off x="882801" y="3593339"/>
            <a:ext cx="1206500" cy="1096963"/>
          </a:xfrm>
          <a:prstGeom prst="triangle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Isosceles Triangle 26"/>
          <p:cNvSpPr>
            <a:spLocks noChangeAspect="1"/>
          </p:cNvSpPr>
          <p:nvPr/>
        </p:nvSpPr>
        <p:spPr>
          <a:xfrm>
            <a:off x="1460500" y="1798636"/>
            <a:ext cx="1206500" cy="109696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3060700" y="439513"/>
            <a:ext cx="838200" cy="762000"/>
          </a:xfrm>
          <a:prstGeom prst="triangle">
            <a:avLst/>
          </a:prstGeom>
          <a:solidFill>
            <a:schemeClr val="accent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289300" y="2714433"/>
            <a:ext cx="838200" cy="762000"/>
          </a:xfrm>
          <a:prstGeom prst="triangle">
            <a:avLst/>
          </a:prstGeom>
          <a:solidFill>
            <a:schemeClr val="accent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1565868" y="103802"/>
            <a:ext cx="838200" cy="76200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Isosceles Triangle 30"/>
          <p:cNvSpPr>
            <a:spLocks noChangeAspect="1"/>
          </p:cNvSpPr>
          <p:nvPr/>
        </p:nvSpPr>
        <p:spPr>
          <a:xfrm>
            <a:off x="1993900" y="3932237"/>
            <a:ext cx="1206500" cy="109696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Isosceles Triangle 31"/>
          <p:cNvSpPr>
            <a:spLocks noChangeAspect="1"/>
          </p:cNvSpPr>
          <p:nvPr/>
        </p:nvSpPr>
        <p:spPr>
          <a:xfrm>
            <a:off x="416058" y="5303837"/>
            <a:ext cx="1206500" cy="1096963"/>
          </a:xfrm>
          <a:prstGeom prst="triangle">
            <a:avLst/>
          </a:prstGeom>
          <a:solidFill>
            <a:schemeClr val="accent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378593" y="4118431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73233" y="4457831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646625" y="4098991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66169" y="4247601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162300" y="6036096"/>
            <a:ext cx="254000" cy="2667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15832" y="343482"/>
            <a:ext cx="304800" cy="304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993900" y="2027236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45268" y="2255836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10148" y="2484436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588540" y="2713036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632200" y="3144613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27400" y="820513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1354" y="820513"/>
            <a:ext cx="152400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7758" y="1021511"/>
            <a:ext cx="152400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34950" y="1021511"/>
            <a:ext cx="152400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14163" y="820513"/>
            <a:ext cx="152400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400300" y="4846637"/>
            <a:ext cx="152400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654300" y="4846637"/>
            <a:ext cx="152400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908300" y="4846637"/>
            <a:ext cx="152400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146300" y="4846637"/>
            <a:ext cx="152400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49458" y="5532437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85170" y="5734017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49458" y="5949107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111602" y="5745387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Isosceles Triangle 60"/>
          <p:cNvSpPr/>
          <p:nvPr/>
        </p:nvSpPr>
        <p:spPr bwMode="auto">
          <a:xfrm rot="5400000">
            <a:off x="393700" y="2209800"/>
            <a:ext cx="838200" cy="762000"/>
          </a:xfrm>
          <a:prstGeom prst="triangl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2" name="Oval 61"/>
          <p:cNvSpPr/>
          <p:nvPr/>
        </p:nvSpPr>
        <p:spPr bwMode="auto">
          <a:xfrm>
            <a:off x="533400" y="24384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-2139"/>
            <a:ext cx="9144000" cy="685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3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4533900" y="0"/>
            <a:ext cx="762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937569" y="3538571"/>
            <a:ext cx="1096963" cy="1206500"/>
            <a:chOff x="937569" y="3538571"/>
            <a:chExt cx="1096963" cy="1206500"/>
          </a:xfrm>
        </p:grpSpPr>
        <p:sp>
          <p:nvSpPr>
            <p:cNvPr id="26" name="Isosceles Triangle 25"/>
            <p:cNvSpPr>
              <a:spLocks noChangeAspect="1"/>
            </p:cNvSpPr>
            <p:nvPr/>
          </p:nvSpPr>
          <p:spPr>
            <a:xfrm rot="5400000">
              <a:off x="882801" y="3593339"/>
              <a:ext cx="1206500" cy="109696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378593" y="4118431"/>
              <a:ext cx="152400" cy="15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973233" y="4457831"/>
              <a:ext cx="152400" cy="15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646625" y="4098991"/>
              <a:ext cx="152400" cy="15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166169" y="4247601"/>
              <a:ext cx="152400" cy="15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5300" y="5763964"/>
            <a:ext cx="762000" cy="838200"/>
            <a:chOff x="3035300" y="5763964"/>
            <a:chExt cx="762000" cy="838200"/>
          </a:xfrm>
        </p:grpSpPr>
        <p:sp>
          <p:nvSpPr>
            <p:cNvPr id="24" name="Isosceles Triangle 23"/>
            <p:cNvSpPr/>
            <p:nvPr/>
          </p:nvSpPr>
          <p:spPr>
            <a:xfrm rot="5400000">
              <a:off x="2997200" y="5802064"/>
              <a:ext cx="838200" cy="76200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162300" y="6036096"/>
              <a:ext cx="254000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03968" y="59095"/>
            <a:ext cx="762000" cy="838200"/>
            <a:chOff x="1603968" y="59095"/>
            <a:chExt cx="762000" cy="838200"/>
          </a:xfrm>
        </p:grpSpPr>
        <p:sp>
          <p:nvSpPr>
            <p:cNvPr id="30" name="Isosceles Triangle 29"/>
            <p:cNvSpPr/>
            <p:nvPr/>
          </p:nvSpPr>
          <p:spPr>
            <a:xfrm rot="5400000">
              <a:off x="1565868" y="97195"/>
              <a:ext cx="838200" cy="76200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715832" y="336875"/>
              <a:ext cx="304800" cy="304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460500" y="1798636"/>
            <a:ext cx="1206500" cy="1096963"/>
            <a:chOff x="1460500" y="1798636"/>
            <a:chExt cx="1206500" cy="1096963"/>
          </a:xfrm>
        </p:grpSpPr>
        <p:sp>
          <p:nvSpPr>
            <p:cNvPr id="27" name="Isosceles Triangle 26"/>
            <p:cNvSpPr>
              <a:spLocks noChangeAspect="1"/>
            </p:cNvSpPr>
            <p:nvPr/>
          </p:nvSpPr>
          <p:spPr>
            <a:xfrm>
              <a:off x="1460500" y="1798636"/>
              <a:ext cx="1206500" cy="1096963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93900" y="2027236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45268" y="2255836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710148" y="2484436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88540" y="2713036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89300" y="2714433"/>
            <a:ext cx="838200" cy="762000"/>
            <a:chOff x="3289300" y="2714433"/>
            <a:chExt cx="838200" cy="762000"/>
          </a:xfrm>
        </p:grpSpPr>
        <p:sp>
          <p:nvSpPr>
            <p:cNvPr id="29" name="Isosceles Triangle 28"/>
            <p:cNvSpPr/>
            <p:nvPr/>
          </p:nvSpPr>
          <p:spPr>
            <a:xfrm>
              <a:off x="3289300" y="2714433"/>
              <a:ext cx="838200" cy="762000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32200" y="3144613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0700" y="439513"/>
            <a:ext cx="838200" cy="762000"/>
            <a:chOff x="3060700" y="439513"/>
            <a:chExt cx="838200" cy="762000"/>
          </a:xfrm>
        </p:grpSpPr>
        <p:sp>
          <p:nvSpPr>
            <p:cNvPr id="28" name="Isosceles Triangle 27"/>
            <p:cNvSpPr/>
            <p:nvPr/>
          </p:nvSpPr>
          <p:spPr>
            <a:xfrm>
              <a:off x="3060700" y="439513"/>
              <a:ext cx="838200" cy="762000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27400" y="820513"/>
              <a:ext cx="304800" cy="304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550" y="107111"/>
            <a:ext cx="1206500" cy="1096963"/>
            <a:chOff x="82550" y="107111"/>
            <a:chExt cx="1206500" cy="1096963"/>
          </a:xfrm>
        </p:grpSpPr>
        <p:sp>
          <p:nvSpPr>
            <p:cNvPr id="25" name="Isosceles Triangle 24"/>
            <p:cNvSpPr>
              <a:spLocks noChangeAspect="1"/>
            </p:cNvSpPr>
            <p:nvPr/>
          </p:nvSpPr>
          <p:spPr>
            <a:xfrm>
              <a:off x="82550" y="107111"/>
              <a:ext cx="1206500" cy="109696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61354" y="820513"/>
              <a:ext cx="152400" cy="152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7758" y="1021511"/>
              <a:ext cx="152400" cy="152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34950" y="1021511"/>
              <a:ext cx="152400" cy="152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14163" y="820513"/>
              <a:ext cx="152400" cy="152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93900" y="3932237"/>
            <a:ext cx="1206500" cy="1096963"/>
            <a:chOff x="1993900" y="3932237"/>
            <a:chExt cx="1206500" cy="1096963"/>
          </a:xfrm>
        </p:grpSpPr>
        <p:sp>
          <p:nvSpPr>
            <p:cNvPr id="31" name="Isosceles Triangle 30"/>
            <p:cNvSpPr>
              <a:spLocks noChangeAspect="1"/>
            </p:cNvSpPr>
            <p:nvPr/>
          </p:nvSpPr>
          <p:spPr>
            <a:xfrm>
              <a:off x="1993900" y="3932237"/>
              <a:ext cx="1206500" cy="1096963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00300" y="4846637"/>
              <a:ext cx="152400" cy="152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54300" y="4846637"/>
              <a:ext cx="152400" cy="152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908300" y="4846637"/>
              <a:ext cx="152400" cy="152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46300" y="4846637"/>
              <a:ext cx="152400" cy="152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6058" y="5303837"/>
            <a:ext cx="1206500" cy="1096963"/>
            <a:chOff x="416058" y="5303837"/>
            <a:chExt cx="1206500" cy="1096963"/>
          </a:xfrm>
        </p:grpSpPr>
        <p:sp>
          <p:nvSpPr>
            <p:cNvPr id="32" name="Isosceles Triangle 31"/>
            <p:cNvSpPr>
              <a:spLocks noChangeAspect="1"/>
            </p:cNvSpPr>
            <p:nvPr/>
          </p:nvSpPr>
          <p:spPr>
            <a:xfrm>
              <a:off x="416058" y="5303837"/>
              <a:ext cx="1206500" cy="1096963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49458" y="5532437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85170" y="5734017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9458" y="5949107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11602" y="5745387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1800" y="2171700"/>
            <a:ext cx="762000" cy="838200"/>
            <a:chOff x="431800" y="2171700"/>
            <a:chExt cx="762000" cy="838200"/>
          </a:xfrm>
        </p:grpSpPr>
        <p:sp>
          <p:nvSpPr>
            <p:cNvPr id="61" name="Isosceles Triangle 60"/>
            <p:cNvSpPr/>
            <p:nvPr/>
          </p:nvSpPr>
          <p:spPr bwMode="auto">
            <a:xfrm rot="5400000">
              <a:off x="393700" y="2209800"/>
              <a:ext cx="838200" cy="7620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533400" y="24384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0" y="-2139"/>
            <a:ext cx="9144000" cy="685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25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7407E-6 L 0.54723 0.00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61" y="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0.54167 0.00185 " pathEditMode="relative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6875 0.00926 " pathEditMode="relative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3.7037E-7 L 0.38733 0.0037 " pathEditMode="relative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4533900" y="0"/>
            <a:ext cx="762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937569" y="3538571"/>
            <a:ext cx="1096963" cy="1206500"/>
            <a:chOff x="937569" y="3538571"/>
            <a:chExt cx="1096963" cy="1206500"/>
          </a:xfrm>
        </p:grpSpPr>
        <p:sp>
          <p:nvSpPr>
            <p:cNvPr id="26" name="Isosceles Triangle 25"/>
            <p:cNvSpPr>
              <a:spLocks noChangeAspect="1"/>
            </p:cNvSpPr>
            <p:nvPr/>
          </p:nvSpPr>
          <p:spPr>
            <a:xfrm rot="5400000">
              <a:off x="882801" y="3593339"/>
              <a:ext cx="1206500" cy="109696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378593" y="4118431"/>
              <a:ext cx="152400" cy="15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973233" y="4457831"/>
              <a:ext cx="152400" cy="15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646625" y="4098991"/>
              <a:ext cx="152400" cy="15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166169" y="4247601"/>
              <a:ext cx="152400" cy="15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74440" y="4191131"/>
            <a:ext cx="762000" cy="838200"/>
            <a:chOff x="3035300" y="5763964"/>
            <a:chExt cx="762000" cy="838200"/>
          </a:xfrm>
        </p:grpSpPr>
        <p:sp>
          <p:nvSpPr>
            <p:cNvPr id="24" name="Isosceles Triangle 23"/>
            <p:cNvSpPr/>
            <p:nvPr/>
          </p:nvSpPr>
          <p:spPr>
            <a:xfrm rot="5400000">
              <a:off x="2997200" y="5802064"/>
              <a:ext cx="838200" cy="76200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162300" y="6036096"/>
              <a:ext cx="254000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03968" y="59095"/>
            <a:ext cx="762000" cy="838200"/>
            <a:chOff x="1603968" y="59095"/>
            <a:chExt cx="762000" cy="838200"/>
          </a:xfrm>
        </p:grpSpPr>
        <p:sp>
          <p:nvSpPr>
            <p:cNvPr id="30" name="Isosceles Triangle 29"/>
            <p:cNvSpPr/>
            <p:nvPr/>
          </p:nvSpPr>
          <p:spPr>
            <a:xfrm rot="5400000">
              <a:off x="1565868" y="97195"/>
              <a:ext cx="838200" cy="76200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715832" y="336875"/>
              <a:ext cx="304800" cy="304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25700" y="1707354"/>
            <a:ext cx="1206500" cy="1096963"/>
            <a:chOff x="1460500" y="1798636"/>
            <a:chExt cx="1206500" cy="1096963"/>
          </a:xfrm>
        </p:grpSpPr>
        <p:sp>
          <p:nvSpPr>
            <p:cNvPr id="27" name="Isosceles Triangle 26"/>
            <p:cNvSpPr>
              <a:spLocks noChangeAspect="1"/>
            </p:cNvSpPr>
            <p:nvPr/>
          </p:nvSpPr>
          <p:spPr>
            <a:xfrm>
              <a:off x="1460500" y="1798636"/>
              <a:ext cx="1206500" cy="1096963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93900" y="2027236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45268" y="2255836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710148" y="2484436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88540" y="2713036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14500" y="2674970"/>
            <a:ext cx="838200" cy="762000"/>
            <a:chOff x="3289300" y="2714433"/>
            <a:chExt cx="838200" cy="762000"/>
          </a:xfrm>
        </p:grpSpPr>
        <p:sp>
          <p:nvSpPr>
            <p:cNvPr id="29" name="Isosceles Triangle 28"/>
            <p:cNvSpPr/>
            <p:nvPr/>
          </p:nvSpPr>
          <p:spPr>
            <a:xfrm>
              <a:off x="3289300" y="2714433"/>
              <a:ext cx="838200" cy="762000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32200" y="3144613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0700" y="439513"/>
            <a:ext cx="838200" cy="762000"/>
            <a:chOff x="3060700" y="439513"/>
            <a:chExt cx="838200" cy="762000"/>
          </a:xfrm>
        </p:grpSpPr>
        <p:sp>
          <p:nvSpPr>
            <p:cNvPr id="28" name="Isosceles Triangle 27"/>
            <p:cNvSpPr/>
            <p:nvPr/>
          </p:nvSpPr>
          <p:spPr>
            <a:xfrm>
              <a:off x="3060700" y="439513"/>
              <a:ext cx="838200" cy="762000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27400" y="820513"/>
              <a:ext cx="304800" cy="304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550" y="107111"/>
            <a:ext cx="1206500" cy="1096963"/>
            <a:chOff x="82550" y="107111"/>
            <a:chExt cx="1206500" cy="1096963"/>
          </a:xfrm>
        </p:grpSpPr>
        <p:sp>
          <p:nvSpPr>
            <p:cNvPr id="25" name="Isosceles Triangle 24"/>
            <p:cNvSpPr>
              <a:spLocks noChangeAspect="1"/>
            </p:cNvSpPr>
            <p:nvPr/>
          </p:nvSpPr>
          <p:spPr>
            <a:xfrm>
              <a:off x="82550" y="107111"/>
              <a:ext cx="1206500" cy="109696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61354" y="820513"/>
              <a:ext cx="152400" cy="152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7758" y="1021511"/>
              <a:ext cx="152400" cy="152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34950" y="1021511"/>
              <a:ext cx="152400" cy="152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14163" y="820513"/>
              <a:ext cx="152400" cy="152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20900" y="5004544"/>
            <a:ext cx="1206500" cy="1096963"/>
            <a:chOff x="1993900" y="3932237"/>
            <a:chExt cx="1206500" cy="1096963"/>
          </a:xfrm>
        </p:grpSpPr>
        <p:sp>
          <p:nvSpPr>
            <p:cNvPr id="31" name="Isosceles Triangle 30"/>
            <p:cNvSpPr>
              <a:spLocks noChangeAspect="1"/>
            </p:cNvSpPr>
            <p:nvPr/>
          </p:nvSpPr>
          <p:spPr>
            <a:xfrm>
              <a:off x="1993900" y="3932237"/>
              <a:ext cx="1206500" cy="1096963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00300" y="4846637"/>
              <a:ext cx="152400" cy="152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54300" y="4846637"/>
              <a:ext cx="152400" cy="152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908300" y="4846637"/>
              <a:ext cx="152400" cy="152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46300" y="4846637"/>
              <a:ext cx="152400" cy="152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6058" y="5303837"/>
            <a:ext cx="1206500" cy="1096963"/>
            <a:chOff x="416058" y="5303837"/>
            <a:chExt cx="1206500" cy="1096963"/>
          </a:xfrm>
        </p:grpSpPr>
        <p:sp>
          <p:nvSpPr>
            <p:cNvPr id="32" name="Isosceles Triangle 31"/>
            <p:cNvSpPr>
              <a:spLocks noChangeAspect="1"/>
            </p:cNvSpPr>
            <p:nvPr/>
          </p:nvSpPr>
          <p:spPr>
            <a:xfrm>
              <a:off x="416058" y="5303837"/>
              <a:ext cx="1206500" cy="1096963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49458" y="5532437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85170" y="5734017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9458" y="5949107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11602" y="5745387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1800" y="2171700"/>
            <a:ext cx="762000" cy="838200"/>
            <a:chOff x="431800" y="2171700"/>
            <a:chExt cx="762000" cy="838200"/>
          </a:xfrm>
        </p:grpSpPr>
        <p:sp>
          <p:nvSpPr>
            <p:cNvPr id="61" name="Isosceles Triangle 60"/>
            <p:cNvSpPr/>
            <p:nvPr/>
          </p:nvSpPr>
          <p:spPr bwMode="auto">
            <a:xfrm rot="5400000">
              <a:off x="393700" y="2209800"/>
              <a:ext cx="838200" cy="7620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533400" y="24384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0" y="-2139"/>
            <a:ext cx="9144000" cy="685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0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0.6875 -0.00926 " pathEditMode="relative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778E-6 -5.18519E-6 L 0.39306 -0.00371 " pathEditMode="relative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07407E-6 L 0.47639 -0.0037 " pathEditMode="relative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0.55972 -0.0037 " pathEditMode="relative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7 L 0.55278 -3.7037E-7 " pathEditMode="relative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362200" y="2209800"/>
            <a:ext cx="678180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u="sng" dirty="0">
                <a:latin typeface="+mn-lt"/>
                <a:ea typeface="Calibri" pitchFamily="34" charset="0"/>
                <a:cs typeface="Times New Roman" pitchFamily="18" charset="0"/>
              </a:rPr>
              <a:t>Koch’s Postulates :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dirty="0">
                <a:latin typeface="+mn-lt"/>
                <a:ea typeface="Calibri" pitchFamily="34" charset="0"/>
                <a:cs typeface="Times New Roman" pitchFamily="18" charset="0"/>
              </a:rPr>
              <a:t>The specific microbe must be demonstrated in all cases of the disease</a:t>
            </a:r>
            <a:endParaRPr lang="en-US" sz="2000" dirty="0">
              <a:latin typeface="+mn-lt"/>
              <a:ea typeface="+mn-ea"/>
              <a:cs typeface="Arial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dirty="0">
                <a:latin typeface="+mn-lt"/>
                <a:ea typeface="Calibri" pitchFamily="34" charset="0"/>
                <a:cs typeface="Times New Roman" pitchFamily="18" charset="0"/>
              </a:rPr>
              <a:t> The microbe must be isolated and cultured in a pure state on an artificial medium</a:t>
            </a:r>
            <a:endParaRPr lang="en-US" sz="2000" dirty="0">
              <a:latin typeface="+mn-lt"/>
              <a:ea typeface="+mn-ea"/>
              <a:cs typeface="Arial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dirty="0">
                <a:latin typeface="+mn-lt"/>
                <a:ea typeface="Calibri" pitchFamily="34" charset="0"/>
                <a:cs typeface="Times New Roman" pitchFamily="18" charset="0"/>
              </a:rPr>
              <a:t> The pure culture must produce the disease when inoculated into healthy, susceptible animals.</a:t>
            </a:r>
            <a:endParaRPr lang="en-US" sz="2000" dirty="0"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7651" name="Rectangle 13"/>
          <p:cNvSpPr>
            <a:spLocks noChangeArrowheads="1"/>
          </p:cNvSpPr>
          <p:nvPr/>
        </p:nvSpPr>
        <p:spPr bwMode="auto">
          <a:xfrm>
            <a:off x="2362200" y="762000"/>
            <a:ext cx="6553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>
                <a:cs typeface="Calibri" charset="0"/>
              </a:rPr>
              <a:t>The Germ Theory: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Infectious diseases were caused by microorganisms.</a:t>
            </a:r>
            <a:endParaRPr lang="en-US" sz="2000" u="sng" dirty="0">
              <a:cs typeface="Calibri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84263" y="192088"/>
            <a:ext cx="1430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Koch’s postulates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9225" y="239713"/>
            <a:ext cx="688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1884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84238" y="381000"/>
            <a:ext cx="0" cy="5867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2000" y="457200"/>
            <a:ext cx="24606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2501900" y="127000"/>
            <a:ext cx="41088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 dirty="0">
                <a:latin typeface="+mn-lt"/>
              </a:rPr>
              <a:t>The Formation of the ‘Virus’ Concept</a:t>
            </a:r>
          </a:p>
        </p:txBody>
      </p:sp>
    </p:spTree>
    <p:extLst>
      <p:ext uri="{BB962C8B-B14F-4D97-AF65-F5344CB8AC3E}">
        <p14:creationId xmlns:p14="http://schemas.microsoft.com/office/powerpoint/2010/main" val="280372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" grpId="0"/>
      <p:bldP spid="27651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ChangeArrowheads="1"/>
          </p:cNvSpPr>
          <p:nvPr/>
        </p:nvSpPr>
        <p:spPr bwMode="auto">
          <a:xfrm>
            <a:off x="2870200" y="922636"/>
            <a:ext cx="6337300" cy="283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Martinus</a:t>
            </a:r>
            <a:r>
              <a:rPr lang="en-US" sz="2000" dirty="0"/>
              <a:t> </a:t>
            </a:r>
            <a:r>
              <a:rPr lang="en-US" sz="2000" dirty="0" err="1"/>
              <a:t>Beijerinck</a:t>
            </a:r>
            <a:r>
              <a:rPr lang="en-US" sz="2000" dirty="0"/>
              <a:t>: sap from plants infected with TMD remained infectious after </a:t>
            </a:r>
            <a:r>
              <a:rPr lang="en-US" sz="2000" dirty="0" smtClean="0"/>
              <a:t>filtration; virus could not be isolated, observed or grown in culture.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A new, non-corpuscular, infectious agent: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i="1" dirty="0" err="1" smtClean="0">
                <a:solidFill>
                  <a:srgbClr val="FF0000"/>
                </a:solidFill>
              </a:rPr>
              <a:t>contagium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vivum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fluidum</a:t>
            </a:r>
            <a:r>
              <a:rPr lang="en-US" sz="2000" dirty="0" smtClean="0">
                <a:solidFill>
                  <a:srgbClr val="FF0000"/>
                </a:solidFill>
              </a:rPr>
              <a:t>.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5300" name="TextBox 7"/>
          <p:cNvSpPr txBox="1">
            <a:spLocks noChangeArrowheads="1"/>
          </p:cNvSpPr>
          <p:nvPr/>
        </p:nvSpPr>
        <p:spPr bwMode="auto">
          <a:xfrm>
            <a:off x="149225" y="239713"/>
            <a:ext cx="688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7F7F7F"/>
                </a:solidFill>
              </a:rPr>
              <a:t>1884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84238" y="381000"/>
            <a:ext cx="0" cy="5867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62000" y="457200"/>
            <a:ext cx="2460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1176338"/>
            <a:ext cx="681038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1892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62000" y="1371600"/>
            <a:ext cx="2460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05" name="TextBox 12"/>
          <p:cNvSpPr txBox="1">
            <a:spLocks noChangeArrowheads="1"/>
          </p:cNvSpPr>
          <p:nvPr/>
        </p:nvSpPr>
        <p:spPr bwMode="auto">
          <a:xfrm>
            <a:off x="1084263" y="192088"/>
            <a:ext cx="1430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7F7F7F"/>
                </a:solidFill>
              </a:rPr>
              <a:t>Koch’s postulates</a:t>
            </a:r>
          </a:p>
        </p:txBody>
      </p:sp>
      <p:sp>
        <p:nvSpPr>
          <p:cNvPr id="55306" name="TextBox 13"/>
          <p:cNvSpPr txBox="1">
            <a:spLocks noChangeArrowheads="1"/>
          </p:cNvSpPr>
          <p:nvPr/>
        </p:nvSpPr>
        <p:spPr bwMode="auto">
          <a:xfrm>
            <a:off x="1022350" y="1905000"/>
            <a:ext cx="1416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7F7F7F"/>
                </a:solidFill>
              </a:rPr>
              <a:t>Loeffler</a:t>
            </a:r>
          </a:p>
          <a:p>
            <a:pPr eaLnBrk="1" hangingPunct="1"/>
            <a:r>
              <a:rPr lang="en-US" sz="1800">
                <a:solidFill>
                  <a:srgbClr val="7F7F7F"/>
                </a:solidFill>
              </a:rPr>
              <a:t>&amp; Frosch;</a:t>
            </a:r>
          </a:p>
          <a:p>
            <a:pPr eaLnBrk="1" hangingPunct="1"/>
            <a:r>
              <a:rPr lang="en-US" sz="1800" b="1">
                <a:solidFill>
                  <a:srgbClr val="000000"/>
                </a:solidFill>
              </a:rPr>
              <a:t>Beijerinck</a:t>
            </a:r>
          </a:p>
        </p:txBody>
      </p:sp>
      <p:sp>
        <p:nvSpPr>
          <p:cNvPr id="55307" name="TextBox 14"/>
          <p:cNvSpPr txBox="1">
            <a:spLocks noChangeArrowheads="1"/>
          </p:cNvSpPr>
          <p:nvPr/>
        </p:nvSpPr>
        <p:spPr bwMode="auto">
          <a:xfrm>
            <a:off x="152400" y="2133600"/>
            <a:ext cx="688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1898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2362200"/>
            <a:ext cx="246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3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9" b="9044"/>
          <a:stretch>
            <a:fillRect/>
          </a:stretch>
        </p:blipFill>
        <p:spPr bwMode="auto">
          <a:xfrm>
            <a:off x="7938" y="4792663"/>
            <a:ext cx="17145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501900" y="127000"/>
            <a:ext cx="41088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 dirty="0">
                <a:latin typeface="+mn-lt"/>
              </a:rPr>
              <a:t>The Formation of the ‘Virus’ Concept</a:t>
            </a: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1084263" y="1150144"/>
            <a:ext cx="14303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err="1" smtClean="0">
                <a:solidFill>
                  <a:srgbClr val="7F7F7F"/>
                </a:solidFill>
              </a:rPr>
              <a:t>Ivanovski</a:t>
            </a:r>
            <a:endParaRPr lang="en-US" sz="1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020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43" y="2977677"/>
            <a:ext cx="4559300" cy="354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>
          <a:xfrm flipH="1">
            <a:off x="4648200" y="762000"/>
            <a:ext cx="4495800" cy="1219200"/>
          </a:xfrm>
          <a:prstGeom prst="wedgeEllipseCallout">
            <a:avLst>
              <a:gd name="adj1" fmla="val -13243"/>
              <a:gd name="adj2" fmla="val 161645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</a:rPr>
              <a:t>It’s only a flesh wound!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</a:rPr>
              <a:t>All infectious agents are bacteria!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7" y="4312580"/>
            <a:ext cx="1676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4557" y="5890652"/>
            <a:ext cx="1616436" cy="484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ja-JP" dirty="0" smtClean="0"/>
              <a:t>(Pasteur, 1889)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00" y="762000"/>
            <a:ext cx="4394200" cy="274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Beijerinck’s</a:t>
            </a:r>
            <a:r>
              <a:rPr lang="en-US" dirty="0" smtClean="0"/>
              <a:t> concept was not easily accepted.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In the following years, scientists working on various viruses were unable to isolate them, observe them, or grow them in culture. However, any assumed this was just a technical difficulty, not the result of an </a:t>
            </a:r>
            <a:br>
              <a:rPr lang="en-US" dirty="0" smtClean="0"/>
            </a:br>
            <a:r>
              <a:rPr lang="en-US" dirty="0" smtClean="0"/>
              <a:t>agent different in nature.</a:t>
            </a:r>
            <a:endParaRPr lang="en-US" dirty="0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501900" y="127000"/>
            <a:ext cx="41088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 dirty="0">
                <a:latin typeface="+mn-lt"/>
              </a:rPr>
              <a:t>The Formation of the ‘Virus’ Concept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0104" y="6575623"/>
            <a:ext cx="5101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Monty Python and the Holy Grail (idea from Sandy Mitchell…)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315962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285234"/>
            <a:ext cx="8216900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Roles of Scientific Concepts: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Tx/>
              <a:buChar char="•"/>
            </a:pPr>
            <a:r>
              <a:rPr lang="en-US" dirty="0" smtClean="0"/>
              <a:t>Integrators of empirical data: </a:t>
            </a:r>
          </a:p>
          <a:p>
            <a:endParaRPr lang="en-US" dirty="0" smtClean="0"/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Theories 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Models 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Induction </a:t>
            </a:r>
          </a:p>
          <a:p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Production of empirical data: </a:t>
            </a:r>
          </a:p>
          <a:p>
            <a:endParaRPr lang="en-US" dirty="0" smtClean="0"/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Experimental design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/>
              <a:t>I</a:t>
            </a:r>
            <a:r>
              <a:rPr lang="en-US" dirty="0" smtClean="0"/>
              <a:t>nterpretation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2720366"/>
            <a:ext cx="3822700" cy="2577929"/>
          </a:xfrm>
          <a:prstGeom prst="rect">
            <a:avLst/>
          </a:prstGeom>
        </p:spPr>
      </p:pic>
      <p:sp>
        <p:nvSpPr>
          <p:cNvPr id="5" name="Bent-Up Arrow 4"/>
          <p:cNvSpPr/>
          <p:nvPr/>
        </p:nvSpPr>
        <p:spPr>
          <a:xfrm rot="5400000">
            <a:off x="850900" y="4343400"/>
            <a:ext cx="736600" cy="38100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7500" y="4622800"/>
            <a:ext cx="379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Role mediated by theoretical baggage.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" y="5298295"/>
            <a:ext cx="688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[Focus on concepts as vessels of representations, stores of </a:t>
            </a:r>
            <a:r>
              <a:rPr lang="en-US" dirty="0"/>
              <a:t>information,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defined at moment by </a:t>
            </a:r>
            <a:r>
              <a:rPr lang="en-US" dirty="0"/>
              <a:t>the content </a:t>
            </a:r>
            <a:r>
              <a:rPr lang="en-US" dirty="0" smtClean="0"/>
              <a:t>that scientists attribute to them.]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1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ChangeArrowheads="1"/>
          </p:cNvSpPr>
          <p:nvPr/>
        </p:nvSpPr>
        <p:spPr bwMode="auto">
          <a:xfrm>
            <a:off x="2286000" y="1184275"/>
            <a:ext cx="670560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1932: </a:t>
            </a:r>
            <a:r>
              <a:rPr lang="en-US" sz="2000" dirty="0"/>
              <a:t>Viruses are defined by “invisibility by ordinary microscopic methods, failure to be retained by filters impervious to well-known bacteria, and inability to propagate themselves in the absence of susceptible cells.”</a:t>
            </a:r>
            <a:r>
              <a:rPr lang="en-US" altLang="ja-JP" sz="2000" baseline="30000" dirty="0"/>
              <a:t> </a:t>
            </a:r>
            <a:r>
              <a:rPr lang="en-US" altLang="ja-JP" sz="1400" dirty="0"/>
              <a:t>					                </a:t>
            </a:r>
            <a:r>
              <a:rPr lang="en-US" altLang="ja-JP" sz="1400" dirty="0" smtClean="0"/>
              <a:t>										(</a:t>
            </a:r>
            <a:r>
              <a:rPr lang="en-US" altLang="ja-JP" sz="1400" dirty="0"/>
              <a:t>Rivers, 1932)</a:t>
            </a:r>
            <a:endParaRPr lang="en-US" sz="1400" dirty="0"/>
          </a:p>
        </p:txBody>
      </p:sp>
      <p:sp>
        <p:nvSpPr>
          <p:cNvPr id="38917" name="Rectangle 1"/>
          <p:cNvSpPr>
            <a:spLocks noChangeArrowheads="1"/>
          </p:cNvSpPr>
          <p:nvPr/>
        </p:nvSpPr>
        <p:spPr bwMode="auto">
          <a:xfrm>
            <a:off x="2362200" y="3862112"/>
            <a:ext cx="6629400" cy="288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cs typeface="Calibri" charset="0"/>
              </a:rPr>
              <a:t>1957: </a:t>
            </a:r>
            <a:r>
              <a:rPr lang="en-US" sz="2000" dirty="0">
                <a:cs typeface="Calibri" charset="0"/>
              </a:rPr>
              <a:t>Viruses are defined as “strictly intracellular and potentially pathogenic entities with an infectious phase</a:t>
            </a:r>
            <a:r>
              <a:rPr lang="en-US" sz="2000" i="1" dirty="0">
                <a:cs typeface="Calibri" charset="0"/>
              </a:rPr>
              <a:t>, </a:t>
            </a:r>
            <a:r>
              <a:rPr lang="en-US" sz="2000" dirty="0">
                <a:cs typeface="Calibri" charset="0"/>
              </a:rPr>
              <a:t>and (1) possessing only one type of nucleic acid, (2) multiplying in the form of their genetic material, (3) unable to grow and to undergo binary fission, (4) devoid of a Lipmann system.”	</a:t>
            </a:r>
            <a:r>
              <a:rPr lang="en-US" sz="2200" dirty="0">
                <a:cs typeface="Calibri" charset="0"/>
              </a:rPr>
              <a:t>		            </a:t>
            </a:r>
            <a:r>
              <a:rPr lang="en-US" sz="2200" dirty="0" smtClean="0">
                <a:cs typeface="Calibri" charset="0"/>
              </a:rPr>
              <a:t>								</a:t>
            </a:r>
            <a:r>
              <a:rPr lang="en-US" sz="1400" dirty="0" smtClean="0">
                <a:cs typeface="Arial" charset="0"/>
              </a:rPr>
              <a:t>(</a:t>
            </a:r>
            <a:r>
              <a:rPr lang="en-US" sz="1400" dirty="0">
                <a:cs typeface="Arial" charset="0"/>
              </a:rPr>
              <a:t>Lwoff, 19</a:t>
            </a:r>
            <a:r>
              <a:rPr lang="en-US" sz="1400" b="1" dirty="0">
                <a:cs typeface="Arial" charset="0"/>
              </a:rPr>
              <a:t>57) </a:t>
            </a:r>
          </a:p>
        </p:txBody>
      </p:sp>
      <p:sp>
        <p:nvSpPr>
          <p:cNvPr id="75781" name="TextBox 7"/>
          <p:cNvSpPr txBox="1">
            <a:spLocks noChangeArrowheads="1"/>
          </p:cNvSpPr>
          <p:nvPr/>
        </p:nvSpPr>
        <p:spPr bwMode="auto">
          <a:xfrm>
            <a:off x="935038" y="192088"/>
            <a:ext cx="1430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7F7F7F"/>
                </a:solidFill>
              </a:rPr>
              <a:t>Koch’s postulates</a:t>
            </a:r>
          </a:p>
        </p:txBody>
      </p:sp>
      <p:sp>
        <p:nvSpPr>
          <p:cNvPr id="75782" name="TextBox 8"/>
          <p:cNvSpPr txBox="1">
            <a:spLocks noChangeArrowheads="1"/>
          </p:cNvSpPr>
          <p:nvPr/>
        </p:nvSpPr>
        <p:spPr bwMode="auto">
          <a:xfrm>
            <a:off x="0" y="239713"/>
            <a:ext cx="688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7F7F7F"/>
                </a:solidFill>
              </a:rPr>
              <a:t>1884</a:t>
            </a:r>
          </a:p>
        </p:txBody>
      </p:sp>
      <p:sp>
        <p:nvSpPr>
          <p:cNvPr id="75783" name="TextBox 9"/>
          <p:cNvSpPr txBox="1">
            <a:spLocks noChangeArrowheads="1"/>
          </p:cNvSpPr>
          <p:nvPr/>
        </p:nvSpPr>
        <p:spPr bwMode="auto">
          <a:xfrm>
            <a:off x="3175" y="1176338"/>
            <a:ext cx="681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7F7F7F"/>
                </a:solidFill>
              </a:rPr>
              <a:t>1892</a:t>
            </a:r>
          </a:p>
        </p:txBody>
      </p:sp>
      <p:sp>
        <p:nvSpPr>
          <p:cNvPr id="75784" name="TextBox 10"/>
          <p:cNvSpPr txBox="1">
            <a:spLocks noChangeArrowheads="1"/>
          </p:cNvSpPr>
          <p:nvPr/>
        </p:nvSpPr>
        <p:spPr bwMode="auto">
          <a:xfrm>
            <a:off x="917575" y="1066800"/>
            <a:ext cx="147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7F7F7F"/>
                </a:solidFill>
              </a:rPr>
              <a:t>Ivanovski: TMD</a:t>
            </a:r>
          </a:p>
        </p:txBody>
      </p:sp>
      <p:sp>
        <p:nvSpPr>
          <p:cNvPr id="75785" name="TextBox 11"/>
          <p:cNvSpPr txBox="1">
            <a:spLocks noChangeArrowheads="1"/>
          </p:cNvSpPr>
          <p:nvPr/>
        </p:nvSpPr>
        <p:spPr bwMode="auto">
          <a:xfrm>
            <a:off x="874713" y="1905000"/>
            <a:ext cx="14144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7F7F7F"/>
                </a:solidFill>
              </a:rPr>
              <a:t>Loeffler</a:t>
            </a:r>
          </a:p>
          <a:p>
            <a:pPr eaLnBrk="1" hangingPunct="1"/>
            <a:r>
              <a:rPr lang="en-US" sz="1800">
                <a:solidFill>
                  <a:srgbClr val="7F7F7F"/>
                </a:solidFill>
              </a:rPr>
              <a:t>&amp; Frosch; </a:t>
            </a:r>
          </a:p>
          <a:p>
            <a:pPr eaLnBrk="1" hangingPunct="1"/>
            <a:r>
              <a:rPr lang="en-US" sz="1800" b="1">
                <a:solidFill>
                  <a:srgbClr val="7F7F7F"/>
                </a:solidFill>
              </a:rPr>
              <a:t>Beijerinck</a:t>
            </a:r>
          </a:p>
        </p:txBody>
      </p:sp>
      <p:sp>
        <p:nvSpPr>
          <p:cNvPr id="75786" name="TextBox 12"/>
          <p:cNvSpPr txBox="1">
            <a:spLocks noChangeArrowheads="1"/>
          </p:cNvSpPr>
          <p:nvPr/>
        </p:nvSpPr>
        <p:spPr bwMode="auto">
          <a:xfrm>
            <a:off x="3175" y="2133600"/>
            <a:ext cx="690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7F7F7F"/>
                </a:solidFill>
              </a:rPr>
              <a:t>1898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75" y="5943600"/>
            <a:ext cx="652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1957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15988" y="5907088"/>
            <a:ext cx="8397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Lwoff:</a:t>
            </a:r>
          </a:p>
          <a:p>
            <a:pPr eaLnBrk="1" hangingPunct="1"/>
            <a:r>
              <a:rPr lang="en-US" sz="1800"/>
              <a:t>D2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36600" y="381000"/>
            <a:ext cx="0" cy="5867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12775" y="457200"/>
            <a:ext cx="246063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12775" y="1371600"/>
            <a:ext cx="246063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12775" y="2362200"/>
            <a:ext cx="246063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12775" y="6172200"/>
            <a:ext cx="24606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175" y="4165600"/>
            <a:ext cx="671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1932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17575" y="4114800"/>
            <a:ext cx="908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Rivers:</a:t>
            </a:r>
          </a:p>
          <a:p>
            <a:pPr eaLnBrk="1" hangingPunct="1"/>
            <a:r>
              <a:rPr lang="en-US" sz="1800"/>
              <a:t>D1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12775" y="4419600"/>
            <a:ext cx="246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2470036" y="152400"/>
            <a:ext cx="4173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>
                <a:latin typeface="+mn-lt"/>
              </a:rPr>
              <a:t>The Formation of the ‘Virus’ Concept: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44539" y="2362200"/>
            <a:ext cx="0" cy="205740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5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3111657" y="152400"/>
            <a:ext cx="2890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 dirty="0" smtClean="0">
                <a:latin typeface="+mn-lt"/>
              </a:rPr>
              <a:t>Histological Observations</a:t>
            </a:r>
            <a:endParaRPr lang="en-US" sz="2000" b="1" dirty="0">
              <a:latin typeface="+mn-lt"/>
            </a:endParaRPr>
          </a:p>
        </p:txBody>
      </p:sp>
      <p:pic>
        <p:nvPicPr>
          <p:cNvPr id="3" name="Picture 2" descr="Screen Shot 2014-05-28 at 3.20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66" y="1667556"/>
            <a:ext cx="2506234" cy="219002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0" y="1282700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0" y="4013200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594225" y="1282700"/>
            <a:ext cx="0" cy="27305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39900" y="1282700"/>
            <a:ext cx="102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Protozoa</a:t>
            </a:r>
            <a:endParaRPr lang="en-US" dirty="0"/>
          </a:p>
        </p:txBody>
      </p:sp>
      <p:pic>
        <p:nvPicPr>
          <p:cNvPr id="8" name="Picture 7" descr="Screen Shot 2014-05-29 at 11.04.5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1" y="1657503"/>
            <a:ext cx="2146300" cy="22000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59500" y="1282700"/>
            <a:ext cx="95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Bacteria</a:t>
            </a:r>
            <a:endParaRPr lang="en-US" dirty="0"/>
          </a:p>
        </p:txBody>
      </p:sp>
      <p:pic>
        <p:nvPicPr>
          <p:cNvPr id="10" name="Picture 9" descr="Screen Shot 2014-05-28 at 3.35.5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77" y="4022938"/>
            <a:ext cx="2435096" cy="27100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02192" y="4202668"/>
            <a:ext cx="2847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Jackson, 1920: </a:t>
            </a:r>
          </a:p>
          <a:p>
            <a:r>
              <a:rPr lang="en-US" dirty="0" smtClean="0"/>
              <a:t>(from duct in the salivary gland in guinea pig)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700" y="577334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Available categories for infectious agents before the virus concept: </a:t>
            </a:r>
            <a:br>
              <a:rPr lang="en-US" dirty="0" smtClean="0"/>
            </a:br>
            <a:r>
              <a:rPr lang="en-US" dirty="0" smtClean="0"/>
              <a:t>								protozoa</a:t>
            </a:r>
            <a:r>
              <a:rPr lang="en-US" dirty="0"/>
              <a:t>, fungi, bacteria and spirochetes </a:t>
            </a:r>
          </a:p>
        </p:txBody>
      </p:sp>
    </p:spTree>
    <p:extLst>
      <p:ext uri="{BB962C8B-B14F-4D97-AF65-F5344CB8AC3E}">
        <p14:creationId xmlns:p14="http://schemas.microsoft.com/office/powerpoint/2010/main" val="153208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3111657" y="152400"/>
            <a:ext cx="2890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 dirty="0" smtClean="0">
                <a:latin typeface="+mn-lt"/>
              </a:rPr>
              <a:t>Histological Observations</a:t>
            </a:r>
            <a:endParaRPr lang="en-US" sz="2000" b="1" dirty="0">
              <a:latin typeface="+mn-lt"/>
            </a:endParaRPr>
          </a:p>
        </p:txBody>
      </p:sp>
      <p:pic>
        <p:nvPicPr>
          <p:cNvPr id="3" name="Picture 2" descr="Screen Shot 2014-05-28 at 3.20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66" y="1451656"/>
            <a:ext cx="2506234" cy="219002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0" y="1066800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594225" y="1066800"/>
            <a:ext cx="0" cy="5791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39900" y="1066800"/>
            <a:ext cx="102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Protozoa</a:t>
            </a:r>
            <a:endParaRPr lang="en-US" dirty="0"/>
          </a:p>
        </p:txBody>
      </p:sp>
      <p:pic>
        <p:nvPicPr>
          <p:cNvPr id="8" name="Picture 7" descr="Screen Shot 2014-05-29 at 11.04.5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1" y="1441603"/>
            <a:ext cx="2146300" cy="22000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59500" y="1066800"/>
            <a:ext cx="95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Bacteria</a:t>
            </a:r>
            <a:endParaRPr lang="en-US" dirty="0"/>
          </a:p>
        </p:txBody>
      </p:sp>
      <p:pic>
        <p:nvPicPr>
          <p:cNvPr id="10" name="Picture 9" descr="Screen Shot 2014-05-28 at 3.35.5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77" y="4022938"/>
            <a:ext cx="2435096" cy="27100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02192" y="4202668"/>
            <a:ext cx="2847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Jackson, 1920: </a:t>
            </a:r>
          </a:p>
          <a:p>
            <a:r>
              <a:rPr lang="en-US" dirty="0" smtClean="0"/>
              <a:t>(from duct in the salivary gland in guinea pig)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53073" y="5321301"/>
            <a:ext cx="318617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Bollinger 1873; </a:t>
            </a:r>
          </a:p>
          <a:p>
            <a:r>
              <a:rPr lang="en-US" dirty="0" err="1" smtClean="0"/>
              <a:t>Guarnieri</a:t>
            </a:r>
            <a:r>
              <a:rPr lang="en-US" dirty="0" smtClean="0"/>
              <a:t> 1892; </a:t>
            </a:r>
          </a:p>
          <a:p>
            <a:r>
              <a:rPr lang="en-US" dirty="0" smtClean="0"/>
              <a:t>Williams </a:t>
            </a:r>
            <a:r>
              <a:rPr lang="en-US" dirty="0"/>
              <a:t>and Lowden </a:t>
            </a:r>
            <a:r>
              <a:rPr lang="en-US" dirty="0" smtClean="0"/>
              <a:t>1906;</a:t>
            </a:r>
          </a:p>
          <a:p>
            <a:r>
              <a:rPr lang="en-US" dirty="0" smtClean="0"/>
              <a:t>Von </a:t>
            </a:r>
            <a:r>
              <a:rPr lang="en-US" dirty="0" err="1" smtClean="0"/>
              <a:t>Prowazec</a:t>
            </a:r>
            <a:r>
              <a:rPr lang="en-US" dirty="0" smtClean="0"/>
              <a:t> 1907;</a:t>
            </a:r>
          </a:p>
          <a:p>
            <a:r>
              <a:rPr lang="en-US" dirty="0" smtClean="0"/>
              <a:t>Calkins 1910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8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-0.26806 0.00185 " pathEditMode="relative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5-28 at 8.43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1517060"/>
            <a:ext cx="3754450" cy="46551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36" y="648870"/>
            <a:ext cx="603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Illustration of the “parasite” from Williams and Lowden (1906)</a:t>
            </a:r>
            <a:endParaRPr lang="en-US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3111657" y="152400"/>
            <a:ext cx="2890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 dirty="0" smtClean="0">
                <a:latin typeface="+mn-lt"/>
              </a:rPr>
              <a:t>Histological Observations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682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3111657" y="152400"/>
            <a:ext cx="2890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 dirty="0" smtClean="0">
                <a:latin typeface="+mn-lt"/>
              </a:rPr>
              <a:t>Histological Observations</a:t>
            </a:r>
            <a:endParaRPr lang="en-US" sz="2000" b="1" dirty="0">
              <a:latin typeface="+mn-lt"/>
            </a:endParaRPr>
          </a:p>
        </p:txBody>
      </p:sp>
      <p:pic>
        <p:nvPicPr>
          <p:cNvPr id="3" name="Picture 2" descr="Screen Shot 2014-05-28 at 3.20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66" y="1197656"/>
            <a:ext cx="2506234" cy="219002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0" y="812800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594225" y="812800"/>
            <a:ext cx="0" cy="268943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39900" y="812800"/>
            <a:ext cx="102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Protozoa</a:t>
            </a:r>
            <a:endParaRPr lang="en-US" dirty="0"/>
          </a:p>
        </p:txBody>
      </p:sp>
      <p:pic>
        <p:nvPicPr>
          <p:cNvPr id="8" name="Picture 7" descr="Screen Shot 2014-05-29 at 11.04.5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1" y="1187603"/>
            <a:ext cx="2146300" cy="22000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59500" y="812800"/>
            <a:ext cx="95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Bacteria</a:t>
            </a:r>
            <a:endParaRPr lang="en-US" dirty="0"/>
          </a:p>
        </p:txBody>
      </p:sp>
      <p:pic>
        <p:nvPicPr>
          <p:cNvPr id="10" name="Picture 9" descr="Screen Shot 2014-05-28 at 3.35.5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7" y="4453208"/>
            <a:ext cx="1836885" cy="204427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0" y="350223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creen Shot 2014-05-28 at 9.51.20 P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18810" r="19906" b="10289"/>
          <a:stretch/>
        </p:blipFill>
        <p:spPr>
          <a:xfrm>
            <a:off x="6629400" y="4711507"/>
            <a:ext cx="1752600" cy="15873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62466" y="6488668"/>
            <a:ext cx="142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Jackson 1920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64815" y="6460172"/>
            <a:ext cx="208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Cole &amp; </a:t>
            </a:r>
            <a:r>
              <a:rPr lang="en-US" dirty="0" err="1" smtClean="0"/>
              <a:t>Kuttner</a:t>
            </a:r>
            <a:r>
              <a:rPr lang="en-US" dirty="0" smtClean="0"/>
              <a:t> 1926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22413" y="6461204"/>
            <a:ext cx="241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Farber &amp; </a:t>
            </a:r>
            <a:r>
              <a:rPr lang="en-US" dirty="0" err="1" smtClean="0"/>
              <a:t>Wolbach</a:t>
            </a:r>
            <a:r>
              <a:rPr lang="en-US" dirty="0" smtClean="0"/>
              <a:t> 1932</a:t>
            </a:r>
            <a:endParaRPr lang="en-US" dirty="0"/>
          </a:p>
        </p:txBody>
      </p:sp>
      <p:pic>
        <p:nvPicPr>
          <p:cNvPr id="19" name="Picture 18" descr="Screen Shot 2014-05-29 at 8.34.04 AM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2" t="30448" r="3780"/>
          <a:stretch/>
        </p:blipFill>
        <p:spPr>
          <a:xfrm>
            <a:off x="3675190" y="4775200"/>
            <a:ext cx="1838070" cy="1523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992" y="3542268"/>
            <a:ext cx="889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Viruses – instances picked out according to the initial criteria: non-filterability, invisibility, </a:t>
            </a:r>
            <a:br>
              <a:rPr lang="en-US" b="1" dirty="0" smtClean="0"/>
            </a:br>
            <a:r>
              <a:rPr lang="en-US" b="1" dirty="0" smtClean="0"/>
              <a:t>inability to grow in lifeless media.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7562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3111657" y="152400"/>
            <a:ext cx="2890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 dirty="0" smtClean="0">
                <a:latin typeface="+mn-lt"/>
              </a:rPr>
              <a:t>Histological Observations</a:t>
            </a:r>
            <a:endParaRPr lang="en-US" sz="2000" b="1" dirty="0">
              <a:latin typeface="+mn-lt"/>
            </a:endParaRPr>
          </a:p>
        </p:txBody>
      </p:sp>
      <p:pic>
        <p:nvPicPr>
          <p:cNvPr id="10" name="Picture 9" descr="Screen Shot 2014-05-28 at 3.35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9" y="552510"/>
            <a:ext cx="2118139" cy="2357284"/>
          </a:xfrm>
          <a:prstGeom prst="rect">
            <a:avLst/>
          </a:prstGeom>
        </p:spPr>
      </p:pic>
      <p:pic>
        <p:nvPicPr>
          <p:cNvPr id="15" name="Picture 14" descr="Screen Shot 2014-05-28 at 9.51.2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18810" r="19906" b="10289"/>
          <a:stretch/>
        </p:blipFill>
        <p:spPr>
          <a:xfrm>
            <a:off x="6496781" y="772237"/>
            <a:ext cx="2113108" cy="19138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07647" y="2900978"/>
            <a:ext cx="142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Jackson 1920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09996" y="2872482"/>
            <a:ext cx="208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Cole &amp; </a:t>
            </a:r>
            <a:r>
              <a:rPr lang="en-US" dirty="0" err="1" smtClean="0"/>
              <a:t>Kuttner</a:t>
            </a:r>
            <a:r>
              <a:rPr lang="en-US" dirty="0" smtClean="0"/>
              <a:t> 1926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67594" y="2873514"/>
            <a:ext cx="241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Farber &amp; </a:t>
            </a:r>
            <a:r>
              <a:rPr lang="en-US" dirty="0" err="1" smtClean="0"/>
              <a:t>Wolbach</a:t>
            </a:r>
            <a:r>
              <a:rPr lang="en-US" dirty="0" smtClean="0"/>
              <a:t> 1932</a:t>
            </a:r>
            <a:endParaRPr lang="en-US" dirty="0"/>
          </a:p>
        </p:txBody>
      </p:sp>
      <p:pic>
        <p:nvPicPr>
          <p:cNvPr id="19" name="Picture 18" descr="Screen Shot 2014-05-29 at 8.34.04 A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2" t="30448" r="3780"/>
          <a:stretch/>
        </p:blipFill>
        <p:spPr>
          <a:xfrm>
            <a:off x="3564815" y="904489"/>
            <a:ext cx="2179492" cy="180668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46100" y="3636778"/>
            <a:ext cx="7962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After the acceptance of the new category, ‘virus’, the following general regularities in viral IB’s were discussed:</a:t>
            </a:r>
          </a:p>
          <a:p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Easily </a:t>
            </a:r>
            <a:r>
              <a:rPr lang="en-US" dirty="0"/>
              <a:t>stained by acid </a:t>
            </a:r>
            <a:r>
              <a:rPr lang="en-US" dirty="0" smtClean="0"/>
              <a:t>dyes;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 clear </a:t>
            </a:r>
            <a:r>
              <a:rPr lang="en-US" dirty="0"/>
              <a:t>halo of non-stained area is visible around </a:t>
            </a:r>
            <a:r>
              <a:rPr lang="en-US" dirty="0" smtClean="0"/>
              <a:t>them;</a:t>
            </a:r>
          </a:p>
          <a:p>
            <a:pPr marL="285750" indent="-285750">
              <a:buFontTx/>
              <a:buChar char="•"/>
            </a:pPr>
            <a:r>
              <a:rPr lang="en-US" dirty="0" err="1"/>
              <a:t>M</a:t>
            </a:r>
            <a:r>
              <a:rPr lang="en-US" dirty="0" err="1" smtClean="0"/>
              <a:t>argination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smtClean="0"/>
              <a:t>chromatin;</a:t>
            </a:r>
          </a:p>
          <a:p>
            <a:pPr marL="285750" indent="-285750">
              <a:buFontTx/>
              <a:buChar char="•"/>
            </a:pPr>
            <a:r>
              <a:rPr lang="en-US" dirty="0"/>
              <a:t>D</a:t>
            </a:r>
            <a:r>
              <a:rPr lang="en-US" dirty="0" smtClean="0"/>
              <a:t>ifferences </a:t>
            </a:r>
            <a:r>
              <a:rPr lang="en-US" dirty="0"/>
              <a:t>in size and appearance in different species, while remaining constant for the same species.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13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3111657" y="152400"/>
            <a:ext cx="2890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 dirty="0" smtClean="0">
                <a:latin typeface="+mn-lt"/>
              </a:rPr>
              <a:t>Histological Observations</a:t>
            </a:r>
            <a:endParaRPr lang="en-US" sz="2000" b="1" dirty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4500" y="982478"/>
            <a:ext cx="7962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same histological data was available before the formation of the virus concept, </a:t>
            </a:r>
            <a:r>
              <a:rPr lang="en-US" sz="2000" i="1" dirty="0" smtClean="0"/>
              <a:t>BUT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Some authors did not discuss these features at all.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Others mentioned these features in individual diseases, but did not relate them to other reported diseases. In other words – these features were not viewed as </a:t>
            </a:r>
            <a:r>
              <a:rPr lang="en-US" sz="2000" i="1" dirty="0" smtClean="0"/>
              <a:t>regularities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889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3245665" y="152400"/>
            <a:ext cx="2622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 dirty="0" smtClean="0">
                <a:latin typeface="+mn-lt"/>
              </a:rPr>
              <a:t>Additional Regularities</a:t>
            </a:r>
            <a:endParaRPr lang="en-US" sz="2000" b="1" dirty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4500" y="982478"/>
            <a:ext cx="79629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same goes for non-perceptual characteristics:</a:t>
            </a:r>
            <a:endParaRPr lang="en-US" sz="2000" dirty="0"/>
          </a:p>
          <a:p>
            <a:endParaRPr lang="en-US" sz="2000" dirty="0" smtClean="0"/>
          </a:p>
          <a:p>
            <a:pPr marL="285750" indent="-285750">
              <a:buFontTx/>
              <a:buChar char="•"/>
            </a:pPr>
            <a:r>
              <a:rPr lang="en-US" sz="2000" dirty="0" smtClean="0"/>
              <a:t>Species Specificity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Examples of individual observations: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Sanarelli</a:t>
            </a:r>
            <a:r>
              <a:rPr lang="en-US" sz="2000" dirty="0" smtClean="0"/>
              <a:t> 1898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Rous 1911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</a:p>
          <a:p>
            <a:pPr marL="285750" indent="-285750">
              <a:buFontTx/>
              <a:buChar char="•"/>
            </a:pPr>
            <a:r>
              <a:rPr lang="en-US" sz="2000" dirty="0" smtClean="0"/>
              <a:t>Susceptibility of young, healthy cells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Examples of individual observations: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Beijerinck</a:t>
            </a:r>
            <a:r>
              <a:rPr lang="en-US" sz="2000" dirty="0" smtClean="0"/>
              <a:t> 1898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Rivers 1927</a:t>
            </a:r>
          </a:p>
        </p:txBody>
      </p:sp>
    </p:spTree>
    <p:extLst>
      <p:ext uri="{BB962C8B-B14F-4D97-AF65-F5344CB8AC3E}">
        <p14:creationId xmlns:p14="http://schemas.microsoft.com/office/powerpoint/2010/main" val="62588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3517900"/>
            <a:ext cx="2006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pleuropneumonia</a:t>
            </a:r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06286"/>
            <a:ext cx="4584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Infectious Diseases</a:t>
            </a:r>
          </a:p>
          <a:p>
            <a:pPr algn="ctr"/>
            <a:r>
              <a:rPr lang="en-US" sz="2000" dirty="0" smtClean="0"/>
              <a:t>Taken to be </a:t>
            </a:r>
            <a:r>
              <a:rPr lang="en-US" sz="2000" dirty="0"/>
              <a:t>c</a:t>
            </a:r>
            <a:r>
              <a:rPr lang="en-US" sz="2000" dirty="0" smtClean="0"/>
              <a:t>aused </a:t>
            </a:r>
            <a:r>
              <a:rPr lang="en-US" sz="2000" dirty="0" smtClean="0"/>
              <a:t>by a living </a:t>
            </a:r>
            <a:br>
              <a:rPr lang="en-US" sz="2000" dirty="0" smtClean="0"/>
            </a:br>
            <a:r>
              <a:rPr lang="en-US" sz="2000" dirty="0" smtClean="0"/>
              <a:t>(cellular, reproducing) agent.</a:t>
            </a:r>
          </a:p>
          <a:p>
            <a:pPr algn="ctr"/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394871" y="682486"/>
            <a:ext cx="3173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Non-infectious Diseases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/>
              <a:t>C</a:t>
            </a:r>
            <a:r>
              <a:rPr lang="en-US" sz="2000" dirty="0" smtClean="0"/>
              <a:t>aused by non-living entities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54000" y="46725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anthrax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92200" y="4227036"/>
            <a:ext cx="261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oot-and-mouth disease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7800" y="2919968"/>
            <a:ext cx="110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smallpox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21000" y="5205968"/>
            <a:ext cx="80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rabies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20800" y="4977368"/>
            <a:ext cx="15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Avian cholera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600" y="2462768"/>
            <a:ext cx="256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obacco-mosaic disease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37404" y="3007836"/>
            <a:ext cx="125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diphtheria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84700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29635" y="47486"/>
            <a:ext cx="191177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“OLD” DIVISION: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51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3543300"/>
            <a:ext cx="2006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pleuropneumonia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2300" y="1387614"/>
            <a:ext cx="238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aused by a minute organism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46979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anthrax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05200" y="4252436"/>
            <a:ext cx="261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oot-and-mouth disease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90800" y="2945368"/>
            <a:ext cx="110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smallpox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0" y="5231368"/>
            <a:ext cx="80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rabies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3800" y="5002768"/>
            <a:ext cx="15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Avian cholera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76600" y="2488168"/>
            <a:ext cx="256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obacco-mosaic disease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50404" y="3033236"/>
            <a:ext cx="125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diphtheria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441" y="1387614"/>
            <a:ext cx="1919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Georgia" pitchFamily="18" charset="0"/>
                <a:ea typeface="Calibri" pitchFamily="34" charset="0"/>
                <a:cs typeface="Times New Roman" pitchFamily="18" charset="0"/>
              </a:rPr>
              <a:t>aused by virus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0900" y="571500"/>
            <a:ext cx="2359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Infectious Diseases</a:t>
            </a: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031210" y="1181100"/>
            <a:ext cx="48773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0457" y="952500"/>
            <a:ext cx="0" cy="20949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4" idx="0"/>
          </p:cNvCxnSpPr>
          <p:nvPr/>
        </p:nvCxnSpPr>
        <p:spPr>
          <a:xfrm>
            <a:off x="2019300" y="1181100"/>
            <a:ext cx="11912" cy="20651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96100" y="1181100"/>
            <a:ext cx="0" cy="20651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0457" y="1282700"/>
            <a:ext cx="0" cy="55753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2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-0.19392 0.0715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5" y="356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19375 0.003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13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0.45486 -0.050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-25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44444E-6 L -0.46059 0.0048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38" y="2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-0.33472 0.0030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16100" y="1245860"/>
            <a:ext cx="5384800" cy="3644900"/>
            <a:chOff x="2489200" y="1778000"/>
            <a:chExt cx="4191000" cy="2578100"/>
          </a:xfrm>
        </p:grpSpPr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200" y="1778000"/>
              <a:ext cx="3175000" cy="256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94"/>
            <a:stretch>
              <a:fillRect/>
            </a:stretch>
          </p:blipFill>
          <p:spPr bwMode="auto">
            <a:xfrm>
              <a:off x="5613400" y="1843088"/>
              <a:ext cx="1066800" cy="1154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08" r="16577"/>
            <a:stretch>
              <a:fillRect/>
            </a:stretch>
          </p:blipFill>
          <p:spPr bwMode="auto">
            <a:xfrm>
              <a:off x="5613400" y="2951163"/>
              <a:ext cx="1066800" cy="140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2735412" y="460345"/>
            <a:ext cx="364777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 smtClean="0"/>
              <a:t>Concepts are Mental Categories: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6400" y="5270500"/>
            <a:ext cx="849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explore the idea that categorization itself – apart from scientists’ theoretical knowledge about the entities classified under a category – facilitates the detection of similarities (and differences) in the data. </a:t>
            </a:r>
          </a:p>
          <a:p>
            <a:r>
              <a:rPr lang="en-US" dirty="0" smtClean="0"/>
              <a:t>	[qualification: such a distinction is probably impossible in practice…]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0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5400" y="226367"/>
            <a:ext cx="402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Concepts as Tools of Discovery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30200" y="1117600"/>
            <a:ext cx="59041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000" dirty="0" smtClean="0"/>
              <a:t>The roles of concepts in the detection of regularities</a:t>
            </a:r>
          </a:p>
          <a:p>
            <a:endParaRPr lang="en-US" sz="2000" dirty="0" smtClean="0"/>
          </a:p>
          <a:p>
            <a:pPr marL="285750" indent="-285750">
              <a:buFontTx/>
              <a:buChar char="•"/>
            </a:pPr>
            <a:r>
              <a:rPr lang="en-US" sz="2000" dirty="0" smtClean="0"/>
              <a:t>Concepts as </a:t>
            </a:r>
            <a:r>
              <a:rPr lang="en-US" sz="2000" i="1" dirty="0" smtClean="0"/>
              <a:t>TOOLS</a:t>
            </a:r>
            <a:r>
              <a:rPr lang="en-US" sz="2000" dirty="0" smtClean="0"/>
              <a:t> of discovery</a:t>
            </a:r>
          </a:p>
          <a:p>
            <a:endParaRPr lang="en-US" sz="2000" dirty="0" smtClean="0"/>
          </a:p>
          <a:p>
            <a:pPr marL="285750" indent="-285750">
              <a:buFontTx/>
              <a:buChar char="•"/>
            </a:pPr>
            <a:r>
              <a:rPr lang="en-US" sz="2000" dirty="0" smtClean="0"/>
              <a:t>Concepts as tools of </a:t>
            </a:r>
            <a:r>
              <a:rPr lang="en-US" sz="2000" i="1" dirty="0" smtClean="0"/>
              <a:t>DISCOVERY</a:t>
            </a:r>
          </a:p>
          <a:p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937000" y="2743200"/>
            <a:ext cx="5198317" cy="4114800"/>
            <a:chOff x="1222287" y="1077808"/>
            <a:chExt cx="5483313" cy="42449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6126" t="10758" r="19791" b="38945"/>
            <a:stretch/>
          </p:blipFill>
          <p:spPr>
            <a:xfrm>
              <a:off x="1269999" y="1077808"/>
              <a:ext cx="5435601" cy="42449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9039103">
              <a:off x="1222287" y="3301281"/>
              <a:ext cx="1162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‘VIRUS’</a:t>
              </a:r>
              <a:endParaRPr lang="en-US" sz="2000" b="1" dirty="0"/>
            </a:p>
          </p:txBody>
        </p:sp>
        <p:sp>
          <p:nvSpPr>
            <p:cNvPr id="7" name="TextBox 6"/>
            <p:cNvSpPr txBox="1"/>
            <p:nvPr/>
          </p:nvSpPr>
          <p:spPr>
            <a:xfrm rot="1473512">
              <a:off x="2882547" y="1656909"/>
              <a:ext cx="1253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‘BACTERIA’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340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ChangeArrowheads="1"/>
          </p:cNvSpPr>
          <p:nvPr/>
        </p:nvSpPr>
        <p:spPr bwMode="auto">
          <a:xfrm>
            <a:off x="349250" y="673100"/>
            <a:ext cx="8489950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Similarity must always be considered with respect to a particular set of properties.</a:t>
            </a:r>
            <a:r>
              <a:rPr lang="en-US" sz="2000" dirty="0"/>
              <a:t>	</a:t>
            </a:r>
            <a:r>
              <a:rPr lang="en-US" sz="2200" dirty="0"/>
              <a:t>				</a:t>
            </a:r>
            <a:r>
              <a:rPr lang="en-US" sz="2200" dirty="0" smtClean="0"/>
              <a:t>									</a:t>
            </a:r>
            <a:r>
              <a:rPr lang="en-US" sz="1600" dirty="0" smtClean="0"/>
              <a:t>(</a:t>
            </a:r>
            <a:r>
              <a:rPr lang="en-US" sz="1600" dirty="0"/>
              <a:t>Goodman, 1972)</a:t>
            </a:r>
          </a:p>
          <a:p>
            <a:endParaRPr lang="en-US" sz="2200" dirty="0"/>
          </a:p>
        </p:txBody>
      </p:sp>
      <p:sp>
        <p:nvSpPr>
          <p:cNvPr id="33794" name="TextBox 8"/>
          <p:cNvSpPr txBox="1">
            <a:spLocks noChangeArrowheads="1"/>
          </p:cNvSpPr>
          <p:nvPr/>
        </p:nvSpPr>
        <p:spPr bwMode="auto">
          <a:xfrm>
            <a:off x="3325411" y="217488"/>
            <a:ext cx="2470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</a:rPr>
              <a:t>Respects of Similarity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09600" y="1781175"/>
            <a:ext cx="7924800" cy="4217988"/>
            <a:chOff x="685800" y="2057400"/>
            <a:chExt cx="7924800" cy="4218039"/>
          </a:xfrm>
        </p:grpSpPr>
        <p:pic>
          <p:nvPicPr>
            <p:cNvPr id="102405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2057400"/>
              <a:ext cx="7924800" cy="4218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Oval Callout 3"/>
            <p:cNvSpPr/>
            <p:nvPr/>
          </p:nvSpPr>
          <p:spPr>
            <a:xfrm>
              <a:off x="1905000" y="2667007"/>
              <a:ext cx="1600200" cy="609607"/>
            </a:xfrm>
            <a:prstGeom prst="wedgeEllipseCallout">
              <a:avLst>
                <a:gd name="adj1" fmla="val 80000"/>
                <a:gd name="adj2" fmla="val 755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407" name="TextBox 6"/>
            <p:cNvSpPr txBox="1">
              <a:spLocks noChangeArrowheads="1"/>
            </p:cNvSpPr>
            <p:nvPr/>
          </p:nvSpPr>
          <p:spPr bwMode="auto">
            <a:xfrm>
              <a:off x="2292104" y="2787134"/>
              <a:ext cx="8259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eorgi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Mom?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9900" y="6223000"/>
            <a:ext cx="555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So… What determines the relevant respects of similarity?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79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889000"/>
            <a:ext cx="60965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</a:rPr>
              <a:t>How are the relevant features chosen? How are they weighed?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3378200" y="2095500"/>
            <a:ext cx="1524000" cy="2286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6616700" y="2438400"/>
            <a:ext cx="1803400" cy="13335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8600" y="5109002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1800" dirty="0">
                <a:latin typeface="+mn-lt"/>
              </a:rPr>
              <a:t>Relevant respects of similarity are inferred from the context, or contrast classes.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2801361" y="6550223"/>
            <a:ext cx="6342639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n-lt"/>
              </a:rPr>
              <a:t>(</a:t>
            </a:r>
            <a:r>
              <a:rPr lang="en-US" sz="1400" dirty="0">
                <a:latin typeface="+mn-lt"/>
              </a:rPr>
              <a:t>Goldstone</a:t>
            </a:r>
            <a:r>
              <a:rPr lang="en-US" sz="1400" i="1" dirty="0">
                <a:latin typeface="+mn-lt"/>
              </a:rPr>
              <a:t> et al.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smtClean="0">
                <a:latin typeface="+mn-lt"/>
              </a:rPr>
              <a:t>1997; </a:t>
            </a:r>
            <a:r>
              <a:rPr lang="en-US" sz="1400" dirty="0" err="1">
                <a:latin typeface="+mn-lt"/>
              </a:rPr>
              <a:t>Medin</a:t>
            </a:r>
            <a:r>
              <a:rPr lang="en-US" sz="1400" i="1" dirty="0">
                <a:latin typeface="+mn-lt"/>
              </a:rPr>
              <a:t> et al.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smtClean="0">
                <a:latin typeface="+mn-lt"/>
              </a:rPr>
              <a:t>1993; </a:t>
            </a:r>
            <a:r>
              <a:rPr lang="en-US" sz="1400" dirty="0" err="1" smtClean="0">
                <a:latin typeface="+mn-lt"/>
              </a:rPr>
              <a:t>Tversky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and </a:t>
            </a:r>
            <a:r>
              <a:rPr lang="en-US" sz="1400" dirty="0" err="1">
                <a:latin typeface="+mn-lt"/>
              </a:rPr>
              <a:t>Gati</a:t>
            </a:r>
            <a:r>
              <a:rPr lang="en-US" sz="1400" dirty="0">
                <a:latin typeface="+mn-lt"/>
              </a:rPr>
              <a:t>, 1978; </a:t>
            </a:r>
            <a:r>
              <a:rPr lang="en-US" sz="1400" dirty="0" err="1">
                <a:latin typeface="+mn-lt"/>
              </a:rPr>
              <a:t>Torgerson</a:t>
            </a:r>
            <a:r>
              <a:rPr lang="en-US" sz="1400" dirty="0">
                <a:latin typeface="+mn-lt"/>
              </a:rPr>
              <a:t>, 1965)</a:t>
            </a:r>
          </a:p>
        </p:txBody>
      </p:sp>
      <p:sp>
        <p:nvSpPr>
          <p:cNvPr id="2" name="Diamond 1"/>
          <p:cNvSpPr/>
          <p:nvPr/>
        </p:nvSpPr>
        <p:spPr>
          <a:xfrm>
            <a:off x="939800" y="2705100"/>
            <a:ext cx="838200" cy="10668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1866900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0" y="4597400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105525" y="1866900"/>
            <a:ext cx="0" cy="27305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3325411" y="217488"/>
            <a:ext cx="2470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</a:rPr>
              <a:t>Respects of Similarity</a:t>
            </a:r>
          </a:p>
        </p:txBody>
      </p:sp>
    </p:spTree>
    <p:extLst>
      <p:ext uri="{BB962C8B-B14F-4D97-AF65-F5344CB8AC3E}">
        <p14:creationId xmlns:p14="http://schemas.microsoft.com/office/powerpoint/2010/main" val="61415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10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5247" y="4203700"/>
            <a:ext cx="849855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 smtClean="0">
                <a:latin typeface="+mn-lt"/>
              </a:rPr>
              <a:t>Does categorization actually affect the ease with which some similarities and differences are detected</a:t>
            </a:r>
            <a:r>
              <a:rPr lang="en-US" sz="1800" dirty="0">
                <a:latin typeface="+mn-lt"/>
              </a:rPr>
              <a:t>? </a:t>
            </a:r>
            <a:endParaRPr lang="en-US" sz="1800" dirty="0" smtClean="0">
              <a:latin typeface="+mn-lt"/>
            </a:endParaRPr>
          </a:p>
          <a:p>
            <a:pPr eaLnBrk="1" hangingPunct="1">
              <a:defRPr/>
            </a:pPr>
            <a:endParaRPr lang="en-US" sz="1800" dirty="0">
              <a:latin typeface="+mn-lt"/>
            </a:endParaRPr>
          </a:p>
          <a:p>
            <a:pPr eaLnBrk="1" hangingPunct="1">
              <a:defRPr/>
            </a:pPr>
            <a:r>
              <a:rPr lang="en-US" sz="1800" dirty="0" smtClean="0">
                <a:latin typeface="+mn-lt"/>
              </a:rPr>
              <a:t>Is </a:t>
            </a:r>
            <a:r>
              <a:rPr lang="en-US" sz="1800" dirty="0">
                <a:latin typeface="+mn-lt"/>
              </a:rPr>
              <a:t>this merely a task-specific change of weights of relevant properties?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3378200" y="1181100"/>
            <a:ext cx="1524000" cy="2286000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6731000" y="1524000"/>
            <a:ext cx="1739900" cy="14478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iamond 1"/>
          <p:cNvSpPr/>
          <p:nvPr/>
        </p:nvSpPr>
        <p:spPr>
          <a:xfrm>
            <a:off x="1028700" y="1790700"/>
            <a:ext cx="838200" cy="1066800"/>
          </a:xfrm>
          <a:prstGeom prst="diamond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952500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0" y="3683000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105525" y="952500"/>
            <a:ext cx="0" cy="27305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3325411" y="217488"/>
            <a:ext cx="2470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</a:rPr>
              <a:t>Respects of Similarity</a:t>
            </a:r>
          </a:p>
        </p:txBody>
      </p:sp>
    </p:spTree>
    <p:extLst>
      <p:ext uri="{BB962C8B-B14F-4D97-AF65-F5344CB8AC3E}">
        <p14:creationId xmlns:p14="http://schemas.microsoft.com/office/powerpoint/2010/main" val="246246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23782" y="6519277"/>
            <a:ext cx="550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(slide from </a:t>
            </a:r>
            <a:r>
              <a:rPr lang="en-US" sz="1600" dirty="0" err="1" smtClean="0"/>
              <a:t>Handschuch</a:t>
            </a:r>
            <a:r>
              <a:rPr lang="en-US" sz="1600" dirty="0" smtClean="0"/>
              <a:t> et al., based on </a:t>
            </a:r>
            <a:r>
              <a:rPr lang="en-US" sz="1600" dirty="0" err="1" smtClean="0"/>
              <a:t>Tajfel</a:t>
            </a:r>
            <a:r>
              <a:rPr lang="en-US" sz="1600" dirty="0" smtClean="0"/>
              <a:t> and Wilkes, 1963)</a:t>
            </a:r>
            <a:endParaRPr lang="en-US" sz="1600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3170322" y="217488"/>
            <a:ext cx="27810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+mn-lt"/>
              </a:rPr>
              <a:t>Categorical Perception :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+mn-lt"/>
              </a:rPr>
              <a:t>Within a Dimension</a:t>
            </a:r>
            <a:endParaRPr lang="en-US" sz="2000" b="1" dirty="0">
              <a:latin typeface="+mn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725800" y="914399"/>
            <a:ext cx="5805300" cy="5151169"/>
            <a:chOff x="1725800" y="914399"/>
            <a:chExt cx="5805300" cy="515116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3333" t="34630" r="53889" b="13148"/>
            <a:stretch/>
          </p:blipFill>
          <p:spPr>
            <a:xfrm>
              <a:off x="1905000" y="914399"/>
              <a:ext cx="5626100" cy="5151169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768600" y="1168400"/>
              <a:ext cx="1879600" cy="317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Underestimation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483100" y="1536701"/>
              <a:ext cx="1879600" cy="317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Overestimation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38400" y="2641600"/>
              <a:ext cx="1447800" cy="685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08250" y="4508500"/>
              <a:ext cx="190500" cy="869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75072" y="4089400"/>
              <a:ext cx="190500" cy="1289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90950" y="3556000"/>
              <a:ext cx="19050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11650" y="2717800"/>
              <a:ext cx="520700" cy="266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8550" y="2241550"/>
              <a:ext cx="438150" cy="3143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51302" y="1947333"/>
              <a:ext cx="438150" cy="34438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37101" y="1934633"/>
              <a:ext cx="438150" cy="34438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6697" y="1168401"/>
              <a:ext cx="438150" cy="4210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16201" y="1100667"/>
              <a:ext cx="3620900" cy="833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25800" y="1735667"/>
              <a:ext cx="3620900" cy="833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25651" y="2006600"/>
              <a:ext cx="2882899" cy="833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08250" y="2300817"/>
              <a:ext cx="1890628" cy="833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20258" y="2734734"/>
              <a:ext cx="1890628" cy="833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555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333" t="34630" r="53889" b="13148"/>
          <a:stretch/>
        </p:blipFill>
        <p:spPr>
          <a:xfrm>
            <a:off x="1905000" y="914399"/>
            <a:ext cx="5626100" cy="51511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68600" y="1168400"/>
            <a:ext cx="1879600" cy="317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Underestimation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83100" y="1536701"/>
            <a:ext cx="1879600" cy="317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Overestimation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2641600"/>
            <a:ext cx="14478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23782" y="6519277"/>
            <a:ext cx="550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(slide from </a:t>
            </a:r>
            <a:r>
              <a:rPr lang="en-US" sz="1600" dirty="0" err="1" smtClean="0"/>
              <a:t>Handschuch</a:t>
            </a:r>
            <a:r>
              <a:rPr lang="en-US" sz="1600" dirty="0" smtClean="0"/>
              <a:t> et al., based on </a:t>
            </a:r>
            <a:r>
              <a:rPr lang="en-US" sz="1600" dirty="0" err="1" smtClean="0"/>
              <a:t>Tajfel</a:t>
            </a:r>
            <a:r>
              <a:rPr lang="en-US" sz="1600" dirty="0" smtClean="0"/>
              <a:t> and Wilkes, 1963)</a:t>
            </a:r>
            <a:endParaRPr lang="en-US" sz="1600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3170322" y="217488"/>
            <a:ext cx="27810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+mn-lt"/>
              </a:rPr>
              <a:t>Categorical Perception :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+mn-lt"/>
              </a:rPr>
              <a:t>Within a Dimension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454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5-29 at 2.11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9144000" cy="37572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61729" y="6519446"/>
            <a:ext cx="1682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(Goldstone, 1995)</a:t>
            </a:r>
            <a:endParaRPr lang="en-US" sz="1600" dirty="0"/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3170322" y="217488"/>
            <a:ext cx="27810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+mn-lt"/>
              </a:rPr>
              <a:t>Categorical Perception :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+mn-lt"/>
              </a:rPr>
              <a:t>Within a Dimension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513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5066</TotalTime>
  <Words>1108</Words>
  <Application>Microsoft Macintosh PowerPoint</Application>
  <PresentationFormat>On-screen Show (4:3)</PresentationFormat>
  <Paragraphs>230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Corinne Bloch</dc:creator>
  <cp:lastModifiedBy>Corinne Bloch</cp:lastModifiedBy>
  <cp:revision>85</cp:revision>
  <dcterms:created xsi:type="dcterms:W3CDTF">2014-05-28T19:44:51Z</dcterms:created>
  <dcterms:modified xsi:type="dcterms:W3CDTF">2014-09-15T17:55:43Z</dcterms:modified>
</cp:coreProperties>
</file>