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1.xml" ContentType="application/vnd.openxmlformats-officedocument.drawingml.chart+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rts/chart2.xml" ContentType="application/vnd.openxmlformats-officedocument.drawingml.chart+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3.xml" ContentType="application/vnd.openxmlformats-officedocument.drawingml.chart+xml"/>
  <Override PartName="/ppt/notesSlides/notesSlide46.xml" ContentType="application/vnd.openxmlformats-officedocument.presentationml.notesSlide+xml"/>
  <Override PartName="/ppt/charts/chart4.xml" ContentType="application/vnd.openxmlformats-officedocument.drawingml.chart+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5.xml" ContentType="application/vnd.openxmlformats-officedocument.drawingml.chart+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6.xml" ContentType="application/vnd.openxmlformats-officedocument.drawingml.chart+xml"/>
  <Override PartName="/ppt/notesSlides/notesSlide54.xml" ContentType="application/vnd.openxmlformats-officedocument.presentationml.notesSlide+xml"/>
  <Override PartName="/ppt/charts/chart7.xml" ContentType="application/vnd.openxmlformats-officedocument.drawingml.chart+xml"/>
  <Override PartName="/ppt/notesSlides/notesSlide5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7"/>
  </p:notesMasterIdLst>
  <p:sldIdLst>
    <p:sldId id="1057" r:id="rId3"/>
    <p:sldId id="1148" r:id="rId4"/>
    <p:sldId id="1143" r:id="rId5"/>
    <p:sldId id="1146" r:id="rId6"/>
    <p:sldId id="1147" r:id="rId7"/>
    <p:sldId id="1151" r:id="rId8"/>
    <p:sldId id="1319" r:id="rId9"/>
    <p:sldId id="1320" r:id="rId10"/>
    <p:sldId id="1321" r:id="rId11"/>
    <p:sldId id="1162" r:id="rId12"/>
    <p:sldId id="1281" r:id="rId13"/>
    <p:sldId id="1322" r:id="rId14"/>
    <p:sldId id="1444" r:id="rId15"/>
    <p:sldId id="1323" r:id="rId16"/>
    <p:sldId id="1173" r:id="rId17"/>
    <p:sldId id="1229" r:id="rId18"/>
    <p:sldId id="1203" r:id="rId19"/>
    <p:sldId id="1353" r:id="rId20"/>
    <p:sldId id="1418" r:id="rId21"/>
    <p:sldId id="1475" r:id="rId22"/>
    <p:sldId id="1476" r:id="rId23"/>
    <p:sldId id="1477" r:id="rId24"/>
    <p:sldId id="1478" r:id="rId25"/>
    <p:sldId id="1479" r:id="rId26"/>
    <p:sldId id="1506" r:id="rId27"/>
    <p:sldId id="1445" r:id="rId28"/>
    <p:sldId id="1446" r:id="rId29"/>
    <p:sldId id="1447" r:id="rId30"/>
    <p:sldId id="1448" r:id="rId31"/>
    <p:sldId id="1449" r:id="rId32"/>
    <p:sldId id="1450" r:id="rId33"/>
    <p:sldId id="1451" r:id="rId34"/>
    <p:sldId id="1452" r:id="rId35"/>
    <p:sldId id="1453" r:id="rId36"/>
    <p:sldId id="1454" r:id="rId37"/>
    <p:sldId id="1455" r:id="rId38"/>
    <p:sldId id="1456" r:id="rId39"/>
    <p:sldId id="1432" r:id="rId40"/>
    <p:sldId id="1433" r:id="rId41"/>
    <p:sldId id="1434" r:id="rId42"/>
    <p:sldId id="1463" r:id="rId43"/>
    <p:sldId id="1464" r:id="rId44"/>
    <p:sldId id="1465" r:id="rId45"/>
    <p:sldId id="1387" r:id="rId46"/>
    <p:sldId id="1325" r:id="rId47"/>
    <p:sldId id="1326" r:id="rId48"/>
    <p:sldId id="1496" r:id="rId49"/>
    <p:sldId id="1497" r:id="rId50"/>
    <p:sldId id="1503" r:id="rId51"/>
    <p:sldId id="1504" r:id="rId52"/>
    <p:sldId id="1505" r:id="rId53"/>
    <p:sldId id="1498" r:id="rId54"/>
    <p:sldId id="1499" r:id="rId55"/>
    <p:sldId id="1500" r:id="rId56"/>
    <p:sldId id="1501" r:id="rId57"/>
    <p:sldId id="1502" r:id="rId58"/>
    <p:sldId id="1443" r:id="rId59"/>
    <p:sldId id="1346" r:id="rId60"/>
    <p:sldId id="1347" r:id="rId61"/>
    <p:sldId id="1366" r:id="rId62"/>
    <p:sldId id="1493" r:id="rId63"/>
    <p:sldId id="1494" r:id="rId64"/>
    <p:sldId id="1495" r:id="rId65"/>
    <p:sldId id="1290" r:id="rId66"/>
    <p:sldId id="1485" r:id="rId67"/>
    <p:sldId id="1486" r:id="rId68"/>
    <p:sldId id="1457" r:id="rId69"/>
    <p:sldId id="1458" r:id="rId70"/>
    <p:sldId id="1481" r:id="rId71"/>
    <p:sldId id="1482" r:id="rId72"/>
    <p:sldId id="1459" r:id="rId73"/>
    <p:sldId id="1460" r:id="rId74"/>
    <p:sldId id="1487" r:id="rId75"/>
    <p:sldId id="1489" r:id="rId76"/>
    <p:sldId id="1490" r:id="rId77"/>
    <p:sldId id="1491" r:id="rId78"/>
    <p:sldId id="1492" r:id="rId79"/>
    <p:sldId id="1468" r:id="rId80"/>
    <p:sldId id="1470" r:id="rId81"/>
    <p:sldId id="1471" r:id="rId82"/>
    <p:sldId id="1472" r:id="rId83"/>
    <p:sldId id="1467" r:id="rId84"/>
    <p:sldId id="758" r:id="rId85"/>
    <p:sldId id="1480" r:id="rId8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AF"/>
    <a:srgbClr val="00CC00"/>
    <a:srgbClr val="FF0000"/>
    <a:srgbClr val="0000FF"/>
    <a:srgbClr val="0000CC"/>
    <a:srgbClr val="6699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680" y="-96"/>
      </p:cViewPr>
      <p:guideLst>
        <p:guide orient="horz" pos="2160"/>
        <p:guide pos="2880"/>
      </p:guideLst>
    </p:cSldViewPr>
  </p:slideViewPr>
  <p:outlineViewPr>
    <p:cViewPr>
      <p:scale>
        <a:sx n="33" d="100"/>
        <a:sy n="33" d="100"/>
      </p:scale>
      <p:origin x="0" y="1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notesMaster" Target="notesMasters/notesMaster1.xml"/><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hugo:Desktop:3%20initial%20confidence.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Macintosh%20HD:Users:hugo:Desktop:Back_Up_Hugo_Conservation_1307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hugo:Desktop:graphs%20for%20talk%20CSC.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hugo:Desktop: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hugo:Documents:boulot:pr&#233;sentations:en%20cours:07%2014%20NASH:graphs%20for%20talk%20seminar%20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hugo:Documents:boulot:exp&#233;s:02%20en%20cours:diffusion%20experiment%20(Nico,%20Manu):02/27/2013%20SIC:results:2%20evolution%20answer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hugo:Desktop:graphs%20for%20talk%20CS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results!$C$5</c:f>
              <c:strCache>
                <c:ptCount val="1"/>
                <c:pt idx="0">
                  <c:v>correct answer</c:v>
                </c:pt>
              </c:strCache>
            </c:strRef>
          </c:tx>
          <c:spPr>
            <a:ln>
              <a:solidFill>
                <a:srgbClr val="00CC00"/>
              </a:solidFill>
            </a:ln>
          </c:spPr>
          <c:marker>
            <c:spPr>
              <a:solidFill>
                <a:srgbClr val="00CC00"/>
              </a:solidFill>
              <a:ln>
                <a:solidFill>
                  <a:srgbClr val="00CC00"/>
                </a:solidFill>
              </a:ln>
            </c:spPr>
          </c:marker>
          <c:cat>
            <c:strRef>
              <c:f>results!$B$6:$B$9</c:f>
              <c:strCache>
                <c:ptCount val="4"/>
                <c:pt idx="0">
                  <c:v>20s after problem</c:v>
                </c:pt>
                <c:pt idx="1">
                  <c:v>1min after problem</c:v>
                </c:pt>
                <c:pt idx="2">
                  <c:v>2min after problem</c:v>
                </c:pt>
                <c:pt idx="3">
                  <c:v>after justification</c:v>
                </c:pt>
              </c:strCache>
            </c:strRef>
          </c:cat>
          <c:val>
            <c:numRef>
              <c:f>results!$C$6:$C$9</c:f>
              <c:numCache>
                <c:formatCode>General</c:formatCode>
                <c:ptCount val="4"/>
                <c:pt idx="0">
                  <c:v>6.0</c:v>
                </c:pt>
                <c:pt idx="1">
                  <c:v>7.5</c:v>
                </c:pt>
                <c:pt idx="2">
                  <c:v>9.5</c:v>
                </c:pt>
                <c:pt idx="3">
                  <c:v>10.0</c:v>
                </c:pt>
              </c:numCache>
            </c:numRef>
          </c:val>
          <c:smooth val="0"/>
        </c:ser>
        <c:ser>
          <c:idx val="1"/>
          <c:order val="1"/>
          <c:tx>
            <c:strRef>
              <c:f>results!$D$5</c:f>
              <c:strCache>
                <c:ptCount val="1"/>
                <c:pt idx="0">
                  <c:v>intuitive wrong answer</c:v>
                </c:pt>
              </c:strCache>
            </c:strRef>
          </c:tx>
          <c:spPr>
            <a:ln>
              <a:solidFill>
                <a:srgbClr val="FF0000"/>
              </a:solidFill>
            </a:ln>
          </c:spPr>
          <c:marker>
            <c:spPr>
              <a:solidFill>
                <a:srgbClr val="FF0000"/>
              </a:solidFill>
              <a:ln>
                <a:solidFill>
                  <a:srgbClr val="FF0000"/>
                </a:solidFill>
              </a:ln>
            </c:spPr>
          </c:marker>
          <c:cat>
            <c:strRef>
              <c:f>results!$B$6:$B$9</c:f>
              <c:strCache>
                <c:ptCount val="4"/>
                <c:pt idx="0">
                  <c:v>20s after problem</c:v>
                </c:pt>
                <c:pt idx="1">
                  <c:v>1min after problem</c:v>
                </c:pt>
                <c:pt idx="2">
                  <c:v>2min after problem</c:v>
                </c:pt>
                <c:pt idx="3">
                  <c:v>after justification</c:v>
                </c:pt>
              </c:strCache>
            </c:strRef>
          </c:cat>
          <c:val>
            <c:numRef>
              <c:f>results!$D$6:$D$9</c:f>
              <c:numCache>
                <c:formatCode>General</c:formatCode>
                <c:ptCount val="4"/>
                <c:pt idx="0">
                  <c:v>4.046153846153846</c:v>
                </c:pt>
                <c:pt idx="1">
                  <c:v>5.676923076923077</c:v>
                </c:pt>
                <c:pt idx="2">
                  <c:v>7.692307692307692</c:v>
                </c:pt>
                <c:pt idx="3">
                  <c:v>8.23076923076923</c:v>
                </c:pt>
              </c:numCache>
            </c:numRef>
          </c:val>
          <c:smooth val="0"/>
        </c:ser>
        <c:ser>
          <c:idx val="2"/>
          <c:order val="2"/>
          <c:tx>
            <c:strRef>
              <c:f>results!$E$5</c:f>
              <c:strCache>
                <c:ptCount val="1"/>
                <c:pt idx="0">
                  <c:v>other wrong answer</c:v>
                </c:pt>
              </c:strCache>
            </c:strRef>
          </c:tx>
          <c:cat>
            <c:strRef>
              <c:f>results!$B$6:$B$9</c:f>
              <c:strCache>
                <c:ptCount val="4"/>
                <c:pt idx="0">
                  <c:v>20s after problem</c:v>
                </c:pt>
                <c:pt idx="1">
                  <c:v>1min after problem</c:v>
                </c:pt>
                <c:pt idx="2">
                  <c:v>2min after problem</c:v>
                </c:pt>
                <c:pt idx="3">
                  <c:v>after justification</c:v>
                </c:pt>
              </c:strCache>
            </c:strRef>
          </c:cat>
          <c:val>
            <c:numRef>
              <c:f>results!$E$6:$E$9</c:f>
              <c:numCache>
                <c:formatCode>General</c:formatCode>
                <c:ptCount val="4"/>
                <c:pt idx="0">
                  <c:v>4.5</c:v>
                </c:pt>
                <c:pt idx="1">
                  <c:v>5.916666666666666</c:v>
                </c:pt>
                <c:pt idx="2">
                  <c:v>7.333333333333332</c:v>
                </c:pt>
                <c:pt idx="3">
                  <c:v>6.166666666666667</c:v>
                </c:pt>
              </c:numCache>
            </c:numRef>
          </c:val>
          <c:smooth val="0"/>
        </c:ser>
        <c:dLbls>
          <c:showLegendKey val="0"/>
          <c:showVal val="0"/>
          <c:showCatName val="0"/>
          <c:showSerName val="0"/>
          <c:showPercent val="0"/>
          <c:showBubbleSize val="0"/>
        </c:dLbls>
        <c:marker val="1"/>
        <c:smooth val="0"/>
        <c:axId val="-2105246152"/>
        <c:axId val="-2104618872"/>
      </c:lineChart>
      <c:catAx>
        <c:axId val="-2105246152"/>
        <c:scaling>
          <c:orientation val="minMax"/>
        </c:scaling>
        <c:delete val="0"/>
        <c:axPos val="b"/>
        <c:majorTickMark val="out"/>
        <c:minorTickMark val="none"/>
        <c:tickLblPos val="nextTo"/>
        <c:txPr>
          <a:bodyPr/>
          <a:lstStyle/>
          <a:p>
            <a:pPr>
              <a:defRPr sz="1800"/>
            </a:pPr>
            <a:endParaRPr lang="en-US"/>
          </a:p>
        </c:txPr>
        <c:crossAx val="-2104618872"/>
        <c:crosses val="autoZero"/>
        <c:auto val="1"/>
        <c:lblAlgn val="ctr"/>
        <c:lblOffset val="100"/>
        <c:noMultiLvlLbl val="0"/>
      </c:catAx>
      <c:valAx>
        <c:axId val="-2104618872"/>
        <c:scaling>
          <c:orientation val="minMax"/>
          <c:max val="10.0"/>
        </c:scaling>
        <c:delete val="0"/>
        <c:axPos val="l"/>
        <c:majorGridlines/>
        <c:numFmt formatCode="General" sourceLinked="1"/>
        <c:majorTickMark val="out"/>
        <c:minorTickMark val="none"/>
        <c:tickLblPos val="nextTo"/>
        <c:txPr>
          <a:bodyPr/>
          <a:lstStyle/>
          <a:p>
            <a:pPr>
              <a:defRPr sz="1800"/>
            </a:pPr>
            <a:endParaRPr lang="en-US"/>
          </a:p>
        </c:txPr>
        <c:crossAx val="-2105246152"/>
        <c:crosses val="autoZero"/>
        <c:crossBetween val="between"/>
      </c:valAx>
    </c:plotArea>
    <c:legend>
      <c:legendPos val="r"/>
      <c:layout/>
      <c:overlay val="0"/>
      <c:txPr>
        <a:bodyPr/>
        <a:lstStyle/>
        <a:p>
          <a:pPr>
            <a:defRPr sz="1800"/>
          </a:pPr>
          <a:endParaRPr lang="en-US"/>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Sheet1!$F$26</c:f>
              <c:strCache>
                <c:ptCount val="1"/>
                <c:pt idx="0">
                  <c:v>all data</c:v>
                </c:pt>
              </c:strCache>
            </c:strRef>
          </c:tx>
          <c:invertIfNegative val="0"/>
          <c:cat>
            <c:strRef>
              <c:f>Sheet1!$E$27:$E$29</c:f>
              <c:strCache>
                <c:ptCount val="3"/>
                <c:pt idx="0">
                  <c:v>individual pre-test</c:v>
                </c:pt>
                <c:pt idx="1">
                  <c:v>group test</c:v>
                </c:pt>
                <c:pt idx="2">
                  <c:v>individual post-test</c:v>
                </c:pt>
              </c:strCache>
            </c:strRef>
          </c:cat>
          <c:val>
            <c:numRef>
              <c:f>Sheet1!$F$27:$F$29</c:f>
              <c:numCache>
                <c:formatCode>General</c:formatCode>
                <c:ptCount val="3"/>
                <c:pt idx="0">
                  <c:v>50.0</c:v>
                </c:pt>
                <c:pt idx="1">
                  <c:v>87.5</c:v>
                </c:pt>
                <c:pt idx="2">
                  <c:v>81.9444444444445</c:v>
                </c:pt>
              </c:numCache>
            </c:numRef>
          </c:val>
        </c:ser>
        <c:ser>
          <c:idx val="1"/>
          <c:order val="1"/>
          <c:tx>
            <c:strRef>
              <c:f>Sheet1!$G$26</c:f>
              <c:strCache>
                <c:ptCount val="1"/>
                <c:pt idx="0">
                  <c:v>problem 2</c:v>
                </c:pt>
              </c:strCache>
            </c:strRef>
          </c:tx>
          <c:invertIfNegative val="0"/>
          <c:cat>
            <c:strRef>
              <c:f>Sheet1!$E$27:$E$29</c:f>
              <c:strCache>
                <c:ptCount val="3"/>
                <c:pt idx="0">
                  <c:v>individual pre-test</c:v>
                </c:pt>
                <c:pt idx="1">
                  <c:v>group test</c:v>
                </c:pt>
                <c:pt idx="2">
                  <c:v>individual post-test</c:v>
                </c:pt>
              </c:strCache>
            </c:strRef>
          </c:cat>
          <c:val>
            <c:numRef>
              <c:f>Sheet1!$G$27:$G$29</c:f>
              <c:numCache>
                <c:formatCode>General</c:formatCode>
                <c:ptCount val="3"/>
                <c:pt idx="0">
                  <c:v>29.16666666666667</c:v>
                </c:pt>
                <c:pt idx="1">
                  <c:v>75.0</c:v>
                </c:pt>
                <c:pt idx="2">
                  <c:v>70.83333333333326</c:v>
                </c:pt>
              </c:numCache>
            </c:numRef>
          </c:val>
        </c:ser>
        <c:dLbls>
          <c:showLegendKey val="0"/>
          <c:showVal val="0"/>
          <c:showCatName val="0"/>
          <c:showSerName val="0"/>
          <c:showPercent val="0"/>
          <c:showBubbleSize val="0"/>
        </c:dLbls>
        <c:gapWidth val="150"/>
        <c:axId val="-2105372216"/>
        <c:axId val="-2105402680"/>
      </c:barChart>
      <c:catAx>
        <c:axId val="-2105372216"/>
        <c:scaling>
          <c:orientation val="minMax"/>
        </c:scaling>
        <c:delete val="0"/>
        <c:axPos val="b"/>
        <c:majorTickMark val="out"/>
        <c:minorTickMark val="none"/>
        <c:tickLblPos val="nextTo"/>
        <c:txPr>
          <a:bodyPr/>
          <a:lstStyle/>
          <a:p>
            <a:pPr>
              <a:defRPr sz="2400"/>
            </a:pPr>
            <a:endParaRPr lang="en-US"/>
          </a:p>
        </c:txPr>
        <c:crossAx val="-2105402680"/>
        <c:crosses val="autoZero"/>
        <c:auto val="1"/>
        <c:lblAlgn val="ctr"/>
        <c:lblOffset val="100"/>
        <c:noMultiLvlLbl val="0"/>
      </c:catAx>
      <c:valAx>
        <c:axId val="-2105402680"/>
        <c:scaling>
          <c:orientation val="minMax"/>
        </c:scaling>
        <c:delete val="0"/>
        <c:axPos val="l"/>
        <c:majorGridlines/>
        <c:numFmt formatCode="General" sourceLinked="1"/>
        <c:majorTickMark val="out"/>
        <c:minorTickMark val="none"/>
        <c:tickLblPos val="nextTo"/>
        <c:txPr>
          <a:bodyPr/>
          <a:lstStyle/>
          <a:p>
            <a:pPr>
              <a:defRPr sz="1800"/>
            </a:pPr>
            <a:endParaRPr lang="en-US"/>
          </a:p>
        </c:txPr>
        <c:crossAx val="-2105372216"/>
        <c:crosses val="autoZero"/>
        <c:crossBetween val="between"/>
      </c:valAx>
    </c:plotArea>
    <c:legend>
      <c:legendPos val="r"/>
      <c:layout/>
      <c:overlay val="0"/>
      <c:txPr>
        <a:bodyPr/>
        <a:lstStyle/>
        <a:p>
          <a:pPr>
            <a:defRPr sz="18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Sheet2!$A$10</c:f>
              <c:strCache>
                <c:ptCount val="1"/>
                <c:pt idx="0">
                  <c:v>% changing their minds</c:v>
                </c:pt>
              </c:strCache>
            </c:strRef>
          </c:tx>
          <c:invertIfNegative val="0"/>
          <c:cat>
            <c:strRef>
              <c:f>Sheet2!$B$9:$C$9</c:f>
              <c:strCache>
                <c:ptCount val="2"/>
                <c:pt idx="0">
                  <c:v>low confidence</c:v>
                </c:pt>
                <c:pt idx="1">
                  <c:v>high confidence</c:v>
                </c:pt>
              </c:strCache>
            </c:strRef>
          </c:cat>
          <c:val>
            <c:numRef>
              <c:f>Sheet2!$B$10:$C$10</c:f>
              <c:numCache>
                <c:formatCode>General</c:formatCode>
                <c:ptCount val="2"/>
                <c:pt idx="0">
                  <c:v>36.0</c:v>
                </c:pt>
                <c:pt idx="1">
                  <c:v>42.0</c:v>
                </c:pt>
              </c:numCache>
            </c:numRef>
          </c:val>
        </c:ser>
        <c:dLbls>
          <c:showLegendKey val="0"/>
          <c:showVal val="0"/>
          <c:showCatName val="0"/>
          <c:showSerName val="0"/>
          <c:showPercent val="0"/>
          <c:showBubbleSize val="0"/>
        </c:dLbls>
        <c:gapWidth val="150"/>
        <c:axId val="-2104565112"/>
        <c:axId val="-2105330664"/>
      </c:barChart>
      <c:catAx>
        <c:axId val="-2104565112"/>
        <c:scaling>
          <c:orientation val="minMax"/>
        </c:scaling>
        <c:delete val="0"/>
        <c:axPos val="b"/>
        <c:majorTickMark val="out"/>
        <c:minorTickMark val="none"/>
        <c:tickLblPos val="nextTo"/>
        <c:txPr>
          <a:bodyPr/>
          <a:lstStyle/>
          <a:p>
            <a:pPr>
              <a:defRPr sz="2400"/>
            </a:pPr>
            <a:endParaRPr lang="en-US"/>
          </a:p>
        </c:txPr>
        <c:crossAx val="-2105330664"/>
        <c:crosses val="autoZero"/>
        <c:auto val="1"/>
        <c:lblAlgn val="ctr"/>
        <c:lblOffset val="100"/>
        <c:noMultiLvlLbl val="0"/>
      </c:catAx>
      <c:valAx>
        <c:axId val="-2105330664"/>
        <c:scaling>
          <c:orientation val="minMax"/>
          <c:max val="60.0"/>
          <c:min val="20.0"/>
        </c:scaling>
        <c:delete val="0"/>
        <c:axPos val="l"/>
        <c:majorGridlines/>
        <c:numFmt formatCode="General" sourceLinked="1"/>
        <c:majorTickMark val="out"/>
        <c:minorTickMark val="none"/>
        <c:tickLblPos val="nextTo"/>
        <c:txPr>
          <a:bodyPr/>
          <a:lstStyle/>
          <a:p>
            <a:pPr>
              <a:defRPr sz="2000"/>
            </a:pPr>
            <a:endParaRPr lang="en-US"/>
          </a:p>
        </c:txPr>
        <c:crossAx val="-210456511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Sheet1!$E$8:$F$8</c:f>
              <c:strCache>
                <c:ptCount val="2"/>
                <c:pt idx="0">
                  <c:v>low confidence</c:v>
                </c:pt>
                <c:pt idx="1">
                  <c:v>high confidence</c:v>
                </c:pt>
              </c:strCache>
            </c:strRef>
          </c:cat>
          <c:val>
            <c:numRef>
              <c:f>Sheet1!$E$9:$F$9</c:f>
              <c:numCache>
                <c:formatCode>General</c:formatCode>
                <c:ptCount val="2"/>
                <c:pt idx="0">
                  <c:v>4.517241379310345</c:v>
                </c:pt>
                <c:pt idx="1">
                  <c:v>5.666666666666667</c:v>
                </c:pt>
              </c:numCache>
            </c:numRef>
          </c:val>
        </c:ser>
        <c:dLbls>
          <c:showLegendKey val="0"/>
          <c:showVal val="0"/>
          <c:showCatName val="0"/>
          <c:showSerName val="0"/>
          <c:showPercent val="0"/>
          <c:showBubbleSize val="0"/>
        </c:dLbls>
        <c:gapWidth val="150"/>
        <c:axId val="-2132165960"/>
        <c:axId val="-2132155064"/>
      </c:barChart>
      <c:catAx>
        <c:axId val="-2132165960"/>
        <c:scaling>
          <c:orientation val="minMax"/>
        </c:scaling>
        <c:delete val="0"/>
        <c:axPos val="b"/>
        <c:majorTickMark val="out"/>
        <c:minorTickMark val="none"/>
        <c:tickLblPos val="nextTo"/>
        <c:txPr>
          <a:bodyPr/>
          <a:lstStyle/>
          <a:p>
            <a:pPr>
              <a:defRPr sz="2400"/>
            </a:pPr>
            <a:endParaRPr lang="en-US"/>
          </a:p>
        </c:txPr>
        <c:crossAx val="-2132155064"/>
        <c:crosses val="autoZero"/>
        <c:auto val="1"/>
        <c:lblAlgn val="ctr"/>
        <c:lblOffset val="100"/>
        <c:noMultiLvlLbl val="0"/>
      </c:catAx>
      <c:valAx>
        <c:axId val="-2132155064"/>
        <c:scaling>
          <c:orientation val="minMax"/>
          <c:max val="7.0"/>
          <c:min val="1.0"/>
        </c:scaling>
        <c:delete val="0"/>
        <c:axPos val="l"/>
        <c:majorGridlines/>
        <c:numFmt formatCode="General" sourceLinked="1"/>
        <c:majorTickMark val="out"/>
        <c:minorTickMark val="none"/>
        <c:tickLblPos val="nextTo"/>
        <c:txPr>
          <a:bodyPr/>
          <a:lstStyle/>
          <a:p>
            <a:pPr>
              <a:defRPr sz="2000"/>
            </a:pPr>
            <a:endParaRPr lang="en-US"/>
          </a:p>
        </c:txPr>
        <c:crossAx val="-213216596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Sheet1!$I$8:$J$8</c:f>
              <c:strCache>
                <c:ptCount val="2"/>
                <c:pt idx="0">
                  <c:v>low confidence</c:v>
                </c:pt>
                <c:pt idx="1">
                  <c:v>high confidence</c:v>
                </c:pt>
              </c:strCache>
            </c:strRef>
          </c:cat>
          <c:val>
            <c:numRef>
              <c:f>Sheet1!$I$9:$J$9</c:f>
              <c:numCache>
                <c:formatCode>0%</c:formatCode>
                <c:ptCount val="2"/>
                <c:pt idx="0">
                  <c:v>0.69047619047619</c:v>
                </c:pt>
                <c:pt idx="1">
                  <c:v>0.8</c:v>
                </c:pt>
              </c:numCache>
            </c:numRef>
          </c:val>
        </c:ser>
        <c:dLbls>
          <c:showLegendKey val="0"/>
          <c:showVal val="0"/>
          <c:showCatName val="0"/>
          <c:showSerName val="0"/>
          <c:showPercent val="0"/>
          <c:showBubbleSize val="0"/>
        </c:dLbls>
        <c:gapWidth val="150"/>
        <c:axId val="-2083370392"/>
        <c:axId val="-2082693640"/>
      </c:barChart>
      <c:catAx>
        <c:axId val="-2083370392"/>
        <c:scaling>
          <c:orientation val="minMax"/>
        </c:scaling>
        <c:delete val="0"/>
        <c:axPos val="b"/>
        <c:majorTickMark val="out"/>
        <c:minorTickMark val="none"/>
        <c:tickLblPos val="nextTo"/>
        <c:txPr>
          <a:bodyPr/>
          <a:lstStyle/>
          <a:p>
            <a:pPr>
              <a:defRPr sz="2400"/>
            </a:pPr>
            <a:endParaRPr lang="en-US"/>
          </a:p>
        </c:txPr>
        <c:crossAx val="-2082693640"/>
        <c:crosses val="autoZero"/>
        <c:auto val="1"/>
        <c:lblAlgn val="ctr"/>
        <c:lblOffset val="100"/>
        <c:noMultiLvlLbl val="0"/>
      </c:catAx>
      <c:valAx>
        <c:axId val="-2082693640"/>
        <c:scaling>
          <c:orientation val="minMax"/>
          <c:max val="1.0"/>
          <c:min val="0.0"/>
        </c:scaling>
        <c:delete val="0"/>
        <c:axPos val="l"/>
        <c:majorGridlines/>
        <c:numFmt formatCode="0%" sourceLinked="1"/>
        <c:majorTickMark val="out"/>
        <c:minorTickMark val="none"/>
        <c:tickLblPos val="nextTo"/>
        <c:txPr>
          <a:bodyPr/>
          <a:lstStyle/>
          <a:p>
            <a:pPr>
              <a:defRPr sz="1800"/>
            </a:pPr>
            <a:endParaRPr lang="en-US"/>
          </a:p>
        </c:txPr>
        <c:crossAx val="-2083370392"/>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750840586124039"/>
          <c:y val="0.023649518740342"/>
          <c:w val="0.668096795489206"/>
          <c:h val="0.753126073113088"/>
        </c:manualLayout>
      </c:layout>
      <c:barChart>
        <c:barDir val="col"/>
        <c:grouping val="clustered"/>
        <c:varyColors val="0"/>
        <c:ser>
          <c:idx val="0"/>
          <c:order val="0"/>
          <c:tx>
            <c:strRef>
              <c:f>Sheet8!$D$14</c:f>
              <c:strCache>
                <c:ptCount val="1"/>
                <c:pt idx="0">
                  <c:v>trust</c:v>
                </c:pt>
              </c:strCache>
            </c:strRef>
          </c:tx>
          <c:invertIfNegative val="0"/>
          <c:cat>
            <c:strRef>
              <c:f>Sheet8!$C$15:$C$19</c:f>
              <c:strCache>
                <c:ptCount val="5"/>
                <c:pt idx="0">
                  <c:v>control</c:v>
                </c:pt>
                <c:pt idx="1">
                  <c:v>high expertise</c:v>
                </c:pt>
                <c:pt idx="2">
                  <c:v>honesty</c:v>
                </c:pt>
                <c:pt idx="3">
                  <c:v>low expertise</c:v>
                </c:pt>
                <c:pt idx="4">
                  <c:v>dishonesty</c:v>
                </c:pt>
              </c:strCache>
            </c:strRef>
          </c:cat>
          <c:val>
            <c:numRef>
              <c:f>Sheet8!$D$15:$D$19</c:f>
              <c:numCache>
                <c:formatCode>General</c:formatCode>
                <c:ptCount val="5"/>
                <c:pt idx="0">
                  <c:v>57.97169811320748</c:v>
                </c:pt>
                <c:pt idx="1">
                  <c:v>80.07964601769899</c:v>
                </c:pt>
                <c:pt idx="2">
                  <c:v>63.65765765765756</c:v>
                </c:pt>
                <c:pt idx="3">
                  <c:v>11.77272727272727</c:v>
                </c:pt>
                <c:pt idx="4">
                  <c:v>17.91071428571428</c:v>
                </c:pt>
              </c:numCache>
            </c:numRef>
          </c:val>
        </c:ser>
        <c:ser>
          <c:idx val="1"/>
          <c:order val="1"/>
          <c:tx>
            <c:strRef>
              <c:f>Sheet8!$E$14</c:f>
              <c:strCache>
                <c:ptCount val="1"/>
                <c:pt idx="0">
                  <c:v>% accepting argument</c:v>
                </c:pt>
              </c:strCache>
            </c:strRef>
          </c:tx>
          <c:invertIfNegative val="0"/>
          <c:cat>
            <c:strRef>
              <c:f>Sheet8!$C$15:$C$19</c:f>
              <c:strCache>
                <c:ptCount val="5"/>
                <c:pt idx="0">
                  <c:v>control</c:v>
                </c:pt>
                <c:pt idx="1">
                  <c:v>high expertise</c:v>
                </c:pt>
                <c:pt idx="2">
                  <c:v>honesty</c:v>
                </c:pt>
                <c:pt idx="3">
                  <c:v>low expertise</c:v>
                </c:pt>
                <c:pt idx="4">
                  <c:v>dishonesty</c:v>
                </c:pt>
              </c:strCache>
            </c:strRef>
          </c:cat>
          <c:val>
            <c:numRef>
              <c:f>Sheet8!$E$15:$E$19</c:f>
              <c:numCache>
                <c:formatCode>General</c:formatCode>
                <c:ptCount val="5"/>
                <c:pt idx="0">
                  <c:v>70.21276595744681</c:v>
                </c:pt>
                <c:pt idx="1">
                  <c:v>75.22123893805308</c:v>
                </c:pt>
                <c:pt idx="2">
                  <c:v>76.57657657657643</c:v>
                </c:pt>
                <c:pt idx="3">
                  <c:v>60.0</c:v>
                </c:pt>
                <c:pt idx="4">
                  <c:v>55.35714285714281</c:v>
                </c:pt>
              </c:numCache>
            </c:numRef>
          </c:val>
        </c:ser>
        <c:dLbls>
          <c:showLegendKey val="0"/>
          <c:showVal val="0"/>
          <c:showCatName val="0"/>
          <c:showSerName val="0"/>
          <c:showPercent val="0"/>
          <c:showBubbleSize val="0"/>
        </c:dLbls>
        <c:gapWidth val="150"/>
        <c:axId val="-2097192328"/>
        <c:axId val="-2105342248"/>
      </c:barChart>
      <c:catAx>
        <c:axId val="-2097192328"/>
        <c:scaling>
          <c:orientation val="minMax"/>
        </c:scaling>
        <c:delete val="0"/>
        <c:axPos val="b"/>
        <c:majorTickMark val="out"/>
        <c:minorTickMark val="none"/>
        <c:tickLblPos val="nextTo"/>
        <c:txPr>
          <a:bodyPr/>
          <a:lstStyle/>
          <a:p>
            <a:pPr>
              <a:defRPr sz="2000"/>
            </a:pPr>
            <a:endParaRPr lang="en-US"/>
          </a:p>
        </c:txPr>
        <c:crossAx val="-2105342248"/>
        <c:crosses val="autoZero"/>
        <c:auto val="1"/>
        <c:lblAlgn val="ctr"/>
        <c:lblOffset val="100"/>
        <c:noMultiLvlLbl val="0"/>
      </c:catAx>
      <c:valAx>
        <c:axId val="-2105342248"/>
        <c:scaling>
          <c:orientation val="minMax"/>
          <c:max val="100.0"/>
        </c:scaling>
        <c:delete val="0"/>
        <c:axPos val="l"/>
        <c:majorGridlines/>
        <c:numFmt formatCode="General" sourceLinked="1"/>
        <c:majorTickMark val="out"/>
        <c:minorTickMark val="none"/>
        <c:tickLblPos val="nextTo"/>
        <c:txPr>
          <a:bodyPr/>
          <a:lstStyle/>
          <a:p>
            <a:pPr>
              <a:defRPr sz="1800"/>
            </a:pPr>
            <a:endParaRPr lang="en-US"/>
          </a:p>
        </c:txPr>
        <c:crossAx val="-2097192328"/>
        <c:crosses val="autoZero"/>
        <c:crossBetween val="between"/>
      </c:valAx>
    </c:plotArea>
    <c:legend>
      <c:legendPos val="r"/>
      <c:layout>
        <c:manualLayout>
          <c:xMode val="edge"/>
          <c:yMode val="edge"/>
          <c:x val="0.762114938757655"/>
          <c:y val="0.328279556517763"/>
          <c:w val="0.234763779527559"/>
          <c:h val="0.263046788855122"/>
        </c:manualLayout>
      </c:layout>
      <c:overlay val="0"/>
      <c:txPr>
        <a:bodyPr/>
        <a:lstStyle/>
        <a:p>
          <a:pPr>
            <a:defRPr sz="2400"/>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Sheet1!$B$4:$C$4</c:f>
              <c:strCache>
                <c:ptCount val="2"/>
                <c:pt idx="0">
                  <c:v>individuel</c:v>
                </c:pt>
                <c:pt idx="1">
                  <c:v>groupe</c:v>
                </c:pt>
              </c:strCache>
            </c:strRef>
          </c:cat>
          <c:val>
            <c:numRef>
              <c:f>Sheet1!$B$5:$C$5</c:f>
              <c:numCache>
                <c:formatCode>0%</c:formatCode>
                <c:ptCount val="2"/>
                <c:pt idx="0">
                  <c:v>0.204081632653061</c:v>
                </c:pt>
                <c:pt idx="1">
                  <c:v>0.625</c:v>
                </c:pt>
              </c:numCache>
            </c:numRef>
          </c:val>
        </c:ser>
        <c:dLbls>
          <c:showLegendKey val="0"/>
          <c:showVal val="0"/>
          <c:showCatName val="0"/>
          <c:showSerName val="0"/>
          <c:showPercent val="0"/>
          <c:showBubbleSize val="0"/>
        </c:dLbls>
        <c:gapWidth val="150"/>
        <c:axId val="-2136634856"/>
        <c:axId val="-2136617544"/>
      </c:barChart>
      <c:catAx>
        <c:axId val="-2136634856"/>
        <c:scaling>
          <c:orientation val="minMax"/>
        </c:scaling>
        <c:delete val="1"/>
        <c:axPos val="b"/>
        <c:majorTickMark val="out"/>
        <c:minorTickMark val="none"/>
        <c:tickLblPos val="nextTo"/>
        <c:crossAx val="-2136617544"/>
        <c:crosses val="autoZero"/>
        <c:auto val="1"/>
        <c:lblAlgn val="ctr"/>
        <c:lblOffset val="100"/>
        <c:noMultiLvlLbl val="0"/>
      </c:catAx>
      <c:valAx>
        <c:axId val="-2136617544"/>
        <c:scaling>
          <c:orientation val="minMax"/>
        </c:scaling>
        <c:delete val="0"/>
        <c:axPos val="l"/>
        <c:majorGridlines/>
        <c:numFmt formatCode="0%" sourceLinked="1"/>
        <c:majorTickMark val="out"/>
        <c:minorTickMark val="none"/>
        <c:tickLblPos val="nextTo"/>
        <c:txPr>
          <a:bodyPr/>
          <a:lstStyle/>
          <a:p>
            <a:pPr>
              <a:defRPr sz="2000"/>
            </a:pPr>
            <a:endParaRPr lang="en-US"/>
          </a:p>
        </c:txPr>
        <c:crossAx val="-2136634856"/>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Sheet1!$B$4:$C$4</c:f>
              <c:strCache>
                <c:ptCount val="2"/>
                <c:pt idx="0">
                  <c:v>individuel</c:v>
                </c:pt>
                <c:pt idx="1">
                  <c:v>groupe</c:v>
                </c:pt>
              </c:strCache>
            </c:strRef>
          </c:cat>
          <c:val>
            <c:numRef>
              <c:f>Sheet1!$B$5:$C$5</c:f>
              <c:numCache>
                <c:formatCode>0%</c:formatCode>
                <c:ptCount val="2"/>
                <c:pt idx="0">
                  <c:v>0.204081632653061</c:v>
                </c:pt>
                <c:pt idx="1">
                  <c:v>0.625</c:v>
                </c:pt>
              </c:numCache>
            </c:numRef>
          </c:val>
        </c:ser>
        <c:dLbls>
          <c:showLegendKey val="0"/>
          <c:showVal val="0"/>
          <c:showCatName val="0"/>
          <c:showSerName val="0"/>
          <c:showPercent val="0"/>
          <c:showBubbleSize val="0"/>
        </c:dLbls>
        <c:gapWidth val="150"/>
        <c:axId val="-2136344440"/>
        <c:axId val="-2136367144"/>
      </c:barChart>
      <c:catAx>
        <c:axId val="-2136344440"/>
        <c:scaling>
          <c:orientation val="minMax"/>
        </c:scaling>
        <c:delete val="1"/>
        <c:axPos val="b"/>
        <c:majorTickMark val="out"/>
        <c:minorTickMark val="none"/>
        <c:tickLblPos val="nextTo"/>
        <c:crossAx val="-2136367144"/>
        <c:crosses val="autoZero"/>
        <c:auto val="1"/>
        <c:lblAlgn val="ctr"/>
        <c:lblOffset val="100"/>
        <c:noMultiLvlLbl val="0"/>
      </c:catAx>
      <c:valAx>
        <c:axId val="-2136367144"/>
        <c:scaling>
          <c:orientation val="minMax"/>
        </c:scaling>
        <c:delete val="0"/>
        <c:axPos val="l"/>
        <c:majorGridlines/>
        <c:numFmt formatCode="0%" sourceLinked="1"/>
        <c:majorTickMark val="out"/>
        <c:minorTickMark val="none"/>
        <c:tickLblPos val="nextTo"/>
        <c:txPr>
          <a:bodyPr/>
          <a:lstStyle/>
          <a:p>
            <a:pPr>
              <a:defRPr sz="2000"/>
            </a:pPr>
            <a:endParaRPr lang="en-US"/>
          </a:p>
        </c:txPr>
        <c:crossAx val="-2136344440"/>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'correct - wrong basic'!$G$107</c:f>
              <c:strCache>
                <c:ptCount val="1"/>
                <c:pt idx="0">
                  <c:v>correct answer</c:v>
                </c:pt>
              </c:strCache>
            </c:strRef>
          </c:tx>
          <c:spPr>
            <a:solidFill>
              <a:srgbClr val="0000FF"/>
            </a:solidFill>
          </c:spPr>
          <c:invertIfNegative val="0"/>
          <c:cat>
            <c:strRef>
              <c:f>'correct - wrong basic'!$H$106:$I$106</c:f>
              <c:strCache>
                <c:ptCount val="2"/>
                <c:pt idx="0">
                  <c:v>after individual reasoning</c:v>
                </c:pt>
                <c:pt idx="1">
                  <c:v>after group reasoning</c:v>
                </c:pt>
              </c:strCache>
            </c:strRef>
          </c:cat>
          <c:val>
            <c:numRef>
              <c:f>'correct - wrong basic'!$H$107:$I$107</c:f>
              <c:numCache>
                <c:formatCode>0%</c:formatCode>
                <c:ptCount val="2"/>
                <c:pt idx="0">
                  <c:v>0.0253164556962025</c:v>
                </c:pt>
                <c:pt idx="1">
                  <c:v>0.759493670886076</c:v>
                </c:pt>
              </c:numCache>
            </c:numRef>
          </c:val>
        </c:ser>
        <c:ser>
          <c:idx val="1"/>
          <c:order val="1"/>
          <c:tx>
            <c:strRef>
              <c:f>'correct - wrong basic'!$G$108</c:f>
              <c:strCache>
                <c:ptCount val="1"/>
                <c:pt idx="0">
                  <c:v>intuitive wrong answer</c:v>
                </c:pt>
              </c:strCache>
            </c:strRef>
          </c:tx>
          <c:spPr>
            <a:solidFill>
              <a:srgbClr val="FF0000"/>
            </a:solidFill>
          </c:spPr>
          <c:invertIfNegative val="0"/>
          <c:cat>
            <c:strRef>
              <c:f>'correct - wrong basic'!$H$106:$I$106</c:f>
              <c:strCache>
                <c:ptCount val="2"/>
                <c:pt idx="0">
                  <c:v>after individual reasoning</c:v>
                </c:pt>
                <c:pt idx="1">
                  <c:v>after group reasoning</c:v>
                </c:pt>
              </c:strCache>
            </c:strRef>
          </c:cat>
          <c:val>
            <c:numRef>
              <c:f>'correct - wrong basic'!$H$108:$I$108</c:f>
              <c:numCache>
                <c:formatCode>0%</c:formatCode>
                <c:ptCount val="2"/>
                <c:pt idx="0">
                  <c:v>0.822784810126582</c:v>
                </c:pt>
                <c:pt idx="1">
                  <c:v>0.10126582278481</c:v>
                </c:pt>
              </c:numCache>
            </c:numRef>
          </c:val>
        </c:ser>
        <c:ser>
          <c:idx val="2"/>
          <c:order val="2"/>
          <c:tx>
            <c:strRef>
              <c:f>'correct - wrong basic'!$G$109</c:f>
              <c:strCache>
                <c:ptCount val="1"/>
                <c:pt idx="0">
                  <c:v>other wrong answers</c:v>
                </c:pt>
              </c:strCache>
            </c:strRef>
          </c:tx>
          <c:spPr>
            <a:solidFill>
              <a:srgbClr val="FFFF00"/>
            </a:solidFill>
          </c:spPr>
          <c:invertIfNegative val="0"/>
          <c:cat>
            <c:strRef>
              <c:f>'correct - wrong basic'!$H$106:$I$106</c:f>
              <c:strCache>
                <c:ptCount val="2"/>
                <c:pt idx="0">
                  <c:v>after individual reasoning</c:v>
                </c:pt>
                <c:pt idx="1">
                  <c:v>after group reasoning</c:v>
                </c:pt>
              </c:strCache>
            </c:strRef>
          </c:cat>
          <c:val>
            <c:numRef>
              <c:f>'correct - wrong basic'!$H$109:$I$109</c:f>
              <c:numCache>
                <c:formatCode>0%</c:formatCode>
                <c:ptCount val="2"/>
                <c:pt idx="0">
                  <c:v>0.151898734177215</c:v>
                </c:pt>
                <c:pt idx="1">
                  <c:v>0.139240506329114</c:v>
                </c:pt>
              </c:numCache>
            </c:numRef>
          </c:val>
        </c:ser>
        <c:dLbls>
          <c:showLegendKey val="0"/>
          <c:showVal val="0"/>
          <c:showCatName val="0"/>
          <c:showSerName val="0"/>
          <c:showPercent val="0"/>
          <c:showBubbleSize val="0"/>
        </c:dLbls>
        <c:gapWidth val="150"/>
        <c:axId val="-2105533960"/>
        <c:axId val="-2105530952"/>
      </c:barChart>
      <c:catAx>
        <c:axId val="-2105533960"/>
        <c:scaling>
          <c:orientation val="minMax"/>
        </c:scaling>
        <c:delete val="0"/>
        <c:axPos val="b"/>
        <c:majorTickMark val="out"/>
        <c:minorTickMark val="none"/>
        <c:tickLblPos val="nextTo"/>
        <c:txPr>
          <a:bodyPr/>
          <a:lstStyle/>
          <a:p>
            <a:pPr>
              <a:defRPr sz="1800"/>
            </a:pPr>
            <a:endParaRPr lang="en-US"/>
          </a:p>
        </c:txPr>
        <c:crossAx val="-2105530952"/>
        <c:crosses val="autoZero"/>
        <c:auto val="1"/>
        <c:lblAlgn val="ctr"/>
        <c:lblOffset val="100"/>
        <c:noMultiLvlLbl val="0"/>
      </c:catAx>
      <c:valAx>
        <c:axId val="-2105530952"/>
        <c:scaling>
          <c:orientation val="minMax"/>
          <c:max val="1.0"/>
        </c:scaling>
        <c:delete val="0"/>
        <c:axPos val="l"/>
        <c:majorGridlines/>
        <c:numFmt formatCode="0%" sourceLinked="1"/>
        <c:majorTickMark val="out"/>
        <c:minorTickMark val="none"/>
        <c:tickLblPos val="nextTo"/>
        <c:txPr>
          <a:bodyPr/>
          <a:lstStyle/>
          <a:p>
            <a:pPr>
              <a:defRPr sz="1800"/>
            </a:pPr>
            <a:endParaRPr lang="en-US"/>
          </a:p>
        </c:txPr>
        <c:crossAx val="-2105533960"/>
        <c:crosses val="autoZero"/>
        <c:crossBetween val="between"/>
      </c:valAx>
    </c:plotArea>
    <c:legend>
      <c:legendPos val="r"/>
      <c:layout/>
      <c:overlay val="0"/>
      <c:txPr>
        <a:bodyPr/>
        <a:lstStyle/>
        <a:p>
          <a:pPr>
            <a:defRPr sz="1800"/>
          </a:pPr>
          <a:endParaRPr lang="en-US"/>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Sheet4!$B$6</c:f>
              <c:strCache>
                <c:ptCount val="1"/>
                <c:pt idx="0">
                  <c:v>WEIRD people</c:v>
                </c:pt>
              </c:strCache>
            </c:strRef>
          </c:tx>
          <c:invertIfNegative val="0"/>
          <c:cat>
            <c:strRef>
              <c:f>Sheet4!$A$7:$A$8</c:f>
              <c:strCache>
                <c:ptCount val="2"/>
                <c:pt idx="0">
                  <c:v>Individual</c:v>
                </c:pt>
                <c:pt idx="1">
                  <c:v>Group</c:v>
                </c:pt>
              </c:strCache>
            </c:strRef>
          </c:cat>
          <c:val>
            <c:numRef>
              <c:f>Sheet4!$B$7:$B$8</c:f>
              <c:numCache>
                <c:formatCode>General</c:formatCode>
                <c:ptCount val="2"/>
                <c:pt idx="0">
                  <c:v>15.0</c:v>
                </c:pt>
                <c:pt idx="1">
                  <c:v>62.0</c:v>
                </c:pt>
              </c:numCache>
            </c:numRef>
          </c:val>
        </c:ser>
        <c:ser>
          <c:idx val="1"/>
          <c:order val="1"/>
          <c:tx>
            <c:strRef>
              <c:f>Sheet4!$C$6</c:f>
              <c:strCache>
                <c:ptCount val="1"/>
                <c:pt idx="0">
                  <c:v>Japanese</c:v>
                </c:pt>
              </c:strCache>
            </c:strRef>
          </c:tx>
          <c:invertIfNegative val="0"/>
          <c:cat>
            <c:strRef>
              <c:f>Sheet4!$A$7:$A$8</c:f>
              <c:strCache>
                <c:ptCount val="2"/>
                <c:pt idx="0">
                  <c:v>Individual</c:v>
                </c:pt>
                <c:pt idx="1">
                  <c:v>Group</c:v>
                </c:pt>
              </c:strCache>
            </c:strRef>
          </c:cat>
          <c:val>
            <c:numRef>
              <c:f>Sheet4!$C$7:$C$8</c:f>
              <c:numCache>
                <c:formatCode>General</c:formatCode>
                <c:ptCount val="2"/>
                <c:pt idx="0">
                  <c:v>20.0</c:v>
                </c:pt>
                <c:pt idx="1">
                  <c:v>65.0</c:v>
                </c:pt>
              </c:numCache>
            </c:numRef>
          </c:val>
        </c:ser>
        <c:dLbls>
          <c:showLegendKey val="0"/>
          <c:showVal val="0"/>
          <c:showCatName val="0"/>
          <c:showSerName val="0"/>
          <c:showPercent val="0"/>
          <c:showBubbleSize val="0"/>
        </c:dLbls>
        <c:gapWidth val="150"/>
        <c:axId val="-2105485320"/>
        <c:axId val="-2105482312"/>
      </c:barChart>
      <c:catAx>
        <c:axId val="-2105485320"/>
        <c:scaling>
          <c:orientation val="minMax"/>
        </c:scaling>
        <c:delete val="0"/>
        <c:axPos val="b"/>
        <c:majorTickMark val="out"/>
        <c:minorTickMark val="none"/>
        <c:tickLblPos val="nextTo"/>
        <c:txPr>
          <a:bodyPr/>
          <a:lstStyle/>
          <a:p>
            <a:pPr>
              <a:defRPr sz="2400"/>
            </a:pPr>
            <a:endParaRPr lang="en-US"/>
          </a:p>
        </c:txPr>
        <c:crossAx val="-2105482312"/>
        <c:crosses val="autoZero"/>
        <c:auto val="1"/>
        <c:lblAlgn val="ctr"/>
        <c:lblOffset val="100"/>
        <c:noMultiLvlLbl val="0"/>
      </c:catAx>
      <c:valAx>
        <c:axId val="-2105482312"/>
        <c:scaling>
          <c:orientation val="minMax"/>
          <c:max val="100.0"/>
        </c:scaling>
        <c:delete val="0"/>
        <c:axPos val="l"/>
        <c:majorGridlines/>
        <c:numFmt formatCode="General" sourceLinked="1"/>
        <c:majorTickMark val="out"/>
        <c:minorTickMark val="none"/>
        <c:tickLblPos val="nextTo"/>
        <c:txPr>
          <a:bodyPr/>
          <a:lstStyle/>
          <a:p>
            <a:pPr>
              <a:defRPr sz="2000"/>
            </a:pPr>
            <a:endParaRPr lang="en-US"/>
          </a:p>
        </c:txPr>
        <c:crossAx val="-2105485320"/>
        <c:crosses val="autoZero"/>
        <c:crossBetween val="between"/>
      </c:valAx>
    </c:plotArea>
    <c:legend>
      <c:legendPos val="r"/>
      <c:layout/>
      <c:overlay val="0"/>
      <c:txPr>
        <a:bodyPr/>
        <a:lstStyle/>
        <a:p>
          <a:pPr>
            <a:defRPr sz="20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fr-FR"/>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fr-F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Click to edit Master text styles</a:t>
            </a:r>
          </a:p>
          <a:p>
            <a:pPr lvl="1"/>
            <a:r>
              <a:rPr lang="fr-FR" noProof="0" smtClean="0"/>
              <a:t>Second level</a:t>
            </a:r>
          </a:p>
          <a:p>
            <a:pPr lvl="2"/>
            <a:r>
              <a:rPr lang="fr-FR" noProof="0" smtClean="0"/>
              <a:t>Third level</a:t>
            </a:r>
          </a:p>
          <a:p>
            <a:pPr lvl="3"/>
            <a:r>
              <a:rPr lang="fr-FR" noProof="0" smtClean="0"/>
              <a:t>Fourth level</a:t>
            </a:r>
          </a:p>
          <a:p>
            <a:pPr lvl="4"/>
            <a:r>
              <a:rPr lang="fr-FR"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fr-F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7B0A226-1E36-3840-89AF-847EB31BEF4B}" type="slidenum">
              <a:rPr lang="fr-FR"/>
              <a:pPr>
                <a:defRPr/>
              </a:pPr>
              <a:t>‹#›</a:t>
            </a:fld>
            <a:endParaRPr lang="fr-FR"/>
          </a:p>
        </p:txBody>
      </p:sp>
    </p:spTree>
    <p:extLst>
      <p:ext uri="{BB962C8B-B14F-4D97-AF65-F5344CB8AC3E}">
        <p14:creationId xmlns:p14="http://schemas.microsoft.com/office/powerpoint/2010/main" val="326490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2</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11</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12</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13</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14</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15</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16</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17</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solidFill>
                  <a:prstClr val="black"/>
                </a:solidFill>
              </a:rPr>
              <a:pPr/>
              <a:t>18</a:t>
            </a:fld>
            <a:endParaRPr lang="fr-FR">
              <a:solidFill>
                <a:prstClr val="black"/>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19</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20</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7ED5314-B4B7-8E48-A0F6-9FA70C955088}" type="slidenum">
              <a:rPr lang="fr-FR">
                <a:latin typeface="Arial" pitchFamily="-1" charset="0"/>
              </a:rPr>
              <a:pPr/>
              <a:t>3</a:t>
            </a:fld>
            <a:endParaRPr lang="fr-FR">
              <a:latin typeface="Arial" pitchFamily="-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21</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22</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23</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24</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25</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26</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27</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28</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29</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30</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4</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31</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32</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33</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34</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35</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36</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37</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38</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39</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40</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7ED5314-B4B7-8E48-A0F6-9FA70C955088}" type="slidenum">
              <a:rPr lang="fr-FR">
                <a:latin typeface="Arial" pitchFamily="-1" charset="0"/>
              </a:rPr>
              <a:pPr/>
              <a:t>5</a:t>
            </a:fld>
            <a:endParaRPr lang="fr-FR">
              <a:latin typeface="Arial" pitchFamily="-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solidFill>
                  <a:prstClr val="black"/>
                </a:solidFill>
              </a:rPr>
              <a:pPr/>
              <a:t>41</a:t>
            </a:fld>
            <a:endParaRPr lang="fr-FR">
              <a:solidFill>
                <a:prstClr val="black"/>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solidFill>
                  <a:prstClr val="black"/>
                </a:solidFill>
              </a:rPr>
              <a:pPr/>
              <a:t>42</a:t>
            </a:fld>
            <a:endParaRPr lang="fr-FR">
              <a:solidFill>
                <a:prstClr val="black"/>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44</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48</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49</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50</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51</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52</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53</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54</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6</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55</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56</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57</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753719DE-F344-854B-8850-62D047ABEA32}" type="slidenum">
              <a:rPr lang="fr-FR">
                <a:latin typeface="Arial" pitchFamily="-1" charset="0"/>
              </a:rPr>
              <a:pPr/>
              <a:t>58</a:t>
            </a:fld>
            <a:endParaRPr lang="fr-FR">
              <a:latin typeface="Arial" pitchFamily="-1"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spcBef>
                <a:spcPct val="0"/>
              </a:spcBef>
            </a:pPr>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753719DE-F344-854B-8850-62D047ABEA32}" type="slidenum">
              <a:rPr lang="fr-FR">
                <a:latin typeface="Arial" pitchFamily="-1" charset="0"/>
              </a:rPr>
              <a:pPr/>
              <a:t>59</a:t>
            </a:fld>
            <a:endParaRPr lang="fr-FR">
              <a:latin typeface="Arial" pitchFamily="-1"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spcBef>
                <a:spcPct val="0"/>
              </a:spcBef>
            </a:pPr>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753719DE-F344-854B-8850-62D047ABEA32}" type="slidenum">
              <a:rPr lang="fr-FR">
                <a:latin typeface="Arial" pitchFamily="-1" charset="0"/>
              </a:rPr>
              <a:pPr/>
              <a:t>60</a:t>
            </a:fld>
            <a:endParaRPr lang="fr-FR">
              <a:latin typeface="Arial" pitchFamily="-1"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spcBef>
                <a:spcPct val="0"/>
              </a:spcBef>
            </a:pPr>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64</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65</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66</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67</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7</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68</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69</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70</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71</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72</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73</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74</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75</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76</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77</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8</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78</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79</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80</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81</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82</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7F81B49E-3B64-7441-AC90-2B53919767AE}" type="slidenum">
              <a:rPr lang="fr-FR">
                <a:latin typeface="Arial" pitchFamily="-1" charset="0"/>
              </a:rPr>
              <a:pPr/>
              <a:t>83</a:t>
            </a:fld>
            <a:endParaRPr lang="fr-FR">
              <a:latin typeface="Arial" pitchFamily="-1"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84</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9</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F55A07-7366-C24A-9D2A-02348F26FDDE}" type="slidenum">
              <a:rPr lang="fr-FR">
                <a:latin typeface="Arial" pitchFamily="-1" charset="0"/>
              </a:rPr>
              <a:pPr/>
              <a:t>10</a:t>
            </a:fld>
            <a:endParaRPr lang="fr-FR">
              <a:latin typeface="Arial" pitchFamily="-1"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 charset="0"/>
              <a:ea typeface="ＭＳ Ｐゴシック" pitchFamily="-1" charset="-128"/>
              <a:cs typeface="ＭＳ Ｐゴシック" pitchFamily="-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21830ECD-E564-5E48-B8CB-C69679F4595E}"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0515286-ACE9-D74D-B260-A0A1C63A9FBB}"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ADE46895-A745-B94F-97F9-3D0A6A1AF258}"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4648200" y="1600200"/>
            <a:ext cx="4038600" cy="21859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4648200" y="3938588"/>
            <a:ext cx="4038600" cy="21875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4"/>
          <p:cNvSpPr>
            <a:spLocks noGrp="1" noChangeArrowheads="1"/>
          </p:cNvSpPr>
          <p:nvPr>
            <p:ph type="dt" sz="half" idx="10"/>
          </p:nvPr>
        </p:nvSpPr>
        <p:spPr>
          <a:ln/>
        </p:spPr>
        <p:txBody>
          <a:bodyPr/>
          <a:lstStyle>
            <a:lvl1pPr>
              <a:defRPr/>
            </a:lvl1pPr>
          </a:lstStyle>
          <a:p>
            <a:pPr>
              <a:defRPr/>
            </a:pPr>
            <a:endParaRPr lang="fr-FR"/>
          </a:p>
        </p:txBody>
      </p:sp>
      <p:sp>
        <p:nvSpPr>
          <p:cNvPr id="7" name="Rectangle 5"/>
          <p:cNvSpPr>
            <a:spLocks noGrp="1" noChangeArrowheads="1"/>
          </p:cNvSpPr>
          <p:nvPr>
            <p:ph type="ftr" sz="quarter" idx="11"/>
          </p:nvPr>
        </p:nvSpPr>
        <p:spPr>
          <a:ln/>
        </p:spPr>
        <p:txBody>
          <a:bodyPr/>
          <a:lstStyle>
            <a:lvl1pPr>
              <a:defRPr/>
            </a:lvl1pPr>
          </a:lstStyle>
          <a:p>
            <a:pPr>
              <a:defRPr/>
            </a:pPr>
            <a:endParaRPr lang="fr-FR"/>
          </a:p>
        </p:txBody>
      </p:sp>
      <p:sp>
        <p:nvSpPr>
          <p:cNvPr id="8" name="Rectangle 6"/>
          <p:cNvSpPr>
            <a:spLocks noGrp="1" noChangeArrowheads="1"/>
          </p:cNvSpPr>
          <p:nvPr>
            <p:ph type="sldNum" sz="quarter" idx="12"/>
          </p:nvPr>
        </p:nvSpPr>
        <p:spPr>
          <a:ln/>
        </p:spPr>
        <p:txBody>
          <a:bodyPr/>
          <a:lstStyle>
            <a:lvl1pPr>
              <a:defRPr/>
            </a:lvl1pPr>
          </a:lstStyle>
          <a:p>
            <a:pPr>
              <a:defRPr/>
            </a:pPr>
            <a:fld id="{50720280-D35B-404E-8855-BAA89752871D}" type="slidenum">
              <a:rPr lang="fr-FR"/>
              <a:pPr>
                <a:defRPr/>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1FBCD5-3758-DE46-A459-10FB5A165392}" type="slidenum">
              <a:rPr lang="fr-FR">
                <a:solidFill>
                  <a:srgbClr val="000000"/>
                </a:solidFill>
              </a:rPr>
              <a:pPr>
                <a:defRPr/>
              </a:pPr>
              <a:t>‹#›</a:t>
            </a:fld>
            <a:endParaRPr lang="fr-FR">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F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a:p>
        </p:txBody>
      </p:sp>
      <p:sp>
        <p:nvSpPr>
          <p:cNvPr id="4" name="Date Placeholder 3"/>
          <p:cNvSpPr>
            <a:spLocks noGrp="1"/>
          </p:cNvSpPr>
          <p:nvPr>
            <p:ph type="dt" sz="half" idx="10"/>
          </p:nvPr>
        </p:nvSpPr>
        <p:spPr/>
        <p:txBody>
          <a:bodyPr/>
          <a:lstStyle/>
          <a:p>
            <a:fld id="{22AEB953-809E-5E4D-8C5B-568272EE533D}" type="datetimeFigureOut">
              <a:rPr lang="en-US" smtClean="0">
                <a:solidFill>
                  <a:prstClr val="black">
                    <a:tint val="75000"/>
                  </a:prstClr>
                </a:solidFill>
              </a:rPr>
              <a:pPr/>
              <a:t>21/08/14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56A5FBB-DCDF-8A4A-966E-D544B41A37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094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211FBCD5-3758-DE46-A459-10FB5A165392}"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07A353BA-467A-8948-8466-83D44B03FFE6}"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C651A3FE-38EB-7B43-A1EA-E526E07C1BC1}"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C9CC0DD1-35DF-4744-A6A7-31082F8A3801}"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55BB27EA-87D0-3746-8D7F-CB582F595675}"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69B6594E-D3BF-9441-BEC7-2314BAC37DEC}"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7B057646-9C2B-FC45-91F9-09036E315EC6}"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D84FDF4C-8D9A-E84A-8740-6D829416F905}"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fr-F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EC44E1B2-78B1-FC4B-9073-2AA40AC3767A}"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fr-FR">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fr-FR">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EC44E1B2-78B1-FC4B-9073-2AA40AC3767A}" type="slidenum">
              <a:rPr lang="fr-FR">
                <a:solidFill>
                  <a:srgbClr val="000000"/>
                </a:solidFill>
              </a:rPr>
              <a:pPr>
                <a:defRPr/>
              </a:pPr>
              <a:t>‹#›</a:t>
            </a:fld>
            <a:endParaRPr lang="fr-FR">
              <a:solidFill>
                <a:srgbClr val="000000"/>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chart" Target="../charts/char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chart" Target="../charts/char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chart" Target="../charts/char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chart" Target="../charts/char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chart" Target="../charts/char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chart" Target="../charts/char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chart" Target="../charts/char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0" y="0"/>
            <a:ext cx="9144000" cy="6858000"/>
          </a:xfrm>
        </p:spPr>
        <p:txBody>
          <a:bodyPr/>
          <a:lstStyle/>
          <a:p>
            <a:pPr eaLnBrk="1" hangingPunct="1">
              <a:defRPr/>
            </a:pPr>
            <a:r>
              <a:rPr lang="en-US" sz="4000" dirty="0" smtClean="0">
                <a:solidFill>
                  <a:schemeClr val="tx1"/>
                </a:solidFill>
                <a:effectLst>
                  <a:outerShdw blurRad="38100" dist="38100" dir="2700000" algn="tl">
                    <a:srgbClr val="000000">
                      <a:alpha val="43137"/>
                    </a:srgbClr>
                  </a:outerShdw>
                </a:effectLst>
                <a:latin typeface="Trebuchet MS"/>
                <a:ea typeface="Times New Roman" pitchFamily="-1" charset="0"/>
                <a:cs typeface="Trebuchet MS"/>
              </a:rPr>
              <a:t>The argumentative theory of reasoning </a:t>
            </a:r>
            <a:r>
              <a:rPr lang="en-US" sz="4000" dirty="0" smtClean="0">
                <a:solidFill>
                  <a:schemeClr val="tx1"/>
                </a:solidFill>
                <a:effectLst>
                  <a:outerShdw blurRad="38100" dist="38100" dir="2700000" algn="tl">
                    <a:srgbClr val="000000">
                      <a:alpha val="43137"/>
                    </a:srgbClr>
                  </a:outerShdw>
                </a:effectLst>
                <a:latin typeface="Trebuchet MS"/>
                <a:ea typeface="Times New Roman" pitchFamily="-1" charset="0"/>
                <a:cs typeface="Trebuchet MS"/>
              </a:rPr>
              <a:t>(and </a:t>
            </a:r>
            <a:r>
              <a:rPr lang="en-US" sz="4000" dirty="0" smtClean="0">
                <a:solidFill>
                  <a:schemeClr val="tx1"/>
                </a:solidFill>
                <a:effectLst>
                  <a:outerShdw blurRad="38100" dist="38100" dir="2700000" algn="tl">
                    <a:srgbClr val="000000">
                      <a:alpha val="43137"/>
                    </a:srgbClr>
                  </a:outerShdw>
                </a:effectLst>
                <a:latin typeface="Trebuchet MS"/>
                <a:ea typeface="Times New Roman" pitchFamily="-1" charset="0"/>
                <a:cs typeface="Trebuchet MS"/>
              </a:rPr>
              <a:t>scientific </a:t>
            </a:r>
            <a:r>
              <a:rPr lang="en-US" sz="4000" dirty="0" smtClean="0">
                <a:solidFill>
                  <a:schemeClr val="tx1"/>
                </a:solidFill>
                <a:effectLst>
                  <a:outerShdw blurRad="38100" dist="38100" dir="2700000" algn="tl">
                    <a:srgbClr val="000000">
                      <a:alpha val="43137"/>
                    </a:srgbClr>
                  </a:outerShdw>
                </a:effectLst>
                <a:latin typeface="Trebuchet MS"/>
                <a:ea typeface="Times New Roman" pitchFamily="-1" charset="0"/>
                <a:cs typeface="Trebuchet MS"/>
              </a:rPr>
              <a:t>progress)</a:t>
            </a:r>
            <a:endParaRPr lang="en-US" sz="3200" dirty="0" smtClean="0">
              <a:solidFill>
                <a:schemeClr val="tx1"/>
              </a:solidFill>
              <a:effectLst>
                <a:outerShdw blurRad="38100" dist="38100" dir="2700000" algn="tl">
                  <a:srgbClr val="000000">
                    <a:alpha val="43137"/>
                  </a:srgbClr>
                </a:outerShdw>
              </a:effectLst>
              <a:latin typeface="Trebuchet MS"/>
              <a:ea typeface="Times New Roman" pitchFamily="-1" charset="0"/>
              <a:cs typeface="Trebuchet MS"/>
            </a:endParaRPr>
          </a:p>
        </p:txBody>
      </p:sp>
      <p:sp>
        <p:nvSpPr>
          <p:cNvPr id="15364" name="Rectangle 3"/>
          <p:cNvSpPr>
            <a:spLocks noGrp="1" noChangeArrowheads="1"/>
          </p:cNvSpPr>
          <p:nvPr>
            <p:ph type="subTitle" idx="1"/>
          </p:nvPr>
        </p:nvSpPr>
        <p:spPr>
          <a:xfrm>
            <a:off x="0" y="5715000"/>
            <a:ext cx="9144000" cy="1143000"/>
          </a:xfrm>
          <a:solidFill>
            <a:schemeClr val="tx1"/>
          </a:solidFill>
        </p:spPr>
        <p:txBody>
          <a:bodyPr anchor="ctr" anchorCtr="1"/>
          <a:lstStyle/>
          <a:p>
            <a:pPr eaLnBrk="1" hangingPunct="1"/>
            <a:r>
              <a:rPr lang="en-US" dirty="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t>Hugo Mercier </a:t>
            </a:r>
            <a:r>
              <a:rPr lang="en-US" dirty="0" smtClean="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t/>
            </a:r>
            <a:br>
              <a:rPr lang="en-US" dirty="0" smtClean="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br>
            <a:r>
              <a:rPr lang="en-US" dirty="0" smtClean="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t>University of Neuchâtel &amp; CNRS</a:t>
            </a:r>
            <a:endParaRPr lang="en-US" sz="2800" dirty="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endParaRPr>
          </a:p>
        </p:txBody>
      </p:sp>
      <p:sp>
        <p:nvSpPr>
          <p:cNvPr id="6" name="Rectangle 3"/>
          <p:cNvSpPr txBox="1">
            <a:spLocks noChangeArrowheads="1"/>
          </p:cNvSpPr>
          <p:nvPr/>
        </p:nvSpPr>
        <p:spPr bwMode="auto">
          <a:xfrm>
            <a:off x="0" y="0"/>
            <a:ext cx="9144000" cy="1340768"/>
          </a:xfrm>
          <a:prstGeom prst="rect">
            <a:avLst/>
          </a:prstGeom>
          <a:solidFill>
            <a:schemeClr val="tx1"/>
          </a:solidFill>
          <a:ln w="9525">
            <a:noFill/>
            <a:miter lim="800000"/>
            <a:headEnd/>
            <a:tailEnd/>
          </a:ln>
        </p:spPr>
        <p:txBody>
          <a:bodyPr vert="horz" wrap="square" lIns="91440" tIns="45720" rIns="91440" bIns="45720" numCol="1" anchor="ctr" anchorCtr="1" compatLnSpc="1">
            <a:prstTxWarp prst="textNoShape">
              <a:avLst/>
            </a:prstTxWarp>
          </a:bodyPr>
          <a:lstStyle/>
          <a:p>
            <a:pPr lvl="0" algn="ctr">
              <a:spcBef>
                <a:spcPct val="20000"/>
              </a:spcBef>
              <a:defRPr/>
            </a:pPr>
            <a:r>
              <a:rPr lang="en-US" sz="3200" kern="0" dirty="0" smtClean="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t>Cognitive </a:t>
            </a:r>
            <a:r>
              <a:rPr lang="en-US" sz="3200" kern="0" dirty="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t>Science of Science </a:t>
            </a:r>
            <a:r>
              <a:rPr lang="en-US" sz="3200" kern="0" dirty="0" smtClean="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t>workshop</a:t>
            </a:r>
            <a:br>
              <a:rPr lang="en-US" sz="3200" kern="0" dirty="0" smtClean="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br>
            <a:r>
              <a:rPr lang="en-US" sz="3200" kern="0" dirty="0" smtClean="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t> </a:t>
            </a:r>
            <a:r>
              <a:rPr lang="en-US" sz="3200" kern="0" dirty="0" err="1" smtClean="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t>Kazimierz</a:t>
            </a:r>
            <a:r>
              <a:rPr lang="en-US" sz="3200" kern="0" dirty="0" smtClean="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t> </a:t>
            </a:r>
            <a:r>
              <a:rPr lang="en-US" sz="3200" kern="0" dirty="0" err="1" smtClean="0">
                <a:solidFill>
                  <a:schemeClr val="bg1"/>
                </a:solidFill>
                <a:effectLst>
                  <a:outerShdw blurRad="38100" dist="38100" dir="2700000" algn="tl">
                    <a:srgbClr val="808080"/>
                  </a:outerShdw>
                </a:effectLst>
                <a:latin typeface="Trebuchet MS" pitchFamily="-1" charset="0"/>
                <a:ea typeface="Trebuchet MS" pitchFamily="-1" charset="0"/>
                <a:cs typeface="Trebuchet MS" pitchFamily="-1" charset="0"/>
              </a:rPr>
              <a:t>Dolny</a:t>
            </a:r>
            <a:endParaRPr kumimoji="0" lang="en-US" sz="2800" b="0" i="0" u="none" strike="noStrike" kern="0" cap="none" spc="0" normalizeH="0" baseline="0" noProof="0" dirty="0">
              <a:ln>
                <a:noFill/>
              </a:ln>
              <a:solidFill>
                <a:schemeClr val="bg1"/>
              </a:solidFill>
              <a:effectLst>
                <a:outerShdw blurRad="38100" dist="38100" dir="2700000" algn="tl">
                  <a:srgbClr val="808080"/>
                </a:outerShdw>
              </a:effectLst>
              <a:uLnTx/>
              <a:uFillTx/>
              <a:latin typeface="Trebuchet MS" pitchFamily="-1" charset="0"/>
              <a:ea typeface="Trebuchet MS" pitchFamily="-1" charset="0"/>
              <a:cs typeface="Trebuchet MS" pitchFamily="-1"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0"/>
            <a:ext cx="8382000" cy="6858000"/>
          </a:xfrm>
        </p:spPr>
        <p:txBody>
          <a:bodyPr anchor="ctr"/>
          <a:lstStyle/>
          <a:p>
            <a:pPr marL="0" indent="0" eaLnBrk="1" hangingPunct="1">
              <a:buNone/>
            </a:pPr>
            <a:r>
              <a:rPr lang="en-US" sz="2800" dirty="0" smtClean="0">
                <a:latin typeface="Trebuchet MS"/>
                <a:ea typeface="ＭＳ Ｐゴシック" pitchFamily="-1" charset="-128"/>
                <a:cs typeface="Trebuchet MS"/>
              </a:rPr>
              <a:t>Reasoning can help the lone reasoner correct mistaken intuitions and arrive at better beliefs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0"/>
            <a:ext cx="8382000" cy="6858000"/>
          </a:xfrm>
        </p:spPr>
        <p:txBody>
          <a:bodyPr anchor="ctr"/>
          <a:lstStyle/>
          <a:p>
            <a:pPr marL="0" indent="0" eaLnBrk="1" hangingPunct="1">
              <a:buNone/>
            </a:pPr>
            <a:r>
              <a:rPr lang="en-US" sz="2800" dirty="0" smtClean="0">
                <a:latin typeface="Trebuchet MS"/>
                <a:ea typeface="ＭＳ Ｐゴシック" pitchFamily="-1" charset="-128"/>
                <a:cs typeface="Trebuchet MS"/>
              </a:rPr>
              <a:t>Reasoning </a:t>
            </a:r>
            <a:r>
              <a:rPr lang="en-US" sz="2800" dirty="0" smtClean="0">
                <a:solidFill>
                  <a:srgbClr val="FF0000"/>
                </a:solidFill>
                <a:latin typeface="Trebuchet MS"/>
                <a:ea typeface="ＭＳ Ｐゴシック" pitchFamily="-1" charset="-128"/>
                <a:cs typeface="Trebuchet MS"/>
              </a:rPr>
              <a:t>can </a:t>
            </a:r>
            <a:r>
              <a:rPr lang="en-US" sz="2800" dirty="0" smtClean="0">
                <a:latin typeface="Trebuchet MS"/>
                <a:ea typeface="ＭＳ Ｐゴシック" pitchFamily="-1" charset="-128"/>
                <a:cs typeface="Trebuchet MS"/>
              </a:rPr>
              <a:t>help the lone reasoner correct mistaken intuitions and arrive at better beliefs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4102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Peter is looking at Linda</a:t>
            </a:r>
          </a:p>
          <a:p>
            <a:pPr marL="0" indent="0" eaLnBrk="1" hangingPunct="1">
              <a:buNone/>
            </a:pPr>
            <a:r>
              <a:rPr lang="en-US" sz="2800" dirty="0" smtClean="0">
                <a:solidFill>
                  <a:srgbClr val="000000"/>
                </a:solidFill>
                <a:latin typeface="Trebuchet MS"/>
                <a:ea typeface="ＭＳ Ｐゴシック" pitchFamily="-1" charset="-128"/>
                <a:cs typeface="Trebuchet MS"/>
              </a:rPr>
              <a:t>Linda is looking at Henry</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Peter is married</a:t>
            </a:r>
          </a:p>
          <a:p>
            <a:pPr marL="0" indent="0" eaLnBrk="1" hangingPunct="1">
              <a:buNone/>
            </a:pPr>
            <a:r>
              <a:rPr lang="en-US" sz="2800" dirty="0" smtClean="0">
                <a:solidFill>
                  <a:srgbClr val="000000"/>
                </a:solidFill>
                <a:latin typeface="Trebuchet MS"/>
                <a:ea typeface="ＭＳ Ｐゴシック" pitchFamily="-1" charset="-128"/>
                <a:cs typeface="Trebuchet MS"/>
              </a:rPr>
              <a:t>Henry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Is someone who is married looking at someone who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Yes		No		We can’t tell</a:t>
            </a:r>
          </a:p>
        </p:txBody>
      </p:sp>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The Levesque task</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
        <p:nvSpPr>
          <p:cNvPr id="6" name="Rectangle 4"/>
          <p:cNvSpPr>
            <a:spLocks noChangeArrowheads="1"/>
          </p:cNvSpPr>
          <p:nvPr/>
        </p:nvSpPr>
        <p:spPr bwMode="auto">
          <a:xfrm rot="19971925">
            <a:off x="2960279" y="2913842"/>
            <a:ext cx="3048000" cy="1019175"/>
          </a:xfrm>
          <a:prstGeom prst="rect">
            <a:avLst/>
          </a:prstGeom>
          <a:noFill/>
          <a:ln w="9525">
            <a:noFill/>
            <a:miter lim="800000"/>
            <a:headEnd/>
            <a:tailEnd/>
          </a:ln>
        </p:spPr>
        <p:txBody>
          <a:bodyPr wrap="none" anchor="ctr">
            <a:prstTxWarp prst="textNoShape">
              <a:avLst/>
            </a:prstTxWarp>
          </a:bodyPr>
          <a:lstStyle/>
          <a:p>
            <a:pPr algn="ctr"/>
            <a:r>
              <a:rPr lang="fr-FR" sz="6600" b="1" cap="all" dirty="0" smtClean="0">
                <a:solidFill>
                  <a:srgbClr val="FF0000"/>
                </a:solidFill>
                <a:latin typeface="Trebuchet MS"/>
                <a:cs typeface="Trebuchet MS"/>
              </a:rPr>
              <a:t>10% </a:t>
            </a:r>
            <a:r>
              <a:rPr lang="fr-FR" sz="6600" b="1" cap="all" dirty="0">
                <a:solidFill>
                  <a:srgbClr val="FF0000"/>
                </a:solidFill>
                <a:latin typeface="Trebuchet MS"/>
                <a:cs typeface="Trebuchet MS"/>
              </a:rPr>
              <a:t>correct </a:t>
            </a:r>
            <a:r>
              <a:rPr lang="fr-FR" sz="6600" b="1" cap="all" dirty="0" err="1">
                <a:solidFill>
                  <a:srgbClr val="FF0000"/>
                </a:solidFill>
                <a:latin typeface="Trebuchet MS"/>
                <a:cs typeface="Trebuchet MS"/>
              </a:rPr>
              <a:t>answers</a:t>
            </a:r>
            <a:endParaRPr lang="fr-FR" sz="6600" b="1" cap="all" dirty="0">
              <a:solidFill>
                <a:srgbClr val="FF0000"/>
              </a:solidFill>
              <a:latin typeface="Trebuchet MS"/>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2.5"/>
                                          </p:val>
                                        </p:tav>
                                        <p:tav tm="100000">
                                          <p:val>
                                            <p:strVal val="#ppt_w"/>
                                          </p:val>
                                        </p:tav>
                                      </p:tavLst>
                                    </p:anim>
                                    <p:anim calcmode="lin" valueType="num">
                                      <p:cBhvr>
                                        <p:cTn id="8" dur="500" fill="hold"/>
                                        <p:tgtEl>
                                          <p:spTgt spid="6"/>
                                        </p:tgtEl>
                                        <p:attrNameLst>
                                          <p:attrName>ppt_h</p:attrName>
                                        </p:attrNameLst>
                                      </p:cBhvr>
                                      <p:tavLst>
                                        <p:tav tm="0">
                                          <p:val>
                                            <p:strVal val="#ppt_h*0.01"/>
                                          </p:val>
                                        </p:tav>
                                        <p:tav tm="100000">
                                          <p:val>
                                            <p:strVal val="#ppt_h"/>
                                          </p:val>
                                        </p:tav>
                                      </p:tavLst>
                                    </p:anim>
                                    <p:anim calcmode="lin" valueType="num">
                                      <p:cBhvr>
                                        <p:cTn id="9" dur="500" fill="hold"/>
                                        <p:tgtEl>
                                          <p:spTgt spid="6"/>
                                        </p:tgtEl>
                                        <p:attrNameLst>
                                          <p:attrName>ppt_x</p:attrName>
                                        </p:attrNameLst>
                                      </p:cBhvr>
                                      <p:tavLst>
                                        <p:tav tm="0">
                                          <p:val>
                                            <p:strVal val="#ppt_x"/>
                                          </p:val>
                                        </p:tav>
                                        <p:tav tm="100000">
                                          <p:val>
                                            <p:strVal val="#ppt_x"/>
                                          </p:val>
                                        </p:tav>
                                      </p:tavLst>
                                    </p:anim>
                                    <p:anim calcmode="lin" valueType="num">
                                      <p:cBhvr>
                                        <p:cTn id="10" dur="500" fill="hold"/>
                                        <p:tgtEl>
                                          <p:spTgt spid="6"/>
                                        </p:tgtEl>
                                        <p:attrNameLst>
                                          <p:attrName>ppt_y</p:attrName>
                                        </p:attrNameLst>
                                      </p:cBhvr>
                                      <p:tavLst>
                                        <p:tav tm="0">
                                          <p:val>
                                            <p:strVal val="#ppt_h+1"/>
                                          </p:val>
                                        </p:tav>
                                        <p:tav tm="100000">
                                          <p:val>
                                            <p:strVal val="#ppt_y"/>
                                          </p:val>
                                        </p:tav>
                                      </p:tavLst>
                                    </p:anim>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0"/>
            <a:ext cx="8382000" cy="6858000"/>
          </a:xfrm>
        </p:spPr>
        <p:txBody>
          <a:bodyPr anchor="ctr"/>
          <a:lstStyle/>
          <a:p>
            <a:pPr marL="0" indent="0" eaLnBrk="1" hangingPunct="1">
              <a:buNone/>
            </a:pPr>
            <a:r>
              <a:rPr lang="en-US" sz="2800" dirty="0" smtClean="0">
                <a:latin typeface="Trebuchet MS"/>
                <a:ea typeface="ＭＳ Ｐゴシック" pitchFamily="-1" charset="-128"/>
                <a:cs typeface="Trebuchet MS"/>
              </a:rPr>
              <a:t>Reasoning </a:t>
            </a:r>
            <a:r>
              <a:rPr lang="en-US" sz="2800" dirty="0" smtClean="0">
                <a:solidFill>
                  <a:srgbClr val="FF0000"/>
                </a:solidFill>
                <a:latin typeface="Trebuchet MS"/>
                <a:ea typeface="ＭＳ Ｐゴシック" pitchFamily="-1" charset="-128"/>
                <a:cs typeface="Trebuchet MS"/>
              </a:rPr>
              <a:t>can </a:t>
            </a:r>
            <a:r>
              <a:rPr lang="en-US" sz="2800" dirty="0" smtClean="0">
                <a:latin typeface="Trebuchet MS"/>
                <a:ea typeface="ＭＳ Ｐゴシック" pitchFamily="-1" charset="-128"/>
                <a:cs typeface="Trebuchet MS"/>
              </a:rPr>
              <a:t>help the lone reasoner correct mistaken intuitions and arrive at better beliefs</a:t>
            </a:r>
          </a:p>
          <a:p>
            <a:pPr marL="0" indent="0" eaLnBrk="1" hangingPunct="1">
              <a:buNone/>
            </a:pPr>
            <a:endParaRPr lang="en-US" sz="2800" dirty="0" smtClean="0">
              <a:latin typeface="Trebuchet MS"/>
              <a:ea typeface="ＭＳ Ｐゴシック" pitchFamily="-1" charset="-128"/>
              <a:cs typeface="Trebuchet MS"/>
            </a:endParaRPr>
          </a:p>
          <a:p>
            <a:pPr marL="0" indent="0" eaLnBrk="1" hangingPunct="1">
              <a:buNone/>
            </a:pPr>
            <a:r>
              <a:rPr lang="en-US" sz="2800" i="1" dirty="0" smtClean="0">
                <a:solidFill>
                  <a:srgbClr val="FF0000"/>
                </a:solidFill>
                <a:latin typeface="Trebuchet MS"/>
                <a:ea typeface="ＭＳ Ｐゴシック" pitchFamily="-1" charset="-128"/>
                <a:cs typeface="Trebuchet MS"/>
              </a:rPr>
              <a:t>But it often doesn’t</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4102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Peter is looking at Linda</a:t>
            </a:r>
          </a:p>
          <a:p>
            <a:pPr marL="0" indent="0" eaLnBrk="1" hangingPunct="1">
              <a:buNone/>
            </a:pPr>
            <a:r>
              <a:rPr lang="en-US" sz="2800" dirty="0" smtClean="0">
                <a:solidFill>
                  <a:srgbClr val="000000"/>
                </a:solidFill>
                <a:latin typeface="Trebuchet MS"/>
                <a:ea typeface="ＭＳ Ｐゴシック" pitchFamily="-1" charset="-128"/>
                <a:cs typeface="Trebuchet MS"/>
              </a:rPr>
              <a:t>Linda is looking at Henry</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Peter is married</a:t>
            </a:r>
          </a:p>
          <a:p>
            <a:pPr marL="0" indent="0" eaLnBrk="1" hangingPunct="1">
              <a:buNone/>
            </a:pPr>
            <a:r>
              <a:rPr lang="en-US" sz="2800" dirty="0" smtClean="0">
                <a:solidFill>
                  <a:srgbClr val="000000"/>
                </a:solidFill>
                <a:latin typeface="Trebuchet MS"/>
                <a:ea typeface="ＭＳ Ｐゴシック" pitchFamily="-1" charset="-128"/>
                <a:cs typeface="Trebuchet MS"/>
              </a:rPr>
              <a:t>Henry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Is someone who is married looking at someone who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Yes		No		We can’t tell</a:t>
            </a:r>
          </a:p>
        </p:txBody>
      </p:sp>
      <p:sp>
        <p:nvSpPr>
          <p:cNvPr id="6" name="Ellipse 9"/>
          <p:cNvSpPr/>
          <p:nvPr/>
        </p:nvSpPr>
        <p:spPr>
          <a:xfrm>
            <a:off x="3810000" y="5410200"/>
            <a:ext cx="2819400" cy="895350"/>
          </a:xfrm>
          <a:prstGeom prst="ellipse">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FF0000"/>
              </a:solidFill>
            </a:endParaRPr>
          </a:p>
        </p:txBody>
      </p:sp>
      <p:sp>
        <p:nvSpPr>
          <p:cNvPr id="8"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What reasoning actually does</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
        <p:nvSpPr>
          <p:cNvPr id="10" name="Cloud Callout 9"/>
          <p:cNvSpPr/>
          <p:nvPr/>
        </p:nvSpPr>
        <p:spPr>
          <a:xfrm>
            <a:off x="5486400" y="2590800"/>
            <a:ext cx="3505200" cy="2362200"/>
          </a:xfrm>
          <a:prstGeom prst="cloudCallout">
            <a:avLst>
              <a:gd name="adj1" fmla="val -29279"/>
              <a:gd name="adj2" fmla="val 71153"/>
            </a:avLst>
          </a:prstGeom>
          <a:solidFill>
            <a:srgbClr val="0000FF"/>
          </a:solid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err="1" smtClean="0">
                <a:solidFill>
                  <a:schemeClr val="tx1"/>
                </a:solidFill>
              </a:rPr>
              <a:t>We</a:t>
            </a:r>
            <a:r>
              <a:rPr lang="fr-FR" sz="2800" dirty="0" smtClean="0">
                <a:solidFill>
                  <a:schemeClr val="tx1"/>
                </a:solidFill>
              </a:rPr>
              <a:t> </a:t>
            </a:r>
            <a:r>
              <a:rPr lang="fr-FR" sz="2800" dirty="0" err="1" smtClean="0">
                <a:solidFill>
                  <a:schemeClr val="tx1"/>
                </a:solidFill>
              </a:rPr>
              <a:t>don’t</a:t>
            </a:r>
            <a:r>
              <a:rPr lang="fr-FR" sz="2800" dirty="0" smtClean="0">
                <a:solidFill>
                  <a:schemeClr val="tx1"/>
                </a:solidFill>
              </a:rPr>
              <a:t> have </a:t>
            </a:r>
            <a:r>
              <a:rPr lang="fr-FR" sz="2800" dirty="0" err="1" smtClean="0">
                <a:solidFill>
                  <a:schemeClr val="tx1"/>
                </a:solidFill>
              </a:rPr>
              <a:t>enough</a:t>
            </a:r>
            <a:r>
              <a:rPr lang="fr-FR" sz="2800" dirty="0" smtClean="0">
                <a:solidFill>
                  <a:schemeClr val="tx1"/>
                </a:solidFill>
              </a:rPr>
              <a:t> information</a:t>
            </a:r>
            <a:endParaRPr lang="fr-FR" sz="2800" dirty="0">
              <a:solidFill>
                <a:schemeClr val="tx1"/>
              </a:solidFill>
            </a:endParaRPr>
          </a:p>
        </p:txBody>
      </p:sp>
      <p:sp>
        <p:nvSpPr>
          <p:cNvPr id="11" name="Cloud Callout 10"/>
          <p:cNvSpPr/>
          <p:nvPr/>
        </p:nvSpPr>
        <p:spPr>
          <a:xfrm>
            <a:off x="381000" y="3048000"/>
            <a:ext cx="3352800" cy="2286000"/>
          </a:xfrm>
          <a:prstGeom prst="cloudCallout">
            <a:avLst>
              <a:gd name="adj1" fmla="val 55335"/>
              <a:gd name="adj2" fmla="val 60223"/>
            </a:avLst>
          </a:prstGeom>
          <a:solidFill>
            <a:srgbClr val="0000FF"/>
          </a:solid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err="1" smtClean="0">
                <a:solidFill>
                  <a:schemeClr val="tx1"/>
                </a:solidFill>
              </a:rPr>
              <a:t>We</a:t>
            </a:r>
            <a:r>
              <a:rPr lang="fr-FR" sz="2800" dirty="0" smtClean="0">
                <a:solidFill>
                  <a:schemeClr val="tx1"/>
                </a:solidFill>
              </a:rPr>
              <a:t> </a:t>
            </a:r>
            <a:r>
              <a:rPr lang="fr-FR" sz="2800" dirty="0" err="1" smtClean="0">
                <a:solidFill>
                  <a:schemeClr val="tx1"/>
                </a:solidFill>
              </a:rPr>
              <a:t>don’t</a:t>
            </a:r>
            <a:r>
              <a:rPr lang="fr-FR" sz="2800" dirty="0" smtClean="0">
                <a:solidFill>
                  <a:schemeClr val="tx1"/>
                </a:solidFill>
              </a:rPr>
              <a:t> know if Linda </a:t>
            </a:r>
            <a:r>
              <a:rPr lang="fr-FR" sz="2800" dirty="0" err="1" smtClean="0">
                <a:solidFill>
                  <a:schemeClr val="tx1"/>
                </a:solidFill>
              </a:rPr>
              <a:t>is</a:t>
            </a:r>
            <a:r>
              <a:rPr lang="fr-FR" sz="2800" dirty="0" smtClean="0">
                <a:solidFill>
                  <a:schemeClr val="tx1"/>
                </a:solidFill>
              </a:rPr>
              <a:t> </a:t>
            </a:r>
            <a:r>
              <a:rPr lang="fr-FR" sz="2800" dirty="0" err="1" smtClean="0">
                <a:solidFill>
                  <a:schemeClr val="tx1"/>
                </a:solidFill>
              </a:rPr>
              <a:t>married</a:t>
            </a:r>
            <a:endParaRPr lang="fr-FR" sz="2800" dirty="0">
              <a:solidFill>
                <a:schemeClr val="tx1"/>
              </a:solidFill>
            </a:endParaRPr>
          </a:p>
        </p:txBody>
      </p:sp>
      <p:sp>
        <p:nvSpPr>
          <p:cNvPr id="12" name="Cloud Callout 11"/>
          <p:cNvSpPr/>
          <p:nvPr/>
        </p:nvSpPr>
        <p:spPr>
          <a:xfrm>
            <a:off x="2667000" y="838200"/>
            <a:ext cx="3581400" cy="2438400"/>
          </a:xfrm>
          <a:prstGeom prst="cloudCallout">
            <a:avLst>
              <a:gd name="adj1" fmla="val 16312"/>
              <a:gd name="adj2" fmla="val 134183"/>
            </a:avLst>
          </a:prstGeom>
          <a:solidFill>
            <a:srgbClr val="0000FF"/>
          </a:solid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smtClean="0">
                <a:solidFill>
                  <a:schemeClr val="tx1"/>
                </a:solidFill>
              </a:rPr>
              <a:t>The </a:t>
            </a:r>
            <a:r>
              <a:rPr lang="fr-FR" sz="2800" dirty="0" err="1" smtClean="0">
                <a:solidFill>
                  <a:schemeClr val="tx1"/>
                </a:solidFill>
              </a:rPr>
              <a:t>answer</a:t>
            </a:r>
            <a:r>
              <a:rPr lang="fr-FR" sz="2800" dirty="0" smtClean="0">
                <a:solidFill>
                  <a:schemeClr val="tx1"/>
                </a:solidFill>
              </a:rPr>
              <a:t> </a:t>
            </a:r>
            <a:r>
              <a:rPr lang="fr-FR" sz="2800" dirty="0" err="1" smtClean="0">
                <a:solidFill>
                  <a:schemeClr val="tx1"/>
                </a:solidFill>
              </a:rPr>
              <a:t>depends</a:t>
            </a:r>
            <a:r>
              <a:rPr lang="fr-FR" sz="2800" dirty="0" smtClean="0">
                <a:solidFill>
                  <a:schemeClr val="tx1"/>
                </a:solidFill>
              </a:rPr>
              <a:t> on </a:t>
            </a:r>
            <a:r>
              <a:rPr lang="fr-FR" sz="2800" dirty="0" err="1" smtClean="0">
                <a:solidFill>
                  <a:schemeClr val="tx1"/>
                </a:solidFill>
              </a:rPr>
              <a:t>Linda’s</a:t>
            </a:r>
            <a:r>
              <a:rPr lang="fr-FR" sz="2800" dirty="0" smtClean="0">
                <a:solidFill>
                  <a:schemeClr val="tx1"/>
                </a:solidFill>
              </a:rPr>
              <a:t> </a:t>
            </a:r>
            <a:r>
              <a:rPr lang="fr-FR" sz="2800" dirty="0" err="1" smtClean="0">
                <a:solidFill>
                  <a:schemeClr val="tx1"/>
                </a:solidFill>
              </a:rPr>
              <a:t>status</a:t>
            </a:r>
            <a:endParaRPr lang="fr-FR" sz="2800" dirty="0">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0"/>
            <a:ext cx="8382000" cy="6858000"/>
          </a:xfrm>
        </p:spPr>
        <p:txBody>
          <a:bodyPr anchor="ctr"/>
          <a:lstStyle/>
          <a:p>
            <a:pPr marL="0" indent="0" eaLnBrk="1" hangingPunct="1">
              <a:buNone/>
            </a:pPr>
            <a:r>
              <a:rPr lang="en-US" sz="2800" dirty="0" smtClean="0">
                <a:latin typeface="Trebuchet MS"/>
                <a:ea typeface="ＭＳ Ｐゴシック" pitchFamily="-1" charset="-128"/>
                <a:cs typeface="Trebuchet MS"/>
              </a:rPr>
              <a:t>Reasoning </a:t>
            </a:r>
            <a:r>
              <a:rPr lang="en-US" sz="2800" dirty="0" smtClean="0">
                <a:solidFill>
                  <a:srgbClr val="000000"/>
                </a:solidFill>
                <a:latin typeface="Trebuchet MS"/>
                <a:ea typeface="ＭＳ Ｐゴシック" pitchFamily="-1" charset="-128"/>
                <a:cs typeface="Trebuchet MS"/>
              </a:rPr>
              <a:t>can </a:t>
            </a:r>
            <a:r>
              <a:rPr lang="en-US" sz="2800" dirty="0" smtClean="0">
                <a:latin typeface="Trebuchet MS"/>
                <a:ea typeface="ＭＳ Ｐゴシック" pitchFamily="-1" charset="-128"/>
                <a:cs typeface="Trebuchet MS"/>
              </a:rPr>
              <a:t>help the lone reasoner correct mistaken intuitions and arrive at better beliefs</a:t>
            </a:r>
          </a:p>
          <a:p>
            <a:pPr marL="0" indent="0" eaLnBrk="1" hangingPunct="1">
              <a:buNone/>
            </a:pPr>
            <a:endParaRPr lang="en-US" sz="2800" dirty="0" smtClean="0">
              <a:latin typeface="Trebuchet MS"/>
              <a:ea typeface="ＭＳ Ｐゴシック" pitchFamily="-1" charset="-128"/>
              <a:cs typeface="Trebuchet MS"/>
            </a:endParaRPr>
          </a:p>
          <a:p>
            <a:pPr marL="0" indent="0" eaLnBrk="1" hangingPunct="1">
              <a:buNone/>
            </a:pPr>
            <a:r>
              <a:rPr lang="en-US" sz="2800" dirty="0" smtClean="0">
                <a:latin typeface="Trebuchet MS"/>
                <a:ea typeface="ＭＳ Ｐゴシック" pitchFamily="-1" charset="-128"/>
                <a:cs typeface="Trebuchet MS"/>
              </a:rPr>
              <a:t>But it often doesn’t</a:t>
            </a:r>
          </a:p>
          <a:p>
            <a:pPr marL="0" indent="0" eaLnBrk="1" hangingPunct="1">
              <a:buNone/>
            </a:pPr>
            <a:endParaRPr lang="en-US" sz="2800" i="1" dirty="0" smtClean="0">
              <a:solidFill>
                <a:srgbClr val="FF0000"/>
              </a:solidFill>
              <a:latin typeface="Trebuchet MS"/>
              <a:ea typeface="ＭＳ Ｐゴシック" pitchFamily="-1" charset="-128"/>
              <a:cs typeface="Trebuchet MS"/>
            </a:endParaRPr>
          </a:p>
          <a:p>
            <a:pPr marL="0" indent="0" eaLnBrk="1" hangingPunct="1">
              <a:buNone/>
            </a:pPr>
            <a:r>
              <a:rPr lang="en-US" sz="2800" i="1" dirty="0" smtClean="0">
                <a:solidFill>
                  <a:srgbClr val="FF0000"/>
                </a:solidFill>
                <a:latin typeface="Trebuchet MS"/>
                <a:ea typeface="ＭＳ Ｐゴシック" pitchFamily="-1" charset="-128"/>
                <a:cs typeface="Trebuchet MS"/>
              </a:rPr>
              <a:t>Because it does precisely the opposite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The classical view of reasoning</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pic>
        <p:nvPicPr>
          <p:cNvPr id="5" name="Picture 4"/>
          <p:cNvPicPr>
            <a:picLocks noChangeAspect="1"/>
          </p:cNvPicPr>
          <p:nvPr/>
        </p:nvPicPr>
        <p:blipFill>
          <a:blip r:embed="rId3"/>
          <a:stretch>
            <a:fillRect/>
          </a:stretch>
        </p:blipFill>
        <p:spPr>
          <a:xfrm>
            <a:off x="1524000" y="2667000"/>
            <a:ext cx="1905000" cy="2035735"/>
          </a:xfrm>
          <a:prstGeom prst="rect">
            <a:avLst/>
          </a:prstGeom>
        </p:spPr>
      </p:pic>
      <p:pic>
        <p:nvPicPr>
          <p:cNvPr id="9" name="Picture 8"/>
          <p:cNvPicPr>
            <a:picLocks noChangeAspect="1"/>
          </p:cNvPicPr>
          <p:nvPr/>
        </p:nvPicPr>
        <p:blipFill>
          <a:blip r:embed="rId4"/>
          <a:stretch>
            <a:fillRect/>
          </a:stretch>
        </p:blipFill>
        <p:spPr>
          <a:xfrm>
            <a:off x="5562600" y="2743200"/>
            <a:ext cx="2057400" cy="1929478"/>
          </a:xfrm>
          <a:prstGeom prst="rect">
            <a:avLst/>
          </a:prstGeom>
        </p:spPr>
      </p:pic>
      <p:sp>
        <p:nvSpPr>
          <p:cNvPr id="6" name="Rectangle 10"/>
          <p:cNvSpPr>
            <a:spLocks noChangeArrowheads="1"/>
          </p:cNvSpPr>
          <p:nvPr/>
        </p:nvSpPr>
        <p:spPr bwMode="auto">
          <a:xfrm>
            <a:off x="2876550" y="-762000"/>
            <a:ext cx="857250" cy="838200"/>
          </a:xfrm>
          <a:prstGeom prst="rect">
            <a:avLst/>
          </a:prstGeom>
          <a:noFill/>
          <a:ln w="9525">
            <a:noFill/>
            <a:miter lim="800000"/>
            <a:headEnd/>
            <a:tailEnd/>
          </a:ln>
        </p:spPr>
        <p:txBody>
          <a:bodyPr>
            <a:prstTxWarp prst="textNoShape">
              <a:avLst/>
            </a:prstTxWarp>
          </a:bodyPr>
          <a:lstStyle/>
          <a:p>
            <a:pPr marL="342900" indent="-342900">
              <a:spcBef>
                <a:spcPct val="20000"/>
              </a:spcBef>
            </a:pPr>
            <a:r>
              <a:rPr lang="fr-FR" sz="49600" dirty="0">
                <a:solidFill>
                  <a:srgbClr val="FF0000"/>
                </a:solidFill>
                <a:effectLst>
                  <a:outerShdw blurRad="38100" dist="38100" dir="2700000" algn="tl">
                    <a:srgbClr val="000000">
                      <a:alpha val="43137"/>
                    </a:srgbClr>
                  </a:outerShdw>
                </a:effectLst>
                <a:latin typeface="Calibri" pitchFamily="-1" charset="0"/>
              </a:rPr>
              <a:t>?</a:t>
            </a:r>
          </a:p>
          <a:p>
            <a:pPr marL="342900" indent="-342900">
              <a:spcBef>
                <a:spcPct val="20000"/>
              </a:spcBef>
              <a:buFontTx/>
              <a:buChar char="•"/>
            </a:pPr>
            <a:endParaRPr lang="fr-FR" sz="2800" dirty="0">
              <a:solidFill>
                <a:srgbClr val="FF0000"/>
              </a:solidFill>
              <a:effectLst>
                <a:outerShdw blurRad="38100" dist="38100" dir="2700000" algn="tl">
                  <a:srgbClr val="000000">
                    <a:alpha val="43137"/>
                  </a:srgbClr>
                </a:outerShdw>
              </a:effectLst>
              <a:latin typeface="Calibri" pitchFamily="-1" charset="0"/>
            </a:endParaRPr>
          </a:p>
        </p:txBody>
      </p:sp>
      <p:sp>
        <p:nvSpPr>
          <p:cNvPr id="7" name="Rectangle 2"/>
          <p:cNvSpPr txBox="1">
            <a:spLocks noChangeArrowheads="1"/>
          </p:cNvSpPr>
          <p:nvPr/>
        </p:nvSpPr>
        <p:spPr bwMode="auto">
          <a:xfrm>
            <a:off x="3200400" y="5889625"/>
            <a:ext cx="2895600" cy="739775"/>
          </a:xfrm>
          <a:prstGeom prst="rect">
            <a:avLst/>
          </a:prstGeom>
          <a:noFill/>
          <a:ln w="9525">
            <a:noFill/>
            <a:miter lim="800000"/>
            <a:headEnd/>
            <a:tailEnd/>
          </a:ln>
        </p:spPr>
        <p:txBody>
          <a:bodyPr>
            <a:prstTxWarp prst="textNoShape">
              <a:avLst/>
            </a:prstTxWarp>
          </a:bodyPr>
          <a:lstStyle/>
          <a:p>
            <a:pPr eaLnBrk="0" hangingPunct="0">
              <a:spcBef>
                <a:spcPct val="20000"/>
              </a:spcBef>
              <a:defRPr/>
            </a:pPr>
            <a:r>
              <a:rPr lang="en-US" sz="3200" kern="0" dirty="0" smtClean="0">
                <a:solidFill>
                  <a:srgbClr val="FF0000"/>
                </a:solidFill>
                <a:effectLst>
                  <a:outerShdw blurRad="38100" dist="38100" dir="2700000" algn="tl">
                    <a:srgbClr val="000000">
                      <a:alpha val="43137"/>
                    </a:srgbClr>
                  </a:outerShdw>
                </a:effectLst>
                <a:latin typeface="Trebuchet MS"/>
                <a:ea typeface="ＭＳ Ｐゴシック" pitchFamily="-1" charset="-128"/>
                <a:cs typeface="Trebuchet MS"/>
              </a:rPr>
              <a:t>WHAT THEN?</a:t>
            </a:r>
            <a:endParaRPr lang="en-US" sz="3200" kern="0" dirty="0">
              <a:solidFill>
                <a:srgbClr val="FF0000"/>
              </a:solidFill>
              <a:effectLst>
                <a:outerShdw blurRad="38100" dist="38100" dir="2700000" algn="tl">
                  <a:srgbClr val="000000">
                    <a:alpha val="43137"/>
                  </a:srgbClr>
                </a:outerShdw>
              </a:effectLst>
              <a:latin typeface="Trebuchet MS"/>
              <a:ea typeface="ＭＳ Ｐゴシック" pitchFamily="-1" charset="-128"/>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The argumentative view of reasoning</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pic>
        <p:nvPicPr>
          <p:cNvPr id="7" name="Picture 6"/>
          <p:cNvPicPr>
            <a:picLocks noChangeAspect="1"/>
          </p:cNvPicPr>
          <p:nvPr/>
        </p:nvPicPr>
        <p:blipFill>
          <a:blip r:embed="rId3"/>
          <a:stretch>
            <a:fillRect/>
          </a:stretch>
        </p:blipFill>
        <p:spPr>
          <a:xfrm>
            <a:off x="3429000" y="2667000"/>
            <a:ext cx="2209800" cy="2209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1143000" y="914400"/>
            <a:ext cx="6858000" cy="5943600"/>
          </a:xfrm>
        </p:spPr>
        <p:txBody>
          <a:bodyPr anchor="ctr"/>
          <a:lstStyle/>
          <a:p>
            <a:pPr marL="0" indent="0" algn="ctr" eaLnBrk="1" hangingPunct="1">
              <a:buNone/>
            </a:pPr>
            <a:r>
              <a:rPr lang="en-US" dirty="0" err="1" smtClean="0">
                <a:solidFill>
                  <a:srgbClr val="000000"/>
                </a:solidFill>
                <a:latin typeface="Trebuchet MS"/>
                <a:ea typeface="ＭＳ Ｐゴシック" pitchFamily="-1" charset="-128"/>
                <a:cs typeface="Trebuchet MS"/>
              </a:rPr>
              <a:t>Myside</a:t>
            </a:r>
            <a:r>
              <a:rPr lang="en-US" dirty="0" smtClean="0">
                <a:solidFill>
                  <a:srgbClr val="000000"/>
                </a:solidFill>
                <a:latin typeface="Trebuchet MS"/>
                <a:ea typeface="ＭＳ Ｐゴシック" pitchFamily="-1" charset="-128"/>
                <a:cs typeface="Trebuchet MS"/>
              </a:rPr>
              <a:t> bias</a:t>
            </a: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rgbClr val="FFFFFF"/>
                </a:solidFill>
                <a:effectLst>
                  <a:outerShdw blurRad="38100" dist="38100" dir="2700000" algn="tl">
                    <a:srgbClr val="000000">
                      <a:alpha val="43137"/>
                    </a:srgbClr>
                  </a:outerShdw>
                </a:effectLst>
                <a:latin typeface="Trebuchet MS"/>
                <a:cs typeface="Trebuchet MS"/>
              </a:rPr>
              <a:t>Prediction 1</a:t>
            </a:r>
            <a:endParaRPr lang="en-US" sz="3600" kern="0" dirty="0">
              <a:solidFill>
                <a:srgbClr val="FFFFFF"/>
              </a:solidFill>
              <a:effectLst>
                <a:outerShdw blurRad="38100" dist="38100" dir="2700000" algn="tl">
                  <a:srgbClr val="000000">
                    <a:alpha val="43137"/>
                  </a:srgbClr>
                </a:outerShdw>
              </a:effectLst>
              <a:latin typeface="Trebuchet MS"/>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1143000" y="914400"/>
            <a:ext cx="6858000" cy="5943600"/>
          </a:xfrm>
        </p:spPr>
        <p:txBody>
          <a:bodyPr anchor="ctr"/>
          <a:lstStyle/>
          <a:p>
            <a:pPr marL="0" indent="0" algn="ctr" eaLnBrk="1" hangingPunct="1">
              <a:buNone/>
            </a:pPr>
            <a:r>
              <a:rPr lang="en-US" dirty="0" smtClean="0">
                <a:solidFill>
                  <a:srgbClr val="000000"/>
                </a:solidFill>
                <a:latin typeface="Trebuchet MS"/>
                <a:ea typeface="ＭＳ Ｐゴシック" pitchFamily="-1" charset="-128"/>
                <a:cs typeface="Trebuchet MS"/>
              </a:rPr>
              <a:t>Selective</a:t>
            </a:r>
            <a:r>
              <a:rPr lang="en-US" i="1" dirty="0" smtClean="0">
                <a:solidFill>
                  <a:srgbClr val="000000"/>
                </a:solidFill>
                <a:latin typeface="Trebuchet MS"/>
                <a:ea typeface="ＭＳ Ｐゴシック" pitchFamily="-1" charset="-128"/>
                <a:cs typeface="Trebuchet MS"/>
              </a:rPr>
              <a:t> </a:t>
            </a:r>
            <a:r>
              <a:rPr lang="en-US" dirty="0" smtClean="0">
                <a:solidFill>
                  <a:srgbClr val="000000"/>
                </a:solidFill>
                <a:latin typeface="Trebuchet MS"/>
                <a:ea typeface="ＭＳ Ｐゴシック" pitchFamily="-1" charset="-128"/>
                <a:cs typeface="Trebuchet MS"/>
              </a:rPr>
              <a:t>laziness</a:t>
            </a: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Prediction 2</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443538"/>
          </a:xfrm>
        </p:spPr>
        <p:txBody>
          <a:bodyPr anchor="ctr"/>
          <a:lstStyle/>
          <a:p>
            <a:pPr marL="0" indent="0" eaLnBrk="1" hangingPunct="1">
              <a:buNone/>
            </a:pPr>
            <a:r>
              <a:rPr lang="en-US" sz="2800" dirty="0" smtClean="0">
                <a:latin typeface="Trebuchet MS"/>
                <a:ea typeface="ＭＳ Ｐゴシック" pitchFamily="-1" charset="-128"/>
                <a:cs typeface="Trebuchet MS"/>
              </a:rPr>
              <a:t>Intuitive inferences (</a:t>
            </a:r>
            <a:r>
              <a:rPr lang="en-US" sz="2800" dirty="0" smtClean="0">
                <a:solidFill>
                  <a:srgbClr val="FF0000"/>
                </a:solidFill>
                <a:latin typeface="Trebuchet MS"/>
                <a:ea typeface="ＭＳ Ｐゴシック" pitchFamily="-1" charset="-128"/>
                <a:cs typeface="Trebuchet MS"/>
              </a:rPr>
              <a:t>intuition</a:t>
            </a:r>
            <a:r>
              <a:rPr lang="en-US" sz="2800" dirty="0" smtClean="0">
                <a:latin typeface="Trebuchet MS"/>
                <a:ea typeface="ＭＳ Ｐゴシック" pitchFamily="-1" charset="-128"/>
                <a:cs typeface="Trebuchet MS"/>
              </a:rPr>
              <a:t>)</a:t>
            </a: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Two types of inferences</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Sylvia: “We should go to </a:t>
            </a:r>
            <a:r>
              <a:rPr lang="en-US" sz="2800" dirty="0" err="1" smtClean="0">
                <a:solidFill>
                  <a:srgbClr val="000000"/>
                </a:solidFill>
                <a:latin typeface="Trebuchet MS"/>
                <a:ea typeface="ＭＳ Ｐゴシック" pitchFamily="-1" charset="-128"/>
                <a:cs typeface="Trebuchet MS"/>
              </a:rPr>
              <a:t>Isami</a:t>
            </a:r>
            <a:r>
              <a:rPr lang="en-US" sz="2800" dirty="0" smtClean="0">
                <a:solidFill>
                  <a:srgbClr val="000000"/>
                </a:solidFill>
                <a:latin typeface="Trebuchet MS"/>
                <a:ea typeface="ＭＳ Ｐゴシック" pitchFamily="-1" charset="-128"/>
                <a:cs typeface="Trebuchet MS"/>
              </a:rPr>
              <a:t>, it’s a good restaurant”</a:t>
            </a:r>
          </a:p>
          <a:p>
            <a:pPr marL="0" indent="0" eaLnBrk="1" hangingPunct="1">
              <a:buNone/>
            </a:pPr>
            <a:r>
              <a:rPr lang="en-US" sz="2800" dirty="0" smtClean="0">
                <a:solidFill>
                  <a:srgbClr val="000000"/>
                </a:solidFill>
                <a:latin typeface="Trebuchet MS"/>
                <a:ea typeface="ＭＳ Ｐゴシック" pitchFamily="-1" charset="-128"/>
                <a:cs typeface="Trebuchet MS"/>
              </a:rPr>
              <a:t>Helen: “I don’t know, I’ve had Japanese last week already”</a:t>
            </a:r>
          </a:p>
          <a:p>
            <a:pPr marL="0" indent="0" eaLnBrk="1" hangingPunct="1">
              <a:buNone/>
            </a:pPr>
            <a:r>
              <a:rPr lang="en-US" sz="2800" dirty="0" smtClean="0">
                <a:solidFill>
                  <a:srgbClr val="000000"/>
                </a:solidFill>
                <a:latin typeface="Trebuchet MS"/>
                <a:ea typeface="ＭＳ Ｐゴシック" pitchFamily="-1" charset="-128"/>
                <a:cs typeface="Trebuchet MS"/>
              </a:rPr>
              <a:t>Sylvia: “But this one is very original”</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Making the best of feedback</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26949370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826968"/>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Sylvia: “We should go to </a:t>
            </a:r>
            <a:r>
              <a:rPr lang="en-US" sz="2800" dirty="0" err="1" smtClean="0">
                <a:solidFill>
                  <a:srgbClr val="000000"/>
                </a:solidFill>
                <a:latin typeface="Trebuchet MS"/>
                <a:ea typeface="ＭＳ Ｐゴシック" pitchFamily="-1" charset="-128"/>
                <a:cs typeface="Trebuchet MS"/>
              </a:rPr>
              <a:t>Isami</a:t>
            </a:r>
            <a:r>
              <a:rPr lang="en-US" sz="2800" dirty="0" smtClean="0">
                <a:solidFill>
                  <a:srgbClr val="000000"/>
                </a:solidFill>
                <a:latin typeface="Trebuchet MS"/>
                <a:ea typeface="ＭＳ Ｐゴシック" pitchFamily="-1" charset="-128"/>
                <a:cs typeface="Trebuchet MS"/>
              </a:rPr>
              <a:t>, it’s a good restaurant”</a:t>
            </a:r>
          </a:p>
          <a:p>
            <a:pPr marL="0" indent="0" eaLnBrk="1" hangingPunct="1">
              <a:buNone/>
            </a:pPr>
            <a:r>
              <a:rPr lang="en-US" sz="2800" dirty="0" smtClean="0">
                <a:solidFill>
                  <a:srgbClr val="000000"/>
                </a:solidFill>
                <a:latin typeface="Trebuchet MS"/>
                <a:ea typeface="ＭＳ Ｐゴシック" pitchFamily="-1" charset="-128"/>
                <a:cs typeface="Trebuchet MS"/>
              </a:rPr>
              <a:t>Helen: “I don’t know, I don’t have much money at the moment, and Japanese restaurants can be pricy”</a:t>
            </a:r>
          </a:p>
          <a:p>
            <a:pPr marL="0" indent="0" eaLnBrk="1" hangingPunct="1">
              <a:buNone/>
            </a:pPr>
            <a:r>
              <a:rPr lang="en-US" sz="2800" dirty="0" smtClean="0">
                <a:solidFill>
                  <a:srgbClr val="000000"/>
                </a:solidFill>
                <a:latin typeface="Trebuchet MS"/>
                <a:ea typeface="ＭＳ Ｐゴシック" pitchFamily="-1" charset="-128"/>
                <a:cs typeface="Trebuchet MS"/>
              </a:rPr>
              <a:t>Sylvia: “But this one is quite cheap”</a:t>
            </a: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Making the best of feedback</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4084564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Sylvia: “We should go to </a:t>
            </a:r>
            <a:r>
              <a:rPr lang="en-US" sz="2800" dirty="0" err="1" smtClean="0">
                <a:solidFill>
                  <a:srgbClr val="000000"/>
                </a:solidFill>
                <a:latin typeface="Trebuchet MS"/>
                <a:ea typeface="ＭＳ Ｐゴシック" pitchFamily="-1" charset="-128"/>
                <a:cs typeface="Trebuchet MS"/>
              </a:rPr>
              <a:t>Isami</a:t>
            </a:r>
            <a:r>
              <a:rPr lang="en-US" sz="2800" dirty="0" smtClean="0">
                <a:solidFill>
                  <a:srgbClr val="000000"/>
                </a:solidFill>
                <a:latin typeface="Trebuchet MS"/>
                <a:ea typeface="ＭＳ Ｐゴシック" pitchFamily="-1" charset="-128"/>
                <a:cs typeface="Trebuchet MS"/>
              </a:rPr>
              <a:t>, it’s original, the prices are good, the fish is fresh, the crowd is lively… ”</a:t>
            </a: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Other option: exhaustive argument</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1008454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Sylvia, thinking: I wonder if Helen has been to a Japanese restaurant lately. And would she be bothered by high prices? Does she eat raw fish? Does she enjoy the kind of crowd you get in typical Japanese restaurants? Would she believe it’s in an inconvenient location?...</a:t>
            </a: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Other option: anticipation</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25483873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People should </a:t>
            </a:r>
            <a:r>
              <a:rPr lang="en-US" sz="2800" dirty="0" smtClean="0">
                <a:solidFill>
                  <a:srgbClr val="000000"/>
                </a:solidFill>
                <a:latin typeface="Trebuchet MS"/>
                <a:ea typeface="ＭＳ Ｐゴシック" pitchFamily="-1" charset="-128"/>
                <a:cs typeface="Trebuchet MS"/>
              </a:rPr>
              <a:t>typically start with a reasonable but weak, generic argument</a:t>
            </a:r>
            <a:endParaRPr lang="en-US" sz="2800" dirty="0" smtClean="0">
              <a:solidFill>
                <a:srgbClr val="000000"/>
              </a:solidFill>
              <a:latin typeface="Trebuchet MS"/>
              <a:ea typeface="ＭＳ Ｐゴシック" pitchFamily="-1" charset="-128"/>
              <a:cs typeface="Trebuchet MS"/>
            </a:endParaRP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Prediction in </a:t>
            </a:r>
            <a:r>
              <a:rPr lang="en-US" sz="3600" kern="0" dirty="0" smtClean="0">
                <a:solidFill>
                  <a:schemeClr val="bg1"/>
                </a:solidFill>
                <a:effectLst>
                  <a:outerShdw blurRad="38100" dist="38100" dir="2700000" algn="tl">
                    <a:srgbClr val="000000">
                      <a:alpha val="43137"/>
                    </a:srgbClr>
                  </a:outerShdw>
                </a:effectLst>
                <a:latin typeface="Trebuchet MS"/>
                <a:cs typeface="Trebuchet MS"/>
              </a:rPr>
              <a:t>production</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2343780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People should carefully examine other people’s </a:t>
            </a:r>
            <a:r>
              <a:rPr lang="en-US" sz="2800" dirty="0" smtClean="0">
                <a:solidFill>
                  <a:srgbClr val="000000"/>
                </a:solidFill>
                <a:latin typeface="Trebuchet MS"/>
                <a:ea typeface="ＭＳ Ｐゴシック" pitchFamily="-1" charset="-128"/>
                <a:cs typeface="Trebuchet MS"/>
              </a:rPr>
              <a:t>arguments</a:t>
            </a:r>
            <a:endParaRPr lang="en-US" sz="2800" dirty="0" smtClean="0">
              <a:solidFill>
                <a:srgbClr val="000000"/>
              </a:solidFill>
              <a:latin typeface="Trebuchet MS"/>
              <a:ea typeface="ＭＳ Ｐゴシック" pitchFamily="-1" charset="-128"/>
              <a:cs typeface="Trebuchet MS"/>
            </a:endParaRP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Prediction in evaluation</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17350334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81000" y="0"/>
            <a:ext cx="8382000" cy="685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2800" kern="0" dirty="0" smtClean="0">
                <a:solidFill>
                  <a:srgbClr val="000000"/>
                </a:solidFill>
                <a:latin typeface="Trebuchet MS"/>
                <a:ea typeface="ＭＳ Ｐゴシック" pitchFamily="-1" charset="-128"/>
                <a:cs typeface="Trebuchet MS"/>
              </a:rPr>
              <a:t>First phase</a:t>
            </a:r>
            <a:endPar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81000" y="0"/>
            <a:ext cx="8382000" cy="685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2800" kern="0" dirty="0" smtClean="0">
                <a:solidFill>
                  <a:srgbClr val="000000"/>
                </a:solidFill>
                <a:latin typeface="Trebuchet MS"/>
                <a:ea typeface="ＭＳ Ｐゴシック" pitchFamily="-1" charset="-128"/>
                <a:cs typeface="Trebuchet MS"/>
              </a:rPr>
              <a:t>In a fruit and vegetable shop which carries, among other products, apples:</a:t>
            </a:r>
          </a:p>
          <a:p>
            <a:pPr>
              <a:spcBef>
                <a:spcPct val="20000"/>
              </a:spcBef>
              <a:defRPr/>
            </a:pPr>
            <a:r>
              <a:rPr lang="en-US" sz="2800" kern="0" dirty="0" smtClean="0">
                <a:solidFill>
                  <a:srgbClr val="000000"/>
                </a:solidFill>
                <a:latin typeface="Trebuchet MS"/>
                <a:ea typeface="ＭＳ Ｐゴシック" pitchFamily="-1" charset="-128"/>
                <a:cs typeface="Trebuchet MS"/>
              </a:rPr>
              <a:t>None of the apples are organic.</a:t>
            </a:r>
          </a:p>
          <a:p>
            <a:pPr>
              <a:spcBef>
                <a:spcPct val="20000"/>
              </a:spcBef>
              <a:defRPr/>
            </a:pPr>
            <a:r>
              <a:rPr lang="en-US" sz="2800" kern="0" dirty="0" smtClean="0">
                <a:solidFill>
                  <a:srgbClr val="000000"/>
                </a:solidFill>
                <a:latin typeface="Trebuchet MS"/>
                <a:ea typeface="ＭＳ Ｐゴシック" pitchFamily="-1" charset="-128"/>
                <a:cs typeface="Trebuchet MS"/>
              </a:rPr>
              <a:t>What can you conclude for sure about whether fruits are organic in this shop ?</a:t>
            </a:r>
          </a:p>
          <a:p>
            <a:pPr lvl="1">
              <a:spcBef>
                <a:spcPct val="20000"/>
              </a:spcBef>
              <a:defRPr/>
            </a:pPr>
            <a:r>
              <a:rPr lang="en-US" sz="2400" kern="0" dirty="0" smtClean="0">
                <a:solidFill>
                  <a:srgbClr val="000000"/>
                </a:solidFill>
                <a:latin typeface="Trebuchet MS"/>
                <a:ea typeface="ＭＳ Ｐゴシック" pitchFamily="-1" charset="-128"/>
                <a:cs typeface="Trebuchet MS"/>
              </a:rPr>
              <a:t>All the fruits are organic</a:t>
            </a:r>
          </a:p>
          <a:p>
            <a:pPr lvl="1">
              <a:spcBef>
                <a:spcPct val="20000"/>
              </a:spcBef>
              <a:defRPr/>
            </a:pPr>
            <a:r>
              <a:rPr lang="en-US" sz="2400" kern="0" dirty="0" smtClean="0">
                <a:solidFill>
                  <a:srgbClr val="000000"/>
                </a:solidFill>
                <a:latin typeface="Trebuchet MS"/>
                <a:ea typeface="ＭＳ Ｐゴシック" pitchFamily="-1" charset="-128"/>
                <a:cs typeface="Trebuchet MS"/>
              </a:rPr>
              <a:t>None of the fruits are organic</a:t>
            </a:r>
          </a:p>
          <a:p>
            <a:pPr lvl="1">
              <a:spcBef>
                <a:spcPct val="20000"/>
              </a:spcBef>
              <a:defRPr/>
            </a:pPr>
            <a:r>
              <a:rPr lang="en-US" sz="2400" kern="0" dirty="0" smtClean="0">
                <a:solidFill>
                  <a:srgbClr val="000000"/>
                </a:solidFill>
                <a:latin typeface="Trebuchet MS"/>
                <a:ea typeface="ＭＳ Ｐゴシック" pitchFamily="-1" charset="-128"/>
                <a:cs typeface="Trebuchet MS"/>
              </a:rPr>
              <a:t>Some fruits are organic</a:t>
            </a:r>
          </a:p>
          <a:p>
            <a:pPr lvl="1">
              <a:spcBef>
                <a:spcPct val="20000"/>
              </a:spcBef>
              <a:defRPr/>
            </a:pPr>
            <a:r>
              <a:rPr lang="en-US" sz="2400" kern="0" dirty="0" smtClean="0">
                <a:solidFill>
                  <a:srgbClr val="000000"/>
                </a:solidFill>
                <a:latin typeface="Trebuchet MS"/>
                <a:ea typeface="ＭＳ Ｐゴシック" pitchFamily="-1" charset="-128"/>
                <a:cs typeface="Trebuchet MS"/>
              </a:rPr>
              <a:t>Some fruits are not organic</a:t>
            </a:r>
          </a:p>
          <a:p>
            <a:pPr lvl="1">
              <a:spcBef>
                <a:spcPct val="20000"/>
              </a:spcBef>
              <a:defRPr/>
            </a:pPr>
            <a:r>
              <a:rPr lang="en-US" sz="2400" kern="0" dirty="0" smtClean="0">
                <a:solidFill>
                  <a:srgbClr val="000000"/>
                </a:solidFill>
                <a:latin typeface="Trebuchet MS"/>
                <a:ea typeface="ＭＳ Ｐゴシック" pitchFamily="-1" charset="-128"/>
                <a:cs typeface="Trebuchet MS"/>
              </a:rPr>
              <a:t>We cannot tell anything for sure about whether fruits are organic in this shop</a:t>
            </a:r>
          </a:p>
          <a:p>
            <a:pPr lvl="1">
              <a:spcBef>
                <a:spcPct val="20000"/>
              </a:spcBef>
              <a:defRPr/>
            </a:pPr>
            <a:endParaRPr kumimoji="0" lang="en-US" sz="2400" b="0" i="0" u="none" strike="noStrike" kern="0" cap="none" spc="0" normalizeH="0" baseline="0" noProof="0" dirty="0" smtClean="0">
              <a:ln>
                <a:noFill/>
              </a:ln>
              <a:solidFill>
                <a:schemeClr val="bg1"/>
              </a:solidFill>
              <a:effectLst/>
              <a:uLnTx/>
              <a:uFillTx/>
              <a:latin typeface="Trebuchet MS"/>
              <a:ea typeface="ＭＳ Ｐゴシック" pitchFamily="-1" charset="-128"/>
              <a:cs typeface="Trebuchet MS"/>
            </a:endParaRPr>
          </a:p>
          <a:p>
            <a:pPr lvl="0">
              <a:spcBef>
                <a:spcPct val="20000"/>
              </a:spcBef>
              <a:defRPr/>
            </a:pPr>
            <a:r>
              <a:rPr lang="en-US" sz="2800" kern="0" dirty="0" smtClean="0">
                <a:solidFill>
                  <a:schemeClr val="bg1"/>
                </a:solidFill>
                <a:latin typeface="Trebuchet MS"/>
                <a:ea typeface="ＭＳ Ｐゴシック" pitchFamily="-1" charset="-128"/>
                <a:cs typeface="Trebuchet MS"/>
              </a:rPr>
              <a:t>“Because none of the apples are organic, and an apple is one type of fruit, we can say that some of the fruits in the store are not organic.”</a:t>
            </a:r>
            <a:endParaRPr kumimoji="0" lang="en-US" sz="2400" b="0" i="0" u="none" strike="noStrike" kern="0" cap="none" spc="0" normalizeH="0" baseline="0" noProof="0" dirty="0" smtClean="0">
              <a:ln>
                <a:noFill/>
              </a:ln>
              <a:solidFill>
                <a:schemeClr val="bg1"/>
              </a:solidFill>
              <a:effectLst/>
              <a:uLnTx/>
              <a:uFillTx/>
              <a:latin typeface="Trebuchet MS"/>
              <a:ea typeface="ＭＳ Ｐゴシック" pitchFamily="-1" charset="-128"/>
              <a:cs typeface="Trebuchet MS"/>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81000" y="0"/>
            <a:ext cx="8382000" cy="685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2800" kern="0" dirty="0" smtClean="0">
                <a:solidFill>
                  <a:srgbClr val="000000"/>
                </a:solidFill>
                <a:latin typeface="Trebuchet MS"/>
                <a:ea typeface="ＭＳ Ｐゴシック" pitchFamily="-1" charset="-128"/>
                <a:cs typeface="Trebuchet MS"/>
              </a:rPr>
              <a:t>In a fruit and vegetable shop which carries, among other products, apples:</a:t>
            </a:r>
          </a:p>
          <a:p>
            <a:pPr>
              <a:spcBef>
                <a:spcPct val="20000"/>
              </a:spcBef>
              <a:defRPr/>
            </a:pPr>
            <a:r>
              <a:rPr lang="en-US" sz="2800" kern="0" dirty="0" smtClean="0">
                <a:solidFill>
                  <a:srgbClr val="000000"/>
                </a:solidFill>
                <a:latin typeface="Trebuchet MS"/>
                <a:ea typeface="ＭＳ Ｐゴシック" pitchFamily="-1" charset="-128"/>
                <a:cs typeface="Trebuchet MS"/>
              </a:rPr>
              <a:t>None of the apples are organic.</a:t>
            </a:r>
          </a:p>
          <a:p>
            <a:pPr>
              <a:spcBef>
                <a:spcPct val="20000"/>
              </a:spcBef>
              <a:defRPr/>
            </a:pPr>
            <a:r>
              <a:rPr lang="en-US" sz="2800" kern="0" dirty="0" smtClean="0">
                <a:solidFill>
                  <a:srgbClr val="000000"/>
                </a:solidFill>
                <a:latin typeface="Trebuchet MS"/>
                <a:ea typeface="ＭＳ Ｐゴシック" pitchFamily="-1" charset="-128"/>
                <a:cs typeface="Trebuchet MS"/>
              </a:rPr>
              <a:t>What can you conclude for sure about whether fruits are organic in this shop ?</a:t>
            </a:r>
          </a:p>
          <a:p>
            <a:pPr lvl="1">
              <a:spcBef>
                <a:spcPct val="20000"/>
              </a:spcBef>
              <a:defRPr/>
            </a:pPr>
            <a:r>
              <a:rPr lang="en-US" sz="2400" kern="0" dirty="0" smtClean="0">
                <a:solidFill>
                  <a:srgbClr val="000000"/>
                </a:solidFill>
                <a:latin typeface="Trebuchet MS"/>
                <a:ea typeface="ＭＳ Ｐゴシック" pitchFamily="-1" charset="-128"/>
                <a:cs typeface="Trebuchet MS"/>
              </a:rPr>
              <a:t>All the fruits are organic</a:t>
            </a:r>
          </a:p>
          <a:p>
            <a:pPr lvl="1">
              <a:spcBef>
                <a:spcPct val="20000"/>
              </a:spcBef>
              <a:defRPr/>
            </a:pPr>
            <a:r>
              <a:rPr lang="en-US" sz="2400" kern="0" dirty="0" smtClean="0">
                <a:solidFill>
                  <a:srgbClr val="000000"/>
                </a:solidFill>
                <a:latin typeface="Trebuchet MS"/>
                <a:ea typeface="ＭＳ Ｐゴシック" pitchFamily="-1" charset="-128"/>
                <a:cs typeface="Trebuchet MS"/>
              </a:rPr>
              <a:t>None of the fruits are organic</a:t>
            </a:r>
          </a:p>
          <a:p>
            <a:pPr lvl="1">
              <a:spcBef>
                <a:spcPct val="20000"/>
              </a:spcBef>
              <a:defRPr/>
            </a:pPr>
            <a:r>
              <a:rPr lang="en-US" sz="2400" kern="0" dirty="0" smtClean="0">
                <a:solidFill>
                  <a:srgbClr val="000000"/>
                </a:solidFill>
                <a:latin typeface="Trebuchet MS"/>
                <a:ea typeface="ＭＳ Ｐゴシック" pitchFamily="-1" charset="-128"/>
                <a:cs typeface="Trebuchet MS"/>
              </a:rPr>
              <a:t>Some fruits are organic</a:t>
            </a:r>
          </a:p>
          <a:p>
            <a:pPr lvl="1">
              <a:spcBef>
                <a:spcPct val="20000"/>
              </a:spcBef>
              <a:defRPr/>
            </a:pPr>
            <a:r>
              <a:rPr lang="en-US" sz="2400" kern="0" dirty="0" smtClean="0">
                <a:solidFill>
                  <a:srgbClr val="FF0000"/>
                </a:solidFill>
                <a:latin typeface="Trebuchet MS"/>
                <a:ea typeface="ＭＳ Ｐゴシック" pitchFamily="-1" charset="-128"/>
                <a:cs typeface="Trebuchet MS"/>
              </a:rPr>
              <a:t>Some fruits are not organic</a:t>
            </a:r>
          </a:p>
          <a:p>
            <a:pPr lvl="1">
              <a:spcBef>
                <a:spcPct val="20000"/>
              </a:spcBef>
              <a:defRPr/>
            </a:pPr>
            <a:r>
              <a:rPr lang="en-US" sz="2400" kern="0" dirty="0" smtClean="0">
                <a:solidFill>
                  <a:srgbClr val="000000"/>
                </a:solidFill>
                <a:latin typeface="Trebuchet MS"/>
                <a:ea typeface="ＭＳ Ｐゴシック" pitchFamily="-1" charset="-128"/>
                <a:cs typeface="Trebuchet MS"/>
              </a:rPr>
              <a:t>We cannot tell anything for sure about whether fruits are organic in this shop</a:t>
            </a:r>
          </a:p>
          <a:p>
            <a:pPr lvl="1">
              <a:spcBef>
                <a:spcPct val="20000"/>
              </a:spcBef>
              <a:defRPr/>
            </a:pPr>
            <a:endParaRPr kumimoji="0" lang="en-US" sz="24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endParaRPr>
          </a:p>
          <a:p>
            <a:pPr lvl="0">
              <a:spcBef>
                <a:spcPct val="20000"/>
              </a:spcBef>
              <a:defRPr/>
            </a:pPr>
            <a:r>
              <a:rPr lang="en-US" sz="2800" kern="0" dirty="0" smtClean="0">
                <a:solidFill>
                  <a:srgbClr val="000000"/>
                </a:solidFill>
                <a:latin typeface="Trebuchet MS"/>
                <a:ea typeface="ＭＳ Ｐゴシック" pitchFamily="-1" charset="-128"/>
                <a:cs typeface="Trebuchet MS"/>
              </a:rPr>
              <a:t>“Because none of the apples are organic, and an apple is one type of fruit, we can say that some of the fruits in the store are not organic.”</a:t>
            </a:r>
            <a:endParaRPr kumimoji="0" lang="en-US" sz="24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81000" y="0"/>
            <a:ext cx="8382000" cy="685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2800" kern="0" dirty="0" smtClean="0">
                <a:solidFill>
                  <a:srgbClr val="000000"/>
                </a:solidFill>
                <a:latin typeface="Trebuchet MS"/>
                <a:ea typeface="ＭＳ Ｐゴシック" pitchFamily="-1" charset="-128"/>
                <a:cs typeface="Trebuchet MS"/>
              </a:rPr>
              <a:t>In a fruit and vegetable shop which carries, among other products, apples:</a:t>
            </a:r>
          </a:p>
          <a:p>
            <a:pPr>
              <a:spcBef>
                <a:spcPct val="20000"/>
              </a:spcBef>
              <a:defRPr/>
            </a:pPr>
            <a:r>
              <a:rPr lang="en-US" sz="2800" kern="0" dirty="0" smtClean="0">
                <a:solidFill>
                  <a:srgbClr val="000000"/>
                </a:solidFill>
                <a:latin typeface="Trebuchet MS"/>
                <a:ea typeface="ＭＳ Ｐゴシック" pitchFamily="-1" charset="-128"/>
                <a:cs typeface="Trebuchet MS"/>
              </a:rPr>
              <a:t>None of the apples are organic.</a:t>
            </a:r>
          </a:p>
          <a:p>
            <a:pPr>
              <a:spcBef>
                <a:spcPct val="20000"/>
              </a:spcBef>
              <a:defRPr/>
            </a:pPr>
            <a:r>
              <a:rPr lang="en-US" sz="2800" kern="0" dirty="0" smtClean="0">
                <a:solidFill>
                  <a:srgbClr val="000000"/>
                </a:solidFill>
                <a:latin typeface="Trebuchet MS"/>
                <a:ea typeface="ＭＳ Ｐゴシック" pitchFamily="-1" charset="-128"/>
                <a:cs typeface="Trebuchet MS"/>
              </a:rPr>
              <a:t>What can you conclude for sure about whether fruits are organic in this shop ?</a:t>
            </a:r>
          </a:p>
          <a:p>
            <a:pPr lvl="1">
              <a:spcBef>
                <a:spcPct val="20000"/>
              </a:spcBef>
              <a:defRPr/>
            </a:pPr>
            <a:r>
              <a:rPr lang="en-US" sz="2400" kern="0" dirty="0" smtClean="0">
                <a:solidFill>
                  <a:srgbClr val="000000"/>
                </a:solidFill>
                <a:latin typeface="Trebuchet MS"/>
                <a:ea typeface="ＭＳ Ｐゴシック" pitchFamily="-1" charset="-128"/>
                <a:cs typeface="Trebuchet MS"/>
              </a:rPr>
              <a:t>All the fruits are organic</a:t>
            </a:r>
          </a:p>
          <a:p>
            <a:pPr lvl="1">
              <a:spcBef>
                <a:spcPct val="20000"/>
              </a:spcBef>
              <a:defRPr/>
            </a:pPr>
            <a:r>
              <a:rPr lang="en-US" sz="2400" kern="0" dirty="0" smtClean="0">
                <a:solidFill>
                  <a:srgbClr val="000000"/>
                </a:solidFill>
                <a:latin typeface="Trebuchet MS"/>
                <a:ea typeface="ＭＳ Ｐゴシック" pitchFamily="-1" charset="-128"/>
                <a:cs typeface="Trebuchet MS"/>
              </a:rPr>
              <a:t>None of the fruits are organic</a:t>
            </a:r>
          </a:p>
          <a:p>
            <a:pPr lvl="1">
              <a:spcBef>
                <a:spcPct val="20000"/>
              </a:spcBef>
              <a:defRPr/>
            </a:pPr>
            <a:r>
              <a:rPr lang="en-US" sz="2400" kern="0" dirty="0" smtClean="0">
                <a:solidFill>
                  <a:srgbClr val="000000"/>
                </a:solidFill>
                <a:latin typeface="Trebuchet MS"/>
                <a:ea typeface="ＭＳ Ｐゴシック" pitchFamily="-1" charset="-128"/>
                <a:cs typeface="Trebuchet MS"/>
              </a:rPr>
              <a:t>Some fruits are organic</a:t>
            </a:r>
          </a:p>
          <a:p>
            <a:pPr lvl="1">
              <a:spcBef>
                <a:spcPct val="20000"/>
              </a:spcBef>
              <a:defRPr/>
            </a:pPr>
            <a:r>
              <a:rPr lang="en-US" sz="2400" kern="0" dirty="0" smtClean="0">
                <a:solidFill>
                  <a:srgbClr val="FF0000"/>
                </a:solidFill>
                <a:latin typeface="Trebuchet MS"/>
                <a:ea typeface="ＭＳ Ｐゴシック" pitchFamily="-1" charset="-128"/>
                <a:cs typeface="Trebuchet MS"/>
              </a:rPr>
              <a:t>Some fruits are not organic</a:t>
            </a:r>
          </a:p>
          <a:p>
            <a:pPr lvl="1">
              <a:spcBef>
                <a:spcPct val="20000"/>
              </a:spcBef>
              <a:defRPr/>
            </a:pPr>
            <a:r>
              <a:rPr lang="en-US" sz="2400" kern="0" dirty="0" smtClean="0">
                <a:solidFill>
                  <a:srgbClr val="000000"/>
                </a:solidFill>
                <a:latin typeface="Trebuchet MS"/>
                <a:ea typeface="ＭＳ Ｐゴシック" pitchFamily="-1" charset="-128"/>
                <a:cs typeface="Trebuchet MS"/>
              </a:rPr>
              <a:t>We cannot tell anything for sure about whether fruits are organic in this shop</a:t>
            </a:r>
          </a:p>
          <a:p>
            <a:pPr lvl="1">
              <a:spcBef>
                <a:spcPct val="20000"/>
              </a:spcBef>
              <a:defRPr/>
            </a:pPr>
            <a:endParaRPr kumimoji="0" lang="en-US" sz="24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endParaRPr>
          </a:p>
          <a:p>
            <a:pPr lvl="0">
              <a:spcBef>
                <a:spcPct val="20000"/>
              </a:spcBef>
              <a:defRPr/>
            </a:pPr>
            <a:r>
              <a:rPr lang="en-US" sz="2800" kern="0" dirty="0" smtClean="0">
                <a:solidFill>
                  <a:srgbClr val="000000"/>
                </a:solidFill>
                <a:latin typeface="Trebuchet MS"/>
                <a:ea typeface="ＭＳ Ｐゴシック" pitchFamily="-1" charset="-128"/>
                <a:cs typeface="Trebuchet MS"/>
              </a:rPr>
              <a:t>“Because none of the apples are organic, and an apple is one type of fruit, we can say that some of the fruits in the store are not organic.”</a:t>
            </a:r>
            <a:endParaRPr kumimoji="0" lang="en-US" sz="24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endParaRPr>
          </a:p>
        </p:txBody>
      </p:sp>
      <p:sp>
        <p:nvSpPr>
          <p:cNvPr id="3" name="Rectangle 3"/>
          <p:cNvSpPr txBox="1">
            <a:spLocks noChangeArrowheads="1"/>
          </p:cNvSpPr>
          <p:nvPr/>
        </p:nvSpPr>
        <p:spPr bwMode="auto">
          <a:xfrm>
            <a:off x="1828800" y="1524000"/>
            <a:ext cx="5562600" cy="3733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30000" kern="0" dirty="0" err="1" smtClean="0">
                <a:solidFill>
                  <a:srgbClr val="FF0000"/>
                </a:solidFill>
                <a:latin typeface="Trebuchet MS"/>
                <a:ea typeface="ＭＳ Ｐゴシック" pitchFamily="-1" charset="-128"/>
                <a:cs typeface="Trebuchet MS"/>
              </a:rPr>
              <a:t>x</a:t>
            </a:r>
            <a:r>
              <a:rPr lang="en-US" sz="30000" kern="0" dirty="0" smtClean="0">
                <a:solidFill>
                  <a:srgbClr val="FF0000"/>
                </a:solidFill>
                <a:latin typeface="Trebuchet MS"/>
                <a:ea typeface="ＭＳ Ｐゴシック" pitchFamily="-1" charset="-128"/>
                <a:cs typeface="Trebuchet MS"/>
              </a:rPr>
              <a:t> 5</a:t>
            </a:r>
            <a:endParaRPr kumimoji="0" lang="en-US" sz="30000" b="0" i="0" u="none" strike="noStrike" kern="0" cap="none" spc="0" normalizeH="0" baseline="0" noProof="0" dirty="0" smtClean="0">
              <a:ln>
                <a:noFill/>
              </a:ln>
              <a:solidFill>
                <a:srgbClr val="FF0000"/>
              </a:solidFill>
              <a:effectLst/>
              <a:uLnTx/>
              <a:uFillTx/>
              <a:latin typeface="Trebuchet MS"/>
              <a:ea typeface="ＭＳ Ｐゴシック" pitchFamily="-1" charset="-128"/>
              <a:cs typeface="Trebuchet MS"/>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0" y="5410200"/>
            <a:ext cx="3962400" cy="739775"/>
          </a:xfrm>
          <a:prstGeom prst="rect">
            <a:avLst/>
          </a:prstGeom>
          <a:noFill/>
          <a:ln w="9525">
            <a:noFill/>
            <a:miter lim="800000"/>
            <a:headEnd/>
            <a:tailEnd/>
          </a:ln>
        </p:spPr>
        <p:txBody>
          <a:bodyPr>
            <a:prstTxWarp prst="textNoShape">
              <a:avLst/>
            </a:prstTxWarp>
          </a:bodyPr>
          <a:lstStyle/>
          <a:p>
            <a:pPr eaLnBrk="0" hangingPunct="0">
              <a:spcBef>
                <a:spcPct val="20000"/>
              </a:spcBef>
              <a:defRPr/>
            </a:pPr>
            <a:r>
              <a:rPr lang="en-US" sz="2800" kern="0" dirty="0" smtClean="0">
                <a:effectLst>
                  <a:outerShdw blurRad="38100" dist="38100" dir="2700000" algn="tl">
                    <a:srgbClr val="000000">
                      <a:alpha val="43137"/>
                    </a:srgbClr>
                  </a:outerShdw>
                </a:effectLst>
                <a:latin typeface="Trebuchet MS"/>
                <a:ea typeface="ＭＳ Ｐゴシック" pitchFamily="-1" charset="-128"/>
                <a:cs typeface="Trebuchet MS"/>
              </a:rPr>
              <a:t>Peter is 8, John is 12</a:t>
            </a:r>
            <a:endParaRPr lang="en-US" sz="2800" kern="0" dirty="0">
              <a:effectLst>
                <a:outerShdw blurRad="38100" dist="38100" dir="2700000" algn="tl">
                  <a:srgbClr val="000000">
                    <a:alpha val="43137"/>
                  </a:srgbClr>
                </a:outerShdw>
              </a:effectLst>
              <a:latin typeface="Trebuchet MS"/>
              <a:ea typeface="ＭＳ Ｐゴシック" pitchFamily="-1" charset="-128"/>
              <a:cs typeface="Trebuchet MS"/>
            </a:endParaRPr>
          </a:p>
        </p:txBody>
      </p:sp>
      <p:sp>
        <p:nvSpPr>
          <p:cNvPr id="17" name="Right Arrow 16"/>
          <p:cNvSpPr/>
          <p:nvPr/>
        </p:nvSpPr>
        <p:spPr>
          <a:xfrm flipV="1">
            <a:off x="3886200" y="3346450"/>
            <a:ext cx="914400" cy="3048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2"/>
          <p:cNvSpPr txBox="1">
            <a:spLocks noChangeArrowheads="1"/>
          </p:cNvSpPr>
          <p:nvPr/>
        </p:nvSpPr>
        <p:spPr bwMode="auto">
          <a:xfrm>
            <a:off x="4953000" y="5410200"/>
            <a:ext cx="4343400" cy="739775"/>
          </a:xfrm>
          <a:prstGeom prst="rect">
            <a:avLst/>
          </a:prstGeom>
          <a:noFill/>
          <a:ln w="9525">
            <a:noFill/>
            <a:miter lim="800000"/>
            <a:headEnd/>
            <a:tailEnd/>
          </a:ln>
        </p:spPr>
        <p:txBody>
          <a:bodyPr>
            <a:prstTxWarp prst="textNoShape">
              <a:avLst/>
            </a:prstTxWarp>
          </a:bodyPr>
          <a:lstStyle/>
          <a:p>
            <a:pPr marL="342900" indent="-342900" eaLnBrk="0" hangingPunct="0">
              <a:spcBef>
                <a:spcPct val="20000"/>
              </a:spcBef>
              <a:defRPr/>
            </a:pPr>
            <a:r>
              <a:rPr lang="en-US" sz="2800" kern="0" dirty="0" smtClean="0">
                <a:effectLst>
                  <a:outerShdw blurRad="38100" dist="38100" dir="2700000" algn="tl">
                    <a:srgbClr val="000000">
                      <a:alpha val="43137"/>
                    </a:srgbClr>
                  </a:outerShdw>
                </a:effectLst>
                <a:latin typeface="Trebuchet MS"/>
                <a:ea typeface="ＭＳ Ｐゴシック" pitchFamily="-1" charset="-128"/>
                <a:cs typeface="Trebuchet MS"/>
              </a:rPr>
              <a:t>John is older than Peter</a:t>
            </a:r>
            <a:endParaRPr lang="en-US" sz="2800" kern="0" dirty="0">
              <a:effectLst>
                <a:outerShdw blurRad="38100" dist="38100" dir="2700000" algn="tl">
                  <a:srgbClr val="000000">
                    <a:alpha val="43137"/>
                  </a:srgbClr>
                </a:outerShdw>
              </a:effectLst>
              <a:latin typeface="Trebuchet MS"/>
              <a:ea typeface="ＭＳ Ｐゴシック" pitchFamily="-1" charset="-128"/>
              <a:cs typeface="Trebuchet MS"/>
            </a:endParaRPr>
          </a:p>
        </p:txBody>
      </p:sp>
      <p:pic>
        <p:nvPicPr>
          <p:cNvPr id="34" name="Picture 33"/>
          <p:cNvPicPr>
            <a:picLocks noChangeAspect="1"/>
          </p:cNvPicPr>
          <p:nvPr/>
        </p:nvPicPr>
        <p:blipFill>
          <a:blip r:embed="rId3"/>
          <a:stretch>
            <a:fillRect/>
          </a:stretch>
        </p:blipFill>
        <p:spPr>
          <a:xfrm>
            <a:off x="762000" y="609600"/>
            <a:ext cx="2133600" cy="1481009"/>
          </a:xfrm>
          <a:prstGeom prst="rect">
            <a:avLst/>
          </a:prstGeom>
        </p:spPr>
      </p:pic>
      <p:sp>
        <p:nvSpPr>
          <p:cNvPr id="35" name="Right Arrow 34"/>
          <p:cNvSpPr/>
          <p:nvPr/>
        </p:nvSpPr>
        <p:spPr>
          <a:xfrm flipV="1">
            <a:off x="3962400" y="1219200"/>
            <a:ext cx="914400" cy="3048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2"/>
          <p:cNvSpPr txBox="1">
            <a:spLocks noChangeArrowheads="1"/>
          </p:cNvSpPr>
          <p:nvPr/>
        </p:nvSpPr>
        <p:spPr bwMode="auto">
          <a:xfrm>
            <a:off x="5181600" y="1066800"/>
            <a:ext cx="2971800" cy="739775"/>
          </a:xfrm>
          <a:prstGeom prst="rect">
            <a:avLst/>
          </a:prstGeom>
          <a:noFill/>
          <a:ln w="9525">
            <a:noFill/>
            <a:miter lim="800000"/>
            <a:headEnd/>
            <a:tailEnd/>
          </a:ln>
        </p:spPr>
        <p:txBody>
          <a:bodyPr>
            <a:prstTxWarp prst="textNoShape">
              <a:avLst/>
            </a:prstTxWarp>
          </a:bodyPr>
          <a:lstStyle/>
          <a:p>
            <a:pPr eaLnBrk="0" hangingPunct="0">
              <a:spcBef>
                <a:spcPct val="20000"/>
              </a:spcBef>
              <a:defRPr/>
            </a:pPr>
            <a:r>
              <a:rPr lang="en-US" sz="2800" kern="0" dirty="0" smtClean="0">
                <a:effectLst>
                  <a:outerShdw blurRad="38100" dist="38100" dir="2700000" algn="tl">
                    <a:srgbClr val="000000">
                      <a:alpha val="43137"/>
                    </a:srgbClr>
                  </a:outerShdw>
                </a:effectLst>
                <a:latin typeface="Trebuchet MS"/>
                <a:ea typeface="ＭＳ Ｐゴシック" pitchFamily="-1" charset="-128"/>
                <a:cs typeface="Trebuchet MS"/>
              </a:rPr>
              <a:t>It’s going to rain</a:t>
            </a:r>
            <a:endParaRPr lang="en-US" sz="2800" kern="0" dirty="0">
              <a:effectLst>
                <a:outerShdw blurRad="38100" dist="38100" dir="2700000" algn="tl">
                  <a:srgbClr val="000000">
                    <a:alpha val="43137"/>
                  </a:srgbClr>
                </a:outerShdw>
              </a:effectLst>
              <a:latin typeface="Trebuchet MS"/>
              <a:ea typeface="ＭＳ Ｐゴシック" pitchFamily="-1" charset="-128"/>
              <a:cs typeface="Trebuchet MS"/>
            </a:endParaRPr>
          </a:p>
        </p:txBody>
      </p:sp>
      <p:sp>
        <p:nvSpPr>
          <p:cNvPr id="11" name="Rectangle 2"/>
          <p:cNvSpPr txBox="1">
            <a:spLocks noChangeArrowheads="1"/>
          </p:cNvSpPr>
          <p:nvPr/>
        </p:nvSpPr>
        <p:spPr bwMode="auto">
          <a:xfrm>
            <a:off x="5181600" y="3194050"/>
            <a:ext cx="2971800" cy="739775"/>
          </a:xfrm>
          <a:prstGeom prst="rect">
            <a:avLst/>
          </a:prstGeom>
          <a:noFill/>
          <a:ln w="9525">
            <a:noFill/>
            <a:miter lim="800000"/>
            <a:headEnd/>
            <a:tailEnd/>
          </a:ln>
        </p:spPr>
        <p:txBody>
          <a:bodyPr>
            <a:prstTxWarp prst="textNoShape">
              <a:avLst/>
            </a:prstTxWarp>
          </a:bodyPr>
          <a:lstStyle/>
          <a:p>
            <a:pPr eaLnBrk="0" hangingPunct="0">
              <a:spcBef>
                <a:spcPct val="20000"/>
              </a:spcBef>
              <a:defRPr/>
            </a:pPr>
            <a:r>
              <a:rPr lang="en-US" sz="2800" kern="0" dirty="0" smtClean="0">
                <a:effectLst>
                  <a:outerShdw blurRad="38100" dist="38100" dir="2700000" algn="tl">
                    <a:srgbClr val="000000">
                      <a:alpha val="43137"/>
                    </a:srgbClr>
                  </a:outerShdw>
                </a:effectLst>
                <a:latin typeface="Trebuchet MS"/>
                <a:ea typeface="ＭＳ Ｐゴシック" pitchFamily="-1" charset="-128"/>
                <a:cs typeface="Trebuchet MS"/>
              </a:rPr>
              <a:t>It needs food and water</a:t>
            </a:r>
            <a:endParaRPr lang="en-US" sz="2800" kern="0" dirty="0">
              <a:effectLst>
                <a:outerShdw blurRad="38100" dist="38100" dir="2700000" algn="tl">
                  <a:srgbClr val="000000">
                    <a:alpha val="43137"/>
                  </a:srgbClr>
                </a:outerShdw>
              </a:effectLst>
              <a:latin typeface="Trebuchet MS"/>
              <a:ea typeface="ＭＳ Ｐゴシック" pitchFamily="-1" charset="-128"/>
              <a:cs typeface="Trebuchet MS"/>
            </a:endParaRPr>
          </a:p>
        </p:txBody>
      </p:sp>
      <p:pic>
        <p:nvPicPr>
          <p:cNvPr id="12" name="Picture 11"/>
          <p:cNvPicPr>
            <a:picLocks noChangeAspect="1"/>
          </p:cNvPicPr>
          <p:nvPr/>
        </p:nvPicPr>
        <p:blipFill>
          <a:blip r:embed="rId4"/>
          <a:stretch>
            <a:fillRect/>
          </a:stretch>
        </p:blipFill>
        <p:spPr>
          <a:xfrm>
            <a:off x="990600" y="2971800"/>
            <a:ext cx="1638194" cy="1441450"/>
          </a:xfrm>
          <a:prstGeom prst="rect">
            <a:avLst/>
          </a:prstGeom>
        </p:spPr>
      </p:pic>
      <p:sp>
        <p:nvSpPr>
          <p:cNvPr id="13" name="Right Arrow 12"/>
          <p:cNvSpPr/>
          <p:nvPr/>
        </p:nvSpPr>
        <p:spPr>
          <a:xfrm flipV="1">
            <a:off x="3886200" y="5562600"/>
            <a:ext cx="914400" cy="3048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P spid="18" grpId="0"/>
      <p:bldP spid="35" grpId="0" animBg="1"/>
      <p:bldP spid="36" grpId="0"/>
      <p:bldP spid="11" grpId="0"/>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81000" y="0"/>
            <a:ext cx="8382000" cy="685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2800" kern="0" dirty="0" smtClean="0">
                <a:solidFill>
                  <a:srgbClr val="000000"/>
                </a:solidFill>
                <a:latin typeface="Trebuchet MS"/>
                <a:ea typeface="ＭＳ Ｐゴシック" pitchFamily="-1" charset="-128"/>
                <a:cs typeface="Trebuchet MS"/>
              </a:rPr>
              <a:t>Second phase</a:t>
            </a:r>
            <a:endPar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5-25 at 16.46.39.png"/>
          <p:cNvPicPr>
            <a:picLocks noChangeAspect="1"/>
          </p:cNvPicPr>
          <p:nvPr/>
        </p:nvPicPr>
        <p:blipFill>
          <a:blip r:embed="rId3"/>
          <a:stretch>
            <a:fillRect/>
          </a:stretch>
        </p:blipFill>
        <p:spPr>
          <a:xfrm>
            <a:off x="3992451" y="0"/>
            <a:ext cx="5151549" cy="3048000"/>
          </a:xfrm>
          <a:prstGeom prst="rect">
            <a:avLst/>
          </a:prstGeom>
        </p:spPr>
      </p:pic>
      <p:sp>
        <p:nvSpPr>
          <p:cNvPr id="4" name="Rectangle 3"/>
          <p:cNvSpPr txBox="1">
            <a:spLocks noChangeArrowheads="1"/>
          </p:cNvSpPr>
          <p:nvPr/>
        </p:nvSpPr>
        <p:spPr bwMode="auto">
          <a:xfrm>
            <a:off x="381000" y="2209800"/>
            <a:ext cx="8382000" cy="464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2800" kern="0" dirty="0" smtClean="0">
                <a:solidFill>
                  <a:srgbClr val="FFFFFF"/>
                </a:solidFill>
                <a:latin typeface="Trebuchet MS"/>
                <a:ea typeface="ＭＳ Ｐゴシック" pitchFamily="-1" charset="-128"/>
                <a:cs typeface="Trebuchet MS"/>
              </a:rPr>
              <a:t>You answered</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rebuchet MS"/>
                <a:ea typeface="ＭＳ Ｐゴシック" pitchFamily="-1" charset="-128"/>
                <a:cs typeface="Trebuchet MS"/>
              </a:rPr>
              <a:t>	Some fruits are not organic</a:t>
            </a:r>
            <a:endParaRPr lang="en-US" sz="2800" kern="0" dirty="0" smtClean="0">
              <a:solidFill>
                <a:srgbClr val="FFFFFF"/>
              </a:solidFill>
              <a:latin typeface="Trebuchet MS"/>
              <a:ea typeface="ＭＳ Ｐゴシック" pitchFamily="-1" charset="-128"/>
              <a:cs typeface="Trebuchet M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rebuchet MS"/>
                <a:ea typeface="ＭＳ Ｐゴシック" pitchFamily="-1" charset="-128"/>
                <a:cs typeface="Trebuchet MS"/>
              </a:rPr>
              <a:t>Someone</a:t>
            </a:r>
            <a:r>
              <a:rPr kumimoji="0" lang="en-US" sz="2800" b="0" i="0" u="none" strike="noStrike" kern="0" cap="none" spc="0" normalizeH="0" noProof="0" dirty="0" smtClean="0">
                <a:ln>
                  <a:noFill/>
                </a:ln>
                <a:solidFill>
                  <a:srgbClr val="FFFFFF"/>
                </a:solidFill>
                <a:effectLst/>
                <a:uLnTx/>
                <a:uFillTx/>
                <a:latin typeface="Trebuchet MS"/>
                <a:ea typeface="ＭＳ Ｐゴシック" pitchFamily="-1" charset="-128"/>
                <a:cs typeface="Trebuchet MS"/>
              </a:rPr>
              <a:t> else answered</a:t>
            </a:r>
          </a:p>
          <a:p>
            <a:pPr marL="0" lvl="1">
              <a:spcBef>
                <a:spcPct val="20000"/>
              </a:spcBef>
              <a:defRPr/>
            </a:pPr>
            <a:r>
              <a:rPr lang="en-US" sz="2800" kern="0" dirty="0" smtClean="0">
                <a:solidFill>
                  <a:srgbClr val="FFFFFF"/>
                </a:solidFill>
                <a:latin typeface="Trebuchet MS"/>
                <a:ea typeface="ＭＳ Ｐゴシック" pitchFamily="-1" charset="-128"/>
                <a:cs typeface="Trebuchet MS"/>
              </a:rPr>
              <a:t>	We cannot tell anything for sure about 	whether fruits are organic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rebuchet MS"/>
                <a:ea typeface="ＭＳ Ｐゴシック" pitchFamily="-1" charset="-128"/>
                <a:cs typeface="Trebuchet MS"/>
              </a:rPr>
              <a:t>And the argument was:</a:t>
            </a:r>
          </a:p>
          <a:p>
            <a:pPr lvl="1">
              <a:spcBef>
                <a:spcPct val="20000"/>
              </a:spcBef>
              <a:defRPr/>
            </a:pPr>
            <a:r>
              <a:rPr lang="en-US" sz="2800" kern="0" dirty="0" smtClean="0">
                <a:solidFill>
                  <a:srgbClr val="FFFFFF"/>
                </a:solidFill>
                <a:latin typeface="Trebuchet MS"/>
                <a:ea typeface="ＭＳ Ｐゴシック" pitchFamily="-1" charset="-128"/>
                <a:cs typeface="Trebuchet MS"/>
              </a:rPr>
              <a:t>“There is not enough information to conclude about all the fruits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rebuchet MS"/>
                <a:ea typeface="ＭＳ Ｐゴシック" pitchFamily="-1" charset="-128"/>
                <a:cs typeface="Trebuchet MS"/>
              </a:rPr>
              <a:t>If you want you can change your mind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5-25 at 16.46.39.png"/>
          <p:cNvPicPr>
            <a:picLocks noChangeAspect="1"/>
          </p:cNvPicPr>
          <p:nvPr/>
        </p:nvPicPr>
        <p:blipFill>
          <a:blip r:embed="rId3"/>
          <a:stretch>
            <a:fillRect/>
          </a:stretch>
        </p:blipFill>
        <p:spPr>
          <a:xfrm>
            <a:off x="3992451" y="0"/>
            <a:ext cx="5151549" cy="3048000"/>
          </a:xfrm>
          <a:prstGeom prst="rect">
            <a:avLst/>
          </a:prstGeom>
        </p:spPr>
      </p:pic>
      <p:sp>
        <p:nvSpPr>
          <p:cNvPr id="4" name="Rectangle 3"/>
          <p:cNvSpPr txBox="1">
            <a:spLocks noChangeArrowheads="1"/>
          </p:cNvSpPr>
          <p:nvPr/>
        </p:nvSpPr>
        <p:spPr bwMode="auto">
          <a:xfrm>
            <a:off x="381000" y="2209800"/>
            <a:ext cx="8382000" cy="464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2800" kern="0" dirty="0" smtClean="0">
                <a:solidFill>
                  <a:srgbClr val="000000"/>
                </a:solidFill>
                <a:latin typeface="Trebuchet MS"/>
                <a:ea typeface="ＭＳ Ｐゴシック" pitchFamily="-1" charset="-128"/>
                <a:cs typeface="Trebuchet MS"/>
              </a:rPr>
              <a:t>You answered</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	Some fruits are not organic</a:t>
            </a:r>
            <a:endParaRPr lang="en-US" sz="2800" kern="0" dirty="0" smtClean="0">
              <a:solidFill>
                <a:srgbClr val="000000"/>
              </a:solidFill>
              <a:latin typeface="Trebuchet MS"/>
              <a:ea typeface="ＭＳ Ｐゴシック" pitchFamily="-1" charset="-128"/>
              <a:cs typeface="Trebuchet M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rebuchet MS"/>
                <a:ea typeface="ＭＳ Ｐゴシック" pitchFamily="-1" charset="-128"/>
                <a:cs typeface="Trebuchet MS"/>
              </a:rPr>
              <a:t>Someone</a:t>
            </a:r>
            <a:r>
              <a:rPr kumimoji="0" lang="en-US" sz="2800" b="0" i="0" u="none" strike="noStrike" kern="0" cap="none" spc="0" normalizeH="0" noProof="0" dirty="0" smtClean="0">
                <a:ln>
                  <a:noFill/>
                </a:ln>
                <a:solidFill>
                  <a:srgbClr val="FFFFFF"/>
                </a:solidFill>
                <a:effectLst/>
                <a:uLnTx/>
                <a:uFillTx/>
                <a:latin typeface="Trebuchet MS"/>
                <a:ea typeface="ＭＳ Ｐゴシック" pitchFamily="-1" charset="-128"/>
                <a:cs typeface="Trebuchet MS"/>
              </a:rPr>
              <a:t> else answered</a:t>
            </a:r>
          </a:p>
          <a:p>
            <a:pPr marL="0" lvl="1">
              <a:spcBef>
                <a:spcPct val="20000"/>
              </a:spcBef>
              <a:defRPr/>
            </a:pPr>
            <a:r>
              <a:rPr lang="en-US" sz="2800" kern="0" dirty="0" smtClean="0">
                <a:solidFill>
                  <a:srgbClr val="FFFFFF"/>
                </a:solidFill>
                <a:latin typeface="Trebuchet MS"/>
                <a:ea typeface="ＭＳ Ｐゴシック" pitchFamily="-1" charset="-128"/>
                <a:cs typeface="Trebuchet MS"/>
              </a:rPr>
              <a:t>	We cannot tell anything for sure about 	whether fruits are organic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rebuchet MS"/>
                <a:ea typeface="ＭＳ Ｐゴシック" pitchFamily="-1" charset="-128"/>
                <a:cs typeface="Trebuchet MS"/>
              </a:rPr>
              <a:t>And the argument was:</a:t>
            </a:r>
          </a:p>
          <a:p>
            <a:pPr lvl="1">
              <a:spcBef>
                <a:spcPct val="20000"/>
              </a:spcBef>
              <a:defRPr/>
            </a:pPr>
            <a:r>
              <a:rPr lang="en-US" sz="2800" kern="0" dirty="0" smtClean="0">
                <a:solidFill>
                  <a:srgbClr val="FFFFFF"/>
                </a:solidFill>
                <a:latin typeface="Trebuchet MS"/>
                <a:ea typeface="ＭＳ Ｐゴシック" pitchFamily="-1" charset="-128"/>
                <a:cs typeface="Trebuchet MS"/>
              </a:rPr>
              <a:t>“There is not enough information to conclude about all the fruits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rebuchet MS"/>
                <a:ea typeface="ＭＳ Ｐゴシック" pitchFamily="-1" charset="-128"/>
                <a:cs typeface="Trebuchet MS"/>
              </a:rPr>
              <a:t>If you want you can change your mind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5-25 at 16.46.39.png"/>
          <p:cNvPicPr>
            <a:picLocks noChangeAspect="1"/>
          </p:cNvPicPr>
          <p:nvPr/>
        </p:nvPicPr>
        <p:blipFill>
          <a:blip r:embed="rId3"/>
          <a:stretch>
            <a:fillRect/>
          </a:stretch>
        </p:blipFill>
        <p:spPr>
          <a:xfrm>
            <a:off x="3992451" y="0"/>
            <a:ext cx="5151549" cy="3048000"/>
          </a:xfrm>
          <a:prstGeom prst="rect">
            <a:avLst/>
          </a:prstGeom>
        </p:spPr>
      </p:pic>
      <p:sp>
        <p:nvSpPr>
          <p:cNvPr id="4" name="Rectangle 3"/>
          <p:cNvSpPr txBox="1">
            <a:spLocks noChangeArrowheads="1"/>
          </p:cNvSpPr>
          <p:nvPr/>
        </p:nvSpPr>
        <p:spPr bwMode="auto">
          <a:xfrm>
            <a:off x="381000" y="2209800"/>
            <a:ext cx="8382000" cy="464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2800" kern="0" dirty="0" smtClean="0">
                <a:solidFill>
                  <a:srgbClr val="000000"/>
                </a:solidFill>
                <a:latin typeface="Trebuchet MS"/>
                <a:ea typeface="ＭＳ Ｐゴシック" pitchFamily="-1" charset="-128"/>
                <a:cs typeface="Trebuchet MS"/>
              </a:rPr>
              <a:t>You answered</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	Some fruits are not organic</a:t>
            </a:r>
            <a:endParaRPr lang="en-US" sz="2800" kern="0" dirty="0" smtClean="0">
              <a:solidFill>
                <a:srgbClr val="000000"/>
              </a:solidFill>
              <a:latin typeface="Trebuchet MS"/>
              <a:ea typeface="ＭＳ Ｐゴシック" pitchFamily="-1" charset="-128"/>
              <a:cs typeface="Trebuchet M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Someone</a:t>
            </a:r>
            <a:r>
              <a:rPr kumimoji="0" lang="en-US" sz="2800" b="0" i="0" u="none" strike="noStrike" kern="0" cap="none" spc="0" normalizeH="0" noProof="0" dirty="0" smtClean="0">
                <a:ln>
                  <a:noFill/>
                </a:ln>
                <a:solidFill>
                  <a:srgbClr val="000000"/>
                </a:solidFill>
                <a:effectLst/>
                <a:uLnTx/>
                <a:uFillTx/>
                <a:latin typeface="Trebuchet MS"/>
                <a:ea typeface="ＭＳ Ｐゴシック" pitchFamily="-1" charset="-128"/>
                <a:cs typeface="Trebuchet MS"/>
              </a:rPr>
              <a:t> else answered</a:t>
            </a:r>
          </a:p>
          <a:p>
            <a:pPr marL="0" lvl="1">
              <a:spcBef>
                <a:spcPct val="20000"/>
              </a:spcBef>
              <a:defRPr/>
            </a:pPr>
            <a:r>
              <a:rPr lang="en-US" sz="2800" kern="0" dirty="0" smtClean="0">
                <a:solidFill>
                  <a:srgbClr val="000000"/>
                </a:solidFill>
                <a:latin typeface="Trebuchet MS"/>
                <a:ea typeface="ＭＳ Ｐゴシック" pitchFamily="-1" charset="-128"/>
                <a:cs typeface="Trebuchet MS"/>
              </a:rPr>
              <a:t>	We cannot tell anything for sure about 	whether fruits are organic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And the argument was:</a:t>
            </a:r>
          </a:p>
          <a:p>
            <a:pPr lvl="1">
              <a:spcBef>
                <a:spcPct val="20000"/>
              </a:spcBef>
              <a:defRPr/>
            </a:pPr>
            <a:r>
              <a:rPr lang="en-US" sz="2800" kern="0" dirty="0" smtClean="0">
                <a:solidFill>
                  <a:srgbClr val="000000"/>
                </a:solidFill>
                <a:latin typeface="Trebuchet MS"/>
                <a:ea typeface="ＭＳ Ｐゴシック" pitchFamily="-1" charset="-128"/>
                <a:cs typeface="Trebuchet MS"/>
              </a:rPr>
              <a:t>“There is not enough information to conclude about all the fruits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rebuchet MS"/>
                <a:ea typeface="ＭＳ Ｐゴシック" pitchFamily="-1" charset="-128"/>
                <a:cs typeface="Trebuchet MS"/>
              </a:rPr>
              <a:t>If you want you can change your mind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5-25 at 16.46.39.png"/>
          <p:cNvPicPr>
            <a:picLocks noChangeAspect="1"/>
          </p:cNvPicPr>
          <p:nvPr/>
        </p:nvPicPr>
        <p:blipFill>
          <a:blip r:embed="rId3"/>
          <a:stretch>
            <a:fillRect/>
          </a:stretch>
        </p:blipFill>
        <p:spPr>
          <a:xfrm>
            <a:off x="3992451" y="0"/>
            <a:ext cx="5151549" cy="3048000"/>
          </a:xfrm>
          <a:prstGeom prst="rect">
            <a:avLst/>
          </a:prstGeom>
        </p:spPr>
      </p:pic>
      <p:sp>
        <p:nvSpPr>
          <p:cNvPr id="4" name="Rectangle 3"/>
          <p:cNvSpPr txBox="1">
            <a:spLocks noChangeArrowheads="1"/>
          </p:cNvSpPr>
          <p:nvPr/>
        </p:nvSpPr>
        <p:spPr bwMode="auto">
          <a:xfrm>
            <a:off x="381000" y="2209800"/>
            <a:ext cx="8382000" cy="464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2800" kern="0" dirty="0" smtClean="0">
                <a:solidFill>
                  <a:srgbClr val="000000"/>
                </a:solidFill>
                <a:latin typeface="Trebuchet MS"/>
                <a:ea typeface="ＭＳ Ｐゴシック" pitchFamily="-1" charset="-128"/>
                <a:cs typeface="Trebuchet MS"/>
              </a:rPr>
              <a:t>You answered</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	Some fruits are not organic</a:t>
            </a:r>
            <a:endParaRPr lang="en-US" sz="2800" kern="0" dirty="0" smtClean="0">
              <a:solidFill>
                <a:srgbClr val="000000"/>
              </a:solidFill>
              <a:latin typeface="Trebuchet MS"/>
              <a:ea typeface="ＭＳ Ｐゴシック" pitchFamily="-1" charset="-128"/>
              <a:cs typeface="Trebuchet M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Someone</a:t>
            </a:r>
            <a:r>
              <a:rPr kumimoji="0" lang="en-US" sz="2800" b="0" i="0" u="none" strike="noStrike" kern="0" cap="none" spc="0" normalizeH="0" noProof="0" dirty="0" smtClean="0">
                <a:ln>
                  <a:noFill/>
                </a:ln>
                <a:solidFill>
                  <a:srgbClr val="000000"/>
                </a:solidFill>
                <a:effectLst/>
                <a:uLnTx/>
                <a:uFillTx/>
                <a:latin typeface="Trebuchet MS"/>
                <a:ea typeface="ＭＳ Ｐゴシック" pitchFamily="-1" charset="-128"/>
                <a:cs typeface="Trebuchet MS"/>
              </a:rPr>
              <a:t> else answered</a:t>
            </a:r>
          </a:p>
          <a:p>
            <a:pPr marL="0" lvl="1">
              <a:spcBef>
                <a:spcPct val="20000"/>
              </a:spcBef>
              <a:defRPr/>
            </a:pPr>
            <a:r>
              <a:rPr lang="en-US" sz="2800" kern="0" dirty="0" smtClean="0">
                <a:solidFill>
                  <a:srgbClr val="000000"/>
                </a:solidFill>
                <a:latin typeface="Trebuchet MS"/>
                <a:ea typeface="ＭＳ Ｐゴシック" pitchFamily="-1" charset="-128"/>
                <a:cs typeface="Trebuchet MS"/>
              </a:rPr>
              <a:t>	We cannot tell anything for sure about 	whether fruits are organic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And the argument was:</a:t>
            </a:r>
          </a:p>
          <a:p>
            <a:pPr lvl="1">
              <a:spcBef>
                <a:spcPct val="20000"/>
              </a:spcBef>
              <a:defRPr/>
            </a:pPr>
            <a:r>
              <a:rPr lang="en-US" sz="2800" kern="0" dirty="0" smtClean="0">
                <a:solidFill>
                  <a:srgbClr val="000000"/>
                </a:solidFill>
                <a:latin typeface="Trebuchet MS"/>
                <a:ea typeface="ＭＳ Ｐゴシック" pitchFamily="-1" charset="-128"/>
                <a:cs typeface="Trebuchet MS"/>
              </a:rPr>
              <a:t>“There is not enough information to conclude about all the fruits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If you want you can change your mind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5-25 at 16.46.39.png"/>
          <p:cNvPicPr>
            <a:picLocks noChangeAspect="1"/>
          </p:cNvPicPr>
          <p:nvPr/>
        </p:nvPicPr>
        <p:blipFill>
          <a:blip r:embed="rId3"/>
          <a:stretch>
            <a:fillRect/>
          </a:stretch>
        </p:blipFill>
        <p:spPr>
          <a:xfrm>
            <a:off x="3992451" y="0"/>
            <a:ext cx="5151549" cy="3048000"/>
          </a:xfrm>
          <a:prstGeom prst="rect">
            <a:avLst/>
          </a:prstGeom>
        </p:spPr>
      </p:pic>
      <p:sp>
        <p:nvSpPr>
          <p:cNvPr id="4" name="Rectangle 3"/>
          <p:cNvSpPr txBox="1">
            <a:spLocks noChangeArrowheads="1"/>
          </p:cNvSpPr>
          <p:nvPr/>
        </p:nvSpPr>
        <p:spPr bwMode="auto">
          <a:xfrm>
            <a:off x="381000" y="2209800"/>
            <a:ext cx="8382000" cy="464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2800" kern="0" dirty="0" smtClean="0">
                <a:solidFill>
                  <a:srgbClr val="000000"/>
                </a:solidFill>
                <a:latin typeface="Trebuchet MS"/>
                <a:ea typeface="ＭＳ Ｐゴシック" pitchFamily="-1" charset="-128"/>
                <a:cs typeface="Trebuchet MS"/>
              </a:rPr>
              <a:t>You answered</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	Some fruits are not organic</a:t>
            </a:r>
            <a:endParaRPr lang="en-US" sz="2800" kern="0" dirty="0" smtClean="0">
              <a:solidFill>
                <a:srgbClr val="000000"/>
              </a:solidFill>
              <a:latin typeface="Trebuchet MS"/>
              <a:ea typeface="ＭＳ Ｐゴシック" pitchFamily="-1" charset="-128"/>
              <a:cs typeface="Trebuchet M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Someone</a:t>
            </a:r>
            <a:r>
              <a:rPr kumimoji="0" lang="en-US" sz="2800" b="0" i="0" u="none" strike="noStrike" kern="0" cap="none" spc="0" normalizeH="0" noProof="0" dirty="0" smtClean="0">
                <a:ln>
                  <a:noFill/>
                </a:ln>
                <a:solidFill>
                  <a:srgbClr val="000000"/>
                </a:solidFill>
                <a:effectLst/>
                <a:uLnTx/>
                <a:uFillTx/>
                <a:latin typeface="Trebuchet MS"/>
                <a:ea typeface="ＭＳ Ｐゴシック" pitchFamily="-1" charset="-128"/>
                <a:cs typeface="Trebuchet MS"/>
              </a:rPr>
              <a:t> else answered</a:t>
            </a:r>
          </a:p>
          <a:p>
            <a:pPr marL="0" lvl="1">
              <a:spcBef>
                <a:spcPct val="20000"/>
              </a:spcBef>
              <a:defRPr/>
            </a:pPr>
            <a:r>
              <a:rPr lang="en-US" sz="2800" kern="0" dirty="0" smtClean="0">
                <a:solidFill>
                  <a:srgbClr val="000000"/>
                </a:solidFill>
                <a:latin typeface="Trebuchet MS"/>
                <a:ea typeface="ＭＳ Ｐゴシック" pitchFamily="-1" charset="-128"/>
                <a:cs typeface="Trebuchet MS"/>
              </a:rPr>
              <a:t>	We cannot tell anything for sure about 	whether fruits are organic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And the argument was:</a:t>
            </a:r>
          </a:p>
          <a:p>
            <a:pPr lvl="1">
              <a:spcBef>
                <a:spcPct val="20000"/>
              </a:spcBef>
              <a:defRPr/>
            </a:pPr>
            <a:r>
              <a:rPr lang="en-US" sz="2800" kern="0" dirty="0" smtClean="0">
                <a:solidFill>
                  <a:srgbClr val="000000"/>
                </a:solidFill>
                <a:latin typeface="Trebuchet MS"/>
                <a:ea typeface="ＭＳ Ｐゴシック" pitchFamily="-1" charset="-128"/>
                <a:cs typeface="Trebuchet MS"/>
              </a:rPr>
              <a:t>“There is not enough information to conclude about all the fruits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If you want you can change your mind</a:t>
            </a:r>
          </a:p>
        </p:txBody>
      </p:sp>
      <p:sp>
        <p:nvSpPr>
          <p:cNvPr id="6" name="Rectangle 3"/>
          <p:cNvSpPr txBox="1">
            <a:spLocks noChangeArrowheads="1"/>
          </p:cNvSpPr>
          <p:nvPr/>
        </p:nvSpPr>
        <p:spPr bwMode="auto">
          <a:xfrm>
            <a:off x="1828800" y="1524000"/>
            <a:ext cx="5562600" cy="3733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30000" kern="0" dirty="0" err="1" smtClean="0">
                <a:solidFill>
                  <a:srgbClr val="FF0000"/>
                </a:solidFill>
                <a:latin typeface="Trebuchet MS"/>
                <a:ea typeface="ＭＳ Ｐゴシック" pitchFamily="-1" charset="-128"/>
                <a:cs typeface="Trebuchet MS"/>
              </a:rPr>
              <a:t>x</a:t>
            </a:r>
            <a:r>
              <a:rPr lang="en-US" sz="30000" kern="0" dirty="0" smtClean="0">
                <a:solidFill>
                  <a:srgbClr val="FF0000"/>
                </a:solidFill>
                <a:latin typeface="Trebuchet MS"/>
                <a:ea typeface="ＭＳ Ｐゴシック" pitchFamily="-1" charset="-128"/>
                <a:cs typeface="Trebuchet MS"/>
              </a:rPr>
              <a:t> 4</a:t>
            </a:r>
            <a:endParaRPr kumimoji="0" lang="en-US" sz="30000" b="0" i="0" u="none" strike="noStrike" kern="0" cap="none" spc="0" normalizeH="0" baseline="0" noProof="0" dirty="0" smtClean="0">
              <a:ln>
                <a:noFill/>
              </a:ln>
              <a:solidFill>
                <a:srgbClr val="FF0000"/>
              </a:solidFill>
              <a:effectLst/>
              <a:uLnTx/>
              <a:uFillTx/>
              <a:latin typeface="Trebuchet MS"/>
              <a:ea typeface="ＭＳ Ｐゴシック" pitchFamily="-1" charset="-128"/>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5-25 at 16.46.39.png"/>
          <p:cNvPicPr>
            <a:picLocks noChangeAspect="1"/>
          </p:cNvPicPr>
          <p:nvPr/>
        </p:nvPicPr>
        <p:blipFill>
          <a:blip r:embed="rId3"/>
          <a:stretch>
            <a:fillRect/>
          </a:stretch>
        </p:blipFill>
        <p:spPr>
          <a:xfrm>
            <a:off x="4724400" y="0"/>
            <a:ext cx="4419600" cy="2614930"/>
          </a:xfrm>
          <a:prstGeom prst="rect">
            <a:avLst/>
          </a:prstGeom>
        </p:spPr>
      </p:pic>
      <p:sp>
        <p:nvSpPr>
          <p:cNvPr id="4" name="Rectangle 3"/>
          <p:cNvSpPr txBox="1">
            <a:spLocks noChangeArrowheads="1"/>
          </p:cNvSpPr>
          <p:nvPr/>
        </p:nvSpPr>
        <p:spPr bwMode="auto">
          <a:xfrm>
            <a:off x="381000" y="2133600"/>
            <a:ext cx="8382000" cy="464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2800" kern="0" dirty="0" smtClean="0">
                <a:solidFill>
                  <a:srgbClr val="000000"/>
                </a:solidFill>
                <a:latin typeface="Trebuchet MS"/>
                <a:ea typeface="ＭＳ Ｐゴシック" pitchFamily="-1" charset="-128"/>
                <a:cs typeface="Trebuchet MS"/>
              </a:rPr>
              <a:t>You answered</a:t>
            </a:r>
          </a:p>
          <a:p>
            <a:pPr lvl="0">
              <a:spcBef>
                <a:spcPct val="20000"/>
              </a:spcBef>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	</a:t>
            </a:r>
            <a:r>
              <a:rPr lang="en-US" sz="2800" kern="0" dirty="0" smtClean="0">
                <a:solidFill>
                  <a:srgbClr val="000000"/>
                </a:solidFill>
                <a:latin typeface="Trebuchet MS"/>
                <a:ea typeface="ＭＳ Ｐゴシック" pitchFamily="-1" charset="-128"/>
                <a:cs typeface="Trebuchet MS"/>
              </a:rPr>
              <a:t>We cannot tell anything for sure about 	whether fruits are organic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Someone</a:t>
            </a:r>
            <a:r>
              <a:rPr kumimoji="0" lang="en-US" sz="2800" b="0" i="0" u="none" strike="noStrike" kern="0" cap="none" spc="0" normalizeH="0" noProof="0" dirty="0" smtClean="0">
                <a:ln>
                  <a:noFill/>
                </a:ln>
                <a:solidFill>
                  <a:srgbClr val="000000"/>
                </a:solidFill>
                <a:effectLst/>
                <a:uLnTx/>
                <a:uFillTx/>
                <a:latin typeface="Trebuchet MS"/>
                <a:ea typeface="ＭＳ Ｐゴシック" pitchFamily="-1" charset="-128"/>
                <a:cs typeface="Trebuchet MS"/>
              </a:rPr>
              <a:t> else answered</a:t>
            </a:r>
          </a:p>
          <a:p>
            <a:pPr marL="0" lvl="1">
              <a:spcBef>
                <a:spcPct val="20000"/>
              </a:spcBef>
              <a:defRPr/>
            </a:pPr>
            <a:r>
              <a:rPr lang="en-US" sz="2800" kern="0" dirty="0" smtClean="0">
                <a:solidFill>
                  <a:srgbClr val="000000"/>
                </a:solidFill>
                <a:latin typeface="Trebuchet MS"/>
                <a:ea typeface="ＭＳ Ｐゴシック" pitchFamily="-1" charset="-128"/>
                <a:cs typeface="Trebuchet MS"/>
              </a:rPr>
              <a:t>	Some fruits are not organic</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And the argument was:</a:t>
            </a:r>
          </a:p>
          <a:p>
            <a:pPr lvl="1">
              <a:spcBef>
                <a:spcPct val="20000"/>
              </a:spcBef>
              <a:defRPr/>
            </a:pPr>
            <a:r>
              <a:rPr lang="en-US" sz="2800" kern="0" dirty="0" smtClean="0">
                <a:solidFill>
                  <a:srgbClr val="000000"/>
                </a:solidFill>
                <a:latin typeface="Trebuchet MS"/>
                <a:ea typeface="ＭＳ Ｐゴシック" pitchFamily="-1" charset="-128"/>
                <a:cs typeface="Trebuchet MS"/>
              </a:rPr>
              <a:t>“Because none of the apples are organic, and an apple is one type of fruit, we can say that some of the fruits in the store are not organic.”</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If you want you can change your mind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5-25 at 16.46.39.png"/>
          <p:cNvPicPr>
            <a:picLocks noChangeAspect="1"/>
          </p:cNvPicPr>
          <p:nvPr/>
        </p:nvPicPr>
        <p:blipFill>
          <a:blip r:embed="rId3"/>
          <a:stretch>
            <a:fillRect/>
          </a:stretch>
        </p:blipFill>
        <p:spPr>
          <a:xfrm>
            <a:off x="4724400" y="0"/>
            <a:ext cx="4419600" cy="2614930"/>
          </a:xfrm>
          <a:prstGeom prst="rect">
            <a:avLst/>
          </a:prstGeom>
        </p:spPr>
      </p:pic>
      <p:sp>
        <p:nvSpPr>
          <p:cNvPr id="4" name="Rectangle 3"/>
          <p:cNvSpPr txBox="1">
            <a:spLocks noChangeArrowheads="1"/>
          </p:cNvSpPr>
          <p:nvPr/>
        </p:nvSpPr>
        <p:spPr bwMode="auto">
          <a:xfrm>
            <a:off x="381000" y="2133600"/>
            <a:ext cx="8382000" cy="464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2800" kern="0" dirty="0" smtClean="0">
                <a:solidFill>
                  <a:srgbClr val="000000"/>
                </a:solidFill>
                <a:latin typeface="Trebuchet MS"/>
                <a:ea typeface="ＭＳ Ｐゴシック" pitchFamily="-1" charset="-128"/>
                <a:cs typeface="Trebuchet MS"/>
              </a:rPr>
              <a:t>Y</a:t>
            </a:r>
            <a:r>
              <a:rPr lang="en-US" sz="2800" kern="0" dirty="0" smtClean="0">
                <a:latin typeface="Trebuchet MS"/>
                <a:ea typeface="ＭＳ Ｐゴシック" pitchFamily="-1" charset="-128"/>
                <a:cs typeface="Trebuchet MS"/>
              </a:rPr>
              <a:t>ou answered</a:t>
            </a:r>
          </a:p>
          <a:p>
            <a:pPr lvl="0">
              <a:spcBef>
                <a:spcPct val="20000"/>
              </a:spcBef>
              <a:defRPr/>
            </a:pPr>
            <a:r>
              <a:rPr kumimoji="0" lang="en-US" sz="2800" b="0" i="0" u="none" strike="noStrike" kern="0" cap="none" spc="0" normalizeH="0" baseline="0" noProof="0" dirty="0" smtClean="0">
                <a:ln>
                  <a:noFill/>
                </a:ln>
                <a:solidFill>
                  <a:srgbClr val="D9D9D9"/>
                </a:solidFill>
                <a:effectLst/>
                <a:uLnTx/>
                <a:uFillTx/>
                <a:latin typeface="Trebuchet MS"/>
                <a:ea typeface="ＭＳ Ｐゴシック" pitchFamily="-1" charset="-128"/>
                <a:cs typeface="Trebuchet MS"/>
              </a:rPr>
              <a:t>	</a:t>
            </a:r>
            <a:r>
              <a:rPr lang="en-US" sz="2800" kern="0" dirty="0" smtClean="0">
                <a:solidFill>
                  <a:srgbClr val="D9D9D9"/>
                </a:solidFill>
                <a:latin typeface="Trebuchet MS"/>
                <a:ea typeface="ＭＳ Ｐゴシック" pitchFamily="-1" charset="-128"/>
                <a:cs typeface="Trebuchet MS"/>
              </a:rPr>
              <a:t>We cannot tell anything for sure about 	whether fruits are organic in this shop</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Someone</a:t>
            </a:r>
            <a:r>
              <a:rPr kumimoji="0" lang="en-US" sz="2800" b="0" i="0" u="none" strike="noStrike" kern="0" cap="none" spc="0" normalizeH="0" noProof="0" dirty="0" smtClean="0">
                <a:ln>
                  <a:noFill/>
                </a:ln>
                <a:solidFill>
                  <a:srgbClr val="000000"/>
                </a:solidFill>
                <a:effectLst/>
                <a:uLnTx/>
                <a:uFillTx/>
                <a:latin typeface="Trebuchet MS"/>
                <a:ea typeface="ＭＳ Ｐゴシック" pitchFamily="-1" charset="-128"/>
                <a:cs typeface="Trebuchet MS"/>
              </a:rPr>
              <a:t> else answered</a:t>
            </a:r>
          </a:p>
          <a:p>
            <a:pPr marL="0" lvl="1">
              <a:spcBef>
                <a:spcPct val="20000"/>
              </a:spcBef>
              <a:defRPr/>
            </a:pPr>
            <a:r>
              <a:rPr lang="en-US" sz="2800" kern="0" dirty="0" smtClean="0">
                <a:solidFill>
                  <a:srgbClr val="D9D9D9"/>
                </a:solidFill>
                <a:latin typeface="Trebuchet MS"/>
                <a:ea typeface="ＭＳ Ｐゴシック" pitchFamily="-1" charset="-128"/>
                <a:cs typeface="Trebuchet MS"/>
              </a:rPr>
              <a:t>	Some fruits are not organic</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And the argument was:</a:t>
            </a:r>
          </a:p>
          <a:p>
            <a:pPr lvl="1">
              <a:spcBef>
                <a:spcPct val="20000"/>
              </a:spcBef>
              <a:defRPr/>
            </a:pPr>
            <a:r>
              <a:rPr lang="en-US" sz="2800" kern="0" dirty="0" smtClean="0">
                <a:solidFill>
                  <a:srgbClr val="D9D9D9"/>
                </a:solidFill>
                <a:latin typeface="Trebuchet MS"/>
                <a:ea typeface="ＭＳ Ｐゴシック" pitchFamily="-1" charset="-128"/>
                <a:cs typeface="Trebuchet MS"/>
              </a:rPr>
              <a:t>“Because none of the apples are organic, and an apple is one type of fruit, we can say that some of the fruits in the store are not organic.”</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Trebuchet MS"/>
                <a:ea typeface="ＭＳ Ｐゴシック" pitchFamily="-1" charset="-128"/>
                <a:cs typeface="Trebuchet MS"/>
              </a:rPr>
              <a:t>If you want you can change your mind</a:t>
            </a:r>
          </a:p>
        </p:txBody>
      </p:sp>
      <p:sp>
        <p:nvSpPr>
          <p:cNvPr id="7" name="Rectangle 3"/>
          <p:cNvSpPr txBox="1">
            <a:spLocks noChangeArrowheads="1"/>
          </p:cNvSpPr>
          <p:nvPr/>
        </p:nvSpPr>
        <p:spPr bwMode="auto">
          <a:xfrm>
            <a:off x="1981200" y="2590800"/>
            <a:ext cx="518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4000" b="1" kern="0" noProof="0" dirty="0" smtClean="0">
                <a:solidFill>
                  <a:srgbClr val="FF0000"/>
                </a:solidFill>
                <a:latin typeface="Trebuchet MS"/>
                <a:ea typeface="ＭＳ Ｐゴシック" pitchFamily="-1" charset="-128"/>
                <a:cs typeface="Trebuchet MS"/>
              </a:rPr>
              <a:t>NOT THEIR ANSWER</a:t>
            </a:r>
            <a:endParaRPr kumimoji="0" lang="en-US" sz="4000" b="1" i="0" u="none" strike="noStrike" kern="0" cap="none" spc="0" normalizeH="0" baseline="0" noProof="0" dirty="0" smtClean="0">
              <a:ln>
                <a:noFill/>
              </a:ln>
              <a:solidFill>
                <a:srgbClr val="FF0000"/>
              </a:solidFill>
              <a:effectLst/>
              <a:uLnTx/>
              <a:uFillTx/>
              <a:latin typeface="Trebuchet MS"/>
              <a:ea typeface="ＭＳ Ｐゴシック" pitchFamily="-1" charset="-128"/>
              <a:cs typeface="Trebuchet MS"/>
            </a:endParaRPr>
          </a:p>
        </p:txBody>
      </p:sp>
      <p:sp>
        <p:nvSpPr>
          <p:cNvPr id="5" name="Rectangle 3"/>
          <p:cNvSpPr txBox="1">
            <a:spLocks noChangeArrowheads="1"/>
          </p:cNvSpPr>
          <p:nvPr/>
        </p:nvSpPr>
        <p:spPr bwMode="auto">
          <a:xfrm>
            <a:off x="1981200" y="3886200"/>
            <a:ext cx="518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4000" b="1" kern="0" noProof="0" dirty="0" smtClean="0">
                <a:solidFill>
                  <a:srgbClr val="FF0000"/>
                </a:solidFill>
                <a:latin typeface="Trebuchet MS"/>
                <a:ea typeface="ＭＳ Ｐゴシック" pitchFamily="-1" charset="-128"/>
                <a:cs typeface="Trebuchet MS"/>
              </a:rPr>
              <a:t>THEIR ANSWER</a:t>
            </a:r>
            <a:endParaRPr kumimoji="0" lang="en-US" sz="4000" b="1" i="0" u="none" strike="noStrike" kern="0" cap="none" spc="0" normalizeH="0" baseline="0" noProof="0" dirty="0" smtClean="0">
              <a:ln>
                <a:noFill/>
              </a:ln>
              <a:solidFill>
                <a:srgbClr val="FF0000"/>
              </a:solidFill>
              <a:effectLst/>
              <a:uLnTx/>
              <a:uFillTx/>
              <a:latin typeface="Trebuchet MS"/>
              <a:ea typeface="ＭＳ Ｐゴシック" pitchFamily="-1" charset="-128"/>
              <a:cs typeface="Trebuchet MS"/>
            </a:endParaRPr>
          </a:p>
        </p:txBody>
      </p:sp>
      <p:sp>
        <p:nvSpPr>
          <p:cNvPr id="6" name="Rectangle 3"/>
          <p:cNvSpPr txBox="1">
            <a:spLocks noChangeArrowheads="1"/>
          </p:cNvSpPr>
          <p:nvPr/>
        </p:nvSpPr>
        <p:spPr bwMode="auto">
          <a:xfrm>
            <a:off x="1981200" y="5334000"/>
            <a:ext cx="518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4000" b="1" kern="0" noProof="0" dirty="0" smtClean="0">
                <a:solidFill>
                  <a:srgbClr val="FF0000"/>
                </a:solidFill>
                <a:latin typeface="Trebuchet MS"/>
                <a:ea typeface="ＭＳ Ｐゴシック" pitchFamily="-1" charset="-128"/>
                <a:cs typeface="Trebuchet MS"/>
              </a:rPr>
              <a:t>THEIR ARGUMENT</a:t>
            </a:r>
            <a:endParaRPr kumimoji="0" lang="en-US" sz="4000" b="1" i="0" u="none" strike="noStrike" kern="0" cap="none" spc="0" normalizeH="0" baseline="0" noProof="0" dirty="0" smtClean="0">
              <a:ln>
                <a:noFill/>
              </a:ln>
              <a:solidFill>
                <a:srgbClr val="FF0000"/>
              </a:solidFill>
              <a:effectLst/>
              <a:uLnTx/>
              <a:uFillTx/>
              <a:latin typeface="Trebuchet MS"/>
              <a:ea typeface="ＭＳ Ｐゴシック" pitchFamily="-1" charset="-128"/>
              <a:cs typeface="Trebuchet MS"/>
            </a:endParaRPr>
          </a:p>
        </p:txBody>
      </p:sp>
      <p:sp>
        <p:nvSpPr>
          <p:cNvPr id="8" name="Rectangle 3"/>
          <p:cNvSpPr txBox="1">
            <a:spLocks noChangeArrowheads="1"/>
          </p:cNvSpPr>
          <p:nvPr/>
        </p:nvSpPr>
        <p:spPr bwMode="auto">
          <a:xfrm>
            <a:off x="1828800" y="1524000"/>
            <a:ext cx="5562600" cy="3733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30000" kern="0" dirty="0" err="1" smtClean="0">
                <a:solidFill>
                  <a:srgbClr val="FF0000"/>
                </a:solidFill>
                <a:latin typeface="Trebuchet MS"/>
                <a:ea typeface="ＭＳ Ｐゴシック" pitchFamily="-1" charset="-128"/>
                <a:cs typeface="Trebuchet MS"/>
              </a:rPr>
              <a:t>x</a:t>
            </a:r>
            <a:r>
              <a:rPr lang="en-US" sz="30000" kern="0" dirty="0" smtClean="0">
                <a:solidFill>
                  <a:srgbClr val="FF0000"/>
                </a:solidFill>
                <a:latin typeface="Trebuchet MS"/>
                <a:ea typeface="ＭＳ Ｐゴシック" pitchFamily="-1" charset="-128"/>
                <a:cs typeface="Trebuchet MS"/>
              </a:rPr>
              <a:t> 1</a:t>
            </a:r>
            <a:endParaRPr kumimoji="0" lang="en-US" sz="30000" b="0" i="0" u="none" strike="noStrike" kern="0" cap="none" spc="0" normalizeH="0" baseline="0" noProof="0" dirty="0" smtClean="0">
              <a:ln>
                <a:noFill/>
              </a:ln>
              <a:solidFill>
                <a:srgbClr val="FF0000"/>
              </a:solidFill>
              <a:effectLst/>
              <a:uLnTx/>
              <a:uFillTx/>
              <a:latin typeface="Trebuchet MS"/>
              <a:ea typeface="ＭＳ Ｐゴシック" pitchFamily="-1" charset="-128"/>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81000" y="0"/>
            <a:ext cx="8382000" cy="685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2800" kern="0" dirty="0" smtClean="0">
                <a:solidFill>
                  <a:srgbClr val="000000"/>
                </a:solidFill>
                <a:latin typeface="Trebuchet MS"/>
                <a:ea typeface="ＭＳ Ｐゴシック" pitchFamily="-1" charset="-128"/>
                <a:cs typeface="Trebuchet MS"/>
              </a:rPr>
              <a:t>47% do not detect the inversion</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81000" y="0"/>
            <a:ext cx="8382000" cy="685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2800" kern="0" noProof="0" dirty="0" smtClean="0">
                <a:solidFill>
                  <a:srgbClr val="000000"/>
                </a:solidFill>
                <a:latin typeface="Trebuchet MS"/>
                <a:ea typeface="ＭＳ Ｐゴシック" pitchFamily="-1" charset="-128"/>
                <a:cs typeface="Trebuchet MS"/>
              </a:rPr>
              <a:t>57% reject their own argument</a:t>
            </a:r>
            <a:endParaRPr lang="en-US" sz="2800" kern="0" dirty="0" smtClean="0">
              <a:solidFill>
                <a:srgbClr val="000000"/>
              </a:solidFill>
              <a:latin typeface="Trebuchet MS"/>
              <a:ea typeface="ＭＳ Ｐゴシック" pitchFamily="-1" charset="-128"/>
              <a:cs typeface="Trebuchet MS"/>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443538"/>
          </a:xfrm>
        </p:spPr>
        <p:txBody>
          <a:bodyPr anchor="ctr"/>
          <a:lstStyle/>
          <a:p>
            <a:pPr marL="0" indent="0" eaLnBrk="1" hangingPunct="1">
              <a:buNone/>
            </a:pPr>
            <a:r>
              <a:rPr lang="en-US" sz="2800" dirty="0" smtClean="0">
                <a:latin typeface="Trebuchet MS"/>
                <a:ea typeface="ＭＳ Ｐゴシック" pitchFamily="-1" charset="-128"/>
                <a:cs typeface="Trebuchet MS"/>
              </a:rPr>
              <a:t>Reflective inferences (</a:t>
            </a:r>
            <a:r>
              <a:rPr lang="en-US" sz="2800" dirty="0" smtClean="0">
                <a:solidFill>
                  <a:srgbClr val="FF0000"/>
                </a:solidFill>
                <a:latin typeface="Trebuchet MS"/>
                <a:ea typeface="ＭＳ Ｐゴシック" pitchFamily="-1" charset="-128"/>
                <a:cs typeface="Trebuchet MS"/>
              </a:rPr>
              <a:t>reasoning</a:t>
            </a:r>
            <a:r>
              <a:rPr lang="en-US" sz="2800" dirty="0" smtClean="0">
                <a:latin typeface="Trebuchet MS"/>
                <a:ea typeface="ＭＳ Ｐゴシック" pitchFamily="-1" charset="-128"/>
                <a:cs typeface="Trebuchet MS"/>
              </a:rPr>
              <a:t>)</a:t>
            </a: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Two types of inferences</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81000" y="0"/>
            <a:ext cx="8382000" cy="685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2800" kern="0" dirty="0" smtClean="0">
                <a:solidFill>
                  <a:srgbClr val="000000"/>
                </a:solidFill>
                <a:latin typeface="Trebuchet MS"/>
                <a:ea typeface="ＭＳ Ｐゴシック" pitchFamily="-1" charset="-128"/>
                <a:cs typeface="Trebuchet MS"/>
              </a:rPr>
              <a:t>41% reject their own ‘good’ argument</a:t>
            </a:r>
          </a:p>
          <a:p>
            <a:pPr>
              <a:spcBef>
                <a:spcPct val="20000"/>
              </a:spcBef>
              <a:defRPr/>
            </a:pPr>
            <a:endParaRPr lang="en-US" sz="2800" kern="0" dirty="0" smtClean="0">
              <a:solidFill>
                <a:srgbClr val="000000"/>
              </a:solidFill>
              <a:latin typeface="Trebuchet MS"/>
              <a:ea typeface="ＭＳ Ｐゴシック" pitchFamily="-1" charset="-128"/>
              <a:cs typeface="Trebuchet MS"/>
            </a:endParaRPr>
          </a:p>
          <a:p>
            <a:pPr>
              <a:spcBef>
                <a:spcPct val="20000"/>
              </a:spcBef>
              <a:defRPr/>
            </a:pPr>
            <a:r>
              <a:rPr lang="en-US" sz="2800" kern="0" dirty="0" smtClean="0">
                <a:solidFill>
                  <a:srgbClr val="000000"/>
                </a:solidFill>
                <a:latin typeface="Trebuchet MS"/>
                <a:ea typeface="ＭＳ Ｐゴシック" pitchFamily="-1" charset="-128"/>
                <a:cs typeface="Trebuchet MS"/>
              </a:rPr>
              <a:t>63% reject their own ‘bad’ argument</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1143000" y="914400"/>
            <a:ext cx="6858000" cy="5943600"/>
          </a:xfrm>
        </p:spPr>
        <p:txBody>
          <a:bodyPr anchor="ctr"/>
          <a:lstStyle/>
          <a:p>
            <a:pPr marL="0" indent="0" algn="ctr" eaLnBrk="1" hangingPunct="1">
              <a:buNone/>
            </a:pPr>
            <a:r>
              <a:rPr lang="en-US" dirty="0" smtClean="0">
                <a:solidFill>
                  <a:srgbClr val="000000"/>
                </a:solidFill>
                <a:latin typeface="Trebuchet MS"/>
                <a:ea typeface="ＭＳ Ｐゴシック" pitchFamily="-1" charset="-128"/>
                <a:cs typeface="Trebuchet MS"/>
              </a:rPr>
              <a:t>Overconfidence</a:t>
            </a: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rgbClr val="FFFFFF"/>
                </a:solidFill>
                <a:effectLst>
                  <a:outerShdw blurRad="38100" dist="38100" dir="2700000" algn="tl">
                    <a:srgbClr val="000000">
                      <a:alpha val="43137"/>
                    </a:srgbClr>
                  </a:outerShdw>
                </a:effectLst>
                <a:latin typeface="Trebuchet MS"/>
                <a:cs typeface="Trebuchet MS"/>
              </a:rPr>
              <a:t>Prediction 3</a:t>
            </a:r>
            <a:endParaRPr lang="en-US" sz="3600" kern="0" dirty="0">
              <a:solidFill>
                <a:srgbClr val="FFFFFF"/>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3059304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4102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Peter is looking at Linda</a:t>
            </a:r>
          </a:p>
          <a:p>
            <a:pPr marL="0" indent="0" eaLnBrk="1" hangingPunct="1">
              <a:buNone/>
            </a:pPr>
            <a:r>
              <a:rPr lang="en-US" sz="2800" dirty="0" smtClean="0">
                <a:solidFill>
                  <a:srgbClr val="000000"/>
                </a:solidFill>
                <a:latin typeface="Trebuchet MS"/>
                <a:ea typeface="ＭＳ Ｐゴシック" pitchFamily="-1" charset="-128"/>
                <a:cs typeface="Trebuchet MS"/>
              </a:rPr>
              <a:t>Linda is looking at Henry</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Peter is married</a:t>
            </a:r>
          </a:p>
          <a:p>
            <a:pPr marL="0" indent="0" eaLnBrk="1" hangingPunct="1">
              <a:buNone/>
            </a:pPr>
            <a:r>
              <a:rPr lang="en-US" sz="2800" dirty="0" smtClean="0">
                <a:solidFill>
                  <a:srgbClr val="000000"/>
                </a:solidFill>
                <a:latin typeface="Trebuchet MS"/>
                <a:ea typeface="ＭＳ Ｐゴシック" pitchFamily="-1" charset="-128"/>
                <a:cs typeface="Trebuchet MS"/>
              </a:rPr>
              <a:t>Henry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Is someone who is married looking at someone who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Yes		No		We can’t tell</a:t>
            </a:r>
          </a:p>
        </p:txBody>
      </p:sp>
      <p:sp>
        <p:nvSpPr>
          <p:cNvPr id="6" name="Ellipse 9"/>
          <p:cNvSpPr/>
          <p:nvPr/>
        </p:nvSpPr>
        <p:spPr>
          <a:xfrm>
            <a:off x="3810000" y="5410200"/>
            <a:ext cx="2819400" cy="895350"/>
          </a:xfrm>
          <a:prstGeom prst="ellipse">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FF0000"/>
              </a:solidFill>
            </a:endParaRPr>
          </a:p>
        </p:txBody>
      </p:sp>
      <p:sp>
        <p:nvSpPr>
          <p:cNvPr id="8"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rgbClr val="FFFFFF"/>
                </a:solidFill>
                <a:effectLst>
                  <a:outerShdw blurRad="38100" dist="38100" dir="2700000" algn="tl">
                    <a:srgbClr val="000000">
                      <a:alpha val="43137"/>
                    </a:srgbClr>
                  </a:outerShdw>
                </a:effectLst>
                <a:latin typeface="Trebuchet MS"/>
                <a:cs typeface="Trebuchet MS"/>
              </a:rPr>
              <a:t>What reasoning actually does</a:t>
            </a:r>
            <a:endParaRPr lang="en-US" sz="3600" kern="0" dirty="0">
              <a:solidFill>
                <a:srgbClr val="FFFFFF"/>
              </a:solidFill>
              <a:effectLst>
                <a:outerShdw blurRad="38100" dist="38100" dir="2700000" algn="tl">
                  <a:srgbClr val="000000">
                    <a:alpha val="43137"/>
                  </a:srgbClr>
                </a:outerShdw>
              </a:effectLst>
              <a:latin typeface="Trebuchet MS"/>
              <a:cs typeface="Trebuchet MS"/>
            </a:endParaRPr>
          </a:p>
        </p:txBody>
      </p:sp>
      <p:sp>
        <p:nvSpPr>
          <p:cNvPr id="10" name="Cloud Callout 9"/>
          <p:cNvSpPr/>
          <p:nvPr/>
        </p:nvSpPr>
        <p:spPr>
          <a:xfrm>
            <a:off x="5486400" y="2590800"/>
            <a:ext cx="3505200" cy="2362200"/>
          </a:xfrm>
          <a:prstGeom prst="cloudCallout">
            <a:avLst>
              <a:gd name="adj1" fmla="val -29279"/>
              <a:gd name="adj2" fmla="val 71153"/>
            </a:avLst>
          </a:prstGeom>
          <a:solidFill>
            <a:srgbClr val="0000FF"/>
          </a:solid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err="1" smtClean="0">
                <a:solidFill>
                  <a:srgbClr val="000000"/>
                </a:solidFill>
              </a:rPr>
              <a:t>We</a:t>
            </a:r>
            <a:r>
              <a:rPr lang="fr-FR" sz="2800" dirty="0" smtClean="0">
                <a:solidFill>
                  <a:srgbClr val="000000"/>
                </a:solidFill>
              </a:rPr>
              <a:t> </a:t>
            </a:r>
            <a:r>
              <a:rPr lang="fr-FR" sz="2800" dirty="0" err="1" smtClean="0">
                <a:solidFill>
                  <a:srgbClr val="000000"/>
                </a:solidFill>
              </a:rPr>
              <a:t>don’t</a:t>
            </a:r>
            <a:r>
              <a:rPr lang="fr-FR" sz="2800" dirty="0" smtClean="0">
                <a:solidFill>
                  <a:srgbClr val="000000"/>
                </a:solidFill>
              </a:rPr>
              <a:t> have </a:t>
            </a:r>
            <a:r>
              <a:rPr lang="fr-FR" sz="2800" dirty="0" err="1" smtClean="0">
                <a:solidFill>
                  <a:srgbClr val="000000"/>
                </a:solidFill>
              </a:rPr>
              <a:t>enough</a:t>
            </a:r>
            <a:r>
              <a:rPr lang="fr-FR" sz="2800" dirty="0" smtClean="0">
                <a:solidFill>
                  <a:srgbClr val="000000"/>
                </a:solidFill>
              </a:rPr>
              <a:t> information</a:t>
            </a:r>
            <a:endParaRPr lang="fr-FR" sz="2800" dirty="0">
              <a:solidFill>
                <a:srgbClr val="000000"/>
              </a:solidFill>
            </a:endParaRPr>
          </a:p>
        </p:txBody>
      </p:sp>
      <p:sp>
        <p:nvSpPr>
          <p:cNvPr id="11" name="Cloud Callout 10"/>
          <p:cNvSpPr/>
          <p:nvPr/>
        </p:nvSpPr>
        <p:spPr>
          <a:xfrm>
            <a:off x="381000" y="3048000"/>
            <a:ext cx="3352800" cy="2286000"/>
          </a:xfrm>
          <a:prstGeom prst="cloudCallout">
            <a:avLst>
              <a:gd name="adj1" fmla="val 55335"/>
              <a:gd name="adj2" fmla="val 60223"/>
            </a:avLst>
          </a:prstGeom>
          <a:solidFill>
            <a:srgbClr val="0000FF"/>
          </a:solid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err="1" smtClean="0">
                <a:solidFill>
                  <a:srgbClr val="000000"/>
                </a:solidFill>
              </a:rPr>
              <a:t>We</a:t>
            </a:r>
            <a:r>
              <a:rPr lang="fr-FR" sz="2800" dirty="0" smtClean="0">
                <a:solidFill>
                  <a:srgbClr val="000000"/>
                </a:solidFill>
              </a:rPr>
              <a:t> </a:t>
            </a:r>
            <a:r>
              <a:rPr lang="fr-FR" sz="2800" dirty="0" err="1" smtClean="0">
                <a:solidFill>
                  <a:srgbClr val="000000"/>
                </a:solidFill>
              </a:rPr>
              <a:t>don’t</a:t>
            </a:r>
            <a:r>
              <a:rPr lang="fr-FR" sz="2800" dirty="0" smtClean="0">
                <a:solidFill>
                  <a:srgbClr val="000000"/>
                </a:solidFill>
              </a:rPr>
              <a:t> know if Linda </a:t>
            </a:r>
            <a:r>
              <a:rPr lang="fr-FR" sz="2800" dirty="0" err="1" smtClean="0">
                <a:solidFill>
                  <a:srgbClr val="000000"/>
                </a:solidFill>
              </a:rPr>
              <a:t>is</a:t>
            </a:r>
            <a:r>
              <a:rPr lang="fr-FR" sz="2800" dirty="0" smtClean="0">
                <a:solidFill>
                  <a:srgbClr val="000000"/>
                </a:solidFill>
              </a:rPr>
              <a:t> </a:t>
            </a:r>
            <a:r>
              <a:rPr lang="fr-FR" sz="2800" dirty="0" err="1" smtClean="0">
                <a:solidFill>
                  <a:srgbClr val="000000"/>
                </a:solidFill>
              </a:rPr>
              <a:t>married</a:t>
            </a:r>
            <a:endParaRPr lang="fr-FR" sz="2800" dirty="0">
              <a:solidFill>
                <a:srgbClr val="000000"/>
              </a:solidFill>
            </a:endParaRPr>
          </a:p>
        </p:txBody>
      </p:sp>
      <p:sp>
        <p:nvSpPr>
          <p:cNvPr id="12" name="Cloud Callout 11"/>
          <p:cNvSpPr/>
          <p:nvPr/>
        </p:nvSpPr>
        <p:spPr>
          <a:xfrm>
            <a:off x="2667000" y="838200"/>
            <a:ext cx="3581400" cy="2438400"/>
          </a:xfrm>
          <a:prstGeom prst="cloudCallout">
            <a:avLst>
              <a:gd name="adj1" fmla="val 16312"/>
              <a:gd name="adj2" fmla="val 134183"/>
            </a:avLst>
          </a:prstGeom>
          <a:solidFill>
            <a:srgbClr val="0000FF"/>
          </a:solid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smtClean="0">
                <a:solidFill>
                  <a:srgbClr val="000000"/>
                </a:solidFill>
              </a:rPr>
              <a:t>The </a:t>
            </a:r>
            <a:r>
              <a:rPr lang="fr-FR" sz="2800" dirty="0" err="1" smtClean="0">
                <a:solidFill>
                  <a:srgbClr val="000000"/>
                </a:solidFill>
              </a:rPr>
              <a:t>answer</a:t>
            </a:r>
            <a:r>
              <a:rPr lang="fr-FR" sz="2800" dirty="0" smtClean="0">
                <a:solidFill>
                  <a:srgbClr val="000000"/>
                </a:solidFill>
              </a:rPr>
              <a:t> </a:t>
            </a:r>
            <a:r>
              <a:rPr lang="fr-FR" sz="2800" dirty="0" err="1" smtClean="0">
                <a:solidFill>
                  <a:srgbClr val="000000"/>
                </a:solidFill>
              </a:rPr>
              <a:t>depends</a:t>
            </a:r>
            <a:r>
              <a:rPr lang="fr-FR" sz="2800" dirty="0" smtClean="0">
                <a:solidFill>
                  <a:srgbClr val="000000"/>
                </a:solidFill>
              </a:rPr>
              <a:t> on </a:t>
            </a:r>
            <a:r>
              <a:rPr lang="fr-FR" sz="2800" dirty="0" err="1" smtClean="0">
                <a:solidFill>
                  <a:srgbClr val="000000"/>
                </a:solidFill>
              </a:rPr>
              <a:t>Linda’s</a:t>
            </a:r>
            <a:r>
              <a:rPr lang="fr-FR" sz="2800" dirty="0" smtClean="0">
                <a:solidFill>
                  <a:srgbClr val="000000"/>
                </a:solidFill>
              </a:rPr>
              <a:t> </a:t>
            </a:r>
            <a:r>
              <a:rPr lang="fr-FR" sz="2800" dirty="0" err="1" smtClean="0">
                <a:solidFill>
                  <a:srgbClr val="000000"/>
                </a:solidFill>
              </a:rPr>
              <a:t>status</a:t>
            </a:r>
            <a:endParaRPr lang="fr-FR" sz="2800" dirty="0">
              <a:solidFill>
                <a:srgbClr val="000000"/>
              </a:solidFill>
            </a:endParaRPr>
          </a:p>
        </p:txBody>
      </p:sp>
    </p:spTree>
    <p:extLst>
      <p:ext uri="{BB962C8B-B14F-4D97-AF65-F5344CB8AC3E}">
        <p14:creationId xmlns:p14="http://schemas.microsoft.com/office/powerpoint/2010/main" val="279652004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2880159176"/>
              </p:ext>
            </p:extLst>
          </p:nvPr>
        </p:nvGraphicFramePr>
        <p:xfrm>
          <a:off x="388985" y="1533217"/>
          <a:ext cx="8511900" cy="4920025"/>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txBox="1">
            <a:spLocks noChangeArrowheads="1"/>
          </p:cNvSpPr>
          <p:nvPr/>
        </p:nvSpPr>
        <p:spPr bwMode="auto">
          <a:xfrm>
            <a:off x="0" y="0"/>
            <a:ext cx="9144000" cy="9906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prstClr val="white"/>
                </a:solidFill>
                <a:effectLst>
                  <a:outerShdw blurRad="38100" dist="38100" dir="2700000" algn="tl">
                    <a:srgbClr val="000000">
                      <a:alpha val="43137"/>
                    </a:srgbClr>
                  </a:outerShdw>
                </a:effectLst>
                <a:latin typeface="Trebuchet MS"/>
                <a:cs typeface="Trebuchet MS"/>
              </a:rPr>
              <a:t>Overconfidence in individual reasoning</a:t>
            </a:r>
          </a:p>
        </p:txBody>
      </p:sp>
      <p:sp>
        <p:nvSpPr>
          <p:cNvPr id="7" name="Rectangle 6"/>
          <p:cNvSpPr/>
          <p:nvPr/>
        </p:nvSpPr>
        <p:spPr>
          <a:xfrm>
            <a:off x="6324600" y="4191000"/>
            <a:ext cx="2514600" cy="1752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3939479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graphicEl>
                                              <a:chart seriesIdx="2" categoryIdx="-4" bldStep="series"/>
                                            </p:graphicEl>
                                          </p:spTgt>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Graphic spid="6" grpId="1" uiExpand="1">
        <p:bldSub>
          <a:bldChart bld="series"/>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0" y="914400"/>
            <a:ext cx="9144000" cy="5943600"/>
          </a:xfrm>
        </p:spPr>
        <p:txBody>
          <a:bodyPr anchor="ctr"/>
          <a:lstStyle/>
          <a:p>
            <a:pPr marL="0" indent="0" algn="ctr" eaLnBrk="1" hangingPunct="1">
              <a:buNone/>
            </a:pPr>
            <a:r>
              <a:rPr lang="en-US" dirty="0" smtClean="0">
                <a:solidFill>
                  <a:srgbClr val="000000"/>
                </a:solidFill>
                <a:latin typeface="Trebuchet MS"/>
                <a:ea typeface="ＭＳ Ｐゴシック" pitchFamily="-1" charset="-128"/>
                <a:cs typeface="Trebuchet MS"/>
              </a:rPr>
              <a:t>Good argument evaluation skills</a:t>
            </a: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Prediction 4</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457200" y="228600"/>
            <a:ext cx="1905000" cy="2514600"/>
            <a:chOff x="457200" y="228600"/>
            <a:chExt cx="1905000" cy="2514600"/>
          </a:xfrm>
        </p:grpSpPr>
        <p:pic>
          <p:nvPicPr>
            <p:cNvPr id="5" name="Picture 4"/>
            <p:cNvPicPr>
              <a:picLocks noChangeAspect="1"/>
            </p:cNvPicPr>
            <p:nvPr/>
          </p:nvPicPr>
          <p:blipFill>
            <a:blip r:embed="rId2"/>
            <a:stretch>
              <a:fillRect/>
            </a:stretch>
          </p:blipFill>
          <p:spPr>
            <a:xfrm>
              <a:off x="457200" y="228600"/>
              <a:ext cx="1417108" cy="1981200"/>
            </a:xfrm>
            <a:prstGeom prst="rect">
              <a:avLst/>
            </a:prstGeom>
          </p:spPr>
        </p:pic>
        <p:sp>
          <p:nvSpPr>
            <p:cNvPr id="8" name="Rectangle 2"/>
            <p:cNvSpPr>
              <a:spLocks noChangeArrowheads="1"/>
            </p:cNvSpPr>
            <p:nvPr/>
          </p:nvSpPr>
          <p:spPr bwMode="auto">
            <a:xfrm>
              <a:off x="1295400" y="1371600"/>
              <a:ext cx="1066800" cy="1371600"/>
            </a:xfrm>
            <a:prstGeom prst="rect">
              <a:avLst/>
            </a:prstGeom>
            <a:gradFill flip="none" rotWithShape="1">
              <a:gsLst>
                <a:gs pos="0">
                  <a:srgbClr val="FFF0AF"/>
                </a:gs>
                <a:gs pos="100000">
                  <a:srgbClr val="FFFFFF"/>
                </a:gs>
              </a:gsLst>
              <a:path path="circle">
                <a:fillToRect l="100000" t="100000"/>
              </a:path>
              <a:tileRect r="-100000" b="-100000"/>
            </a:gradFill>
            <a:ln w="9525">
              <a:solidFill>
                <a:schemeClr val="tx1"/>
              </a:solidFill>
              <a:miter lim="800000"/>
              <a:headEnd/>
              <a:tailEnd/>
            </a:ln>
          </p:spPr>
          <p:txBody>
            <a:bodyPr>
              <a:prstTxWarp prst="textNoShape">
                <a:avLst/>
              </a:prstTxWarp>
            </a:bodyPr>
            <a:lstStyle/>
            <a:p>
              <a:r>
                <a:rPr lang="en-US" sz="2800" dirty="0" smtClean="0">
                  <a:latin typeface="Trebuchet MS"/>
                  <a:cs typeface="Trebuchet MS"/>
                </a:rPr>
                <a:t>Levesque, etc.</a:t>
              </a:r>
            </a:p>
            <a:p>
              <a:pPr>
                <a:spcBef>
                  <a:spcPct val="20000"/>
                </a:spcBef>
              </a:pPr>
              <a:endParaRPr lang="en-US" sz="3200" dirty="0" smtClean="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2400" dirty="0">
                <a:latin typeface="Trebuchet MS"/>
                <a:cs typeface="Trebuchet MS"/>
              </a:endParaRPr>
            </a:p>
          </p:txBody>
        </p:sp>
      </p:grpSp>
      <p:sp>
        <p:nvSpPr>
          <p:cNvPr id="15" name="Right Arrow 14"/>
          <p:cNvSpPr/>
          <p:nvPr/>
        </p:nvSpPr>
        <p:spPr>
          <a:xfrm rot="6858594" flipV="1">
            <a:off x="5841400" y="2162420"/>
            <a:ext cx="605336"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30"/>
          <p:cNvGrpSpPr/>
          <p:nvPr/>
        </p:nvGrpSpPr>
        <p:grpSpPr>
          <a:xfrm>
            <a:off x="228600" y="3639065"/>
            <a:ext cx="1653208" cy="2609335"/>
            <a:chOff x="228600" y="3639065"/>
            <a:chExt cx="1653208" cy="2609335"/>
          </a:xfrm>
        </p:grpSpPr>
        <p:pic>
          <p:nvPicPr>
            <p:cNvPr id="17" name="Picture 16"/>
            <p:cNvPicPr>
              <a:picLocks noChangeAspect="1"/>
            </p:cNvPicPr>
            <p:nvPr/>
          </p:nvPicPr>
          <p:blipFill>
            <a:blip r:embed="rId3"/>
            <a:stretch>
              <a:fillRect/>
            </a:stretch>
          </p:blipFill>
          <p:spPr>
            <a:xfrm>
              <a:off x="457200" y="3639065"/>
              <a:ext cx="1424608" cy="1771135"/>
            </a:xfrm>
            <a:prstGeom prst="rect">
              <a:avLst/>
            </a:prstGeom>
          </p:spPr>
        </p:pic>
        <p:sp>
          <p:nvSpPr>
            <p:cNvPr id="18" name="Rectangle 2"/>
            <p:cNvSpPr>
              <a:spLocks noChangeArrowheads="1"/>
            </p:cNvSpPr>
            <p:nvPr/>
          </p:nvSpPr>
          <p:spPr bwMode="auto">
            <a:xfrm>
              <a:off x="228600" y="4876800"/>
              <a:ext cx="1066800" cy="1371600"/>
            </a:xfrm>
            <a:prstGeom prst="rect">
              <a:avLst/>
            </a:prstGeom>
            <a:gradFill flip="none" rotWithShape="1">
              <a:gsLst>
                <a:gs pos="0">
                  <a:srgbClr val="FFF0AF"/>
                </a:gs>
                <a:gs pos="100000">
                  <a:srgbClr val="FFFFFF"/>
                </a:gs>
              </a:gsLst>
              <a:path path="circle">
                <a:fillToRect l="100000" t="100000"/>
              </a:path>
              <a:tileRect r="-100000" b="-100000"/>
            </a:gradFill>
            <a:ln w="9525">
              <a:solidFill>
                <a:schemeClr val="tx1"/>
              </a:solidFill>
              <a:miter lim="800000"/>
              <a:headEnd/>
              <a:tailEnd/>
            </a:ln>
          </p:spPr>
          <p:txBody>
            <a:bodyPr>
              <a:prstTxWarp prst="textNoShape">
                <a:avLst/>
              </a:prstTxWarp>
            </a:bodyPr>
            <a:lstStyle/>
            <a:p>
              <a:r>
                <a:rPr lang="en-US" sz="2800" dirty="0" smtClean="0">
                  <a:latin typeface="Trebuchet MS"/>
                  <a:cs typeface="Trebuchet MS"/>
                </a:rPr>
                <a:t>Levesque, etc.</a:t>
              </a:r>
            </a:p>
            <a:p>
              <a:pPr>
                <a:spcBef>
                  <a:spcPct val="20000"/>
                </a:spcBef>
              </a:pPr>
              <a:endParaRPr lang="en-US" sz="3200" dirty="0" smtClean="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2400" dirty="0">
                <a:latin typeface="Trebuchet MS"/>
                <a:cs typeface="Trebuchet MS"/>
              </a:endParaRPr>
            </a:p>
          </p:txBody>
        </p:sp>
      </p:grpSp>
      <p:sp>
        <p:nvSpPr>
          <p:cNvPr id="29" name="Right Arrow 28"/>
          <p:cNvSpPr/>
          <p:nvPr/>
        </p:nvSpPr>
        <p:spPr>
          <a:xfrm rot="6023712" flipV="1">
            <a:off x="6795299" y="2845310"/>
            <a:ext cx="1920057"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8"/>
          <p:cNvGrpSpPr/>
          <p:nvPr/>
        </p:nvGrpSpPr>
        <p:grpSpPr>
          <a:xfrm>
            <a:off x="2026154" y="2921000"/>
            <a:ext cx="1783846" cy="3632200"/>
            <a:chOff x="2026154" y="2921000"/>
            <a:chExt cx="1783846" cy="3632200"/>
          </a:xfrm>
        </p:grpSpPr>
        <p:sp>
          <p:nvSpPr>
            <p:cNvPr id="19" name="Right Arrow 18"/>
            <p:cNvSpPr/>
            <p:nvPr/>
          </p:nvSpPr>
          <p:spPr>
            <a:xfrm flipV="1">
              <a:off x="2026154" y="3691569"/>
              <a:ext cx="886907"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13"/>
            <p:cNvSpPr txBox="1">
              <a:spLocks noChangeArrowheads="1"/>
            </p:cNvSpPr>
            <p:nvPr/>
          </p:nvSpPr>
          <p:spPr bwMode="auto">
            <a:xfrm>
              <a:off x="2971800" y="2921000"/>
              <a:ext cx="838200" cy="3632200"/>
            </a:xfrm>
            <a:prstGeom prst="rect">
              <a:avLst/>
            </a:prstGeom>
            <a:noFill/>
            <a:ln w="9525">
              <a:noFill/>
              <a:miter lim="800000"/>
              <a:headEnd/>
              <a:tailEnd/>
            </a:ln>
          </p:spPr>
          <p:txBody>
            <a:bodyPr>
              <a:prstTxWarp prst="textNoShape">
                <a:avLst/>
              </a:prstTxWarp>
              <a:spAutoFit/>
            </a:bodyPr>
            <a:lstStyle/>
            <a:p>
              <a:r>
                <a:rPr lang="en-US" sz="11500" dirty="0">
                  <a:solidFill>
                    <a:srgbClr val="FF0000"/>
                  </a:solidFill>
                  <a:latin typeface="Zapf Dingbats" pitchFamily="-1" charset="2"/>
                  <a:ea typeface="Zapf Dingbats" pitchFamily="-1" charset="2"/>
                  <a:cs typeface="Zapf Dingbats" pitchFamily="-1" charset="2"/>
                </a:rPr>
                <a:t>✗</a:t>
              </a:r>
              <a:endParaRPr lang="en-US" sz="11500" dirty="0">
                <a:solidFill>
                  <a:srgbClr val="FF0000"/>
                </a:solidFill>
              </a:endParaRPr>
            </a:p>
          </p:txBody>
        </p:sp>
      </p:grpSp>
      <p:grpSp>
        <p:nvGrpSpPr>
          <p:cNvPr id="6" name="Group 39"/>
          <p:cNvGrpSpPr/>
          <p:nvPr/>
        </p:nvGrpSpPr>
        <p:grpSpPr>
          <a:xfrm>
            <a:off x="3886200" y="2692837"/>
            <a:ext cx="2590800" cy="3631763"/>
            <a:chOff x="3886200" y="2692837"/>
            <a:chExt cx="2590800" cy="3631763"/>
          </a:xfrm>
        </p:grpSpPr>
        <p:sp>
          <p:nvSpPr>
            <p:cNvPr id="25" name="Oval Callout 24"/>
            <p:cNvSpPr/>
            <p:nvPr/>
          </p:nvSpPr>
          <p:spPr>
            <a:xfrm>
              <a:off x="4953000" y="2743200"/>
              <a:ext cx="1524000" cy="1828800"/>
            </a:xfrm>
            <a:prstGeom prst="wedgeEllipseCallout">
              <a:avLst>
                <a:gd name="adj1" fmla="val -40964"/>
                <a:gd name="adj2" fmla="val 50612"/>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Trebuchet MS"/>
                  <a:cs typeface="Trebuchet MS"/>
                </a:rPr>
                <a:t>Yes because…</a:t>
              </a:r>
              <a:endParaRPr lang="en-US" sz="2400" dirty="0">
                <a:solidFill>
                  <a:schemeClr val="tx1"/>
                </a:solidFill>
                <a:latin typeface="Trebuchet MS"/>
                <a:cs typeface="Trebuchet MS"/>
              </a:endParaRPr>
            </a:p>
          </p:txBody>
        </p:sp>
        <p:sp>
          <p:nvSpPr>
            <p:cNvPr id="27" name="Right Arrow 26"/>
            <p:cNvSpPr/>
            <p:nvPr/>
          </p:nvSpPr>
          <p:spPr>
            <a:xfrm flipV="1">
              <a:off x="3886200" y="3657600"/>
              <a:ext cx="886907"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11"/>
            <p:cNvSpPr txBox="1">
              <a:spLocks noChangeArrowheads="1"/>
            </p:cNvSpPr>
            <p:nvPr/>
          </p:nvSpPr>
          <p:spPr bwMode="auto">
            <a:xfrm>
              <a:off x="5105400" y="2692837"/>
              <a:ext cx="533400" cy="3631763"/>
            </a:xfrm>
            <a:prstGeom prst="rect">
              <a:avLst/>
            </a:prstGeom>
            <a:noFill/>
            <a:ln w="9525">
              <a:noFill/>
              <a:miter lim="800000"/>
              <a:headEnd/>
              <a:tailEnd/>
            </a:ln>
          </p:spPr>
          <p:txBody>
            <a:bodyPr wrap="square">
              <a:prstTxWarp prst="textNoShape">
                <a:avLst/>
              </a:prstTxWarp>
              <a:spAutoFit/>
            </a:bodyPr>
            <a:lstStyle/>
            <a:p>
              <a:r>
                <a:rPr lang="en-US" sz="11500" dirty="0">
                  <a:solidFill>
                    <a:srgbClr val="00CC00">
                      <a:alpha val="30000"/>
                    </a:srgbClr>
                  </a:solidFill>
                  <a:latin typeface="Zapf Dingbats" pitchFamily="-1" charset="2"/>
                  <a:ea typeface="Zapf Dingbats" pitchFamily="-1" charset="2"/>
                  <a:cs typeface="Zapf Dingbats" pitchFamily="-1" charset="2"/>
                </a:rPr>
                <a:t>✓</a:t>
              </a:r>
              <a:endParaRPr lang="en-US" sz="11500" dirty="0">
                <a:solidFill>
                  <a:srgbClr val="00CC00">
                    <a:alpha val="30000"/>
                  </a:srgbClr>
                </a:solidFill>
              </a:endParaRPr>
            </a:p>
          </p:txBody>
        </p:sp>
      </p:grpSp>
      <p:grpSp>
        <p:nvGrpSpPr>
          <p:cNvPr id="9" name="Group 35"/>
          <p:cNvGrpSpPr/>
          <p:nvPr/>
        </p:nvGrpSpPr>
        <p:grpSpPr>
          <a:xfrm>
            <a:off x="2209800" y="25400"/>
            <a:ext cx="6705600" cy="3784600"/>
            <a:chOff x="2209800" y="25400"/>
            <a:chExt cx="6705600" cy="3784600"/>
          </a:xfrm>
        </p:grpSpPr>
        <p:sp>
          <p:nvSpPr>
            <p:cNvPr id="7" name="Right Arrow 6"/>
            <p:cNvSpPr/>
            <p:nvPr/>
          </p:nvSpPr>
          <p:spPr>
            <a:xfrm flipV="1">
              <a:off x="2209800" y="304800"/>
              <a:ext cx="3505200"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4419600" y="838200"/>
              <a:ext cx="868383" cy="1485900"/>
            </a:xfrm>
            <a:prstGeom prst="rect">
              <a:avLst/>
            </a:prstGeom>
          </p:spPr>
        </p:pic>
        <p:sp>
          <p:nvSpPr>
            <p:cNvPr id="13" name="Rectangle 2"/>
            <p:cNvSpPr>
              <a:spLocks noChangeArrowheads="1"/>
            </p:cNvSpPr>
            <p:nvPr/>
          </p:nvSpPr>
          <p:spPr bwMode="auto">
            <a:xfrm>
              <a:off x="2590800" y="838200"/>
              <a:ext cx="1752600" cy="1447800"/>
            </a:xfrm>
            <a:prstGeom prst="rect">
              <a:avLst/>
            </a:prstGeom>
            <a:noFill/>
            <a:ln w="9525">
              <a:noFill/>
              <a:miter lim="800000"/>
              <a:headEnd/>
              <a:tailEnd/>
            </a:ln>
          </p:spPr>
          <p:txBody>
            <a:bodyPr>
              <a:prstTxWarp prst="textNoShape">
                <a:avLst/>
              </a:prstTxWarp>
            </a:bodyPr>
            <a:lstStyle/>
            <a:p>
              <a:r>
                <a:rPr lang="en-US" sz="2800" dirty="0" smtClean="0">
                  <a:latin typeface="Trebuchet MS"/>
                  <a:cs typeface="Trebuchet MS"/>
                </a:rPr>
                <a:t>Try to convince someone</a:t>
              </a:r>
            </a:p>
            <a:p>
              <a:pPr>
                <a:spcBef>
                  <a:spcPct val="20000"/>
                </a:spcBef>
              </a:pPr>
              <a:endParaRPr lang="en-US" sz="3200" dirty="0" smtClean="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2400" dirty="0">
                <a:latin typeface="Trebuchet MS"/>
                <a:cs typeface="Trebuchet MS"/>
              </a:endParaRPr>
            </a:p>
          </p:txBody>
        </p:sp>
        <p:sp>
          <p:nvSpPr>
            <p:cNvPr id="14" name="Oval Callout 13"/>
            <p:cNvSpPr/>
            <p:nvPr/>
          </p:nvSpPr>
          <p:spPr>
            <a:xfrm>
              <a:off x="5715000" y="228600"/>
              <a:ext cx="1524000" cy="1828800"/>
            </a:xfrm>
            <a:prstGeom prst="wedgeEllipseCallout">
              <a:avLst>
                <a:gd name="adj1" fmla="val -40964"/>
                <a:gd name="adj2" fmla="val 50612"/>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Trebuchet MS"/>
                  <a:cs typeface="Trebuchet MS"/>
                </a:rPr>
                <a:t>Yes </a:t>
              </a:r>
              <a:br>
                <a:rPr lang="en-US" sz="2400" dirty="0" smtClean="0">
                  <a:solidFill>
                    <a:schemeClr val="tx1"/>
                  </a:solidFill>
                  <a:latin typeface="Trebuchet MS"/>
                  <a:cs typeface="Trebuchet MS"/>
                </a:rPr>
              </a:br>
              <a:r>
                <a:rPr lang="en-US" sz="2400" dirty="0" smtClean="0">
                  <a:solidFill>
                    <a:schemeClr val="tx1"/>
                  </a:solidFill>
                  <a:latin typeface="Trebuchet MS"/>
                  <a:cs typeface="Trebuchet MS"/>
                </a:rPr>
                <a:t>because…</a:t>
              </a:r>
              <a:endParaRPr lang="en-US" sz="2400" dirty="0">
                <a:solidFill>
                  <a:schemeClr val="tx1"/>
                </a:solidFill>
                <a:latin typeface="Trebuchet MS"/>
                <a:cs typeface="Trebuchet MS"/>
              </a:endParaRPr>
            </a:p>
          </p:txBody>
        </p:sp>
        <p:sp>
          <p:nvSpPr>
            <p:cNvPr id="22" name="Oval Callout 21"/>
            <p:cNvSpPr/>
            <p:nvPr/>
          </p:nvSpPr>
          <p:spPr>
            <a:xfrm>
              <a:off x="7391400" y="228600"/>
              <a:ext cx="1524000" cy="1828800"/>
            </a:xfrm>
            <a:prstGeom prst="wedgeEllipseCallout">
              <a:avLst>
                <a:gd name="adj1" fmla="val 47619"/>
                <a:gd name="adj2" fmla="val 47484"/>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Trebuchet MS"/>
                  <a:cs typeface="Trebuchet MS"/>
                </a:rPr>
                <a:t>We don’t know because…</a:t>
              </a:r>
              <a:endParaRPr lang="en-US" sz="2400" dirty="0">
                <a:solidFill>
                  <a:schemeClr val="tx1"/>
                </a:solidFill>
                <a:latin typeface="Trebuchet MS"/>
                <a:cs typeface="Trebuchet MS"/>
              </a:endParaRPr>
            </a:p>
          </p:txBody>
        </p:sp>
        <p:sp>
          <p:nvSpPr>
            <p:cNvPr id="32" name="TextBox 13"/>
            <p:cNvSpPr txBox="1">
              <a:spLocks noChangeArrowheads="1"/>
            </p:cNvSpPr>
            <p:nvPr/>
          </p:nvSpPr>
          <p:spPr bwMode="auto">
            <a:xfrm>
              <a:off x="7620000" y="25400"/>
              <a:ext cx="838200" cy="3632200"/>
            </a:xfrm>
            <a:prstGeom prst="rect">
              <a:avLst/>
            </a:prstGeom>
            <a:noFill/>
            <a:ln w="9525">
              <a:noFill/>
              <a:miter lim="800000"/>
              <a:headEnd/>
              <a:tailEnd/>
            </a:ln>
          </p:spPr>
          <p:txBody>
            <a:bodyPr>
              <a:prstTxWarp prst="textNoShape">
                <a:avLst/>
              </a:prstTxWarp>
              <a:spAutoFit/>
            </a:bodyPr>
            <a:lstStyle/>
            <a:p>
              <a:r>
                <a:rPr lang="en-US" sz="11500" dirty="0" smtClean="0">
                  <a:solidFill>
                    <a:srgbClr val="FF0000">
                      <a:alpha val="29000"/>
                    </a:srgbClr>
                  </a:solidFill>
                  <a:latin typeface="Zapf Dingbats" pitchFamily="-1" charset="2"/>
                  <a:ea typeface="Zapf Dingbats" pitchFamily="-1" charset="2"/>
                  <a:cs typeface="Zapf Dingbats" pitchFamily="-1" charset="2"/>
                </a:rPr>
                <a:t>✗</a:t>
              </a:r>
              <a:endParaRPr lang="en-US" sz="11500" dirty="0">
                <a:solidFill>
                  <a:srgbClr val="FF0000">
                    <a:alpha val="29000"/>
                  </a:srgbClr>
                </a:solidFill>
              </a:endParaRPr>
            </a:p>
          </p:txBody>
        </p:sp>
        <p:sp>
          <p:nvSpPr>
            <p:cNvPr id="34" name="TextBox 11"/>
            <p:cNvSpPr txBox="1">
              <a:spLocks noChangeArrowheads="1"/>
            </p:cNvSpPr>
            <p:nvPr/>
          </p:nvSpPr>
          <p:spPr bwMode="auto">
            <a:xfrm>
              <a:off x="5867400" y="178237"/>
              <a:ext cx="533400" cy="3631763"/>
            </a:xfrm>
            <a:prstGeom prst="rect">
              <a:avLst/>
            </a:prstGeom>
            <a:noFill/>
            <a:ln w="9525">
              <a:noFill/>
              <a:miter lim="800000"/>
              <a:headEnd/>
              <a:tailEnd/>
            </a:ln>
          </p:spPr>
          <p:txBody>
            <a:bodyPr wrap="square">
              <a:prstTxWarp prst="textNoShape">
                <a:avLst/>
              </a:prstTxWarp>
              <a:spAutoFit/>
            </a:bodyPr>
            <a:lstStyle/>
            <a:p>
              <a:r>
                <a:rPr lang="en-US" sz="11500" dirty="0" smtClean="0">
                  <a:solidFill>
                    <a:srgbClr val="00CC00">
                      <a:alpha val="30000"/>
                    </a:srgbClr>
                  </a:solidFill>
                  <a:latin typeface="Zapf Dingbats" pitchFamily="-1" charset="2"/>
                  <a:ea typeface="Zapf Dingbats" pitchFamily="-1" charset="2"/>
                  <a:cs typeface="Zapf Dingbats" pitchFamily="-1" charset="2"/>
                </a:rPr>
                <a:t>✓</a:t>
              </a:r>
              <a:endParaRPr lang="en-US" sz="11500" dirty="0">
                <a:solidFill>
                  <a:srgbClr val="00CC00">
                    <a:alpha val="30000"/>
                  </a:srgbClr>
                </a:solidFill>
              </a:endParaRPr>
            </a:p>
          </p:txBody>
        </p:sp>
      </p:grpSp>
      <p:grpSp>
        <p:nvGrpSpPr>
          <p:cNvPr id="10" name="Group 40"/>
          <p:cNvGrpSpPr/>
          <p:nvPr/>
        </p:nvGrpSpPr>
        <p:grpSpPr>
          <a:xfrm>
            <a:off x="2041949" y="4114800"/>
            <a:ext cx="3596851" cy="3631763"/>
            <a:chOff x="2041949" y="4114800"/>
            <a:chExt cx="3596851" cy="3631763"/>
          </a:xfrm>
        </p:grpSpPr>
        <p:sp>
          <p:nvSpPr>
            <p:cNvPr id="21" name="Right Arrow 20"/>
            <p:cNvSpPr/>
            <p:nvPr/>
          </p:nvSpPr>
          <p:spPr>
            <a:xfrm flipV="1">
              <a:off x="2041949" y="4936927"/>
              <a:ext cx="2911051"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11"/>
            <p:cNvSpPr txBox="1">
              <a:spLocks noChangeArrowheads="1"/>
            </p:cNvSpPr>
            <p:nvPr/>
          </p:nvSpPr>
          <p:spPr bwMode="auto">
            <a:xfrm>
              <a:off x="5105400" y="4114800"/>
              <a:ext cx="533400" cy="3631763"/>
            </a:xfrm>
            <a:prstGeom prst="rect">
              <a:avLst/>
            </a:prstGeom>
            <a:noFill/>
            <a:ln w="9525">
              <a:noFill/>
              <a:miter lim="800000"/>
              <a:headEnd/>
              <a:tailEnd/>
            </a:ln>
          </p:spPr>
          <p:txBody>
            <a:bodyPr wrap="square">
              <a:prstTxWarp prst="textNoShape">
                <a:avLst/>
              </a:prstTxWarp>
              <a:spAutoFit/>
            </a:bodyPr>
            <a:lstStyle/>
            <a:p>
              <a:r>
                <a:rPr lang="en-US" sz="11500" dirty="0">
                  <a:solidFill>
                    <a:srgbClr val="00CC00"/>
                  </a:solidFill>
                  <a:latin typeface="Zapf Dingbats" pitchFamily="-1" charset="2"/>
                  <a:ea typeface="Zapf Dingbats" pitchFamily="-1" charset="2"/>
                  <a:cs typeface="Zapf Dingbats" pitchFamily="-1" charset="2"/>
                </a:rPr>
                <a:t>✓</a:t>
              </a:r>
              <a:endParaRPr lang="en-US" sz="11500" dirty="0">
                <a:solidFill>
                  <a:srgbClr val="00CC00"/>
                </a:solidFill>
              </a:endParaRPr>
            </a:p>
          </p:txBody>
        </p:sp>
      </p:grpSp>
      <p:grpSp>
        <p:nvGrpSpPr>
          <p:cNvPr id="11" name="Group 41"/>
          <p:cNvGrpSpPr/>
          <p:nvPr/>
        </p:nvGrpSpPr>
        <p:grpSpPr>
          <a:xfrm>
            <a:off x="6019801" y="4064000"/>
            <a:ext cx="2133599" cy="3632200"/>
            <a:chOff x="6019801" y="4064000"/>
            <a:chExt cx="2133599" cy="3632200"/>
          </a:xfrm>
        </p:grpSpPr>
        <p:sp>
          <p:nvSpPr>
            <p:cNvPr id="28" name="Oval Callout 27"/>
            <p:cNvSpPr/>
            <p:nvPr/>
          </p:nvSpPr>
          <p:spPr>
            <a:xfrm>
              <a:off x="6629400" y="4191000"/>
              <a:ext cx="1524000" cy="1828800"/>
            </a:xfrm>
            <a:prstGeom prst="wedgeEllipseCallout">
              <a:avLst>
                <a:gd name="adj1" fmla="val 47619"/>
                <a:gd name="adj2" fmla="val 47484"/>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Trebuchet MS"/>
                  <a:cs typeface="Trebuchet MS"/>
                </a:rPr>
                <a:t>We don’t know because…</a:t>
              </a:r>
              <a:endParaRPr lang="en-US" sz="2400" dirty="0">
                <a:solidFill>
                  <a:schemeClr val="tx1"/>
                </a:solidFill>
                <a:latin typeface="Trebuchet MS"/>
                <a:cs typeface="Trebuchet MS"/>
              </a:endParaRPr>
            </a:p>
          </p:txBody>
        </p:sp>
        <p:sp>
          <p:nvSpPr>
            <p:cNvPr id="30" name="Right Arrow 29"/>
            <p:cNvSpPr/>
            <p:nvPr/>
          </p:nvSpPr>
          <p:spPr>
            <a:xfrm flipV="1">
              <a:off x="6019801" y="4953000"/>
              <a:ext cx="533400"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13"/>
            <p:cNvSpPr txBox="1">
              <a:spLocks noChangeArrowheads="1"/>
            </p:cNvSpPr>
            <p:nvPr/>
          </p:nvSpPr>
          <p:spPr bwMode="auto">
            <a:xfrm>
              <a:off x="6858000" y="4064000"/>
              <a:ext cx="838200" cy="3632200"/>
            </a:xfrm>
            <a:prstGeom prst="rect">
              <a:avLst/>
            </a:prstGeom>
            <a:noFill/>
            <a:ln w="9525">
              <a:noFill/>
              <a:miter lim="800000"/>
              <a:headEnd/>
              <a:tailEnd/>
            </a:ln>
          </p:spPr>
          <p:txBody>
            <a:bodyPr>
              <a:prstTxWarp prst="textNoShape">
                <a:avLst/>
              </a:prstTxWarp>
              <a:spAutoFit/>
            </a:bodyPr>
            <a:lstStyle/>
            <a:p>
              <a:r>
                <a:rPr lang="en-US" sz="11500" dirty="0">
                  <a:solidFill>
                    <a:srgbClr val="FF0000">
                      <a:alpha val="29000"/>
                    </a:srgbClr>
                  </a:solidFill>
                  <a:latin typeface="Zapf Dingbats" pitchFamily="-1" charset="2"/>
                  <a:ea typeface="Zapf Dingbats" pitchFamily="-1" charset="2"/>
                  <a:cs typeface="Zapf Dingbats" pitchFamily="-1" charset="2"/>
                </a:rPr>
                <a:t>✗</a:t>
              </a:r>
              <a:endParaRPr lang="en-US" sz="11500" dirty="0">
                <a:solidFill>
                  <a:srgbClr val="FF0000">
                    <a:alpha val="29000"/>
                  </a:srgbClr>
                </a:solidFill>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4038600" y="152400"/>
            <a:ext cx="1424608" cy="1771135"/>
          </a:xfrm>
          <a:prstGeom prst="rect">
            <a:avLst/>
          </a:prstGeom>
        </p:spPr>
      </p:pic>
      <p:sp>
        <p:nvSpPr>
          <p:cNvPr id="18" name="Rectangle 2"/>
          <p:cNvSpPr>
            <a:spLocks noChangeArrowheads="1"/>
          </p:cNvSpPr>
          <p:nvPr/>
        </p:nvSpPr>
        <p:spPr bwMode="auto">
          <a:xfrm>
            <a:off x="3810000" y="1390135"/>
            <a:ext cx="1066800" cy="1371600"/>
          </a:xfrm>
          <a:prstGeom prst="rect">
            <a:avLst/>
          </a:prstGeom>
          <a:gradFill flip="none" rotWithShape="1">
            <a:gsLst>
              <a:gs pos="0">
                <a:srgbClr val="FFF0AF"/>
              </a:gs>
              <a:gs pos="100000">
                <a:srgbClr val="FFFFFF"/>
              </a:gs>
            </a:gsLst>
            <a:path path="circle">
              <a:fillToRect l="100000" t="100000"/>
            </a:path>
            <a:tileRect r="-100000" b="-100000"/>
          </a:gradFill>
          <a:ln w="9525">
            <a:solidFill>
              <a:schemeClr val="tx1"/>
            </a:solidFill>
            <a:miter lim="800000"/>
            <a:headEnd/>
            <a:tailEnd/>
          </a:ln>
        </p:spPr>
        <p:txBody>
          <a:bodyPr>
            <a:prstTxWarp prst="textNoShape">
              <a:avLst/>
            </a:prstTxWarp>
          </a:bodyPr>
          <a:lstStyle/>
          <a:p>
            <a:r>
              <a:rPr lang="en-US" sz="2800" dirty="0" smtClean="0">
                <a:latin typeface="Trebuchet MS"/>
                <a:cs typeface="Trebuchet MS"/>
              </a:rPr>
              <a:t>Levesque, etc.</a:t>
            </a:r>
          </a:p>
          <a:p>
            <a:pPr>
              <a:spcBef>
                <a:spcPct val="20000"/>
              </a:spcBef>
            </a:pPr>
            <a:endParaRPr lang="en-US" sz="3200" dirty="0" smtClean="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2400" dirty="0">
              <a:latin typeface="Trebuchet MS"/>
              <a:cs typeface="Trebuchet MS"/>
            </a:endParaRPr>
          </a:p>
        </p:txBody>
      </p:sp>
      <p:grpSp>
        <p:nvGrpSpPr>
          <p:cNvPr id="2" name="Group 33"/>
          <p:cNvGrpSpPr/>
          <p:nvPr/>
        </p:nvGrpSpPr>
        <p:grpSpPr>
          <a:xfrm>
            <a:off x="152400" y="1066800"/>
            <a:ext cx="1524000" cy="4191000"/>
            <a:chOff x="152400" y="1066800"/>
            <a:chExt cx="1524000" cy="4191000"/>
          </a:xfrm>
        </p:grpSpPr>
        <p:sp>
          <p:nvSpPr>
            <p:cNvPr id="30" name="Right Arrow 29"/>
            <p:cNvSpPr/>
            <p:nvPr/>
          </p:nvSpPr>
          <p:spPr>
            <a:xfrm rot="5400000" flipV="1">
              <a:off x="723900" y="1104900"/>
              <a:ext cx="533400"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36"/>
            <p:cNvGrpSpPr/>
            <p:nvPr/>
          </p:nvGrpSpPr>
          <p:grpSpPr>
            <a:xfrm>
              <a:off x="152400" y="1625600"/>
              <a:ext cx="1524000" cy="3632200"/>
              <a:chOff x="152400" y="1752600"/>
              <a:chExt cx="1524000" cy="3632200"/>
            </a:xfrm>
          </p:grpSpPr>
          <p:sp>
            <p:nvSpPr>
              <p:cNvPr id="28" name="Oval Callout 27"/>
              <p:cNvSpPr/>
              <p:nvPr/>
            </p:nvSpPr>
            <p:spPr>
              <a:xfrm>
                <a:off x="152400" y="1879600"/>
                <a:ext cx="1524000" cy="1828800"/>
              </a:xfrm>
              <a:prstGeom prst="wedgeEllipseCallout">
                <a:avLst>
                  <a:gd name="adj1" fmla="val 47619"/>
                  <a:gd name="adj2" fmla="val 47484"/>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Trebuchet MS"/>
                    <a:cs typeface="Trebuchet MS"/>
                  </a:rPr>
                  <a:t>We don’t know because…</a:t>
                </a:r>
                <a:endParaRPr lang="en-US" sz="2400" dirty="0">
                  <a:solidFill>
                    <a:schemeClr val="tx1"/>
                  </a:solidFill>
                  <a:latin typeface="Trebuchet MS"/>
                  <a:cs typeface="Trebuchet MS"/>
                </a:endParaRPr>
              </a:p>
            </p:txBody>
          </p:sp>
          <p:sp>
            <p:nvSpPr>
              <p:cNvPr id="35" name="TextBox 13"/>
              <p:cNvSpPr txBox="1">
                <a:spLocks noChangeArrowheads="1"/>
              </p:cNvSpPr>
              <p:nvPr/>
            </p:nvSpPr>
            <p:spPr bwMode="auto">
              <a:xfrm>
                <a:off x="381000" y="1752600"/>
                <a:ext cx="838200" cy="3632200"/>
              </a:xfrm>
              <a:prstGeom prst="rect">
                <a:avLst/>
              </a:prstGeom>
              <a:noFill/>
              <a:ln w="9525">
                <a:noFill/>
                <a:miter lim="800000"/>
                <a:headEnd/>
                <a:tailEnd/>
              </a:ln>
            </p:spPr>
            <p:txBody>
              <a:bodyPr>
                <a:prstTxWarp prst="textNoShape">
                  <a:avLst/>
                </a:prstTxWarp>
                <a:spAutoFit/>
              </a:bodyPr>
              <a:lstStyle/>
              <a:p>
                <a:r>
                  <a:rPr lang="en-US" sz="11500" dirty="0">
                    <a:solidFill>
                      <a:srgbClr val="FF0000">
                        <a:alpha val="29000"/>
                      </a:srgbClr>
                    </a:solidFill>
                    <a:latin typeface="Zapf Dingbats" pitchFamily="-1" charset="2"/>
                    <a:ea typeface="Zapf Dingbats" pitchFamily="-1" charset="2"/>
                    <a:cs typeface="Zapf Dingbats" pitchFamily="-1" charset="2"/>
                  </a:rPr>
                  <a:t>✗</a:t>
                </a:r>
                <a:endParaRPr lang="en-US" sz="11500" dirty="0">
                  <a:solidFill>
                    <a:srgbClr val="FF0000">
                      <a:alpha val="29000"/>
                    </a:srgbClr>
                  </a:solidFill>
                </a:endParaRPr>
              </a:p>
            </p:txBody>
          </p:sp>
        </p:grpSp>
      </p:grpSp>
      <p:grpSp>
        <p:nvGrpSpPr>
          <p:cNvPr id="4" name="Group 31"/>
          <p:cNvGrpSpPr/>
          <p:nvPr/>
        </p:nvGrpSpPr>
        <p:grpSpPr>
          <a:xfrm>
            <a:off x="685800" y="-406400"/>
            <a:ext cx="3096707" cy="3631763"/>
            <a:chOff x="685800" y="-406400"/>
            <a:chExt cx="3096707" cy="3631763"/>
          </a:xfrm>
        </p:grpSpPr>
        <p:sp>
          <p:nvSpPr>
            <p:cNvPr id="19" name="Right Arrow 18"/>
            <p:cNvSpPr/>
            <p:nvPr/>
          </p:nvSpPr>
          <p:spPr>
            <a:xfrm rot="10800000" flipV="1">
              <a:off x="2895600" y="355600"/>
              <a:ext cx="886907"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11"/>
            <p:cNvSpPr txBox="1">
              <a:spLocks noChangeArrowheads="1"/>
            </p:cNvSpPr>
            <p:nvPr/>
          </p:nvSpPr>
          <p:spPr bwMode="auto">
            <a:xfrm>
              <a:off x="1600200" y="-406400"/>
              <a:ext cx="533400" cy="3631763"/>
            </a:xfrm>
            <a:prstGeom prst="rect">
              <a:avLst/>
            </a:prstGeom>
            <a:noFill/>
            <a:ln w="9525">
              <a:noFill/>
              <a:miter lim="800000"/>
              <a:headEnd/>
              <a:tailEnd/>
            </a:ln>
          </p:spPr>
          <p:txBody>
            <a:bodyPr wrap="square">
              <a:prstTxWarp prst="textNoShape">
                <a:avLst/>
              </a:prstTxWarp>
              <a:spAutoFit/>
            </a:bodyPr>
            <a:lstStyle/>
            <a:p>
              <a:r>
                <a:rPr lang="en-US" sz="11500" dirty="0">
                  <a:solidFill>
                    <a:srgbClr val="00CC00"/>
                  </a:solidFill>
                  <a:latin typeface="Zapf Dingbats" pitchFamily="-1" charset="2"/>
                  <a:ea typeface="Zapf Dingbats" pitchFamily="-1" charset="2"/>
                  <a:cs typeface="Zapf Dingbats" pitchFamily="-1" charset="2"/>
                </a:rPr>
                <a:t>✓</a:t>
              </a:r>
              <a:endParaRPr lang="en-US" sz="11500" dirty="0">
                <a:solidFill>
                  <a:srgbClr val="00CC00"/>
                </a:solidFill>
              </a:endParaRPr>
            </a:p>
          </p:txBody>
        </p:sp>
        <p:sp>
          <p:nvSpPr>
            <p:cNvPr id="26" name="Rectangle 2"/>
            <p:cNvSpPr>
              <a:spLocks noChangeArrowheads="1"/>
            </p:cNvSpPr>
            <p:nvPr/>
          </p:nvSpPr>
          <p:spPr bwMode="auto">
            <a:xfrm>
              <a:off x="685800" y="279400"/>
              <a:ext cx="1219200" cy="609600"/>
            </a:xfrm>
            <a:prstGeom prst="rect">
              <a:avLst/>
            </a:prstGeom>
            <a:noFill/>
            <a:ln w="9525">
              <a:noFill/>
              <a:miter lim="800000"/>
              <a:headEnd/>
              <a:tailEnd/>
            </a:ln>
          </p:spPr>
          <p:txBody>
            <a:bodyPr>
              <a:prstTxWarp prst="textNoShape">
                <a:avLst/>
              </a:prstTxWarp>
            </a:bodyPr>
            <a:lstStyle/>
            <a:p>
              <a:r>
                <a:rPr lang="en-US" sz="4000" dirty="0" smtClean="0">
                  <a:latin typeface="Trebuchet MS"/>
                  <a:cs typeface="Trebuchet MS"/>
                </a:rPr>
                <a:t>9%</a:t>
              </a:r>
            </a:p>
            <a:p>
              <a:pPr>
                <a:spcBef>
                  <a:spcPct val="20000"/>
                </a:spcBef>
              </a:pPr>
              <a:endParaRPr lang="en-US" sz="3200" dirty="0" smtClean="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2400" dirty="0">
                <a:latin typeface="Trebuchet MS"/>
                <a:cs typeface="Trebuchet MS"/>
              </a:endParaRPr>
            </a:p>
          </p:txBody>
        </p:sp>
      </p:grpSp>
      <p:grpSp>
        <p:nvGrpSpPr>
          <p:cNvPr id="5" name="Group 37"/>
          <p:cNvGrpSpPr/>
          <p:nvPr/>
        </p:nvGrpSpPr>
        <p:grpSpPr>
          <a:xfrm>
            <a:off x="5715000" y="-457200"/>
            <a:ext cx="3200400" cy="3631763"/>
            <a:chOff x="5715000" y="-457200"/>
            <a:chExt cx="3200400" cy="3631763"/>
          </a:xfrm>
        </p:grpSpPr>
        <p:sp>
          <p:nvSpPr>
            <p:cNvPr id="24" name="TextBox 13"/>
            <p:cNvSpPr txBox="1">
              <a:spLocks noChangeArrowheads="1"/>
            </p:cNvSpPr>
            <p:nvPr/>
          </p:nvSpPr>
          <p:spPr bwMode="auto">
            <a:xfrm>
              <a:off x="6934200" y="-457200"/>
              <a:ext cx="838200" cy="3631763"/>
            </a:xfrm>
            <a:prstGeom prst="rect">
              <a:avLst/>
            </a:prstGeom>
            <a:noFill/>
            <a:ln w="9525">
              <a:noFill/>
              <a:miter lim="800000"/>
              <a:headEnd/>
              <a:tailEnd/>
            </a:ln>
          </p:spPr>
          <p:txBody>
            <a:bodyPr wrap="square">
              <a:prstTxWarp prst="textNoShape">
                <a:avLst/>
              </a:prstTxWarp>
              <a:spAutoFit/>
            </a:bodyPr>
            <a:lstStyle/>
            <a:p>
              <a:r>
                <a:rPr lang="en-US" sz="11500" dirty="0" smtClean="0">
                  <a:solidFill>
                    <a:srgbClr val="FF0000"/>
                  </a:solidFill>
                  <a:latin typeface="Zapf Dingbats" pitchFamily="-1" charset="2"/>
                  <a:ea typeface="Zapf Dingbats" pitchFamily="-1" charset="2"/>
                  <a:cs typeface="Zapf Dingbats" pitchFamily="-1" charset="2"/>
                </a:rPr>
                <a:t>✗</a:t>
              </a:r>
              <a:endParaRPr lang="en-US" sz="11500" dirty="0">
                <a:solidFill>
                  <a:srgbClr val="FF0000"/>
                </a:solidFill>
              </a:endParaRPr>
            </a:p>
          </p:txBody>
        </p:sp>
        <p:sp>
          <p:nvSpPr>
            <p:cNvPr id="27" name="Right Arrow 26"/>
            <p:cNvSpPr/>
            <p:nvPr/>
          </p:nvSpPr>
          <p:spPr>
            <a:xfrm flipV="1">
              <a:off x="5715000" y="355600"/>
              <a:ext cx="886907"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2"/>
            <p:cNvSpPr>
              <a:spLocks noChangeArrowheads="1"/>
            </p:cNvSpPr>
            <p:nvPr/>
          </p:nvSpPr>
          <p:spPr bwMode="auto">
            <a:xfrm>
              <a:off x="7848600" y="203200"/>
              <a:ext cx="1066800" cy="609600"/>
            </a:xfrm>
            <a:prstGeom prst="rect">
              <a:avLst/>
            </a:prstGeom>
            <a:noFill/>
            <a:ln w="9525">
              <a:noFill/>
              <a:miter lim="800000"/>
              <a:headEnd/>
              <a:tailEnd/>
            </a:ln>
          </p:spPr>
          <p:txBody>
            <a:bodyPr>
              <a:prstTxWarp prst="textNoShape">
                <a:avLst/>
              </a:prstTxWarp>
            </a:bodyPr>
            <a:lstStyle/>
            <a:p>
              <a:r>
                <a:rPr lang="en-US" sz="4000" dirty="0" smtClean="0">
                  <a:latin typeface="Trebuchet MS"/>
                  <a:cs typeface="Trebuchet MS"/>
                </a:rPr>
                <a:t>91%</a:t>
              </a:r>
            </a:p>
            <a:p>
              <a:pPr>
                <a:spcBef>
                  <a:spcPct val="20000"/>
                </a:spcBef>
              </a:pPr>
              <a:endParaRPr lang="en-US" sz="3200" dirty="0" smtClean="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2400" dirty="0">
                <a:latin typeface="Trebuchet MS"/>
                <a:cs typeface="Trebuchet MS"/>
              </a:endParaRPr>
            </a:p>
          </p:txBody>
        </p:sp>
      </p:grpSp>
      <p:grpSp>
        <p:nvGrpSpPr>
          <p:cNvPr id="6" name="Group 44"/>
          <p:cNvGrpSpPr/>
          <p:nvPr/>
        </p:nvGrpSpPr>
        <p:grpSpPr>
          <a:xfrm>
            <a:off x="7467600" y="1066800"/>
            <a:ext cx="1524000" cy="4267200"/>
            <a:chOff x="7467600" y="1066800"/>
            <a:chExt cx="1524000" cy="4267200"/>
          </a:xfrm>
        </p:grpSpPr>
        <p:grpSp>
          <p:nvGrpSpPr>
            <p:cNvPr id="7" name="Group 37"/>
            <p:cNvGrpSpPr/>
            <p:nvPr/>
          </p:nvGrpSpPr>
          <p:grpSpPr>
            <a:xfrm>
              <a:off x="7467600" y="1702237"/>
              <a:ext cx="1524000" cy="3631763"/>
              <a:chOff x="7467600" y="1829237"/>
              <a:chExt cx="1524000" cy="3631763"/>
            </a:xfrm>
          </p:grpSpPr>
          <p:sp>
            <p:nvSpPr>
              <p:cNvPr id="25" name="Oval Callout 24"/>
              <p:cNvSpPr/>
              <p:nvPr/>
            </p:nvSpPr>
            <p:spPr>
              <a:xfrm>
                <a:off x="7467600" y="1879600"/>
                <a:ext cx="1524000" cy="1828800"/>
              </a:xfrm>
              <a:prstGeom prst="wedgeEllipseCallout">
                <a:avLst>
                  <a:gd name="adj1" fmla="val -40964"/>
                  <a:gd name="adj2" fmla="val 50612"/>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Trebuchet MS"/>
                    <a:cs typeface="Trebuchet MS"/>
                  </a:rPr>
                  <a:t>Yes because…</a:t>
                </a:r>
                <a:endParaRPr lang="en-US" sz="2400" dirty="0">
                  <a:solidFill>
                    <a:schemeClr val="tx1"/>
                  </a:solidFill>
                  <a:latin typeface="Trebuchet MS"/>
                  <a:cs typeface="Trebuchet MS"/>
                </a:endParaRPr>
              </a:p>
            </p:txBody>
          </p:sp>
          <p:sp>
            <p:nvSpPr>
              <p:cNvPr id="33" name="TextBox 11"/>
              <p:cNvSpPr txBox="1">
                <a:spLocks noChangeArrowheads="1"/>
              </p:cNvSpPr>
              <p:nvPr/>
            </p:nvSpPr>
            <p:spPr bwMode="auto">
              <a:xfrm>
                <a:off x="7620000" y="1829237"/>
                <a:ext cx="533400" cy="3631763"/>
              </a:xfrm>
              <a:prstGeom prst="rect">
                <a:avLst/>
              </a:prstGeom>
              <a:noFill/>
              <a:ln w="9525">
                <a:noFill/>
                <a:miter lim="800000"/>
                <a:headEnd/>
                <a:tailEnd/>
              </a:ln>
            </p:spPr>
            <p:txBody>
              <a:bodyPr wrap="square">
                <a:prstTxWarp prst="textNoShape">
                  <a:avLst/>
                </a:prstTxWarp>
                <a:spAutoFit/>
              </a:bodyPr>
              <a:lstStyle/>
              <a:p>
                <a:r>
                  <a:rPr lang="en-US" sz="11500" dirty="0">
                    <a:solidFill>
                      <a:srgbClr val="00CC00">
                        <a:alpha val="30000"/>
                      </a:srgbClr>
                    </a:solidFill>
                    <a:latin typeface="Zapf Dingbats" pitchFamily="-1" charset="2"/>
                    <a:ea typeface="Zapf Dingbats" pitchFamily="-1" charset="2"/>
                    <a:cs typeface="Zapf Dingbats" pitchFamily="-1" charset="2"/>
                  </a:rPr>
                  <a:t>✓</a:t>
                </a:r>
                <a:endParaRPr lang="en-US" sz="11500" dirty="0">
                  <a:solidFill>
                    <a:srgbClr val="00CC00">
                      <a:alpha val="30000"/>
                    </a:srgbClr>
                  </a:solidFill>
                </a:endParaRPr>
              </a:p>
            </p:txBody>
          </p:sp>
        </p:grpSp>
        <p:sp>
          <p:nvSpPr>
            <p:cNvPr id="36" name="Right Arrow 35"/>
            <p:cNvSpPr/>
            <p:nvPr/>
          </p:nvSpPr>
          <p:spPr>
            <a:xfrm rot="5400000" flipV="1">
              <a:off x="7962900" y="1104900"/>
              <a:ext cx="533400"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52"/>
          <p:cNvGrpSpPr/>
          <p:nvPr/>
        </p:nvGrpSpPr>
        <p:grpSpPr>
          <a:xfrm>
            <a:off x="0" y="3733800"/>
            <a:ext cx="2209800" cy="3962400"/>
            <a:chOff x="0" y="3733800"/>
            <a:chExt cx="2209800" cy="3962400"/>
          </a:xfrm>
        </p:grpSpPr>
        <p:sp>
          <p:nvSpPr>
            <p:cNvPr id="39" name="Right Arrow 38"/>
            <p:cNvSpPr/>
            <p:nvPr/>
          </p:nvSpPr>
          <p:spPr>
            <a:xfrm rot="5400000" flipV="1">
              <a:off x="647700" y="3848100"/>
              <a:ext cx="685800"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36"/>
            <p:cNvGrpSpPr/>
            <p:nvPr/>
          </p:nvGrpSpPr>
          <p:grpSpPr>
            <a:xfrm>
              <a:off x="0" y="4064437"/>
              <a:ext cx="2209800" cy="3631763"/>
              <a:chOff x="0" y="4064437"/>
              <a:chExt cx="2209800" cy="3631763"/>
            </a:xfrm>
          </p:grpSpPr>
          <p:sp>
            <p:nvSpPr>
              <p:cNvPr id="40" name="TextBox 13"/>
              <p:cNvSpPr txBox="1">
                <a:spLocks noChangeArrowheads="1"/>
              </p:cNvSpPr>
              <p:nvPr/>
            </p:nvSpPr>
            <p:spPr bwMode="auto">
              <a:xfrm>
                <a:off x="0" y="4064437"/>
                <a:ext cx="838200" cy="3631763"/>
              </a:xfrm>
              <a:prstGeom prst="rect">
                <a:avLst/>
              </a:prstGeom>
              <a:noFill/>
              <a:ln w="9525">
                <a:noFill/>
                <a:miter lim="800000"/>
                <a:headEnd/>
                <a:tailEnd/>
              </a:ln>
            </p:spPr>
            <p:txBody>
              <a:bodyPr wrap="square">
                <a:prstTxWarp prst="textNoShape">
                  <a:avLst/>
                </a:prstTxWarp>
                <a:spAutoFit/>
              </a:bodyPr>
              <a:lstStyle/>
              <a:p>
                <a:r>
                  <a:rPr lang="en-US" sz="11500" dirty="0" smtClean="0">
                    <a:solidFill>
                      <a:srgbClr val="FF0000"/>
                    </a:solidFill>
                    <a:latin typeface="Zapf Dingbats" pitchFamily="-1" charset="2"/>
                    <a:ea typeface="Zapf Dingbats" pitchFamily="-1" charset="2"/>
                    <a:cs typeface="Zapf Dingbats" pitchFamily="-1" charset="2"/>
                  </a:rPr>
                  <a:t>✗</a:t>
                </a:r>
                <a:endParaRPr lang="en-US" sz="11500" dirty="0">
                  <a:solidFill>
                    <a:srgbClr val="FF0000"/>
                  </a:solidFill>
                </a:endParaRPr>
              </a:p>
            </p:txBody>
          </p:sp>
          <p:sp>
            <p:nvSpPr>
              <p:cNvPr id="41" name="Rectangle 2"/>
              <p:cNvSpPr>
                <a:spLocks noChangeArrowheads="1"/>
              </p:cNvSpPr>
              <p:nvPr/>
            </p:nvSpPr>
            <p:spPr bwMode="auto">
              <a:xfrm>
                <a:off x="990600" y="4724400"/>
                <a:ext cx="1219200" cy="609600"/>
              </a:xfrm>
              <a:prstGeom prst="rect">
                <a:avLst/>
              </a:prstGeom>
              <a:noFill/>
              <a:ln w="9525">
                <a:noFill/>
                <a:miter lim="800000"/>
                <a:headEnd/>
                <a:tailEnd/>
              </a:ln>
            </p:spPr>
            <p:txBody>
              <a:bodyPr>
                <a:prstTxWarp prst="textNoShape">
                  <a:avLst/>
                </a:prstTxWarp>
              </a:bodyPr>
              <a:lstStyle/>
              <a:p>
                <a:r>
                  <a:rPr lang="en-US" sz="4000" dirty="0" smtClean="0">
                    <a:latin typeface="Trebuchet MS"/>
                    <a:cs typeface="Trebuchet MS"/>
                  </a:rPr>
                  <a:t>0%</a:t>
                </a:r>
              </a:p>
              <a:p>
                <a:pPr>
                  <a:spcBef>
                    <a:spcPct val="20000"/>
                  </a:spcBef>
                </a:pPr>
                <a:endParaRPr lang="en-US" sz="3200" dirty="0" smtClean="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2400" dirty="0">
                  <a:latin typeface="Trebuchet MS"/>
                  <a:cs typeface="Trebuchet MS"/>
                </a:endParaRPr>
              </a:p>
            </p:txBody>
          </p:sp>
        </p:grpSp>
      </p:grpSp>
      <p:grpSp>
        <p:nvGrpSpPr>
          <p:cNvPr id="11" name="Group 50"/>
          <p:cNvGrpSpPr/>
          <p:nvPr/>
        </p:nvGrpSpPr>
        <p:grpSpPr>
          <a:xfrm>
            <a:off x="7239000" y="3735112"/>
            <a:ext cx="1371600" cy="4011451"/>
            <a:chOff x="7239000" y="3735112"/>
            <a:chExt cx="1371600" cy="4011451"/>
          </a:xfrm>
        </p:grpSpPr>
        <p:sp>
          <p:nvSpPr>
            <p:cNvPr id="44" name="Right Arrow 43"/>
            <p:cNvSpPr/>
            <p:nvPr/>
          </p:nvSpPr>
          <p:spPr>
            <a:xfrm rot="5400000" flipV="1">
              <a:off x="7833655" y="3849412"/>
              <a:ext cx="685800"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2"/>
            <p:cNvSpPr>
              <a:spLocks noChangeArrowheads="1"/>
            </p:cNvSpPr>
            <p:nvPr/>
          </p:nvSpPr>
          <p:spPr bwMode="auto">
            <a:xfrm>
              <a:off x="7239000" y="4724400"/>
              <a:ext cx="1371600" cy="609600"/>
            </a:xfrm>
            <a:prstGeom prst="rect">
              <a:avLst/>
            </a:prstGeom>
            <a:noFill/>
            <a:ln w="9525">
              <a:noFill/>
              <a:miter lim="800000"/>
              <a:headEnd/>
              <a:tailEnd/>
            </a:ln>
          </p:spPr>
          <p:txBody>
            <a:bodyPr>
              <a:prstTxWarp prst="textNoShape">
                <a:avLst/>
              </a:prstTxWarp>
            </a:bodyPr>
            <a:lstStyle/>
            <a:p>
              <a:r>
                <a:rPr lang="en-US" sz="4000" dirty="0" smtClean="0">
                  <a:latin typeface="Trebuchet MS"/>
                  <a:cs typeface="Trebuchet MS"/>
                </a:rPr>
                <a:t>41%</a:t>
              </a:r>
            </a:p>
            <a:p>
              <a:pPr>
                <a:spcBef>
                  <a:spcPct val="20000"/>
                </a:spcBef>
              </a:pPr>
              <a:endParaRPr lang="en-US" sz="3200" dirty="0" smtClean="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2400" dirty="0">
                <a:latin typeface="Trebuchet MS"/>
                <a:cs typeface="Trebuchet MS"/>
              </a:endParaRPr>
            </a:p>
          </p:txBody>
        </p:sp>
        <p:sp>
          <p:nvSpPr>
            <p:cNvPr id="49" name="TextBox 11"/>
            <p:cNvSpPr txBox="1">
              <a:spLocks noChangeArrowheads="1"/>
            </p:cNvSpPr>
            <p:nvPr/>
          </p:nvSpPr>
          <p:spPr bwMode="auto">
            <a:xfrm>
              <a:off x="8001000" y="4114800"/>
              <a:ext cx="533400" cy="3631763"/>
            </a:xfrm>
            <a:prstGeom prst="rect">
              <a:avLst/>
            </a:prstGeom>
            <a:noFill/>
            <a:ln w="9525">
              <a:noFill/>
              <a:miter lim="800000"/>
              <a:headEnd/>
              <a:tailEnd/>
            </a:ln>
          </p:spPr>
          <p:txBody>
            <a:bodyPr wrap="square">
              <a:prstTxWarp prst="textNoShape">
                <a:avLst/>
              </a:prstTxWarp>
              <a:spAutoFit/>
            </a:bodyPr>
            <a:lstStyle/>
            <a:p>
              <a:r>
                <a:rPr lang="en-US" sz="11500" dirty="0">
                  <a:solidFill>
                    <a:srgbClr val="00CC00"/>
                  </a:solidFill>
                  <a:latin typeface="Zapf Dingbats" pitchFamily="-1" charset="2"/>
                  <a:ea typeface="Zapf Dingbats" pitchFamily="-1" charset="2"/>
                  <a:cs typeface="Zapf Dingbats" pitchFamily="-1" charset="2"/>
                </a:rPr>
                <a:t>✓</a:t>
              </a:r>
              <a:endParaRPr lang="en-US" sz="11500" dirty="0">
                <a:solidFill>
                  <a:srgbClr val="00CC00"/>
                </a:solidFill>
              </a:endParaRPr>
            </a:p>
          </p:txBody>
        </p:sp>
      </p:grpSp>
      <p:grpSp>
        <p:nvGrpSpPr>
          <p:cNvPr id="12" name="Group 51"/>
          <p:cNvGrpSpPr/>
          <p:nvPr/>
        </p:nvGrpSpPr>
        <p:grpSpPr>
          <a:xfrm>
            <a:off x="1858633" y="3048000"/>
            <a:ext cx="5198287" cy="4927163"/>
            <a:chOff x="1858633" y="3048000"/>
            <a:chExt cx="5198287" cy="4927163"/>
          </a:xfrm>
        </p:grpSpPr>
        <p:sp>
          <p:nvSpPr>
            <p:cNvPr id="21" name="Right Arrow 20"/>
            <p:cNvSpPr/>
            <p:nvPr/>
          </p:nvSpPr>
          <p:spPr>
            <a:xfrm rot="20966205" flipV="1">
              <a:off x="1858633" y="4674994"/>
              <a:ext cx="1424891"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2"/>
            <p:cNvSpPr>
              <a:spLocks noChangeArrowheads="1"/>
            </p:cNvSpPr>
            <p:nvPr/>
          </p:nvSpPr>
          <p:spPr bwMode="auto">
            <a:xfrm>
              <a:off x="4419600" y="5029200"/>
              <a:ext cx="1371600" cy="609600"/>
            </a:xfrm>
            <a:prstGeom prst="rect">
              <a:avLst/>
            </a:prstGeom>
            <a:noFill/>
            <a:ln w="9525">
              <a:noFill/>
              <a:miter lim="800000"/>
              <a:headEnd/>
              <a:tailEnd/>
            </a:ln>
          </p:spPr>
          <p:txBody>
            <a:bodyPr>
              <a:prstTxWarp prst="textNoShape">
                <a:avLst/>
              </a:prstTxWarp>
            </a:bodyPr>
            <a:lstStyle/>
            <a:p>
              <a:r>
                <a:rPr lang="en-US" sz="4000" dirty="0" smtClean="0">
                  <a:latin typeface="Trebuchet MS"/>
                  <a:cs typeface="Trebuchet MS"/>
                </a:rPr>
                <a:t>54%</a:t>
              </a:r>
            </a:p>
            <a:p>
              <a:pPr>
                <a:spcBef>
                  <a:spcPct val="20000"/>
                </a:spcBef>
              </a:pPr>
              <a:endParaRPr lang="en-US" sz="3200" dirty="0" smtClean="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2400" dirty="0">
                <a:latin typeface="Trebuchet MS"/>
                <a:cs typeface="Trebuchet MS"/>
              </a:endParaRPr>
            </a:p>
          </p:txBody>
        </p:sp>
        <p:sp>
          <p:nvSpPr>
            <p:cNvPr id="43" name="TextBox 11"/>
            <p:cNvSpPr txBox="1">
              <a:spLocks noChangeArrowheads="1"/>
            </p:cNvSpPr>
            <p:nvPr/>
          </p:nvSpPr>
          <p:spPr bwMode="auto">
            <a:xfrm>
              <a:off x="3429000" y="3048000"/>
              <a:ext cx="533400" cy="3631763"/>
            </a:xfrm>
            <a:prstGeom prst="rect">
              <a:avLst/>
            </a:prstGeom>
            <a:noFill/>
            <a:ln w="9525">
              <a:noFill/>
              <a:miter lim="800000"/>
              <a:headEnd/>
              <a:tailEnd/>
            </a:ln>
          </p:spPr>
          <p:txBody>
            <a:bodyPr wrap="square">
              <a:prstTxWarp prst="textNoShape">
                <a:avLst/>
              </a:prstTxWarp>
              <a:spAutoFit/>
            </a:bodyPr>
            <a:lstStyle/>
            <a:p>
              <a:r>
                <a:rPr lang="en-US" sz="11500" dirty="0">
                  <a:solidFill>
                    <a:srgbClr val="00CC00"/>
                  </a:solidFill>
                  <a:latin typeface="Zapf Dingbats" pitchFamily="-1" charset="2"/>
                  <a:ea typeface="Zapf Dingbats" pitchFamily="-1" charset="2"/>
                  <a:cs typeface="Zapf Dingbats" pitchFamily="-1" charset="2"/>
                </a:rPr>
                <a:t>✓</a:t>
              </a:r>
              <a:endParaRPr lang="en-US" sz="11500" dirty="0">
                <a:solidFill>
                  <a:srgbClr val="00CC00"/>
                </a:solidFill>
              </a:endParaRPr>
            </a:p>
          </p:txBody>
        </p:sp>
        <p:sp>
          <p:nvSpPr>
            <p:cNvPr id="46" name="TextBox 13"/>
            <p:cNvSpPr txBox="1">
              <a:spLocks noChangeArrowheads="1"/>
            </p:cNvSpPr>
            <p:nvPr/>
          </p:nvSpPr>
          <p:spPr bwMode="auto">
            <a:xfrm>
              <a:off x="3429000" y="4343400"/>
              <a:ext cx="838200" cy="3631763"/>
            </a:xfrm>
            <a:prstGeom prst="rect">
              <a:avLst/>
            </a:prstGeom>
            <a:noFill/>
            <a:ln w="9525">
              <a:noFill/>
              <a:miter lim="800000"/>
              <a:headEnd/>
              <a:tailEnd/>
            </a:ln>
          </p:spPr>
          <p:txBody>
            <a:bodyPr wrap="square">
              <a:prstTxWarp prst="textNoShape">
                <a:avLst/>
              </a:prstTxWarp>
              <a:spAutoFit/>
            </a:bodyPr>
            <a:lstStyle/>
            <a:p>
              <a:r>
                <a:rPr lang="en-US" sz="11500" dirty="0" smtClean="0">
                  <a:solidFill>
                    <a:srgbClr val="FF0000"/>
                  </a:solidFill>
                  <a:latin typeface="Zapf Dingbats" pitchFamily="-1" charset="2"/>
                  <a:ea typeface="Zapf Dingbats" pitchFamily="-1" charset="2"/>
                  <a:cs typeface="Zapf Dingbats" pitchFamily="-1" charset="2"/>
                </a:rPr>
                <a:t>✗</a:t>
              </a:r>
              <a:endParaRPr lang="en-US" sz="11500" dirty="0">
                <a:solidFill>
                  <a:srgbClr val="FF0000"/>
                </a:solidFill>
              </a:endParaRPr>
            </a:p>
          </p:txBody>
        </p:sp>
        <p:sp>
          <p:nvSpPr>
            <p:cNvPr id="47" name="Rectangle 2"/>
            <p:cNvSpPr>
              <a:spLocks noChangeArrowheads="1"/>
            </p:cNvSpPr>
            <p:nvPr/>
          </p:nvSpPr>
          <p:spPr bwMode="auto">
            <a:xfrm>
              <a:off x="4419600" y="3810000"/>
              <a:ext cx="1219200" cy="609600"/>
            </a:xfrm>
            <a:prstGeom prst="rect">
              <a:avLst/>
            </a:prstGeom>
            <a:noFill/>
            <a:ln w="9525">
              <a:noFill/>
              <a:miter lim="800000"/>
              <a:headEnd/>
              <a:tailEnd/>
            </a:ln>
          </p:spPr>
          <p:txBody>
            <a:bodyPr>
              <a:prstTxWarp prst="textNoShape">
                <a:avLst/>
              </a:prstTxWarp>
            </a:bodyPr>
            <a:lstStyle/>
            <a:p>
              <a:r>
                <a:rPr lang="en-US" sz="4000" dirty="0" smtClean="0">
                  <a:latin typeface="Trebuchet MS"/>
                  <a:cs typeface="Trebuchet MS"/>
                </a:rPr>
                <a:t>46%</a:t>
              </a:r>
            </a:p>
            <a:p>
              <a:pPr>
                <a:spcBef>
                  <a:spcPct val="20000"/>
                </a:spcBef>
              </a:pPr>
              <a:endParaRPr lang="en-US" sz="3200" dirty="0" smtClean="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2400" dirty="0">
                <a:latin typeface="Trebuchet MS"/>
                <a:cs typeface="Trebuchet MS"/>
              </a:endParaRPr>
            </a:p>
          </p:txBody>
        </p:sp>
        <p:sp>
          <p:nvSpPr>
            <p:cNvPr id="50" name="Right Arrow 49"/>
            <p:cNvSpPr/>
            <p:nvPr/>
          </p:nvSpPr>
          <p:spPr>
            <a:xfrm rot="11428209" flipV="1">
              <a:off x="5632029" y="4674938"/>
              <a:ext cx="1424891"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57"/>
          <p:cNvGrpSpPr/>
          <p:nvPr/>
        </p:nvGrpSpPr>
        <p:grpSpPr>
          <a:xfrm>
            <a:off x="914400" y="5867400"/>
            <a:ext cx="7392988" cy="685800"/>
            <a:chOff x="914400" y="5867400"/>
            <a:chExt cx="7392988" cy="685800"/>
          </a:xfrm>
        </p:grpSpPr>
        <p:sp>
          <p:nvSpPr>
            <p:cNvPr id="51" name="Rectangle 3"/>
            <p:cNvSpPr txBox="1">
              <a:spLocks noChangeArrowheads="1"/>
            </p:cNvSpPr>
            <p:nvPr/>
          </p:nvSpPr>
          <p:spPr bwMode="auto">
            <a:xfrm>
              <a:off x="4419600" y="5867400"/>
              <a:ext cx="53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4800" b="0" i="1"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rebuchet MS"/>
                  <a:ea typeface="ＭＳ Ｐゴシック" pitchFamily="-1" charset="-128"/>
                  <a:cs typeface="Trebuchet MS"/>
                </a:rPr>
                <a:t>*</a:t>
              </a:r>
            </a:p>
          </p:txBody>
        </p:sp>
        <p:cxnSp>
          <p:nvCxnSpPr>
            <p:cNvPr id="52" name="Straight Connector 51"/>
            <p:cNvCxnSpPr/>
            <p:nvPr/>
          </p:nvCxnSpPr>
          <p:spPr>
            <a:xfrm>
              <a:off x="914400" y="6096000"/>
              <a:ext cx="350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a:off x="800894" y="5980906"/>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a:off x="8192294" y="5980906"/>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4876800" y="6096000"/>
              <a:ext cx="3429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 name="Group 72"/>
          <p:cNvGrpSpPr/>
          <p:nvPr/>
        </p:nvGrpSpPr>
        <p:grpSpPr>
          <a:xfrm>
            <a:off x="1904206" y="1295400"/>
            <a:ext cx="5488782" cy="2210594"/>
            <a:chOff x="1904206" y="1295400"/>
            <a:chExt cx="5488782" cy="2210594"/>
          </a:xfrm>
        </p:grpSpPr>
        <p:sp>
          <p:nvSpPr>
            <p:cNvPr id="60" name="Rectangle 3"/>
            <p:cNvSpPr txBox="1">
              <a:spLocks noChangeArrowheads="1"/>
            </p:cNvSpPr>
            <p:nvPr/>
          </p:nvSpPr>
          <p:spPr bwMode="auto">
            <a:xfrm>
              <a:off x="4419600" y="2743200"/>
              <a:ext cx="53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4800" b="0" i="1"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rebuchet MS"/>
                  <a:ea typeface="ＭＳ Ｐゴシック" pitchFamily="-1" charset="-128"/>
                  <a:cs typeface="Trebuchet MS"/>
                </a:rPr>
                <a:t>*</a:t>
              </a:r>
            </a:p>
          </p:txBody>
        </p:sp>
        <p:cxnSp>
          <p:nvCxnSpPr>
            <p:cNvPr id="61" name="Straight Connector 60"/>
            <p:cNvCxnSpPr/>
            <p:nvPr/>
          </p:nvCxnSpPr>
          <p:spPr>
            <a:xfrm rot="5400000" flipH="1" flipV="1">
              <a:off x="4496594" y="3352800"/>
              <a:ext cx="3048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4876800" y="2971800"/>
              <a:ext cx="2514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905000" y="2971800"/>
              <a:ext cx="2514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flipH="1" flipV="1">
              <a:off x="1066800" y="2133600"/>
              <a:ext cx="1676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flipH="1" flipV="1">
              <a:off x="6553994" y="2132806"/>
              <a:ext cx="1676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0"/>
          <p:cNvGrpSpPr/>
          <p:nvPr/>
        </p:nvGrpSpPr>
        <p:grpSpPr>
          <a:xfrm>
            <a:off x="228600" y="3639065"/>
            <a:ext cx="1653208" cy="2609335"/>
            <a:chOff x="228600" y="3639065"/>
            <a:chExt cx="1653208" cy="2609335"/>
          </a:xfrm>
        </p:grpSpPr>
        <p:pic>
          <p:nvPicPr>
            <p:cNvPr id="17" name="Picture 16"/>
            <p:cNvPicPr>
              <a:picLocks noChangeAspect="1"/>
            </p:cNvPicPr>
            <p:nvPr/>
          </p:nvPicPr>
          <p:blipFill>
            <a:blip r:embed="rId2"/>
            <a:stretch>
              <a:fillRect/>
            </a:stretch>
          </p:blipFill>
          <p:spPr>
            <a:xfrm>
              <a:off x="457200" y="3639065"/>
              <a:ext cx="1424608" cy="1771135"/>
            </a:xfrm>
            <a:prstGeom prst="rect">
              <a:avLst/>
            </a:prstGeom>
          </p:spPr>
        </p:pic>
        <p:sp>
          <p:nvSpPr>
            <p:cNvPr id="18" name="Rectangle 2"/>
            <p:cNvSpPr>
              <a:spLocks noChangeArrowheads="1"/>
            </p:cNvSpPr>
            <p:nvPr/>
          </p:nvSpPr>
          <p:spPr bwMode="auto">
            <a:xfrm>
              <a:off x="228600" y="4876800"/>
              <a:ext cx="1066800" cy="1371600"/>
            </a:xfrm>
            <a:prstGeom prst="rect">
              <a:avLst/>
            </a:prstGeom>
            <a:gradFill flip="none" rotWithShape="1">
              <a:gsLst>
                <a:gs pos="0">
                  <a:srgbClr val="FFF0AF"/>
                </a:gs>
                <a:gs pos="100000">
                  <a:srgbClr val="FFFFFF"/>
                </a:gs>
              </a:gsLst>
              <a:path path="circle">
                <a:fillToRect l="100000" t="100000"/>
              </a:path>
              <a:tileRect r="-100000" b="-100000"/>
            </a:gradFill>
            <a:ln w="9525">
              <a:solidFill>
                <a:schemeClr val="tx1"/>
              </a:solidFill>
              <a:miter lim="800000"/>
              <a:headEnd/>
              <a:tailEnd/>
            </a:ln>
          </p:spPr>
          <p:txBody>
            <a:bodyPr>
              <a:prstTxWarp prst="textNoShape">
                <a:avLst/>
              </a:prstTxWarp>
            </a:bodyPr>
            <a:lstStyle/>
            <a:p>
              <a:r>
                <a:rPr lang="en-US" sz="2800" dirty="0" smtClean="0">
                  <a:latin typeface="Trebuchet MS"/>
                  <a:cs typeface="Trebuchet MS"/>
                </a:rPr>
                <a:t>Levesque, etc.</a:t>
              </a:r>
            </a:p>
            <a:p>
              <a:pPr>
                <a:spcBef>
                  <a:spcPct val="20000"/>
                </a:spcBef>
              </a:pPr>
              <a:endParaRPr lang="en-US" sz="3200" dirty="0" smtClean="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3200" dirty="0">
                <a:latin typeface="Trebuchet MS"/>
                <a:cs typeface="Trebuchet MS"/>
              </a:endParaRPr>
            </a:p>
            <a:p>
              <a:pPr>
                <a:spcBef>
                  <a:spcPct val="20000"/>
                </a:spcBef>
              </a:pPr>
              <a:endParaRPr lang="en-US" sz="2400" dirty="0">
                <a:latin typeface="Trebuchet MS"/>
                <a:cs typeface="Trebuchet MS"/>
              </a:endParaRPr>
            </a:p>
          </p:txBody>
        </p:sp>
      </p:grpSp>
      <p:grpSp>
        <p:nvGrpSpPr>
          <p:cNvPr id="4" name="Group 38"/>
          <p:cNvGrpSpPr/>
          <p:nvPr/>
        </p:nvGrpSpPr>
        <p:grpSpPr>
          <a:xfrm>
            <a:off x="2026154" y="2921000"/>
            <a:ext cx="1783846" cy="3632200"/>
            <a:chOff x="2026154" y="2921000"/>
            <a:chExt cx="1783846" cy="3632200"/>
          </a:xfrm>
        </p:grpSpPr>
        <p:sp>
          <p:nvSpPr>
            <p:cNvPr id="19" name="Right Arrow 18"/>
            <p:cNvSpPr/>
            <p:nvPr/>
          </p:nvSpPr>
          <p:spPr>
            <a:xfrm flipV="1">
              <a:off x="2026154" y="3691569"/>
              <a:ext cx="886907"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13"/>
            <p:cNvSpPr txBox="1">
              <a:spLocks noChangeArrowheads="1"/>
            </p:cNvSpPr>
            <p:nvPr/>
          </p:nvSpPr>
          <p:spPr bwMode="auto">
            <a:xfrm>
              <a:off x="2971800" y="2921000"/>
              <a:ext cx="838200" cy="3632200"/>
            </a:xfrm>
            <a:prstGeom prst="rect">
              <a:avLst/>
            </a:prstGeom>
            <a:noFill/>
            <a:ln w="9525">
              <a:noFill/>
              <a:miter lim="800000"/>
              <a:headEnd/>
              <a:tailEnd/>
            </a:ln>
          </p:spPr>
          <p:txBody>
            <a:bodyPr>
              <a:prstTxWarp prst="textNoShape">
                <a:avLst/>
              </a:prstTxWarp>
              <a:spAutoFit/>
            </a:bodyPr>
            <a:lstStyle/>
            <a:p>
              <a:r>
                <a:rPr lang="en-US" sz="11500" dirty="0">
                  <a:solidFill>
                    <a:srgbClr val="FF0000"/>
                  </a:solidFill>
                  <a:latin typeface="Zapf Dingbats" pitchFamily="-1" charset="2"/>
                  <a:ea typeface="Zapf Dingbats" pitchFamily="-1" charset="2"/>
                  <a:cs typeface="Zapf Dingbats" pitchFamily="-1" charset="2"/>
                </a:rPr>
                <a:t>✗</a:t>
              </a:r>
              <a:endParaRPr lang="en-US" sz="11500" dirty="0">
                <a:solidFill>
                  <a:srgbClr val="FF0000"/>
                </a:solidFill>
              </a:endParaRPr>
            </a:p>
          </p:txBody>
        </p:sp>
      </p:grpSp>
      <p:grpSp>
        <p:nvGrpSpPr>
          <p:cNvPr id="6" name="Group 39"/>
          <p:cNvGrpSpPr/>
          <p:nvPr/>
        </p:nvGrpSpPr>
        <p:grpSpPr>
          <a:xfrm>
            <a:off x="3886200" y="2692837"/>
            <a:ext cx="2590800" cy="3631763"/>
            <a:chOff x="3886200" y="2692837"/>
            <a:chExt cx="2590800" cy="3631763"/>
          </a:xfrm>
        </p:grpSpPr>
        <p:sp>
          <p:nvSpPr>
            <p:cNvPr id="25" name="Oval Callout 24"/>
            <p:cNvSpPr/>
            <p:nvPr/>
          </p:nvSpPr>
          <p:spPr>
            <a:xfrm>
              <a:off x="4953000" y="2743200"/>
              <a:ext cx="1524000" cy="1828800"/>
            </a:xfrm>
            <a:prstGeom prst="wedgeEllipseCallout">
              <a:avLst>
                <a:gd name="adj1" fmla="val -40964"/>
                <a:gd name="adj2" fmla="val 50612"/>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Trebuchet MS"/>
                  <a:cs typeface="Trebuchet MS"/>
                </a:rPr>
                <a:t>Yes because…</a:t>
              </a:r>
              <a:endParaRPr lang="en-US" sz="2400" dirty="0">
                <a:solidFill>
                  <a:schemeClr val="tx1"/>
                </a:solidFill>
                <a:latin typeface="Trebuchet MS"/>
                <a:cs typeface="Trebuchet MS"/>
              </a:endParaRPr>
            </a:p>
          </p:txBody>
        </p:sp>
        <p:sp>
          <p:nvSpPr>
            <p:cNvPr id="27" name="Right Arrow 26"/>
            <p:cNvSpPr/>
            <p:nvPr/>
          </p:nvSpPr>
          <p:spPr>
            <a:xfrm flipV="1">
              <a:off x="3886200" y="3657600"/>
              <a:ext cx="886907"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11"/>
            <p:cNvSpPr txBox="1">
              <a:spLocks noChangeArrowheads="1"/>
            </p:cNvSpPr>
            <p:nvPr/>
          </p:nvSpPr>
          <p:spPr bwMode="auto">
            <a:xfrm>
              <a:off x="5105400" y="2692837"/>
              <a:ext cx="533400" cy="3631763"/>
            </a:xfrm>
            <a:prstGeom prst="rect">
              <a:avLst/>
            </a:prstGeom>
            <a:noFill/>
            <a:ln w="9525">
              <a:noFill/>
              <a:miter lim="800000"/>
              <a:headEnd/>
              <a:tailEnd/>
            </a:ln>
          </p:spPr>
          <p:txBody>
            <a:bodyPr wrap="square">
              <a:prstTxWarp prst="textNoShape">
                <a:avLst/>
              </a:prstTxWarp>
              <a:spAutoFit/>
            </a:bodyPr>
            <a:lstStyle/>
            <a:p>
              <a:r>
                <a:rPr lang="en-US" sz="11500" dirty="0">
                  <a:solidFill>
                    <a:srgbClr val="00CC00">
                      <a:alpha val="30000"/>
                    </a:srgbClr>
                  </a:solidFill>
                  <a:latin typeface="Zapf Dingbats" pitchFamily="-1" charset="2"/>
                  <a:ea typeface="Zapf Dingbats" pitchFamily="-1" charset="2"/>
                  <a:cs typeface="Zapf Dingbats" pitchFamily="-1" charset="2"/>
                </a:rPr>
                <a:t>✓</a:t>
              </a:r>
              <a:endParaRPr lang="en-US" sz="11500" dirty="0">
                <a:solidFill>
                  <a:srgbClr val="00CC00">
                    <a:alpha val="30000"/>
                  </a:srgbClr>
                </a:solidFill>
              </a:endParaRPr>
            </a:p>
          </p:txBody>
        </p:sp>
      </p:grpSp>
      <p:grpSp>
        <p:nvGrpSpPr>
          <p:cNvPr id="11" name="Group 40"/>
          <p:cNvGrpSpPr/>
          <p:nvPr/>
        </p:nvGrpSpPr>
        <p:grpSpPr>
          <a:xfrm>
            <a:off x="2041949" y="4114800"/>
            <a:ext cx="3596851" cy="3631763"/>
            <a:chOff x="2041949" y="4114800"/>
            <a:chExt cx="3596851" cy="3631763"/>
          </a:xfrm>
        </p:grpSpPr>
        <p:sp>
          <p:nvSpPr>
            <p:cNvPr id="21" name="Right Arrow 20"/>
            <p:cNvSpPr/>
            <p:nvPr/>
          </p:nvSpPr>
          <p:spPr>
            <a:xfrm flipV="1">
              <a:off x="2041949" y="4936927"/>
              <a:ext cx="2911051"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11"/>
            <p:cNvSpPr txBox="1">
              <a:spLocks noChangeArrowheads="1"/>
            </p:cNvSpPr>
            <p:nvPr/>
          </p:nvSpPr>
          <p:spPr bwMode="auto">
            <a:xfrm>
              <a:off x="5105400" y="4114800"/>
              <a:ext cx="533400" cy="3631763"/>
            </a:xfrm>
            <a:prstGeom prst="rect">
              <a:avLst/>
            </a:prstGeom>
            <a:noFill/>
            <a:ln w="9525">
              <a:noFill/>
              <a:miter lim="800000"/>
              <a:headEnd/>
              <a:tailEnd/>
            </a:ln>
          </p:spPr>
          <p:txBody>
            <a:bodyPr wrap="square">
              <a:prstTxWarp prst="textNoShape">
                <a:avLst/>
              </a:prstTxWarp>
              <a:spAutoFit/>
            </a:bodyPr>
            <a:lstStyle/>
            <a:p>
              <a:r>
                <a:rPr lang="en-US" sz="11500" dirty="0">
                  <a:solidFill>
                    <a:srgbClr val="00CC00"/>
                  </a:solidFill>
                  <a:latin typeface="Zapf Dingbats" pitchFamily="-1" charset="2"/>
                  <a:ea typeface="Zapf Dingbats" pitchFamily="-1" charset="2"/>
                  <a:cs typeface="Zapf Dingbats" pitchFamily="-1" charset="2"/>
                </a:rPr>
                <a:t>✓</a:t>
              </a:r>
              <a:endParaRPr lang="en-US" sz="11500" dirty="0">
                <a:solidFill>
                  <a:srgbClr val="00CC00"/>
                </a:solidFill>
              </a:endParaRPr>
            </a:p>
          </p:txBody>
        </p:sp>
      </p:grpSp>
      <p:grpSp>
        <p:nvGrpSpPr>
          <p:cNvPr id="16" name="Group 41"/>
          <p:cNvGrpSpPr/>
          <p:nvPr/>
        </p:nvGrpSpPr>
        <p:grpSpPr>
          <a:xfrm>
            <a:off x="6019801" y="4064000"/>
            <a:ext cx="2133599" cy="3632200"/>
            <a:chOff x="6019801" y="4064000"/>
            <a:chExt cx="2133599" cy="3632200"/>
          </a:xfrm>
        </p:grpSpPr>
        <p:sp>
          <p:nvSpPr>
            <p:cNvPr id="28" name="Oval Callout 27"/>
            <p:cNvSpPr/>
            <p:nvPr/>
          </p:nvSpPr>
          <p:spPr>
            <a:xfrm>
              <a:off x="6629400" y="4191000"/>
              <a:ext cx="1524000" cy="1828800"/>
            </a:xfrm>
            <a:prstGeom prst="wedgeEllipseCallout">
              <a:avLst>
                <a:gd name="adj1" fmla="val 47619"/>
                <a:gd name="adj2" fmla="val 47484"/>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Trebuchet MS"/>
                  <a:cs typeface="Trebuchet MS"/>
                </a:rPr>
                <a:t>We don’t know because…</a:t>
              </a:r>
              <a:endParaRPr lang="en-US" sz="2400" dirty="0">
                <a:solidFill>
                  <a:schemeClr val="tx1"/>
                </a:solidFill>
                <a:latin typeface="Trebuchet MS"/>
                <a:cs typeface="Trebuchet MS"/>
              </a:endParaRPr>
            </a:p>
          </p:txBody>
        </p:sp>
        <p:sp>
          <p:nvSpPr>
            <p:cNvPr id="30" name="Right Arrow 29"/>
            <p:cNvSpPr/>
            <p:nvPr/>
          </p:nvSpPr>
          <p:spPr>
            <a:xfrm flipV="1">
              <a:off x="6019801" y="4953000"/>
              <a:ext cx="533400" cy="4572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13"/>
            <p:cNvSpPr txBox="1">
              <a:spLocks noChangeArrowheads="1"/>
            </p:cNvSpPr>
            <p:nvPr/>
          </p:nvSpPr>
          <p:spPr bwMode="auto">
            <a:xfrm>
              <a:off x="6858000" y="4064000"/>
              <a:ext cx="838200" cy="3632200"/>
            </a:xfrm>
            <a:prstGeom prst="rect">
              <a:avLst/>
            </a:prstGeom>
            <a:noFill/>
            <a:ln w="9525">
              <a:noFill/>
              <a:miter lim="800000"/>
              <a:headEnd/>
              <a:tailEnd/>
            </a:ln>
          </p:spPr>
          <p:txBody>
            <a:bodyPr>
              <a:prstTxWarp prst="textNoShape">
                <a:avLst/>
              </a:prstTxWarp>
              <a:spAutoFit/>
            </a:bodyPr>
            <a:lstStyle/>
            <a:p>
              <a:r>
                <a:rPr lang="en-US" sz="11500" dirty="0">
                  <a:solidFill>
                    <a:srgbClr val="FF0000">
                      <a:alpha val="29000"/>
                    </a:srgbClr>
                  </a:solidFill>
                  <a:latin typeface="Zapf Dingbats" pitchFamily="-1" charset="2"/>
                  <a:ea typeface="Zapf Dingbats" pitchFamily="-1" charset="2"/>
                  <a:cs typeface="Zapf Dingbats" pitchFamily="-1" charset="2"/>
                </a:rPr>
                <a:t>✗</a:t>
              </a:r>
              <a:endParaRPr lang="en-US" sz="11500" dirty="0">
                <a:solidFill>
                  <a:srgbClr val="FF0000">
                    <a:alpha val="29000"/>
                  </a:srgbClr>
                </a:solidFill>
              </a:endParaRPr>
            </a:p>
          </p:txBody>
        </p:sp>
      </p:grpSp>
      <p:sp>
        <p:nvSpPr>
          <p:cNvPr id="37" name="Oval Callout 36"/>
          <p:cNvSpPr/>
          <p:nvPr/>
        </p:nvSpPr>
        <p:spPr>
          <a:xfrm>
            <a:off x="990600" y="1066800"/>
            <a:ext cx="3352800" cy="2209800"/>
          </a:xfrm>
          <a:prstGeom prst="wedgeEllipseCallout">
            <a:avLst>
              <a:gd name="adj1" fmla="val 50924"/>
              <a:gd name="adj2" fmla="val -42505"/>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rebuchet MS"/>
                <a:cs typeface="Trebuchet MS"/>
              </a:rPr>
              <a:t>How confident are you?</a:t>
            </a:r>
            <a:endParaRPr lang="en-US" sz="3600" dirty="0">
              <a:solidFill>
                <a:schemeClr val="tx1"/>
              </a:solidFill>
              <a:latin typeface="Trebuchet MS"/>
              <a:cs typeface="Trebuchet MS"/>
            </a:endParaRPr>
          </a:p>
        </p:txBody>
      </p:sp>
    </p:spTree>
    <p:extLst>
      <p:ext uri="{BB962C8B-B14F-4D97-AF65-F5344CB8AC3E}">
        <p14:creationId xmlns:p14="http://schemas.microsoft.com/office/powerpoint/2010/main" val="45445194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3695404825"/>
              </p:ext>
            </p:extLst>
          </p:nvPr>
        </p:nvGraphicFramePr>
        <p:xfrm>
          <a:off x="539552" y="1412776"/>
          <a:ext cx="8153400" cy="5051648"/>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a:solidFill>
                  <a:schemeClr val="bg1"/>
                </a:solidFill>
                <a:effectLst>
                  <a:outerShdw blurRad="38100" dist="38100" dir="2700000" algn="tl">
                    <a:srgbClr val="000000">
                      <a:alpha val="43137"/>
                    </a:srgbClr>
                  </a:outerShdw>
                </a:effectLst>
                <a:latin typeface="Trebuchet MS"/>
                <a:cs typeface="Trebuchet MS"/>
              </a:rPr>
              <a:t>% </a:t>
            </a:r>
            <a:r>
              <a:rPr lang="en-US" sz="3600" kern="0" dirty="0" smtClean="0">
                <a:solidFill>
                  <a:schemeClr val="bg1"/>
                </a:solidFill>
                <a:effectLst>
                  <a:outerShdw blurRad="38100" dist="38100" dir="2700000" algn="tl">
                    <a:srgbClr val="000000">
                      <a:alpha val="43137"/>
                    </a:srgbClr>
                  </a:outerShdw>
                </a:effectLst>
                <a:latin typeface="Trebuchet MS"/>
                <a:cs typeface="Trebuchet MS"/>
              </a:rPr>
              <a:t>accepting the correct argument</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813119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chart seriesIdx="0" categoryIdx="0" bldStep="ptIn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chart seriesIdx="0" categoryIdx="1" bldStep="ptIn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El"/>
        </p:bldSub>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400" dirty="0" smtClean="0">
                <a:solidFill>
                  <a:srgbClr val="000000"/>
                </a:solidFill>
                <a:latin typeface="Trebuchet MS"/>
                <a:ea typeface="ＭＳ Ｐゴシック" pitchFamily="-1" charset="-128"/>
                <a:cs typeface="Trebuchet MS"/>
              </a:rPr>
              <a:t>To elicit </a:t>
            </a:r>
            <a:r>
              <a:rPr lang="en-US" sz="2400" i="1" dirty="0" smtClean="0">
                <a:solidFill>
                  <a:srgbClr val="000000"/>
                </a:solidFill>
                <a:latin typeface="Trebuchet MS"/>
                <a:ea typeface="ＭＳ Ｐゴシック" pitchFamily="-1" charset="-128"/>
                <a:cs typeface="Trebuchet MS"/>
              </a:rPr>
              <a:t>low confidence</a:t>
            </a:r>
            <a:r>
              <a:rPr lang="en-US" sz="2400" dirty="0" smtClean="0">
                <a:solidFill>
                  <a:srgbClr val="000000"/>
                </a:solidFill>
                <a:latin typeface="Trebuchet MS"/>
                <a:ea typeface="ＭＳ Ｐゴシック" pitchFamily="-1" charset="-128"/>
                <a:cs typeface="Trebuchet MS"/>
              </a:rPr>
              <a:t>: </a:t>
            </a:r>
          </a:p>
          <a:p>
            <a:pPr marL="0" indent="0" eaLnBrk="1" hangingPunct="1">
              <a:buNone/>
            </a:pPr>
            <a:endParaRPr lang="en-US" sz="2400" dirty="0">
              <a:solidFill>
                <a:srgbClr val="000000"/>
              </a:solidFill>
              <a:latin typeface="Trebuchet MS"/>
              <a:ea typeface="ＭＳ Ｐゴシック" pitchFamily="-1" charset="-128"/>
              <a:cs typeface="Trebuchet MS"/>
            </a:endParaRPr>
          </a:p>
          <a:p>
            <a:pPr marL="0" indent="0" eaLnBrk="1" hangingPunct="1">
              <a:buNone/>
            </a:pPr>
            <a:r>
              <a:rPr lang="en-US" sz="2400" dirty="0">
                <a:solidFill>
                  <a:srgbClr val="FF0000"/>
                </a:solidFill>
                <a:latin typeface="Trebuchet MS"/>
                <a:ea typeface="ＭＳ Ｐゴシック" pitchFamily="-1" charset="-128"/>
                <a:cs typeface="Trebuchet MS"/>
              </a:rPr>
              <a:t>We ask that YOU ANSWER QUICKLY. </a:t>
            </a:r>
            <a:endParaRPr lang="en-US" sz="2400" dirty="0" smtClean="0">
              <a:solidFill>
                <a:srgbClr val="FF0000"/>
              </a:solidFill>
              <a:latin typeface="Trebuchet MS"/>
              <a:ea typeface="ＭＳ Ｐゴシック" pitchFamily="-1" charset="-128"/>
              <a:cs typeface="Trebuchet MS"/>
            </a:endParaRPr>
          </a:p>
          <a:p>
            <a:pPr marL="0" indent="0" eaLnBrk="1" hangingPunct="1">
              <a:buNone/>
            </a:pPr>
            <a:endParaRPr lang="en-US" sz="2400" dirty="0">
              <a:solidFill>
                <a:srgbClr val="000000"/>
              </a:solidFill>
              <a:latin typeface="Trebuchet MS"/>
              <a:ea typeface="ＭＳ Ｐゴシック" pitchFamily="-1" charset="-128"/>
              <a:cs typeface="Trebuchet MS"/>
            </a:endParaRPr>
          </a:p>
          <a:p>
            <a:pPr marL="0" indent="0" eaLnBrk="1" hangingPunct="1">
              <a:buNone/>
            </a:pPr>
            <a:r>
              <a:rPr lang="en-US" sz="2400" dirty="0" smtClean="0">
                <a:solidFill>
                  <a:srgbClr val="000000"/>
                </a:solidFill>
                <a:latin typeface="Trebuchet MS"/>
                <a:ea typeface="ＭＳ Ｐゴシック" pitchFamily="-1" charset="-128"/>
                <a:cs typeface="Trebuchet MS"/>
              </a:rPr>
              <a:t>To elicit </a:t>
            </a:r>
            <a:r>
              <a:rPr lang="en-US" sz="2400" i="1" dirty="0" smtClean="0">
                <a:solidFill>
                  <a:srgbClr val="000000"/>
                </a:solidFill>
                <a:latin typeface="Trebuchet MS"/>
                <a:ea typeface="ＭＳ Ｐゴシック" pitchFamily="-1" charset="-128"/>
                <a:cs typeface="Trebuchet MS"/>
              </a:rPr>
              <a:t>high confidence</a:t>
            </a:r>
            <a:r>
              <a:rPr lang="en-US" sz="2400" dirty="0" smtClean="0">
                <a:solidFill>
                  <a:srgbClr val="000000"/>
                </a:solidFill>
                <a:latin typeface="Trebuchet MS"/>
                <a:ea typeface="ＭＳ Ｐゴシック" pitchFamily="-1" charset="-128"/>
                <a:cs typeface="Trebuchet MS"/>
              </a:rPr>
              <a:t>:</a:t>
            </a:r>
          </a:p>
          <a:p>
            <a:pPr marL="0" indent="0" eaLnBrk="1" hangingPunct="1">
              <a:buNone/>
            </a:pPr>
            <a:endParaRPr lang="en-US" sz="2400" dirty="0">
              <a:solidFill>
                <a:srgbClr val="000000"/>
              </a:solidFill>
              <a:latin typeface="Trebuchet MS"/>
              <a:ea typeface="ＭＳ Ｐゴシック" pitchFamily="-1" charset="-128"/>
              <a:cs typeface="Trebuchet MS"/>
            </a:endParaRPr>
          </a:p>
          <a:p>
            <a:pPr marL="0" indent="0" eaLnBrk="1" hangingPunct="1">
              <a:buNone/>
            </a:pPr>
            <a:r>
              <a:rPr lang="en-US" sz="2400" dirty="0">
                <a:solidFill>
                  <a:srgbClr val="FF0000"/>
                </a:solidFill>
                <a:latin typeface="Trebuchet MS"/>
                <a:ea typeface="ＭＳ Ｐゴシック" pitchFamily="-1" charset="-128"/>
                <a:cs typeface="Trebuchet MS"/>
              </a:rPr>
              <a:t>We ask that YOU THINK VERY CAREFULLY ABOUT YOUR ANSWER, and that you JUSTIFY IT WELL</a:t>
            </a:r>
            <a:r>
              <a:rPr lang="en-US" sz="2400" dirty="0" smtClean="0">
                <a:solidFill>
                  <a:srgbClr val="FF0000"/>
                </a:solidFill>
                <a:latin typeface="Trebuchet MS"/>
                <a:ea typeface="ＭＳ Ｐゴシック" pitchFamily="-1" charset="-128"/>
                <a:cs typeface="Trebuchet MS"/>
              </a:rPr>
              <a:t>.</a:t>
            </a:r>
            <a:endParaRPr lang="en-US" sz="2400" dirty="0" smtClean="0">
              <a:solidFill>
                <a:srgbClr val="000000"/>
              </a:solidFill>
              <a:latin typeface="Trebuchet MS"/>
              <a:ea typeface="ＭＳ Ｐゴシック" pitchFamily="-1" charset="-128"/>
              <a:cs typeface="Trebuchet MS"/>
            </a:endParaRPr>
          </a:p>
        </p:txBody>
      </p:sp>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Confidence manipulation</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27376250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Arrow 18"/>
          <p:cNvSpPr/>
          <p:nvPr/>
        </p:nvSpPr>
        <p:spPr>
          <a:xfrm flipV="1">
            <a:off x="4038600" y="1089025"/>
            <a:ext cx="914400" cy="3048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2"/>
          <p:cNvSpPr txBox="1">
            <a:spLocks noChangeArrowheads="1"/>
          </p:cNvSpPr>
          <p:nvPr/>
        </p:nvSpPr>
        <p:spPr bwMode="auto">
          <a:xfrm>
            <a:off x="5334000" y="936625"/>
            <a:ext cx="3657600" cy="739775"/>
          </a:xfrm>
          <a:prstGeom prst="rect">
            <a:avLst/>
          </a:prstGeom>
          <a:noFill/>
          <a:ln w="9525">
            <a:noFill/>
            <a:miter lim="800000"/>
            <a:headEnd/>
            <a:tailEnd/>
          </a:ln>
        </p:spPr>
        <p:txBody>
          <a:bodyPr>
            <a:prstTxWarp prst="textNoShape">
              <a:avLst/>
            </a:prstTxWarp>
          </a:bodyPr>
          <a:lstStyle/>
          <a:p>
            <a:pPr eaLnBrk="0" hangingPunct="0">
              <a:spcBef>
                <a:spcPct val="20000"/>
              </a:spcBef>
              <a:defRPr/>
            </a:pPr>
            <a:r>
              <a:rPr lang="en-US" sz="2800" kern="0" dirty="0" smtClean="0">
                <a:effectLst>
                  <a:outerShdw blurRad="38100" dist="38100" dir="2700000" algn="tl">
                    <a:srgbClr val="000000">
                      <a:alpha val="43137"/>
                    </a:srgbClr>
                  </a:outerShdw>
                </a:effectLst>
                <a:latin typeface="Trebuchet MS"/>
                <a:ea typeface="ＭＳ Ｐゴシック" pitchFamily="-1" charset="-128"/>
                <a:cs typeface="Trebuchet MS"/>
              </a:rPr>
              <a:t>It’s going to rain</a:t>
            </a:r>
            <a:endParaRPr lang="en-US" sz="2800" kern="0" dirty="0">
              <a:effectLst>
                <a:outerShdw blurRad="38100" dist="38100" dir="2700000" algn="tl">
                  <a:srgbClr val="000000">
                    <a:alpha val="43137"/>
                  </a:srgbClr>
                </a:outerShdw>
              </a:effectLst>
              <a:latin typeface="Trebuchet MS"/>
              <a:ea typeface="ＭＳ Ｐゴシック" pitchFamily="-1" charset="-128"/>
              <a:cs typeface="Trebuchet MS"/>
            </a:endParaRPr>
          </a:p>
        </p:txBody>
      </p:sp>
      <p:sp>
        <p:nvSpPr>
          <p:cNvPr id="29" name="Rectangle 2"/>
          <p:cNvSpPr txBox="1">
            <a:spLocks noChangeArrowheads="1"/>
          </p:cNvSpPr>
          <p:nvPr/>
        </p:nvSpPr>
        <p:spPr bwMode="auto">
          <a:xfrm>
            <a:off x="609600" y="555625"/>
            <a:ext cx="3124200" cy="739775"/>
          </a:xfrm>
          <a:prstGeom prst="rect">
            <a:avLst/>
          </a:prstGeom>
          <a:noFill/>
          <a:ln w="9525">
            <a:noFill/>
            <a:miter lim="800000"/>
            <a:headEnd/>
            <a:tailEnd/>
          </a:ln>
        </p:spPr>
        <p:txBody>
          <a:bodyPr>
            <a:prstTxWarp prst="textNoShape">
              <a:avLst/>
            </a:prstTxWarp>
          </a:bodyPr>
          <a:lstStyle/>
          <a:p>
            <a:pPr eaLnBrk="0" hangingPunct="0">
              <a:spcBef>
                <a:spcPct val="20000"/>
              </a:spcBef>
              <a:defRPr/>
            </a:pPr>
            <a:r>
              <a:rPr lang="en-US" sz="2800" kern="0" dirty="0" smtClean="0">
                <a:effectLst>
                  <a:outerShdw blurRad="38100" dist="38100" dir="2700000" algn="tl">
                    <a:srgbClr val="000000">
                      <a:alpha val="43137"/>
                    </a:srgbClr>
                  </a:outerShdw>
                </a:effectLst>
                <a:latin typeface="Trebuchet MS"/>
                <a:ea typeface="ＭＳ Ｐゴシック" pitchFamily="-1" charset="-128"/>
                <a:cs typeface="Trebuchet MS"/>
              </a:rPr>
              <a:t>The pressure and the temperature are dropping</a:t>
            </a:r>
            <a:endParaRPr lang="en-US" sz="2800" kern="0" dirty="0">
              <a:effectLst>
                <a:outerShdw blurRad="38100" dist="38100" dir="2700000" algn="tl">
                  <a:srgbClr val="000000">
                    <a:alpha val="43137"/>
                  </a:srgbClr>
                </a:outerShdw>
              </a:effectLst>
              <a:latin typeface="Trebuchet MS"/>
              <a:ea typeface="ＭＳ Ｐゴシック" pitchFamily="-1" charset="-128"/>
              <a:cs typeface="Trebuchet MS"/>
            </a:endParaRPr>
          </a:p>
        </p:txBody>
      </p:sp>
      <p:sp>
        <p:nvSpPr>
          <p:cNvPr id="34" name="Right Arrow 33"/>
          <p:cNvSpPr/>
          <p:nvPr/>
        </p:nvSpPr>
        <p:spPr>
          <a:xfrm flipV="1">
            <a:off x="4038600" y="3111500"/>
            <a:ext cx="914400" cy="3048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2"/>
          <p:cNvSpPr txBox="1">
            <a:spLocks noChangeArrowheads="1"/>
          </p:cNvSpPr>
          <p:nvPr/>
        </p:nvSpPr>
        <p:spPr bwMode="auto">
          <a:xfrm>
            <a:off x="5334000" y="2806700"/>
            <a:ext cx="3657600" cy="739775"/>
          </a:xfrm>
          <a:prstGeom prst="rect">
            <a:avLst/>
          </a:prstGeom>
          <a:noFill/>
          <a:ln w="9525">
            <a:noFill/>
            <a:miter lim="800000"/>
            <a:headEnd/>
            <a:tailEnd/>
          </a:ln>
        </p:spPr>
        <p:txBody>
          <a:bodyPr>
            <a:prstTxWarp prst="textNoShape">
              <a:avLst/>
            </a:prstTxWarp>
          </a:bodyPr>
          <a:lstStyle/>
          <a:p>
            <a:pPr eaLnBrk="0" hangingPunct="0">
              <a:spcBef>
                <a:spcPct val="20000"/>
              </a:spcBef>
              <a:defRPr/>
            </a:pPr>
            <a:r>
              <a:rPr lang="en-US" sz="2800" kern="0" dirty="0" smtClean="0">
                <a:effectLst>
                  <a:outerShdw blurRad="38100" dist="38100" dir="2700000" algn="tl">
                    <a:srgbClr val="000000">
                      <a:alpha val="43137"/>
                    </a:srgbClr>
                  </a:outerShdw>
                </a:effectLst>
                <a:latin typeface="Trebuchet MS"/>
                <a:ea typeface="ＭＳ Ｐゴシック" pitchFamily="-1" charset="-128"/>
                <a:cs typeface="Trebuchet MS"/>
              </a:rPr>
              <a:t>They need hydrogen sulfide</a:t>
            </a:r>
            <a:endParaRPr lang="en-US" sz="2800" kern="0" dirty="0">
              <a:effectLst>
                <a:outerShdw blurRad="38100" dist="38100" dir="2700000" algn="tl">
                  <a:srgbClr val="000000">
                    <a:alpha val="43137"/>
                  </a:srgbClr>
                </a:outerShdw>
              </a:effectLst>
              <a:latin typeface="Trebuchet MS"/>
              <a:ea typeface="ＭＳ Ｐゴシック" pitchFamily="-1" charset="-128"/>
              <a:cs typeface="Trebuchet MS"/>
            </a:endParaRPr>
          </a:p>
        </p:txBody>
      </p:sp>
      <p:sp>
        <p:nvSpPr>
          <p:cNvPr id="36" name="Rectangle 2"/>
          <p:cNvSpPr txBox="1">
            <a:spLocks noChangeArrowheads="1"/>
          </p:cNvSpPr>
          <p:nvPr/>
        </p:nvSpPr>
        <p:spPr bwMode="auto">
          <a:xfrm>
            <a:off x="1752600" y="2654300"/>
            <a:ext cx="2286000" cy="739775"/>
          </a:xfrm>
          <a:prstGeom prst="rect">
            <a:avLst/>
          </a:prstGeom>
          <a:noFill/>
          <a:ln w="9525">
            <a:noFill/>
            <a:miter lim="800000"/>
            <a:headEnd/>
            <a:tailEnd/>
          </a:ln>
        </p:spPr>
        <p:txBody>
          <a:bodyPr>
            <a:prstTxWarp prst="textNoShape">
              <a:avLst/>
            </a:prstTxWarp>
          </a:bodyPr>
          <a:lstStyle/>
          <a:p>
            <a:pPr eaLnBrk="0" hangingPunct="0">
              <a:spcBef>
                <a:spcPct val="20000"/>
              </a:spcBef>
              <a:defRPr/>
            </a:pPr>
            <a:r>
              <a:rPr lang="en-US" sz="2800" kern="0" dirty="0" smtClean="0">
                <a:effectLst>
                  <a:outerShdw blurRad="38100" dist="38100" dir="2700000" algn="tl">
                    <a:srgbClr val="000000">
                      <a:alpha val="43137"/>
                    </a:srgbClr>
                  </a:outerShdw>
                </a:effectLst>
                <a:latin typeface="Trebuchet MS"/>
                <a:ea typeface="ＭＳ Ｐゴシック" pitchFamily="-1" charset="-128"/>
                <a:cs typeface="Trebuchet MS"/>
              </a:rPr>
              <a:t>These are purple sulfur bacteria</a:t>
            </a:r>
            <a:endParaRPr lang="en-US" sz="2800" kern="0" dirty="0">
              <a:effectLst>
                <a:outerShdw blurRad="38100" dist="38100" dir="2700000" algn="tl">
                  <a:srgbClr val="000000">
                    <a:alpha val="43137"/>
                  </a:srgbClr>
                </a:outerShdw>
              </a:effectLst>
              <a:latin typeface="Trebuchet MS"/>
              <a:ea typeface="ＭＳ Ｐゴシック" pitchFamily="-1" charset="-128"/>
              <a:cs typeface="Trebuchet MS"/>
            </a:endParaRPr>
          </a:p>
        </p:txBody>
      </p:sp>
      <p:pic>
        <p:nvPicPr>
          <p:cNvPr id="42" name="Picture 41"/>
          <p:cNvPicPr>
            <a:picLocks noChangeAspect="1"/>
          </p:cNvPicPr>
          <p:nvPr/>
        </p:nvPicPr>
        <p:blipFill>
          <a:blip r:embed="rId3"/>
          <a:stretch>
            <a:fillRect/>
          </a:stretch>
        </p:blipFill>
        <p:spPr>
          <a:xfrm>
            <a:off x="76200" y="2730500"/>
            <a:ext cx="1644650" cy="1231900"/>
          </a:xfrm>
          <a:prstGeom prst="rect">
            <a:avLst/>
          </a:prstGeom>
        </p:spPr>
      </p:pic>
      <p:sp>
        <p:nvSpPr>
          <p:cNvPr id="43" name="Right Arrow 42"/>
          <p:cNvSpPr/>
          <p:nvPr/>
        </p:nvSpPr>
        <p:spPr>
          <a:xfrm flipV="1">
            <a:off x="4038600" y="5159375"/>
            <a:ext cx="914400" cy="304800"/>
          </a:xfrm>
          <a:prstGeom prst="rightArrow">
            <a:avLst/>
          </a:prstGeom>
          <a:gradFill flip="none" rotWithShape="1">
            <a:gsLst>
              <a:gs pos="0">
                <a:schemeClr val="tx2">
                  <a:lumMod val="50000"/>
                  <a:lumOff val="50000"/>
                </a:schemeClr>
              </a:gs>
              <a:gs pos="100000">
                <a:srgbClr val="FFFFFF"/>
              </a:gs>
            </a:gsLst>
            <a:lin ang="0" scaled="1"/>
            <a:tileRec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2"/>
          <p:cNvSpPr txBox="1">
            <a:spLocks noChangeArrowheads="1"/>
          </p:cNvSpPr>
          <p:nvPr/>
        </p:nvSpPr>
        <p:spPr bwMode="auto">
          <a:xfrm>
            <a:off x="5334000" y="5029200"/>
            <a:ext cx="3657600" cy="739775"/>
          </a:xfrm>
          <a:prstGeom prst="rect">
            <a:avLst/>
          </a:prstGeom>
          <a:noFill/>
          <a:ln w="9525">
            <a:noFill/>
            <a:miter lim="800000"/>
            <a:headEnd/>
            <a:tailEnd/>
          </a:ln>
        </p:spPr>
        <p:txBody>
          <a:bodyPr>
            <a:prstTxWarp prst="textNoShape">
              <a:avLst/>
            </a:prstTxWarp>
          </a:bodyPr>
          <a:lstStyle/>
          <a:p>
            <a:pPr eaLnBrk="0" hangingPunct="0">
              <a:spcBef>
                <a:spcPct val="20000"/>
              </a:spcBef>
              <a:defRPr/>
            </a:pPr>
            <a:r>
              <a:rPr lang="en-US" sz="2800" kern="0" dirty="0">
                <a:effectLst>
                  <a:outerShdw blurRad="38100" dist="38100" dir="2700000" algn="tl">
                    <a:srgbClr val="000000">
                      <a:alpha val="43137"/>
                    </a:srgbClr>
                  </a:outerShdw>
                </a:effectLst>
                <a:latin typeface="Trebuchet MS"/>
                <a:ea typeface="ＭＳ Ｐゴシック" pitchFamily="-1" charset="-128"/>
                <a:cs typeface="Trebuchet MS"/>
              </a:rPr>
              <a:t>S=(100*101)/2</a:t>
            </a:r>
          </a:p>
        </p:txBody>
      </p:sp>
      <p:sp>
        <p:nvSpPr>
          <p:cNvPr id="45" name="Rectangle 2"/>
          <p:cNvSpPr txBox="1">
            <a:spLocks noChangeArrowheads="1"/>
          </p:cNvSpPr>
          <p:nvPr/>
        </p:nvSpPr>
        <p:spPr bwMode="auto">
          <a:xfrm>
            <a:off x="457200" y="5029200"/>
            <a:ext cx="3505200" cy="739775"/>
          </a:xfrm>
          <a:prstGeom prst="rect">
            <a:avLst/>
          </a:prstGeom>
          <a:noFill/>
          <a:ln w="9525">
            <a:noFill/>
            <a:miter lim="800000"/>
            <a:headEnd/>
            <a:tailEnd/>
          </a:ln>
        </p:spPr>
        <p:txBody>
          <a:bodyPr>
            <a:prstTxWarp prst="textNoShape">
              <a:avLst/>
            </a:prstTxWarp>
          </a:bodyPr>
          <a:lstStyle/>
          <a:p>
            <a:pPr eaLnBrk="0" hangingPunct="0">
              <a:spcBef>
                <a:spcPct val="20000"/>
              </a:spcBef>
              <a:defRPr/>
            </a:pPr>
            <a:r>
              <a:rPr lang="en-US" sz="2800" kern="0" dirty="0">
                <a:effectLst>
                  <a:outerShdw blurRad="38100" dist="38100" dir="2700000" algn="tl">
                    <a:srgbClr val="000000">
                      <a:alpha val="43137"/>
                    </a:srgbClr>
                  </a:outerShdw>
                </a:effectLst>
                <a:latin typeface="Trebuchet MS"/>
                <a:ea typeface="ＭＳ Ｐゴシック" pitchFamily="-1" charset="-128"/>
                <a:cs typeface="Trebuchet MS"/>
              </a:rPr>
              <a:t>S=1+2+…+99+100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4" grpId="0" animBg="1"/>
      <p:bldP spid="35" grpId="0"/>
      <p:bldP spid="36" grpId="0"/>
      <p:bldP spid="43" grpId="0" animBg="1"/>
      <p:bldP spid="44" grpId="0"/>
      <p:bldP spid="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Confidence in wrong answer</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graphicFrame>
        <p:nvGraphicFramePr>
          <p:cNvPr id="6" name="Chart 5"/>
          <p:cNvGraphicFramePr>
            <a:graphicFrameLocks/>
          </p:cNvGraphicFramePr>
          <p:nvPr>
            <p:extLst>
              <p:ext uri="{D42A27DB-BD31-4B8C-83A1-F6EECF244321}">
                <p14:modId xmlns:p14="http://schemas.microsoft.com/office/powerpoint/2010/main" val="3922558626"/>
              </p:ext>
            </p:extLst>
          </p:nvPr>
        </p:nvGraphicFramePr>
        <p:xfrm>
          <a:off x="0" y="980728"/>
          <a:ext cx="9144000" cy="58772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89271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 accepting the correct answer</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graphicFrame>
        <p:nvGraphicFramePr>
          <p:cNvPr id="4" name="Chart 3"/>
          <p:cNvGraphicFramePr>
            <a:graphicFrameLocks/>
          </p:cNvGraphicFramePr>
          <p:nvPr>
            <p:extLst>
              <p:ext uri="{D42A27DB-BD31-4B8C-83A1-F6EECF244321}">
                <p14:modId xmlns:p14="http://schemas.microsoft.com/office/powerpoint/2010/main" val="2825785712"/>
              </p:ext>
            </p:extLst>
          </p:nvPr>
        </p:nvGraphicFramePr>
        <p:xfrm>
          <a:off x="0" y="980728"/>
          <a:ext cx="9144000" cy="58772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24505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chart seriesIdx="0"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400" dirty="0" smtClean="0">
                <a:solidFill>
                  <a:srgbClr val="000000"/>
                </a:solidFill>
                <a:latin typeface="Trebuchet MS"/>
                <a:ea typeface="ＭＳ Ｐゴシック" pitchFamily="-1" charset="-128"/>
                <a:cs typeface="Trebuchet MS"/>
              </a:rPr>
              <a:t>We are now going to give you the answer that was given by another participant, along with his or her justification.</a:t>
            </a:r>
          </a:p>
          <a:p>
            <a:pPr marL="0" indent="0" eaLnBrk="1" hangingPunct="1">
              <a:buNone/>
            </a:pPr>
            <a:r>
              <a:rPr lang="en-US" sz="2400" dirty="0" smtClean="0">
                <a:solidFill>
                  <a:srgbClr val="000000"/>
                </a:solidFill>
                <a:latin typeface="Trebuchet MS"/>
                <a:ea typeface="ＭＳ Ｐゴシック" pitchFamily="-1" charset="-128"/>
                <a:cs typeface="Trebuchet MS"/>
              </a:rPr>
              <a:t>However, you should be careful. When we gathered these results, we were doing a special experiment. In this experiment, the participants were told: </a:t>
            </a:r>
            <a:r>
              <a:rPr lang="en-US" sz="2400" dirty="0" smtClean="0">
                <a:solidFill>
                  <a:srgbClr val="FF0000"/>
                </a:solidFill>
                <a:latin typeface="Trebuchet MS"/>
                <a:ea typeface="ＭＳ Ｐゴシック" pitchFamily="-1" charset="-128"/>
                <a:cs typeface="Trebuchet MS"/>
              </a:rPr>
              <a:t>YOU SHOULD TRY TO MISLEAD ANOTHER PARTICIPANT WITH YOUR ANSWER AND YOUR JUSTIFICATION.</a:t>
            </a:r>
          </a:p>
          <a:p>
            <a:pPr marL="0" indent="0" eaLnBrk="1" hangingPunct="1">
              <a:buNone/>
            </a:pPr>
            <a:r>
              <a:rPr lang="en-US" sz="2400" dirty="0" smtClean="0">
                <a:solidFill>
                  <a:srgbClr val="000000"/>
                </a:solidFill>
                <a:latin typeface="Trebuchet MS"/>
                <a:ea typeface="ＭＳ Ｐゴシック" pitchFamily="-1" charset="-128"/>
                <a:cs typeface="Trebuchet MS"/>
              </a:rPr>
              <a:t>Moreover, they were told that they would be getting a bonus of $1 whenever they managed to make someone adopt the wrong answer. </a:t>
            </a:r>
          </a:p>
        </p:txBody>
      </p:sp>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Dishonesty manipulation</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177857064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400" dirty="0" smtClean="0">
                <a:solidFill>
                  <a:srgbClr val="000000"/>
                </a:solidFill>
                <a:latin typeface="Trebuchet MS"/>
                <a:ea typeface="ＭＳ Ｐゴシック" pitchFamily="-1" charset="-128"/>
                <a:cs typeface="Trebuchet MS"/>
              </a:rPr>
              <a:t>We are now going to give you the answer that was given by another participant, along with his or her justification.</a:t>
            </a:r>
          </a:p>
          <a:p>
            <a:pPr marL="0" indent="0" eaLnBrk="1" hangingPunct="1">
              <a:buNone/>
            </a:pPr>
            <a:r>
              <a:rPr lang="en-US" sz="2400" dirty="0" smtClean="0">
                <a:solidFill>
                  <a:srgbClr val="000000"/>
                </a:solidFill>
                <a:latin typeface="Trebuchet MS"/>
                <a:ea typeface="ＭＳ Ｐゴシック" pitchFamily="-1" charset="-128"/>
                <a:cs typeface="Trebuchet MS"/>
              </a:rPr>
              <a:t>When we gathered these results, we were doing a special experiment. In this experiment, the participants were told: </a:t>
            </a:r>
            <a:r>
              <a:rPr lang="en-US" sz="2400" dirty="0" smtClean="0">
                <a:solidFill>
                  <a:srgbClr val="FF0000"/>
                </a:solidFill>
                <a:latin typeface="Trebuchet MS"/>
                <a:ea typeface="ＭＳ Ｐゴシック" pitchFamily="-1" charset="-128"/>
                <a:cs typeface="Trebuchet MS"/>
              </a:rPr>
              <a:t>YOU SHOULD TRY TO BE AS HELPFUL AS POSSIBLE TO THE OTHER PARTICIPANT AS POSSIBLE. </a:t>
            </a:r>
          </a:p>
          <a:p>
            <a:pPr marL="0" indent="0" eaLnBrk="1" hangingPunct="1">
              <a:buNone/>
            </a:pPr>
            <a:r>
              <a:rPr lang="en-US" sz="2400" dirty="0" smtClean="0">
                <a:solidFill>
                  <a:srgbClr val="000000"/>
                </a:solidFill>
                <a:latin typeface="Trebuchet MS"/>
                <a:ea typeface="ＭＳ Ｐゴシック" pitchFamily="-1" charset="-128"/>
                <a:cs typeface="Trebuchet MS"/>
              </a:rPr>
              <a:t>As a result, people were very careful to try and give the right answer and the right justification.</a:t>
            </a:r>
          </a:p>
        </p:txBody>
      </p:sp>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Honesty manipulation</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153959231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400" dirty="0" smtClean="0">
                <a:solidFill>
                  <a:srgbClr val="000000"/>
                </a:solidFill>
                <a:latin typeface="Trebuchet MS"/>
                <a:ea typeface="ＭＳ Ｐゴシック" pitchFamily="-1" charset="-128"/>
                <a:cs typeface="Trebuchet MS"/>
              </a:rPr>
              <a:t>We are now going to give you the answer that was given by another participant, along with his or her justification.</a:t>
            </a:r>
          </a:p>
          <a:p>
            <a:pPr marL="0" indent="0" eaLnBrk="1" hangingPunct="1">
              <a:buNone/>
            </a:pPr>
            <a:r>
              <a:rPr lang="en-US" sz="2400" dirty="0" smtClean="0">
                <a:solidFill>
                  <a:srgbClr val="000000"/>
                </a:solidFill>
                <a:latin typeface="Trebuchet MS"/>
                <a:ea typeface="ＭＳ Ｐゴシック" pitchFamily="-1" charset="-128"/>
                <a:cs typeface="Trebuchet MS"/>
              </a:rPr>
              <a:t>When we gathered these results, we were asking people to answer a series of 8 other problems similar to this one.</a:t>
            </a:r>
          </a:p>
          <a:p>
            <a:pPr marL="0" indent="0" eaLnBrk="1" hangingPunct="1">
              <a:buNone/>
            </a:pPr>
            <a:r>
              <a:rPr lang="en-US" sz="2400" dirty="0" smtClean="0">
                <a:solidFill>
                  <a:srgbClr val="000000"/>
                </a:solidFill>
                <a:latin typeface="Trebuchet MS"/>
                <a:ea typeface="ＭＳ Ｐゴシック" pitchFamily="-1" charset="-128"/>
                <a:cs typeface="Trebuchet MS"/>
              </a:rPr>
              <a:t>We can tell you that the participant whose answer you are going to see got</a:t>
            </a:r>
          </a:p>
          <a:p>
            <a:pPr marL="0" indent="0" eaLnBrk="1" hangingPunct="1">
              <a:buNone/>
            </a:pPr>
            <a:r>
              <a:rPr lang="en-US" sz="2400" dirty="0" smtClean="0">
                <a:solidFill>
                  <a:srgbClr val="FF0000"/>
                </a:solidFill>
                <a:latin typeface="Trebuchet MS"/>
                <a:ea typeface="ＭＳ Ｐゴシック" pitchFamily="-1" charset="-128"/>
                <a:cs typeface="Trebuchet MS"/>
              </a:rPr>
              <a:t>0</a:t>
            </a:r>
          </a:p>
          <a:p>
            <a:pPr marL="0" indent="0" eaLnBrk="1" hangingPunct="1">
              <a:buNone/>
            </a:pPr>
            <a:r>
              <a:rPr lang="en-US" sz="2400" dirty="0" smtClean="0">
                <a:solidFill>
                  <a:srgbClr val="000000"/>
                </a:solidFill>
                <a:latin typeface="Trebuchet MS"/>
                <a:ea typeface="ＭＳ Ｐゴシック" pitchFamily="-1" charset="-128"/>
                <a:cs typeface="Trebuchet MS"/>
              </a:rPr>
              <a:t>problems right out of 8 (not including the present problem obviously).</a:t>
            </a:r>
          </a:p>
        </p:txBody>
      </p:sp>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Low expertise manipulation</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332302700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400" dirty="0" smtClean="0">
                <a:solidFill>
                  <a:srgbClr val="000000"/>
                </a:solidFill>
                <a:latin typeface="Trebuchet MS"/>
                <a:ea typeface="ＭＳ Ｐゴシック" pitchFamily="-1" charset="-128"/>
                <a:cs typeface="Trebuchet MS"/>
              </a:rPr>
              <a:t>We are now going to give you the answer that was given by another participant, along with his or her justification.</a:t>
            </a:r>
          </a:p>
          <a:p>
            <a:pPr marL="0" indent="0" eaLnBrk="1" hangingPunct="1">
              <a:buNone/>
            </a:pPr>
            <a:r>
              <a:rPr lang="en-US" sz="2400" dirty="0" smtClean="0">
                <a:solidFill>
                  <a:srgbClr val="000000"/>
                </a:solidFill>
                <a:latin typeface="Trebuchet MS"/>
                <a:ea typeface="ＭＳ Ｐゴシック" pitchFamily="-1" charset="-128"/>
                <a:cs typeface="Trebuchet MS"/>
              </a:rPr>
              <a:t>When we gathered these results, we were asking people to answer a series of 8 other problems similar to this one.</a:t>
            </a:r>
          </a:p>
          <a:p>
            <a:pPr marL="0" indent="0" eaLnBrk="1" hangingPunct="1">
              <a:buNone/>
            </a:pPr>
            <a:r>
              <a:rPr lang="en-US" sz="2400" dirty="0" smtClean="0">
                <a:solidFill>
                  <a:srgbClr val="000000"/>
                </a:solidFill>
                <a:latin typeface="Trebuchet MS"/>
                <a:ea typeface="ＭＳ Ｐゴシック" pitchFamily="-1" charset="-128"/>
                <a:cs typeface="Trebuchet MS"/>
              </a:rPr>
              <a:t>We can tell you that the participant whose answer you are going to see got</a:t>
            </a:r>
          </a:p>
          <a:p>
            <a:pPr marL="0" indent="0" eaLnBrk="1" hangingPunct="1">
              <a:buNone/>
            </a:pPr>
            <a:r>
              <a:rPr lang="en-US" sz="2400" dirty="0" smtClean="0">
                <a:solidFill>
                  <a:srgbClr val="FF0000"/>
                </a:solidFill>
                <a:latin typeface="Trebuchet MS"/>
                <a:ea typeface="ＭＳ Ｐゴシック" pitchFamily="-1" charset="-128"/>
                <a:cs typeface="Trebuchet MS"/>
              </a:rPr>
              <a:t>8</a:t>
            </a:r>
          </a:p>
          <a:p>
            <a:pPr marL="0" indent="0" eaLnBrk="1" hangingPunct="1">
              <a:buNone/>
            </a:pPr>
            <a:r>
              <a:rPr lang="en-US" sz="2400" dirty="0" smtClean="0">
                <a:latin typeface="Trebuchet MS"/>
                <a:ea typeface="ＭＳ Ｐゴシック" pitchFamily="-1" charset="-128"/>
                <a:cs typeface="Trebuchet MS"/>
              </a:rPr>
              <a:t>problems right out of 8 </a:t>
            </a:r>
            <a:r>
              <a:rPr lang="en-US" sz="2400" dirty="0" smtClean="0">
                <a:solidFill>
                  <a:srgbClr val="000000"/>
                </a:solidFill>
                <a:latin typeface="Trebuchet MS"/>
                <a:ea typeface="ＭＳ Ｐゴシック" pitchFamily="-1" charset="-128"/>
                <a:cs typeface="Trebuchet MS"/>
              </a:rPr>
              <a:t>(not including the present problem obviously).</a:t>
            </a:r>
          </a:p>
        </p:txBody>
      </p:sp>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High expertise manipulation</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170888965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3822513833"/>
              </p:ext>
            </p:extLst>
          </p:nvPr>
        </p:nvGraphicFramePr>
        <p:xfrm>
          <a:off x="0" y="908720"/>
          <a:ext cx="9144000" cy="594928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Trust / % accepting the correct argument</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2027032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0" categoryIdx="0" bldStep="ptIn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0" categoryIdx="1" bldStep="ptIn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0" categoryIdx="2" bldStep="ptIn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0" categoryIdx="3" bldStep="ptIn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chart seriesIdx="0" categoryIdx="4" bldStep="ptInSeries"/>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chart seriesIdx="1" categoryIdx="0" bldStep="ptInSeries"/>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chart seriesIdx="1" categoryIdx="1" bldStep="ptInSeries"/>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graphicEl>
                                              <a:chart seriesIdx="1" categoryIdx="2" bldStep="ptInSeries"/>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chart seriesIdx="1" categoryIdx="3" bldStep="ptInSeries"/>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chart seriesIdx="1" categoryIdx="4" bldStep="ptIn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El"/>
        </p:bldSub>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1143000" y="914400"/>
            <a:ext cx="6858000" cy="5943600"/>
          </a:xfrm>
        </p:spPr>
        <p:txBody>
          <a:bodyPr anchor="ctr"/>
          <a:lstStyle/>
          <a:p>
            <a:pPr marL="0" indent="0" eaLnBrk="1" hangingPunct="1">
              <a:buNone/>
            </a:pPr>
            <a:r>
              <a:rPr lang="en-US" dirty="0" smtClean="0">
                <a:solidFill>
                  <a:srgbClr val="000000"/>
                </a:solidFill>
                <a:latin typeface="Trebuchet MS"/>
                <a:ea typeface="ＭＳ Ｐゴシック" pitchFamily="-1" charset="-128"/>
                <a:cs typeface="Trebuchet MS"/>
              </a:rPr>
              <a:t>Groups outperform individuals on reasoning tasks</a:t>
            </a:r>
          </a:p>
        </p:txBody>
      </p:sp>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Prediction 5</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0" y="0"/>
            <a:ext cx="9144000" cy="8382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b="1" kern="0"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Trebuchet MS"/>
                <a:cs typeface="Trebuchet MS"/>
              </a:rPr>
              <a:t>Individual vs. group</a:t>
            </a:r>
            <a:endParaRPr lang="en-US" sz="3600" b="1" kern="0"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Trebuchet MS"/>
              <a:cs typeface="Trebuchet MS"/>
            </a:endParaRPr>
          </a:p>
        </p:txBody>
      </p:sp>
      <p:sp>
        <p:nvSpPr>
          <p:cNvPr id="10" name="Rectangle 9"/>
          <p:cNvSpPr/>
          <p:nvPr/>
        </p:nvSpPr>
        <p:spPr>
          <a:xfrm>
            <a:off x="1143000" y="5334000"/>
            <a:ext cx="7391400" cy="60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4"/>
          <p:cNvSpPr>
            <a:spLocks noChangeArrowheads="1"/>
          </p:cNvSpPr>
          <p:nvPr/>
        </p:nvSpPr>
        <p:spPr bwMode="auto">
          <a:xfrm>
            <a:off x="1447800" y="4238625"/>
            <a:ext cx="3048000" cy="1019175"/>
          </a:xfrm>
          <a:prstGeom prst="rect">
            <a:avLst/>
          </a:prstGeom>
          <a:noFill/>
          <a:ln w="9525">
            <a:noFill/>
            <a:miter lim="800000"/>
            <a:headEnd/>
            <a:tailEnd/>
          </a:ln>
        </p:spPr>
        <p:txBody>
          <a:bodyPr wrap="none" anchor="ctr">
            <a:prstTxWarp prst="textNoShape">
              <a:avLst/>
            </a:prstTxWarp>
          </a:bodyPr>
          <a:lstStyle/>
          <a:p>
            <a:pPr algn="ctr"/>
            <a:r>
              <a:rPr lang="fr-FR" sz="6000" b="1" cap="all" dirty="0" smtClean="0">
                <a:solidFill>
                  <a:srgbClr val="FF0000"/>
                </a:solidFill>
                <a:latin typeface="Trebuchet MS"/>
                <a:cs typeface="Trebuchet MS"/>
              </a:rPr>
              <a:t>18%</a:t>
            </a:r>
          </a:p>
        </p:txBody>
      </p:sp>
      <p:sp>
        <p:nvSpPr>
          <p:cNvPr id="14" name="Rectangle 13"/>
          <p:cNvSpPr/>
          <p:nvPr/>
        </p:nvSpPr>
        <p:spPr>
          <a:xfrm>
            <a:off x="1371600" y="4343400"/>
            <a:ext cx="3352800" cy="990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70"/>
          <p:cNvGrpSpPr/>
          <p:nvPr/>
        </p:nvGrpSpPr>
        <p:grpSpPr>
          <a:xfrm>
            <a:off x="2667000" y="5562600"/>
            <a:ext cx="533400" cy="533400"/>
            <a:chOff x="3048000" y="5791200"/>
            <a:chExt cx="533400" cy="533400"/>
          </a:xfrm>
        </p:grpSpPr>
        <p:sp>
          <p:nvSpPr>
            <p:cNvPr id="72" name="Oval 71"/>
            <p:cNvSpPr/>
            <p:nvPr/>
          </p:nvSpPr>
          <p:spPr>
            <a:xfrm>
              <a:off x="3048000" y="5791200"/>
              <a:ext cx="533400" cy="533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3" name="Straight Connector 72"/>
            <p:cNvCxnSpPr/>
            <p:nvPr/>
          </p:nvCxnSpPr>
          <p:spPr>
            <a:xfrm>
              <a:off x="3200400" y="6172200"/>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31242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4290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5"/>
          <p:cNvGrpSpPr/>
          <p:nvPr/>
        </p:nvGrpSpPr>
        <p:grpSpPr>
          <a:xfrm>
            <a:off x="5715000" y="5257800"/>
            <a:ext cx="1600200" cy="1447800"/>
            <a:chOff x="5715000" y="5334000"/>
            <a:chExt cx="1600200" cy="1447800"/>
          </a:xfrm>
        </p:grpSpPr>
        <p:grpSp>
          <p:nvGrpSpPr>
            <p:cNvPr id="4" name="Group 15"/>
            <p:cNvGrpSpPr/>
            <p:nvPr/>
          </p:nvGrpSpPr>
          <p:grpSpPr>
            <a:xfrm>
              <a:off x="5715000" y="5791200"/>
              <a:ext cx="533400" cy="533400"/>
              <a:chOff x="3048000" y="5791200"/>
              <a:chExt cx="533400" cy="533400"/>
            </a:xfrm>
          </p:grpSpPr>
          <p:sp>
            <p:nvSpPr>
              <p:cNvPr id="93" name="Oval 92"/>
              <p:cNvSpPr/>
              <p:nvPr/>
            </p:nvSpPr>
            <p:spPr>
              <a:xfrm>
                <a:off x="3048000" y="5791200"/>
                <a:ext cx="533400" cy="533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Connector 93"/>
              <p:cNvCxnSpPr/>
              <p:nvPr/>
            </p:nvCxnSpPr>
            <p:spPr>
              <a:xfrm>
                <a:off x="3200400" y="6172200"/>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31242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4290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0"/>
            <p:cNvGrpSpPr/>
            <p:nvPr/>
          </p:nvGrpSpPr>
          <p:grpSpPr>
            <a:xfrm>
              <a:off x="6248400" y="6248400"/>
              <a:ext cx="533400" cy="533400"/>
              <a:chOff x="3048000" y="5791200"/>
              <a:chExt cx="533400" cy="533400"/>
            </a:xfrm>
          </p:grpSpPr>
          <p:sp>
            <p:nvSpPr>
              <p:cNvPr id="89" name="Oval 88"/>
              <p:cNvSpPr/>
              <p:nvPr/>
            </p:nvSpPr>
            <p:spPr>
              <a:xfrm>
                <a:off x="3048000" y="5791200"/>
                <a:ext cx="533400" cy="533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Connector 89"/>
              <p:cNvCxnSpPr/>
              <p:nvPr/>
            </p:nvCxnSpPr>
            <p:spPr>
              <a:xfrm>
                <a:off x="3200400" y="6172200"/>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1" name="Oval 90"/>
              <p:cNvSpPr/>
              <p:nvPr/>
            </p:nvSpPr>
            <p:spPr>
              <a:xfrm>
                <a:off x="31242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4290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25"/>
            <p:cNvGrpSpPr/>
            <p:nvPr/>
          </p:nvGrpSpPr>
          <p:grpSpPr>
            <a:xfrm>
              <a:off x="6781800" y="5791200"/>
              <a:ext cx="533400" cy="533400"/>
              <a:chOff x="3048000" y="5791200"/>
              <a:chExt cx="533400" cy="533400"/>
            </a:xfrm>
          </p:grpSpPr>
          <p:sp>
            <p:nvSpPr>
              <p:cNvPr id="85" name="Oval 84"/>
              <p:cNvSpPr/>
              <p:nvPr/>
            </p:nvSpPr>
            <p:spPr>
              <a:xfrm>
                <a:off x="3048000" y="5791200"/>
                <a:ext cx="533400" cy="533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3200400" y="6172200"/>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31242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34290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30"/>
            <p:cNvGrpSpPr/>
            <p:nvPr/>
          </p:nvGrpSpPr>
          <p:grpSpPr>
            <a:xfrm>
              <a:off x="6248400" y="5334000"/>
              <a:ext cx="533400" cy="533400"/>
              <a:chOff x="3048000" y="5791200"/>
              <a:chExt cx="533400" cy="533400"/>
            </a:xfrm>
          </p:grpSpPr>
          <p:sp>
            <p:nvSpPr>
              <p:cNvPr id="81" name="Oval 80"/>
              <p:cNvSpPr/>
              <p:nvPr/>
            </p:nvSpPr>
            <p:spPr>
              <a:xfrm>
                <a:off x="3048000" y="5791200"/>
                <a:ext cx="533400" cy="533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3200400" y="6172200"/>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Oval 82"/>
              <p:cNvSpPr/>
              <p:nvPr/>
            </p:nvSpPr>
            <p:spPr>
              <a:xfrm>
                <a:off x="31242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34290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aphicFrame>
        <p:nvGraphicFramePr>
          <p:cNvPr id="38" name="Chart 37"/>
          <p:cNvGraphicFramePr/>
          <p:nvPr/>
        </p:nvGraphicFramePr>
        <p:xfrm>
          <a:off x="304800" y="1143000"/>
          <a:ext cx="80772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35" name="Rectangle 4"/>
          <p:cNvSpPr>
            <a:spLocks noChangeArrowheads="1"/>
          </p:cNvSpPr>
          <p:nvPr/>
        </p:nvSpPr>
        <p:spPr bwMode="auto">
          <a:xfrm>
            <a:off x="1371600" y="4191000"/>
            <a:ext cx="3048000" cy="1019175"/>
          </a:xfrm>
          <a:prstGeom prst="rect">
            <a:avLst/>
          </a:prstGeom>
          <a:noFill/>
          <a:ln w="9525">
            <a:noFill/>
            <a:miter lim="800000"/>
            <a:headEnd/>
            <a:tailEnd/>
          </a:ln>
        </p:spPr>
        <p:txBody>
          <a:bodyPr wrap="none" anchor="ctr">
            <a:prstTxWarp prst="textNoShape">
              <a:avLst/>
            </a:prstTxWarp>
          </a:bodyPr>
          <a:lstStyle/>
          <a:p>
            <a:pPr algn="ctr"/>
            <a:r>
              <a:rPr lang="fr-FR" sz="6000" b="1" cap="all" dirty="0" smtClean="0">
                <a:solidFill>
                  <a:srgbClr val="FF0000"/>
                </a:solidFill>
                <a:latin typeface="Trebuchet MS"/>
                <a:cs typeface="Trebuchet MS"/>
              </a:rPr>
              <a:t>20%</a:t>
            </a:r>
          </a:p>
        </p:txBody>
      </p:sp>
      <p:sp>
        <p:nvSpPr>
          <p:cNvPr id="36" name="Rectangle 4"/>
          <p:cNvSpPr>
            <a:spLocks noChangeArrowheads="1"/>
          </p:cNvSpPr>
          <p:nvPr/>
        </p:nvSpPr>
        <p:spPr bwMode="auto">
          <a:xfrm>
            <a:off x="4953000" y="4191000"/>
            <a:ext cx="3048000" cy="1019175"/>
          </a:xfrm>
          <a:prstGeom prst="rect">
            <a:avLst/>
          </a:prstGeom>
          <a:noFill/>
          <a:ln w="9525">
            <a:noFill/>
            <a:miter lim="800000"/>
            <a:headEnd/>
            <a:tailEnd/>
          </a:ln>
        </p:spPr>
        <p:txBody>
          <a:bodyPr wrap="none" anchor="ctr">
            <a:prstTxWarp prst="textNoShape">
              <a:avLst/>
            </a:prstTxWarp>
          </a:bodyPr>
          <a:lstStyle/>
          <a:p>
            <a:pPr algn="ctr"/>
            <a:r>
              <a:rPr lang="fr-FR" sz="6000" b="1" cap="all" dirty="0" smtClean="0">
                <a:solidFill>
                  <a:srgbClr val="FF0000"/>
                </a:solidFill>
                <a:latin typeface="Trebuchet MS"/>
                <a:cs typeface="Trebuchet MS"/>
              </a:rPr>
              <a:t>60%</a:t>
            </a:r>
          </a:p>
        </p:txBody>
      </p:sp>
      <p:sp>
        <p:nvSpPr>
          <p:cNvPr id="40" name="Rectangle 39"/>
          <p:cNvSpPr/>
          <p:nvPr/>
        </p:nvSpPr>
        <p:spPr>
          <a:xfrm>
            <a:off x="4648200" y="1143000"/>
            <a:ext cx="4267200" cy="5715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43000" y="5334000"/>
            <a:ext cx="7391400" cy="60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4"/>
          <p:cNvSpPr>
            <a:spLocks noChangeArrowheads="1"/>
          </p:cNvSpPr>
          <p:nvPr/>
        </p:nvSpPr>
        <p:spPr bwMode="auto">
          <a:xfrm>
            <a:off x="1447800" y="4238625"/>
            <a:ext cx="3048000" cy="1019175"/>
          </a:xfrm>
          <a:prstGeom prst="rect">
            <a:avLst/>
          </a:prstGeom>
          <a:noFill/>
          <a:ln w="9525">
            <a:noFill/>
            <a:miter lim="800000"/>
            <a:headEnd/>
            <a:tailEnd/>
          </a:ln>
        </p:spPr>
        <p:txBody>
          <a:bodyPr wrap="none" anchor="ctr">
            <a:prstTxWarp prst="textNoShape">
              <a:avLst/>
            </a:prstTxWarp>
          </a:bodyPr>
          <a:lstStyle/>
          <a:p>
            <a:pPr algn="ctr"/>
            <a:r>
              <a:rPr lang="fr-FR" sz="6000" b="1" cap="all" dirty="0" smtClean="0">
                <a:solidFill>
                  <a:srgbClr val="FF0000"/>
                </a:solidFill>
                <a:latin typeface="Trebuchet MS"/>
                <a:cs typeface="Trebuchet MS"/>
              </a:rPr>
              <a:t>18%</a:t>
            </a:r>
          </a:p>
        </p:txBody>
      </p:sp>
      <p:sp>
        <p:nvSpPr>
          <p:cNvPr id="14" name="Rectangle 13"/>
          <p:cNvSpPr/>
          <p:nvPr/>
        </p:nvSpPr>
        <p:spPr>
          <a:xfrm>
            <a:off x="1371600" y="4343400"/>
            <a:ext cx="3352800" cy="990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70"/>
          <p:cNvGrpSpPr/>
          <p:nvPr/>
        </p:nvGrpSpPr>
        <p:grpSpPr>
          <a:xfrm>
            <a:off x="2667000" y="5562600"/>
            <a:ext cx="533400" cy="533400"/>
            <a:chOff x="3048000" y="5791200"/>
            <a:chExt cx="533400" cy="533400"/>
          </a:xfrm>
        </p:grpSpPr>
        <p:sp>
          <p:nvSpPr>
            <p:cNvPr id="72" name="Oval 71"/>
            <p:cNvSpPr/>
            <p:nvPr/>
          </p:nvSpPr>
          <p:spPr>
            <a:xfrm>
              <a:off x="3048000" y="5791200"/>
              <a:ext cx="533400" cy="533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3" name="Straight Connector 72"/>
            <p:cNvCxnSpPr/>
            <p:nvPr/>
          </p:nvCxnSpPr>
          <p:spPr>
            <a:xfrm>
              <a:off x="3200400" y="6172200"/>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31242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4290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5"/>
          <p:cNvGrpSpPr/>
          <p:nvPr/>
        </p:nvGrpSpPr>
        <p:grpSpPr>
          <a:xfrm>
            <a:off x="5715000" y="5257800"/>
            <a:ext cx="1600200" cy="1447800"/>
            <a:chOff x="5715000" y="5334000"/>
            <a:chExt cx="1600200" cy="1447800"/>
          </a:xfrm>
        </p:grpSpPr>
        <p:grpSp>
          <p:nvGrpSpPr>
            <p:cNvPr id="4" name="Group 15"/>
            <p:cNvGrpSpPr/>
            <p:nvPr/>
          </p:nvGrpSpPr>
          <p:grpSpPr>
            <a:xfrm>
              <a:off x="5715000" y="5791200"/>
              <a:ext cx="533400" cy="533400"/>
              <a:chOff x="3048000" y="5791200"/>
              <a:chExt cx="533400" cy="533400"/>
            </a:xfrm>
          </p:grpSpPr>
          <p:sp>
            <p:nvSpPr>
              <p:cNvPr id="93" name="Oval 92"/>
              <p:cNvSpPr/>
              <p:nvPr/>
            </p:nvSpPr>
            <p:spPr>
              <a:xfrm>
                <a:off x="3048000" y="5791200"/>
                <a:ext cx="533400" cy="533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Connector 93"/>
              <p:cNvCxnSpPr/>
              <p:nvPr/>
            </p:nvCxnSpPr>
            <p:spPr>
              <a:xfrm>
                <a:off x="3200400" y="6172200"/>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31242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4290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0"/>
            <p:cNvGrpSpPr/>
            <p:nvPr/>
          </p:nvGrpSpPr>
          <p:grpSpPr>
            <a:xfrm>
              <a:off x="6248400" y="6248400"/>
              <a:ext cx="533400" cy="533400"/>
              <a:chOff x="3048000" y="5791200"/>
              <a:chExt cx="533400" cy="533400"/>
            </a:xfrm>
          </p:grpSpPr>
          <p:sp>
            <p:nvSpPr>
              <p:cNvPr id="89" name="Oval 88"/>
              <p:cNvSpPr/>
              <p:nvPr/>
            </p:nvSpPr>
            <p:spPr>
              <a:xfrm>
                <a:off x="3048000" y="5791200"/>
                <a:ext cx="533400" cy="533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Connector 89"/>
              <p:cNvCxnSpPr/>
              <p:nvPr/>
            </p:nvCxnSpPr>
            <p:spPr>
              <a:xfrm>
                <a:off x="3200400" y="6172200"/>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1" name="Oval 90"/>
              <p:cNvSpPr/>
              <p:nvPr/>
            </p:nvSpPr>
            <p:spPr>
              <a:xfrm>
                <a:off x="31242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4290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25"/>
            <p:cNvGrpSpPr/>
            <p:nvPr/>
          </p:nvGrpSpPr>
          <p:grpSpPr>
            <a:xfrm>
              <a:off x="6781800" y="5791200"/>
              <a:ext cx="533400" cy="533400"/>
              <a:chOff x="3048000" y="5791200"/>
              <a:chExt cx="533400" cy="533400"/>
            </a:xfrm>
          </p:grpSpPr>
          <p:sp>
            <p:nvSpPr>
              <p:cNvPr id="85" name="Oval 84"/>
              <p:cNvSpPr/>
              <p:nvPr/>
            </p:nvSpPr>
            <p:spPr>
              <a:xfrm>
                <a:off x="3048000" y="5791200"/>
                <a:ext cx="533400" cy="533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3200400" y="6172200"/>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31242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34290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30"/>
            <p:cNvGrpSpPr/>
            <p:nvPr/>
          </p:nvGrpSpPr>
          <p:grpSpPr>
            <a:xfrm>
              <a:off x="6248400" y="5334000"/>
              <a:ext cx="533400" cy="533400"/>
              <a:chOff x="3048000" y="5791200"/>
              <a:chExt cx="533400" cy="533400"/>
            </a:xfrm>
          </p:grpSpPr>
          <p:sp>
            <p:nvSpPr>
              <p:cNvPr id="81" name="Oval 80"/>
              <p:cNvSpPr/>
              <p:nvPr/>
            </p:nvSpPr>
            <p:spPr>
              <a:xfrm>
                <a:off x="3048000" y="5791200"/>
                <a:ext cx="533400" cy="533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3200400" y="6172200"/>
                <a:ext cx="22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Oval 82"/>
              <p:cNvSpPr/>
              <p:nvPr/>
            </p:nvSpPr>
            <p:spPr>
              <a:xfrm>
                <a:off x="31242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3429000" y="5943600"/>
                <a:ext cx="76200" cy="76200"/>
              </a:xfrm>
              <a:prstGeom prst="ellipse">
                <a:avLst/>
              </a:prstGeom>
              <a:noFill/>
              <a:ln w="63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aphicFrame>
        <p:nvGraphicFramePr>
          <p:cNvPr id="38" name="Chart 37"/>
          <p:cNvGraphicFramePr/>
          <p:nvPr/>
        </p:nvGraphicFramePr>
        <p:xfrm>
          <a:off x="304800" y="1143000"/>
          <a:ext cx="80772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35" name="Rectangle 4"/>
          <p:cNvSpPr>
            <a:spLocks noChangeArrowheads="1"/>
          </p:cNvSpPr>
          <p:nvPr/>
        </p:nvSpPr>
        <p:spPr bwMode="auto">
          <a:xfrm>
            <a:off x="1371600" y="4191000"/>
            <a:ext cx="3048000" cy="1019175"/>
          </a:xfrm>
          <a:prstGeom prst="rect">
            <a:avLst/>
          </a:prstGeom>
          <a:noFill/>
          <a:ln w="9525">
            <a:noFill/>
            <a:miter lim="800000"/>
            <a:headEnd/>
            <a:tailEnd/>
          </a:ln>
        </p:spPr>
        <p:txBody>
          <a:bodyPr wrap="none" anchor="ctr">
            <a:prstTxWarp prst="textNoShape">
              <a:avLst/>
            </a:prstTxWarp>
          </a:bodyPr>
          <a:lstStyle/>
          <a:p>
            <a:pPr algn="ctr"/>
            <a:r>
              <a:rPr lang="fr-FR" sz="6000" b="1" cap="all" dirty="0" smtClean="0">
                <a:solidFill>
                  <a:srgbClr val="FF0000"/>
                </a:solidFill>
                <a:latin typeface="Trebuchet MS"/>
                <a:cs typeface="Trebuchet MS"/>
              </a:rPr>
              <a:t>20%</a:t>
            </a:r>
          </a:p>
        </p:txBody>
      </p:sp>
      <p:sp>
        <p:nvSpPr>
          <p:cNvPr id="36" name="Rectangle 4"/>
          <p:cNvSpPr>
            <a:spLocks noChangeArrowheads="1"/>
          </p:cNvSpPr>
          <p:nvPr/>
        </p:nvSpPr>
        <p:spPr bwMode="auto">
          <a:xfrm>
            <a:off x="4953000" y="4191000"/>
            <a:ext cx="3048000" cy="1019175"/>
          </a:xfrm>
          <a:prstGeom prst="rect">
            <a:avLst/>
          </a:prstGeom>
          <a:noFill/>
          <a:ln w="9525">
            <a:noFill/>
            <a:miter lim="800000"/>
            <a:headEnd/>
            <a:tailEnd/>
          </a:ln>
        </p:spPr>
        <p:txBody>
          <a:bodyPr wrap="none" anchor="ctr">
            <a:prstTxWarp prst="textNoShape">
              <a:avLst/>
            </a:prstTxWarp>
          </a:bodyPr>
          <a:lstStyle/>
          <a:p>
            <a:pPr algn="ctr"/>
            <a:r>
              <a:rPr lang="fr-FR" sz="6000" b="1" cap="all" dirty="0" smtClean="0">
                <a:solidFill>
                  <a:srgbClr val="FF0000"/>
                </a:solidFill>
                <a:latin typeface="Trebuchet MS"/>
                <a:cs typeface="Trebuchet MS"/>
              </a:rPr>
              <a:t>60%</a:t>
            </a:r>
          </a:p>
        </p:txBody>
      </p:sp>
      <p:sp>
        <p:nvSpPr>
          <p:cNvPr id="37" name="Rectangle 3"/>
          <p:cNvSpPr txBox="1">
            <a:spLocks noChangeArrowheads="1"/>
          </p:cNvSpPr>
          <p:nvPr/>
        </p:nvSpPr>
        <p:spPr bwMode="auto">
          <a:xfrm>
            <a:off x="0" y="0"/>
            <a:ext cx="9144000" cy="8382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b="1" kern="0"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Trebuchet MS"/>
                <a:cs typeface="Trebuchet MS"/>
              </a:rPr>
              <a:t>Individual vs. group</a:t>
            </a:r>
            <a:endParaRPr lang="en-US" sz="3600" b="1" kern="0"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Trebuchet MS"/>
              <a:cs typeface="Trebuchet MS"/>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The classical view of reasoning</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pic>
        <p:nvPicPr>
          <p:cNvPr id="5" name="Picture 4"/>
          <p:cNvPicPr>
            <a:picLocks noChangeAspect="1"/>
          </p:cNvPicPr>
          <p:nvPr/>
        </p:nvPicPr>
        <p:blipFill>
          <a:blip r:embed="rId3"/>
          <a:stretch>
            <a:fillRect/>
          </a:stretch>
        </p:blipFill>
        <p:spPr>
          <a:xfrm>
            <a:off x="1524000" y="2667000"/>
            <a:ext cx="1905000" cy="2035735"/>
          </a:xfrm>
          <a:prstGeom prst="rect">
            <a:avLst/>
          </a:prstGeom>
        </p:spPr>
      </p:pic>
      <p:pic>
        <p:nvPicPr>
          <p:cNvPr id="9" name="Picture 8"/>
          <p:cNvPicPr>
            <a:picLocks noChangeAspect="1"/>
          </p:cNvPicPr>
          <p:nvPr/>
        </p:nvPicPr>
        <p:blipFill>
          <a:blip r:embed="rId4"/>
          <a:stretch>
            <a:fillRect/>
          </a:stretch>
        </p:blipFill>
        <p:spPr>
          <a:xfrm>
            <a:off x="5562600" y="2743200"/>
            <a:ext cx="2057400" cy="192947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43000" y="5334000"/>
            <a:ext cx="7391400" cy="60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4"/>
          <p:cNvSpPr>
            <a:spLocks noChangeArrowheads="1"/>
          </p:cNvSpPr>
          <p:nvPr/>
        </p:nvSpPr>
        <p:spPr bwMode="auto">
          <a:xfrm>
            <a:off x="1447800" y="4238625"/>
            <a:ext cx="3048000" cy="1019175"/>
          </a:xfrm>
          <a:prstGeom prst="rect">
            <a:avLst/>
          </a:prstGeom>
          <a:noFill/>
          <a:ln w="9525">
            <a:noFill/>
            <a:miter lim="800000"/>
            <a:headEnd/>
            <a:tailEnd/>
          </a:ln>
        </p:spPr>
        <p:txBody>
          <a:bodyPr wrap="none" anchor="ctr">
            <a:prstTxWarp prst="textNoShape">
              <a:avLst/>
            </a:prstTxWarp>
          </a:bodyPr>
          <a:lstStyle/>
          <a:p>
            <a:pPr algn="ctr"/>
            <a:r>
              <a:rPr lang="fr-FR" sz="6000" b="1" cap="all" dirty="0" smtClean="0">
                <a:solidFill>
                  <a:srgbClr val="FF0000"/>
                </a:solidFill>
                <a:latin typeface="Trebuchet MS"/>
                <a:cs typeface="Trebuchet MS"/>
              </a:rPr>
              <a:t>18%</a:t>
            </a:r>
          </a:p>
        </p:txBody>
      </p:sp>
      <p:sp>
        <p:nvSpPr>
          <p:cNvPr id="14" name="Rectangle 13"/>
          <p:cNvSpPr/>
          <p:nvPr/>
        </p:nvSpPr>
        <p:spPr>
          <a:xfrm>
            <a:off x="1371600" y="4343400"/>
            <a:ext cx="3352800" cy="990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9" name="Chart 38"/>
          <p:cNvGraphicFramePr/>
          <p:nvPr/>
        </p:nvGraphicFramePr>
        <p:xfrm>
          <a:off x="0" y="1066800"/>
          <a:ext cx="9144000" cy="54864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bwMode="auto">
          <a:xfrm>
            <a:off x="0" y="0"/>
            <a:ext cx="9144000" cy="8382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b="1" kern="0"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Trebuchet MS"/>
                <a:cs typeface="Trebuchet MS"/>
              </a:rPr>
              <a:t>Diffusion in large groups (N=40)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graphicEl>
                                              <a:chart seriesIdx="-4" categoryIdx="1"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Sub>
          <a:bldChart bld="category"/>
        </p:bldSub>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777966111"/>
              </p:ext>
            </p:extLst>
          </p:nvPr>
        </p:nvGraphicFramePr>
        <p:xfrm>
          <a:off x="971600" y="1124744"/>
          <a:ext cx="77724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a:solidFill>
                  <a:schemeClr val="bg1"/>
                </a:solidFill>
                <a:effectLst>
                  <a:outerShdw blurRad="38100" dist="38100" dir="2700000" algn="tl">
                    <a:srgbClr val="000000">
                      <a:alpha val="43137"/>
                    </a:srgbClr>
                  </a:outerShdw>
                </a:effectLst>
                <a:latin typeface="Trebuchet MS"/>
                <a:cs typeface="Trebuchet MS"/>
              </a:rPr>
              <a:t>% correct answers </a:t>
            </a:r>
            <a:r>
              <a:rPr lang="en-US" sz="3600" kern="0" dirty="0" smtClean="0">
                <a:solidFill>
                  <a:schemeClr val="bg1"/>
                </a:solidFill>
                <a:effectLst>
                  <a:outerShdw blurRad="38100" dist="38100" dir="2700000" algn="tl">
                    <a:srgbClr val="000000">
                      <a:alpha val="43137"/>
                    </a:srgbClr>
                  </a:outerShdw>
                </a:effectLst>
                <a:latin typeface="Trebuchet MS"/>
                <a:cs typeface="Trebuchet MS"/>
              </a:rPr>
              <a:t>(</a:t>
            </a:r>
            <a:r>
              <a:rPr lang="en-US" sz="3600" kern="0" dirty="0" err="1" smtClean="0">
                <a:solidFill>
                  <a:schemeClr val="bg1"/>
                </a:solidFill>
                <a:effectLst>
                  <a:outerShdw blurRad="38100" dist="38100" dir="2700000" algn="tl">
                    <a:srgbClr val="000000">
                      <a:alpha val="43137"/>
                    </a:srgbClr>
                  </a:outerShdw>
                </a:effectLst>
                <a:latin typeface="Trebuchet MS"/>
                <a:cs typeface="Trebuchet MS"/>
              </a:rPr>
              <a:t>Wason</a:t>
            </a:r>
            <a:r>
              <a:rPr lang="en-US" sz="3600" kern="0" dirty="0" smtClean="0">
                <a:solidFill>
                  <a:schemeClr val="bg1"/>
                </a:solidFill>
                <a:effectLst>
                  <a:outerShdw blurRad="38100" dist="38100" dir="2700000" algn="tl">
                    <a:srgbClr val="000000">
                      <a:alpha val="43137"/>
                    </a:srgbClr>
                  </a:outerShdw>
                </a:effectLst>
                <a:latin typeface="Trebuchet MS"/>
                <a:cs typeface="Trebuchet MS"/>
              </a:rPr>
              <a:t> selection task)</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30338437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chart seriesIdx="0" categoryIdx="-4" bldStep="series"/>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p:bldSub>
      </p:bldGraphic>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7-14 at 00.16.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17" y="0"/>
            <a:ext cx="10317041" cy="6858000"/>
          </a:xfrm>
          <a:prstGeom prst="rect">
            <a:avLst/>
          </a:prstGeom>
        </p:spPr>
      </p:pic>
    </p:spTree>
    <p:extLst>
      <p:ext uri="{BB962C8B-B14F-4D97-AF65-F5344CB8AC3E}">
        <p14:creationId xmlns:p14="http://schemas.microsoft.com/office/powerpoint/2010/main" val="196724300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506662814"/>
              </p:ext>
            </p:extLst>
          </p:nvPr>
        </p:nvGraphicFramePr>
        <p:xfrm>
          <a:off x="395536" y="980728"/>
          <a:ext cx="8568952" cy="5616624"/>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a:solidFill>
                  <a:schemeClr val="bg1"/>
                </a:solidFill>
                <a:effectLst>
                  <a:outerShdw blurRad="38100" dist="38100" dir="2700000" algn="tl">
                    <a:srgbClr val="000000">
                      <a:alpha val="43137"/>
                    </a:srgbClr>
                  </a:outerShdw>
                </a:effectLst>
                <a:latin typeface="Trebuchet MS"/>
                <a:cs typeface="Trebuchet MS"/>
              </a:rPr>
              <a:t>% correct answers (conservation task)</a:t>
            </a:r>
          </a:p>
        </p:txBody>
      </p:sp>
    </p:spTree>
    <p:extLst>
      <p:ext uri="{BB962C8B-B14F-4D97-AF65-F5344CB8AC3E}">
        <p14:creationId xmlns:p14="http://schemas.microsoft.com/office/powerpoint/2010/main" val="2654057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chart seriesIdx="0" categoryIdx="0" bldStep="ptIn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chart seriesIdx="0" categoryIdx="1" bldStep="ptIn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chart seriesIdx="0" categoryIdx="2" bldStep="ptIn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chart seriesIdx="1" categoryIdx="0" bldStep="ptIn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chart seriesIdx="1" categoryIdx="1" bldStep="ptInSeries"/>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graphicEl>
                                              <a:chart seriesIdx="1" categoryIdx="2" bldStep="ptIn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El"/>
        </p:bldSub>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Individual reasoning often achieves poor epistemic outcomes</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People can evaluate others’ arguments and be convinced by strong arguments</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As a result, groups outperform individuals in reasoning tasks</a:t>
            </a:r>
          </a:p>
        </p:txBody>
      </p:sp>
      <p:sp>
        <p:nvSpPr>
          <p:cNvPr id="3"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Summary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0250" y="2924944"/>
            <a:ext cx="9144000" cy="1152128"/>
          </a:xfrm>
          <a:prstGeom prst="rect">
            <a:avLst/>
          </a:prstGeom>
          <a:solidFill>
            <a:schemeClr val="tx1"/>
          </a:solidFill>
          <a:ln w="9525">
            <a:noFill/>
            <a:miter lim="800000"/>
            <a:headEnd/>
            <a:tailEnd/>
          </a:ln>
        </p:spPr>
        <p:txBody>
          <a:bodyPr anchor="ctr" anchorCtr="1"/>
          <a:lstStyle/>
          <a:p>
            <a:pPr algn="ctr">
              <a:spcBef>
                <a:spcPct val="20000"/>
              </a:spcBef>
              <a:defRPr/>
            </a:pPr>
            <a:r>
              <a:rPr lang="en-US" sz="4400" kern="0" dirty="0" smtClean="0">
                <a:solidFill>
                  <a:schemeClr val="bg1"/>
                </a:solidFill>
                <a:effectLst>
                  <a:outerShdw blurRad="38100" dist="38100" dir="2700000" algn="tl">
                    <a:srgbClr val="000000">
                      <a:alpha val="43137"/>
                    </a:srgbClr>
                  </a:outerShdw>
                </a:effectLst>
                <a:latin typeface="Apple Chancery"/>
                <a:cs typeface="Apple Chancery"/>
              </a:rPr>
              <a:t>End of part 1</a:t>
            </a:r>
          </a:p>
        </p:txBody>
      </p:sp>
    </p:spTree>
    <p:extLst>
      <p:ext uri="{BB962C8B-B14F-4D97-AF65-F5344CB8AC3E}">
        <p14:creationId xmlns:p14="http://schemas.microsoft.com/office/powerpoint/2010/main" val="1236943800"/>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9436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Individual reasoning often achieves poor epistemic outcomes</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People can evaluate others’ arguments and be convinced by strong arguments</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As a result, groups outperform individuals in reasoning tasks</a:t>
            </a:r>
          </a:p>
        </p:txBody>
      </p:sp>
      <p:sp>
        <p:nvSpPr>
          <p:cNvPr id="3"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200" kern="0" dirty="0" smtClean="0">
                <a:solidFill>
                  <a:schemeClr val="bg1"/>
                </a:solidFill>
                <a:effectLst>
                  <a:outerShdw blurRad="38100" dist="38100" dir="2700000" algn="tl">
                    <a:srgbClr val="000000">
                      <a:alpha val="43137"/>
                    </a:srgbClr>
                  </a:outerShdw>
                </a:effectLst>
                <a:latin typeface="Trebuchet MS"/>
                <a:cs typeface="Trebuchet MS"/>
              </a:rPr>
              <a:t>Summary</a:t>
            </a:r>
          </a:p>
        </p:txBody>
      </p:sp>
    </p:spTree>
    <p:extLst>
      <p:ext uri="{BB962C8B-B14F-4D97-AF65-F5344CB8AC3E}">
        <p14:creationId xmlns:p14="http://schemas.microsoft.com/office/powerpoint/2010/main" val="297468423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1124744"/>
            <a:ext cx="8382000" cy="5733256"/>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Individual reasoning often achieves poor epistemic outcomes</a:t>
            </a:r>
          </a:p>
          <a:p>
            <a:pPr marL="0" indent="0" eaLnBrk="1" hangingPunct="1">
              <a:buNone/>
            </a:pPr>
            <a:r>
              <a:rPr lang="en-US" sz="2800" i="1" dirty="0" smtClean="0">
                <a:solidFill>
                  <a:srgbClr val="000000"/>
                </a:solidFill>
                <a:latin typeface="Trebuchet MS"/>
                <a:ea typeface="ＭＳ Ｐゴシック" pitchFamily="-1" charset="-128"/>
                <a:cs typeface="Trebuchet MS"/>
                <a:sym typeface="Wingdings"/>
              </a:rPr>
              <a:t> Scientific breakthroughs are achieved by lone geniuses</a:t>
            </a:r>
            <a:endParaRPr lang="en-US" sz="2800" i="1"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People can evaluate others’ arguments and be convinced by strong arguments</a:t>
            </a:r>
          </a:p>
          <a:p>
            <a:pPr marL="0" indent="0" eaLnBrk="1" hangingPunct="1">
              <a:buNone/>
            </a:pPr>
            <a:r>
              <a:rPr lang="en-US" sz="2800" i="1" dirty="0" smtClean="0">
                <a:solidFill>
                  <a:srgbClr val="000000"/>
                </a:solidFill>
                <a:latin typeface="Trebuchet MS"/>
                <a:ea typeface="ＭＳ Ｐゴシック" pitchFamily="-1" charset="-128"/>
                <a:cs typeface="Trebuchet MS"/>
                <a:sym typeface="Wingdings"/>
              </a:rPr>
              <a:t> Scientists die before they accept new ideas</a:t>
            </a:r>
            <a:endParaRPr lang="en-US" sz="2800" i="1"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As a result, groups outperform individuals in reasoning tasks</a:t>
            </a:r>
          </a:p>
          <a:p>
            <a:pPr marL="0" indent="0" eaLnBrk="1" hangingPunct="1">
              <a:buNone/>
            </a:pPr>
            <a:r>
              <a:rPr lang="en-US" sz="2800" i="1" dirty="0" smtClean="0">
                <a:solidFill>
                  <a:srgbClr val="000000"/>
                </a:solidFill>
                <a:latin typeface="Trebuchet MS"/>
                <a:ea typeface="ＭＳ Ｐゴシック" pitchFamily="-1" charset="-128"/>
                <a:cs typeface="Trebuchet MS"/>
                <a:sym typeface="Wingdings"/>
              </a:rPr>
              <a:t> Progress in the history of ideas was very slow before the scientific revolution</a:t>
            </a:r>
            <a:endParaRPr lang="en-US" sz="2800" i="1" dirty="0" smtClean="0">
              <a:solidFill>
                <a:srgbClr val="000000"/>
              </a:solidFill>
              <a:latin typeface="Trebuchet MS"/>
              <a:ea typeface="ＭＳ Ｐゴシック" pitchFamily="-1" charset="-128"/>
              <a:cs typeface="Trebuchet MS"/>
            </a:endParaRPr>
          </a:p>
        </p:txBody>
      </p:sp>
      <p:sp>
        <p:nvSpPr>
          <p:cNvPr id="3" name="Rectangle 3"/>
          <p:cNvSpPr txBox="1">
            <a:spLocks noChangeArrowheads="1"/>
          </p:cNvSpPr>
          <p:nvPr/>
        </p:nvSpPr>
        <p:spPr bwMode="auto">
          <a:xfrm>
            <a:off x="0" y="0"/>
            <a:ext cx="9144000" cy="1124744"/>
          </a:xfrm>
          <a:prstGeom prst="rect">
            <a:avLst/>
          </a:prstGeom>
          <a:solidFill>
            <a:schemeClr val="tx1"/>
          </a:solidFill>
          <a:ln w="9525">
            <a:noFill/>
            <a:miter lim="800000"/>
            <a:headEnd/>
            <a:tailEnd/>
          </a:ln>
        </p:spPr>
        <p:txBody>
          <a:bodyPr anchor="ctr" anchorCtr="1"/>
          <a:lstStyle/>
          <a:p>
            <a:pPr algn="ctr">
              <a:spcBef>
                <a:spcPct val="20000"/>
              </a:spcBef>
              <a:defRPr/>
            </a:pPr>
            <a:r>
              <a:rPr lang="en-US" sz="3200" kern="0" dirty="0" smtClean="0">
                <a:solidFill>
                  <a:schemeClr val="bg1"/>
                </a:solidFill>
                <a:effectLst>
                  <a:outerShdw blurRad="38100" dist="38100" dir="2700000" algn="tl">
                    <a:srgbClr val="000000">
                      <a:alpha val="43137"/>
                    </a:srgbClr>
                  </a:outerShdw>
                </a:effectLst>
                <a:latin typeface="Trebuchet MS"/>
                <a:cs typeface="Trebuchet MS"/>
              </a:rPr>
              <a:t>Mismatch with a common view of </a:t>
            </a:r>
            <a:br>
              <a:rPr lang="en-US" sz="3200" kern="0" dirty="0" smtClean="0">
                <a:solidFill>
                  <a:schemeClr val="bg1"/>
                </a:solidFill>
                <a:effectLst>
                  <a:outerShdw blurRad="38100" dist="38100" dir="2700000" algn="tl">
                    <a:srgbClr val="000000">
                      <a:alpha val="43137"/>
                    </a:srgbClr>
                  </a:outerShdw>
                </a:effectLst>
                <a:latin typeface="Trebuchet MS"/>
                <a:cs typeface="Trebuchet MS"/>
              </a:rPr>
            </a:br>
            <a:r>
              <a:rPr lang="en-US" sz="3200" kern="0" dirty="0" smtClean="0">
                <a:solidFill>
                  <a:schemeClr val="bg1"/>
                </a:solidFill>
                <a:effectLst>
                  <a:outerShdw blurRad="38100" dist="38100" dir="2700000" algn="tl">
                    <a:srgbClr val="000000">
                      <a:alpha val="43137"/>
                    </a:srgbClr>
                  </a:outerShdw>
                </a:effectLst>
                <a:latin typeface="Trebuchet MS"/>
                <a:cs typeface="Trebuchet MS"/>
              </a:rPr>
              <a:t>scientific progress</a:t>
            </a:r>
          </a:p>
        </p:txBody>
      </p:sp>
    </p:spTree>
    <p:extLst>
      <p:ext uri="{BB962C8B-B14F-4D97-AF65-F5344CB8AC3E}">
        <p14:creationId xmlns:p14="http://schemas.microsoft.com/office/powerpoint/2010/main" val="41398399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1124744"/>
            <a:ext cx="8382000" cy="5733256"/>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The lone genius is a myth to a large extent (</a:t>
            </a:r>
            <a:r>
              <a:rPr lang="en-US" sz="2800" dirty="0" err="1" smtClean="0">
                <a:solidFill>
                  <a:srgbClr val="000000"/>
                </a:solidFill>
                <a:latin typeface="Trebuchet MS"/>
                <a:ea typeface="ＭＳ Ｐゴシック" pitchFamily="-1" charset="-128"/>
                <a:cs typeface="Trebuchet MS"/>
              </a:rPr>
              <a:t>Shapin</a:t>
            </a:r>
            <a:r>
              <a:rPr lang="en-US" sz="2800" dirty="0" smtClean="0">
                <a:solidFill>
                  <a:srgbClr val="000000"/>
                </a:solidFill>
                <a:latin typeface="Trebuchet MS"/>
                <a:ea typeface="ＭＳ Ｐゴシック" pitchFamily="-1" charset="-128"/>
                <a:cs typeface="Trebuchet MS"/>
              </a:rPr>
              <a:t>)</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Scientific discussions are a crucial part of scientific progress (Dunbar, etc.)</a:t>
            </a:r>
          </a:p>
        </p:txBody>
      </p:sp>
      <p:sp>
        <p:nvSpPr>
          <p:cNvPr id="3" name="Rectangle 3"/>
          <p:cNvSpPr txBox="1">
            <a:spLocks noChangeArrowheads="1"/>
          </p:cNvSpPr>
          <p:nvPr/>
        </p:nvSpPr>
        <p:spPr bwMode="auto">
          <a:xfrm>
            <a:off x="0" y="0"/>
            <a:ext cx="9144000" cy="1124744"/>
          </a:xfrm>
          <a:prstGeom prst="rect">
            <a:avLst/>
          </a:prstGeom>
          <a:solidFill>
            <a:schemeClr val="tx1"/>
          </a:solidFill>
          <a:ln w="9525">
            <a:noFill/>
            <a:miter lim="800000"/>
            <a:headEnd/>
            <a:tailEnd/>
          </a:ln>
        </p:spPr>
        <p:txBody>
          <a:bodyPr anchor="ctr" anchorCtr="1"/>
          <a:lstStyle/>
          <a:p>
            <a:pPr algn="ctr">
              <a:spcBef>
                <a:spcPct val="20000"/>
              </a:spcBef>
              <a:defRPr/>
            </a:pPr>
            <a:r>
              <a:rPr lang="en-US" sz="3200" kern="0" dirty="0">
                <a:solidFill>
                  <a:schemeClr val="bg1"/>
                </a:solidFill>
                <a:effectLst>
                  <a:outerShdw blurRad="38100" dist="38100" dir="2700000" algn="tl">
                    <a:srgbClr val="000000">
                      <a:alpha val="43137"/>
                    </a:srgbClr>
                  </a:outerShdw>
                </a:effectLst>
                <a:latin typeface="Trebuchet MS"/>
                <a:cs typeface="Trebuchet MS"/>
              </a:rPr>
              <a:t>Scientific breakthroughs </a:t>
            </a:r>
            <a:r>
              <a:rPr lang="en-US" sz="3200" kern="0" dirty="0" smtClean="0">
                <a:solidFill>
                  <a:schemeClr val="bg1"/>
                </a:solidFill>
                <a:effectLst>
                  <a:outerShdw blurRad="38100" dist="38100" dir="2700000" algn="tl">
                    <a:srgbClr val="000000">
                      <a:alpha val="43137"/>
                    </a:srgbClr>
                  </a:outerShdw>
                </a:effectLst>
                <a:latin typeface="Trebuchet MS"/>
                <a:cs typeface="Trebuchet MS"/>
              </a:rPr>
              <a:t>are </a:t>
            </a:r>
            <a:br>
              <a:rPr lang="en-US" sz="3200" kern="0" dirty="0" smtClean="0">
                <a:solidFill>
                  <a:schemeClr val="bg1"/>
                </a:solidFill>
                <a:effectLst>
                  <a:outerShdw blurRad="38100" dist="38100" dir="2700000" algn="tl">
                    <a:srgbClr val="000000">
                      <a:alpha val="43137"/>
                    </a:srgbClr>
                  </a:outerShdw>
                </a:effectLst>
                <a:latin typeface="Trebuchet MS"/>
                <a:cs typeface="Trebuchet MS"/>
              </a:rPr>
            </a:br>
            <a:r>
              <a:rPr lang="en-US" sz="3200" kern="0" dirty="0" smtClean="0">
                <a:solidFill>
                  <a:schemeClr val="bg1"/>
                </a:solidFill>
                <a:effectLst>
                  <a:outerShdw blurRad="38100" dist="38100" dir="2700000" algn="tl">
                    <a:srgbClr val="000000">
                      <a:alpha val="43137"/>
                    </a:srgbClr>
                  </a:outerShdw>
                </a:effectLst>
                <a:latin typeface="Trebuchet MS"/>
                <a:cs typeface="Trebuchet MS"/>
              </a:rPr>
              <a:t>achieved by lone </a:t>
            </a:r>
            <a:r>
              <a:rPr lang="en-US" sz="3200" kern="0" dirty="0">
                <a:solidFill>
                  <a:schemeClr val="bg1"/>
                </a:solidFill>
                <a:effectLst>
                  <a:outerShdw blurRad="38100" dist="38100" dir="2700000" algn="tl">
                    <a:srgbClr val="000000">
                      <a:alpha val="43137"/>
                    </a:srgbClr>
                  </a:outerShdw>
                </a:effectLst>
                <a:latin typeface="Trebuchet MS"/>
                <a:cs typeface="Trebuchet MS"/>
              </a:rPr>
              <a:t>geniuses</a:t>
            </a:r>
          </a:p>
        </p:txBody>
      </p:sp>
    </p:spTree>
    <p:extLst>
      <p:ext uri="{BB962C8B-B14F-4D97-AF65-F5344CB8AC3E}">
        <p14:creationId xmlns:p14="http://schemas.microsoft.com/office/powerpoint/2010/main" val="140576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1124744"/>
            <a:ext cx="8382000" cy="5733256"/>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Scientists also have a </a:t>
            </a:r>
            <a:r>
              <a:rPr lang="en-US" sz="2800" dirty="0" err="1" smtClean="0">
                <a:solidFill>
                  <a:srgbClr val="000000"/>
                </a:solidFill>
                <a:latin typeface="Trebuchet MS"/>
                <a:ea typeface="ＭＳ Ｐゴシック" pitchFamily="-1" charset="-128"/>
                <a:cs typeface="Trebuchet MS"/>
              </a:rPr>
              <a:t>myside</a:t>
            </a:r>
            <a:r>
              <a:rPr lang="en-US" sz="2800" dirty="0" smtClean="0">
                <a:solidFill>
                  <a:srgbClr val="000000"/>
                </a:solidFill>
                <a:latin typeface="Trebuchet MS"/>
                <a:ea typeface="ＭＳ Ｐゴシック" pitchFamily="-1" charset="-128"/>
                <a:cs typeface="Trebuchet MS"/>
              </a:rPr>
              <a:t> bias (Mahoney)</a:t>
            </a: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They too can become overconfident (e.g. Pauling)</a:t>
            </a: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Bias to remember only the cases in which increased confidence was warranted</a:t>
            </a:r>
          </a:p>
        </p:txBody>
      </p:sp>
      <p:sp>
        <p:nvSpPr>
          <p:cNvPr id="3" name="Rectangle 3"/>
          <p:cNvSpPr txBox="1">
            <a:spLocks noChangeArrowheads="1"/>
          </p:cNvSpPr>
          <p:nvPr/>
        </p:nvSpPr>
        <p:spPr bwMode="auto">
          <a:xfrm>
            <a:off x="0" y="0"/>
            <a:ext cx="9144000" cy="1124744"/>
          </a:xfrm>
          <a:prstGeom prst="rect">
            <a:avLst/>
          </a:prstGeom>
          <a:solidFill>
            <a:schemeClr val="tx1"/>
          </a:solidFill>
          <a:ln w="9525">
            <a:noFill/>
            <a:miter lim="800000"/>
            <a:headEnd/>
            <a:tailEnd/>
          </a:ln>
        </p:spPr>
        <p:txBody>
          <a:bodyPr anchor="ctr" anchorCtr="1"/>
          <a:lstStyle/>
          <a:p>
            <a:pPr algn="ctr">
              <a:spcBef>
                <a:spcPct val="20000"/>
              </a:spcBef>
              <a:defRPr/>
            </a:pPr>
            <a:r>
              <a:rPr lang="en-US" sz="3200" kern="0" dirty="0">
                <a:solidFill>
                  <a:schemeClr val="bg1"/>
                </a:solidFill>
                <a:effectLst>
                  <a:outerShdw blurRad="38100" dist="38100" dir="2700000" algn="tl">
                    <a:srgbClr val="000000">
                      <a:alpha val="43137"/>
                    </a:srgbClr>
                  </a:outerShdw>
                </a:effectLst>
                <a:latin typeface="Trebuchet MS"/>
                <a:cs typeface="Trebuchet MS"/>
              </a:rPr>
              <a:t>Scientific breakthroughs </a:t>
            </a:r>
            <a:r>
              <a:rPr lang="en-US" sz="3200" kern="0" dirty="0" smtClean="0">
                <a:solidFill>
                  <a:schemeClr val="bg1"/>
                </a:solidFill>
                <a:effectLst>
                  <a:outerShdw blurRad="38100" dist="38100" dir="2700000" algn="tl">
                    <a:srgbClr val="000000">
                      <a:alpha val="43137"/>
                    </a:srgbClr>
                  </a:outerShdw>
                </a:effectLst>
                <a:latin typeface="Trebuchet MS"/>
                <a:cs typeface="Trebuchet MS"/>
              </a:rPr>
              <a:t>are </a:t>
            </a:r>
            <a:br>
              <a:rPr lang="en-US" sz="3200" kern="0" dirty="0" smtClean="0">
                <a:solidFill>
                  <a:schemeClr val="bg1"/>
                </a:solidFill>
                <a:effectLst>
                  <a:outerShdw blurRad="38100" dist="38100" dir="2700000" algn="tl">
                    <a:srgbClr val="000000">
                      <a:alpha val="43137"/>
                    </a:srgbClr>
                  </a:outerShdw>
                </a:effectLst>
                <a:latin typeface="Trebuchet MS"/>
                <a:cs typeface="Trebuchet MS"/>
              </a:rPr>
            </a:br>
            <a:r>
              <a:rPr lang="en-US" sz="3200" kern="0" dirty="0" smtClean="0">
                <a:solidFill>
                  <a:schemeClr val="bg1"/>
                </a:solidFill>
                <a:effectLst>
                  <a:outerShdw blurRad="38100" dist="38100" dir="2700000" algn="tl">
                    <a:srgbClr val="000000">
                      <a:alpha val="43137"/>
                    </a:srgbClr>
                  </a:outerShdw>
                </a:effectLst>
                <a:latin typeface="Trebuchet MS"/>
                <a:cs typeface="Trebuchet MS"/>
              </a:rPr>
              <a:t>achieved by lone </a:t>
            </a:r>
            <a:r>
              <a:rPr lang="en-US" sz="3200" kern="0" dirty="0">
                <a:solidFill>
                  <a:schemeClr val="bg1"/>
                </a:solidFill>
                <a:effectLst>
                  <a:outerShdw blurRad="38100" dist="38100" dir="2700000" algn="tl">
                    <a:srgbClr val="000000">
                      <a:alpha val="43137"/>
                    </a:srgbClr>
                  </a:outerShdw>
                </a:effectLst>
                <a:latin typeface="Trebuchet MS"/>
                <a:cs typeface="Trebuchet MS"/>
              </a:rPr>
              <a:t>geniuses</a:t>
            </a:r>
          </a:p>
        </p:txBody>
      </p:sp>
    </p:spTree>
    <p:extLst>
      <p:ext uri="{BB962C8B-B14F-4D97-AF65-F5344CB8AC3E}">
        <p14:creationId xmlns:p14="http://schemas.microsoft.com/office/powerpoint/2010/main" val="3084113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4102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Peter is looking at Linda</a:t>
            </a:r>
          </a:p>
          <a:p>
            <a:pPr marL="0" indent="0" eaLnBrk="1" hangingPunct="1">
              <a:buNone/>
            </a:pPr>
            <a:r>
              <a:rPr lang="en-US" sz="2800" dirty="0" smtClean="0">
                <a:solidFill>
                  <a:srgbClr val="000000"/>
                </a:solidFill>
                <a:latin typeface="Trebuchet MS"/>
                <a:ea typeface="ＭＳ Ｐゴシック" pitchFamily="-1" charset="-128"/>
                <a:cs typeface="Trebuchet MS"/>
              </a:rPr>
              <a:t>Linda is looking at Henry</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Peter is married</a:t>
            </a:r>
          </a:p>
          <a:p>
            <a:pPr marL="0" indent="0" eaLnBrk="1" hangingPunct="1">
              <a:buNone/>
            </a:pPr>
            <a:r>
              <a:rPr lang="en-US" sz="2800" dirty="0" smtClean="0">
                <a:solidFill>
                  <a:srgbClr val="000000"/>
                </a:solidFill>
                <a:latin typeface="Trebuchet MS"/>
                <a:ea typeface="ＭＳ Ｐゴシック" pitchFamily="-1" charset="-128"/>
                <a:cs typeface="Trebuchet MS"/>
              </a:rPr>
              <a:t>Henry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Is someone who is married looking at someone who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Yes		No		We can’t tell</a:t>
            </a:r>
          </a:p>
        </p:txBody>
      </p:sp>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The Levesque task</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1124744"/>
            <a:ext cx="8382000" cy="5733256"/>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A genuine difference </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eaLnBrk="1" hangingPunct="1">
              <a:buFontTx/>
              <a:buChar char="-"/>
            </a:pPr>
            <a:r>
              <a:rPr lang="en-US" sz="2800" dirty="0" smtClean="0">
                <a:solidFill>
                  <a:srgbClr val="000000"/>
                </a:solidFill>
                <a:latin typeface="Trebuchet MS"/>
                <a:ea typeface="ＭＳ Ｐゴシック" pitchFamily="-1" charset="-128"/>
                <a:cs typeface="Trebuchet MS"/>
              </a:rPr>
              <a:t>increased motivation to put forward strong arguments</a:t>
            </a:r>
          </a:p>
          <a:p>
            <a:pPr eaLnBrk="1" hangingPunct="1">
              <a:buFontTx/>
              <a:buChar char="-"/>
            </a:pPr>
            <a:r>
              <a:rPr lang="en-US" sz="2800" dirty="0" smtClean="0">
                <a:solidFill>
                  <a:srgbClr val="000000"/>
                </a:solidFill>
                <a:latin typeface="Trebuchet MS"/>
                <a:ea typeface="ＭＳ Ｐゴシック" pitchFamily="-1" charset="-128"/>
                <a:cs typeface="Trebuchet MS"/>
              </a:rPr>
              <a:t>a high degree of shared beliefs, making it easier to anticipate counter-arguments</a:t>
            </a:r>
          </a:p>
          <a:p>
            <a:pPr eaLnBrk="1" hangingPunct="1">
              <a:buFontTx/>
              <a:buChar char="-"/>
            </a:pPr>
            <a:endParaRPr lang="en-US" sz="2800" dirty="0" smtClean="0">
              <a:solidFill>
                <a:srgbClr val="000000"/>
              </a:solidFill>
              <a:latin typeface="Trebuchet MS"/>
              <a:ea typeface="ＭＳ Ｐゴシック" pitchFamily="-1" charset="-128"/>
              <a:cs typeface="Trebuchet MS"/>
            </a:endParaRPr>
          </a:p>
          <a:p>
            <a:pPr eaLnBrk="1" hangingPunct="1">
              <a:buFont typeface="Wingdings" charset="0"/>
              <a:buChar char="à"/>
            </a:pPr>
            <a:r>
              <a:rPr lang="en-US" sz="2800" dirty="0" smtClean="0">
                <a:solidFill>
                  <a:srgbClr val="000000"/>
                </a:solidFill>
                <a:latin typeface="Trebuchet MS"/>
                <a:ea typeface="ＭＳ Ｐゴシック" pitchFamily="-1" charset="-128"/>
                <a:cs typeface="Trebuchet MS"/>
                <a:sym typeface="Wingdings"/>
              </a:rPr>
              <a:t>Scientists can eliminate on their own many of their bad ideas</a:t>
            </a:r>
          </a:p>
          <a:p>
            <a:pPr eaLnBrk="1" hangingPunct="1">
              <a:buFont typeface="Wingdings" charset="0"/>
              <a:buChar char="à"/>
            </a:pPr>
            <a:r>
              <a:rPr lang="en-US" sz="2800" dirty="0">
                <a:solidFill>
                  <a:srgbClr val="000000"/>
                </a:solidFill>
                <a:latin typeface="Trebuchet MS"/>
                <a:ea typeface="ＭＳ Ｐゴシック" pitchFamily="-1" charset="-128"/>
                <a:cs typeface="Trebuchet MS"/>
              </a:rPr>
              <a:t>The social context is crucial: </a:t>
            </a:r>
            <a:br>
              <a:rPr lang="en-US" sz="2800" dirty="0">
                <a:solidFill>
                  <a:srgbClr val="000000"/>
                </a:solidFill>
                <a:latin typeface="Trebuchet MS"/>
                <a:ea typeface="ＭＳ Ｐゴシック" pitchFamily="-1" charset="-128"/>
                <a:cs typeface="Trebuchet MS"/>
              </a:rPr>
            </a:br>
            <a:r>
              <a:rPr lang="en-US" sz="2800" dirty="0">
                <a:solidFill>
                  <a:srgbClr val="000000"/>
                </a:solidFill>
                <a:latin typeface="Trebuchet MS"/>
                <a:ea typeface="ＭＳ Ｐゴシック" pitchFamily="-1" charset="-128"/>
                <a:cs typeface="Trebuchet MS"/>
              </a:rPr>
              <a:t>Newton on physics vs. Newton on </a:t>
            </a:r>
            <a:r>
              <a:rPr lang="en-US" sz="2800" dirty="0" smtClean="0">
                <a:solidFill>
                  <a:srgbClr val="000000"/>
                </a:solidFill>
                <a:latin typeface="Trebuchet MS"/>
                <a:ea typeface="ＭＳ Ｐゴシック" pitchFamily="-1" charset="-128"/>
                <a:cs typeface="Trebuchet MS"/>
              </a:rPr>
              <a:t>alchemy</a:t>
            </a:r>
            <a:endParaRPr lang="en-US" sz="2800" dirty="0">
              <a:solidFill>
                <a:srgbClr val="000000"/>
              </a:solidFill>
              <a:latin typeface="Trebuchet MS"/>
              <a:ea typeface="ＭＳ Ｐゴシック" pitchFamily="-1" charset="-128"/>
              <a:cs typeface="Trebuchet MS"/>
            </a:endParaRPr>
          </a:p>
        </p:txBody>
      </p:sp>
      <p:sp>
        <p:nvSpPr>
          <p:cNvPr id="3" name="Rectangle 3"/>
          <p:cNvSpPr txBox="1">
            <a:spLocks noChangeArrowheads="1"/>
          </p:cNvSpPr>
          <p:nvPr/>
        </p:nvSpPr>
        <p:spPr bwMode="auto">
          <a:xfrm>
            <a:off x="0" y="0"/>
            <a:ext cx="9144000" cy="1124744"/>
          </a:xfrm>
          <a:prstGeom prst="rect">
            <a:avLst/>
          </a:prstGeom>
          <a:solidFill>
            <a:schemeClr val="tx1"/>
          </a:solidFill>
          <a:ln w="9525">
            <a:noFill/>
            <a:miter lim="800000"/>
            <a:headEnd/>
            <a:tailEnd/>
          </a:ln>
        </p:spPr>
        <p:txBody>
          <a:bodyPr anchor="ctr" anchorCtr="1"/>
          <a:lstStyle/>
          <a:p>
            <a:pPr algn="ctr">
              <a:spcBef>
                <a:spcPct val="20000"/>
              </a:spcBef>
              <a:defRPr/>
            </a:pPr>
            <a:r>
              <a:rPr lang="en-US" sz="3200" kern="0" dirty="0">
                <a:solidFill>
                  <a:schemeClr val="bg1"/>
                </a:solidFill>
                <a:effectLst>
                  <a:outerShdw blurRad="38100" dist="38100" dir="2700000" algn="tl">
                    <a:srgbClr val="000000">
                      <a:alpha val="43137"/>
                    </a:srgbClr>
                  </a:outerShdw>
                </a:effectLst>
                <a:latin typeface="Trebuchet MS"/>
                <a:cs typeface="Trebuchet MS"/>
              </a:rPr>
              <a:t>Scientific breakthroughs </a:t>
            </a:r>
            <a:r>
              <a:rPr lang="en-US" sz="3200" kern="0" dirty="0" smtClean="0">
                <a:solidFill>
                  <a:schemeClr val="bg1"/>
                </a:solidFill>
                <a:effectLst>
                  <a:outerShdw blurRad="38100" dist="38100" dir="2700000" algn="tl">
                    <a:srgbClr val="000000">
                      <a:alpha val="43137"/>
                    </a:srgbClr>
                  </a:outerShdw>
                </a:effectLst>
                <a:latin typeface="Trebuchet MS"/>
                <a:cs typeface="Trebuchet MS"/>
              </a:rPr>
              <a:t>are </a:t>
            </a:r>
            <a:br>
              <a:rPr lang="en-US" sz="3200" kern="0" dirty="0" smtClean="0">
                <a:solidFill>
                  <a:schemeClr val="bg1"/>
                </a:solidFill>
                <a:effectLst>
                  <a:outerShdw blurRad="38100" dist="38100" dir="2700000" algn="tl">
                    <a:srgbClr val="000000">
                      <a:alpha val="43137"/>
                    </a:srgbClr>
                  </a:outerShdw>
                </a:effectLst>
                <a:latin typeface="Trebuchet MS"/>
                <a:cs typeface="Trebuchet MS"/>
              </a:rPr>
            </a:br>
            <a:r>
              <a:rPr lang="en-US" sz="3200" kern="0" dirty="0" smtClean="0">
                <a:solidFill>
                  <a:schemeClr val="bg1"/>
                </a:solidFill>
                <a:effectLst>
                  <a:outerShdw blurRad="38100" dist="38100" dir="2700000" algn="tl">
                    <a:srgbClr val="000000">
                      <a:alpha val="43137"/>
                    </a:srgbClr>
                  </a:outerShdw>
                </a:effectLst>
                <a:latin typeface="Trebuchet MS"/>
                <a:cs typeface="Trebuchet MS"/>
              </a:rPr>
              <a:t>achieved by lone </a:t>
            </a:r>
            <a:r>
              <a:rPr lang="en-US" sz="3200" kern="0" dirty="0">
                <a:solidFill>
                  <a:schemeClr val="bg1"/>
                </a:solidFill>
                <a:effectLst>
                  <a:outerShdw blurRad="38100" dist="38100" dir="2700000" algn="tl">
                    <a:srgbClr val="000000">
                      <a:alpha val="43137"/>
                    </a:srgbClr>
                  </a:outerShdw>
                </a:effectLst>
                <a:latin typeface="Trebuchet MS"/>
                <a:cs typeface="Trebuchet MS"/>
              </a:rPr>
              <a:t>geniuses</a:t>
            </a:r>
          </a:p>
        </p:txBody>
      </p:sp>
    </p:spTree>
    <p:extLst>
      <p:ext uri="{BB962C8B-B14F-4D97-AF65-F5344CB8AC3E}">
        <p14:creationId xmlns:p14="http://schemas.microsoft.com/office/powerpoint/2010/main" val="2718694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1124744"/>
            <a:ext cx="8382000" cy="5733256"/>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Scientific revolutions are often accepted very rapidly, and in a manner that is consistent with the strength of the evidence presented (Newton’s optics, Lavoisier’s chemistry, evolution, plate tectonics, etc.) (</a:t>
            </a:r>
            <a:r>
              <a:rPr lang="en-US" sz="2800" dirty="0" err="1" smtClean="0">
                <a:solidFill>
                  <a:srgbClr val="000000"/>
                </a:solidFill>
                <a:latin typeface="Trebuchet MS"/>
                <a:ea typeface="ＭＳ Ｐゴシック" pitchFamily="-1" charset="-128"/>
                <a:cs typeface="Trebuchet MS"/>
              </a:rPr>
              <a:t>Kitcher</a:t>
            </a:r>
            <a:r>
              <a:rPr lang="en-US" sz="2800" dirty="0" smtClean="0">
                <a:solidFill>
                  <a:srgbClr val="000000"/>
                </a:solidFill>
                <a:latin typeface="Trebuchet MS"/>
                <a:ea typeface="ＭＳ Ｐゴシック" pitchFamily="-1" charset="-128"/>
                <a:cs typeface="Trebuchet MS"/>
              </a:rPr>
              <a:t>, etc.)</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Frequency of conversions (Cohen)</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No strong evidence that older scientists are slower to accept revolutionary ideas (Hull, etc.)</a:t>
            </a:r>
            <a:endParaRPr lang="en-US" sz="2800" dirty="0">
              <a:solidFill>
                <a:srgbClr val="000000"/>
              </a:solidFill>
              <a:latin typeface="Trebuchet MS"/>
              <a:ea typeface="ＭＳ Ｐゴシック" pitchFamily="-1" charset="-128"/>
              <a:cs typeface="Trebuchet MS"/>
            </a:endParaRPr>
          </a:p>
        </p:txBody>
      </p:sp>
      <p:sp>
        <p:nvSpPr>
          <p:cNvPr id="3" name="Rectangle 3"/>
          <p:cNvSpPr txBox="1">
            <a:spLocks noChangeArrowheads="1"/>
          </p:cNvSpPr>
          <p:nvPr/>
        </p:nvSpPr>
        <p:spPr bwMode="auto">
          <a:xfrm>
            <a:off x="0" y="0"/>
            <a:ext cx="9144000" cy="1124744"/>
          </a:xfrm>
          <a:prstGeom prst="rect">
            <a:avLst/>
          </a:prstGeom>
          <a:solidFill>
            <a:schemeClr val="tx1"/>
          </a:solidFill>
          <a:ln w="9525">
            <a:noFill/>
            <a:miter lim="800000"/>
            <a:headEnd/>
            <a:tailEnd/>
          </a:ln>
        </p:spPr>
        <p:txBody>
          <a:bodyPr anchor="ctr" anchorCtr="1"/>
          <a:lstStyle/>
          <a:p>
            <a:pPr algn="ctr">
              <a:spcBef>
                <a:spcPct val="20000"/>
              </a:spcBef>
              <a:defRPr/>
            </a:pPr>
            <a:r>
              <a:rPr lang="en-US" sz="3200" kern="0" dirty="0">
                <a:solidFill>
                  <a:schemeClr val="bg1"/>
                </a:solidFill>
                <a:effectLst>
                  <a:outerShdw blurRad="38100" dist="38100" dir="2700000" algn="tl">
                    <a:srgbClr val="000000">
                      <a:alpha val="43137"/>
                    </a:srgbClr>
                  </a:outerShdw>
                </a:effectLst>
                <a:latin typeface="Trebuchet MS"/>
                <a:cs typeface="Trebuchet MS"/>
              </a:rPr>
              <a:t>Scientists </a:t>
            </a:r>
            <a:r>
              <a:rPr lang="en-US" sz="3200" kern="0" dirty="0" smtClean="0">
                <a:solidFill>
                  <a:schemeClr val="bg1"/>
                </a:solidFill>
                <a:effectLst>
                  <a:outerShdw blurRad="38100" dist="38100" dir="2700000" algn="tl">
                    <a:srgbClr val="000000">
                      <a:alpha val="43137"/>
                    </a:srgbClr>
                  </a:outerShdw>
                </a:effectLst>
                <a:latin typeface="Trebuchet MS"/>
                <a:cs typeface="Trebuchet MS"/>
              </a:rPr>
              <a:t>die </a:t>
            </a:r>
            <a:r>
              <a:rPr lang="en-US" sz="3200" kern="0" dirty="0">
                <a:solidFill>
                  <a:schemeClr val="bg1"/>
                </a:solidFill>
                <a:effectLst>
                  <a:outerShdw blurRad="38100" dist="38100" dir="2700000" algn="tl">
                    <a:srgbClr val="000000">
                      <a:alpha val="43137"/>
                    </a:srgbClr>
                  </a:outerShdw>
                </a:effectLst>
                <a:latin typeface="Trebuchet MS"/>
                <a:cs typeface="Trebuchet MS"/>
              </a:rPr>
              <a:t>before they accept new ideas</a:t>
            </a:r>
          </a:p>
        </p:txBody>
      </p:sp>
    </p:spTree>
    <p:extLst>
      <p:ext uri="{BB962C8B-B14F-4D97-AF65-F5344CB8AC3E}">
        <p14:creationId xmlns:p14="http://schemas.microsoft.com/office/powerpoint/2010/main" val="6246272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0" y="2924944"/>
            <a:ext cx="9144000" cy="1124744"/>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The micro – macro mismatch</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Tree>
    <p:extLst>
      <p:ext uri="{BB962C8B-B14F-4D97-AF65-F5344CB8AC3E}">
        <p14:creationId xmlns:p14="http://schemas.microsoft.com/office/powerpoint/2010/main" val="99605912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0"/>
            <a:ext cx="8382000" cy="68580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An apparent problem for the argumentative theory of reasoning</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But also for the </a:t>
            </a:r>
            <a:r>
              <a:rPr lang="en-US" sz="2800" dirty="0">
                <a:solidFill>
                  <a:srgbClr val="000000"/>
                </a:solidFill>
                <a:latin typeface="Trebuchet MS"/>
                <a:ea typeface="ＭＳ Ｐゴシック" pitchFamily="-1" charset="-128"/>
                <a:cs typeface="Trebuchet MS"/>
              </a:rPr>
              <a:t>classical theory of </a:t>
            </a:r>
            <a:r>
              <a:rPr lang="en-US" sz="2800" dirty="0" smtClean="0">
                <a:solidFill>
                  <a:srgbClr val="000000"/>
                </a:solidFill>
                <a:latin typeface="Trebuchet MS"/>
                <a:ea typeface="ＭＳ Ｐゴシック" pitchFamily="-1" charset="-128"/>
                <a:cs typeface="Trebuchet MS"/>
              </a:rPr>
              <a:t>reasoning</a:t>
            </a:r>
          </a:p>
        </p:txBody>
      </p:sp>
    </p:spTree>
    <p:extLst>
      <p:ext uri="{BB962C8B-B14F-4D97-AF65-F5344CB8AC3E}">
        <p14:creationId xmlns:p14="http://schemas.microsoft.com/office/powerpoint/2010/main" val="1023165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0"/>
            <a:ext cx="8382000" cy="68580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When argumentation works and when it doesn’t</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Need for new evidence</a:t>
            </a: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Why isn’t it produced?</a:t>
            </a:r>
          </a:p>
        </p:txBody>
      </p:sp>
    </p:spTree>
    <p:extLst>
      <p:ext uri="{BB962C8B-B14F-4D97-AF65-F5344CB8AC3E}">
        <p14:creationId xmlns:p14="http://schemas.microsoft.com/office/powerpoint/2010/main" val="18726484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0"/>
            <a:ext cx="8382000" cy="68580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The production of reasons is meant to convince:</a:t>
            </a: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What is the most efficient argument?</a:t>
            </a:r>
          </a:p>
          <a:p>
            <a:pPr marL="0" indent="0" eaLnBrk="1" hangingPunct="1">
              <a:buNone/>
            </a:pPr>
            <a:endParaRPr lang="en-US" sz="2800" dirty="0">
              <a:solidFill>
                <a:srgbClr val="000000"/>
              </a:solidFill>
              <a:latin typeface="Trebuchet MS"/>
              <a:ea typeface="ＭＳ Ｐゴシック" pitchFamily="-1" charset="-128"/>
              <a:cs typeface="Trebuchet MS"/>
            </a:endParaRPr>
          </a:p>
          <a:p>
            <a:pPr eaLnBrk="1" hangingPunct="1">
              <a:buFont typeface="Wingdings" charset="0"/>
              <a:buChar char="à"/>
            </a:pPr>
            <a:r>
              <a:rPr lang="en-US" sz="2800" dirty="0" smtClean="0">
                <a:solidFill>
                  <a:srgbClr val="000000"/>
                </a:solidFill>
                <a:latin typeface="Trebuchet MS"/>
                <a:ea typeface="ＭＳ Ｐゴシック" pitchFamily="-1" charset="-128"/>
                <a:cs typeface="Trebuchet MS"/>
                <a:sym typeface="Wingdings"/>
              </a:rPr>
              <a:t>Arguments that rely on shared evidence</a:t>
            </a:r>
          </a:p>
          <a:p>
            <a:pPr eaLnBrk="1" hangingPunct="1">
              <a:buFont typeface="Wingdings" charset="0"/>
              <a:buChar char="à"/>
            </a:pPr>
            <a:endParaRPr lang="en-US" sz="2800" dirty="0">
              <a:solidFill>
                <a:srgbClr val="000000"/>
              </a:solidFill>
              <a:latin typeface="Trebuchet MS"/>
              <a:ea typeface="ＭＳ Ｐゴシック" pitchFamily="-1" charset="-128"/>
              <a:cs typeface="Trebuchet MS"/>
              <a:sym typeface="Wingdings"/>
            </a:endParaRPr>
          </a:p>
          <a:p>
            <a:pPr eaLnBrk="1" hangingPunct="1">
              <a:buFont typeface="Wingdings" charset="0"/>
              <a:buChar char="à"/>
            </a:pPr>
            <a:r>
              <a:rPr lang="en-US" sz="2800" dirty="0" smtClean="0">
                <a:solidFill>
                  <a:srgbClr val="000000"/>
                </a:solidFill>
                <a:latin typeface="Trebuchet MS"/>
                <a:ea typeface="ＭＳ Ｐゴシック" pitchFamily="-1" charset="-128"/>
                <a:cs typeface="Trebuchet MS"/>
                <a:sym typeface="Wingdings"/>
              </a:rPr>
              <a:t>Arguments that rely on non-shared evidence</a:t>
            </a:r>
            <a:endParaRPr lang="en-US" sz="2800" dirty="0" smtClean="0">
              <a:solidFill>
                <a:srgbClr val="000000"/>
              </a:solidFill>
              <a:latin typeface="Trebuchet MS"/>
              <a:ea typeface="ＭＳ Ｐゴシック" pitchFamily="-1" charset="-128"/>
              <a:cs typeface="Trebuchet MS"/>
            </a:endParaRPr>
          </a:p>
        </p:txBody>
      </p:sp>
    </p:spTree>
    <p:extLst>
      <p:ext uri="{BB962C8B-B14F-4D97-AF65-F5344CB8AC3E}">
        <p14:creationId xmlns:p14="http://schemas.microsoft.com/office/powerpoint/2010/main" val="12455915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0"/>
            <a:ext cx="8382000" cy="68580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The production of reasons is meant to convince:</a:t>
            </a: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What is the most efficient argument?</a:t>
            </a:r>
          </a:p>
          <a:p>
            <a:pPr marL="0" indent="0" eaLnBrk="1" hangingPunct="1">
              <a:buNone/>
            </a:pPr>
            <a:endParaRPr lang="en-US" sz="2800" dirty="0">
              <a:solidFill>
                <a:srgbClr val="000000"/>
              </a:solidFill>
              <a:latin typeface="Trebuchet MS"/>
              <a:ea typeface="ＭＳ Ｐゴシック" pitchFamily="-1" charset="-128"/>
              <a:cs typeface="Trebuchet MS"/>
            </a:endParaRPr>
          </a:p>
          <a:p>
            <a:pPr eaLnBrk="1" hangingPunct="1">
              <a:buFont typeface="Wingdings" charset="0"/>
              <a:buChar char="à"/>
            </a:pPr>
            <a:r>
              <a:rPr lang="en-US" sz="2800" dirty="0" smtClean="0">
                <a:solidFill>
                  <a:srgbClr val="000000"/>
                </a:solidFill>
                <a:latin typeface="Trebuchet MS"/>
                <a:ea typeface="ＭＳ Ｐゴシック" pitchFamily="-1" charset="-128"/>
                <a:cs typeface="Trebuchet MS"/>
                <a:sym typeface="Wingdings"/>
              </a:rPr>
              <a:t>Arguments that rely on shared evidence</a:t>
            </a:r>
          </a:p>
          <a:p>
            <a:pPr eaLnBrk="1" hangingPunct="1">
              <a:buFont typeface="Wingdings" charset="0"/>
              <a:buChar char="à"/>
            </a:pPr>
            <a:endParaRPr lang="en-US" sz="2800" dirty="0">
              <a:solidFill>
                <a:srgbClr val="000000"/>
              </a:solidFill>
              <a:latin typeface="Trebuchet MS"/>
              <a:ea typeface="ＭＳ Ｐゴシック" pitchFamily="-1" charset="-128"/>
              <a:cs typeface="Trebuchet MS"/>
              <a:sym typeface="Wingdings"/>
            </a:endParaRPr>
          </a:p>
          <a:p>
            <a:pPr eaLnBrk="1" hangingPunct="1">
              <a:buFont typeface="Wingdings" charset="0"/>
              <a:buChar char="à"/>
            </a:pPr>
            <a:r>
              <a:rPr lang="en-US" sz="2800" dirty="0" smtClean="0">
                <a:solidFill>
                  <a:srgbClr val="FF0000"/>
                </a:solidFill>
                <a:latin typeface="Trebuchet MS"/>
                <a:ea typeface="ＭＳ Ｐゴシック" pitchFamily="-1" charset="-128"/>
                <a:cs typeface="Trebuchet MS"/>
                <a:sym typeface="Wingdings"/>
              </a:rPr>
              <a:t>Arguments that rely on non-shared evidence</a:t>
            </a:r>
            <a:endParaRPr lang="en-US" sz="2800" dirty="0" smtClean="0">
              <a:solidFill>
                <a:srgbClr val="FF0000"/>
              </a:solidFill>
              <a:latin typeface="Trebuchet MS"/>
              <a:ea typeface="ＭＳ Ｐゴシック" pitchFamily="-1" charset="-128"/>
              <a:cs typeface="Trebuchet MS"/>
            </a:endParaRPr>
          </a:p>
        </p:txBody>
      </p:sp>
    </p:spTree>
    <p:extLst>
      <p:ext uri="{BB962C8B-B14F-4D97-AF65-F5344CB8AC3E}">
        <p14:creationId xmlns:p14="http://schemas.microsoft.com/office/powerpoint/2010/main" val="1260136932"/>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0"/>
            <a:ext cx="8382000" cy="68580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New evidence not in hand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New evidence of a kind not acceptable</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New evidence hard to relate to conclusions</a:t>
            </a: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FF0000"/>
                </a:solidFill>
                <a:latin typeface="Trebuchet MS"/>
                <a:ea typeface="ＭＳ Ｐゴシック" pitchFamily="-1" charset="-128"/>
                <a:cs typeface="Trebuchet MS"/>
              </a:rPr>
              <a:t>Lack of trust</a:t>
            </a:r>
          </a:p>
        </p:txBody>
      </p:sp>
    </p:spTree>
    <p:extLst>
      <p:ext uri="{BB962C8B-B14F-4D97-AF65-F5344CB8AC3E}">
        <p14:creationId xmlns:p14="http://schemas.microsoft.com/office/powerpoint/2010/main" val="3500300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95536" y="0"/>
            <a:ext cx="8280920" cy="5661248"/>
          </a:xfrm>
        </p:spPr>
        <p:txBody>
          <a:bodyPr anchor="ctr"/>
          <a:lstStyle/>
          <a:p>
            <a:pPr marL="0" indent="0" eaLnBrk="1" hangingPunct="1">
              <a:buNone/>
            </a:pPr>
            <a:r>
              <a:rPr lang="en-US" sz="2800" dirty="0">
                <a:solidFill>
                  <a:srgbClr val="000000"/>
                </a:solidFill>
                <a:latin typeface="Trebuchet MS"/>
                <a:ea typeface="ＭＳ Ｐゴシック" pitchFamily="-1" charset="-128"/>
                <a:cs typeface="Trebuchet MS"/>
              </a:rPr>
              <a:t>You are traveling in Eastern Europe with a friend, and at some point you decide to look for a car to buy to go on a road trip. A car salesman would like to sell you a </a:t>
            </a:r>
            <a:r>
              <a:rPr lang="en-US" sz="2800" dirty="0" err="1">
                <a:solidFill>
                  <a:srgbClr val="000000"/>
                </a:solidFill>
                <a:latin typeface="Trebuchet MS"/>
                <a:ea typeface="ＭＳ Ｐゴシック" pitchFamily="-1" charset="-128"/>
                <a:cs typeface="Trebuchet MS"/>
              </a:rPr>
              <a:t>Lada</a:t>
            </a:r>
            <a:r>
              <a:rPr lang="en-US" sz="2800" dirty="0">
                <a:solidFill>
                  <a:srgbClr val="000000"/>
                </a:solidFill>
                <a:latin typeface="Trebuchet MS"/>
                <a:ea typeface="ＭＳ Ｐゴシック" pitchFamily="-1" charset="-128"/>
                <a:cs typeface="Trebuchet MS"/>
              </a:rPr>
              <a:t>, a cheap Russian car mass produced in the eighties. Without looking more at the car or trying it, your friend tells you</a:t>
            </a:r>
            <a:r>
              <a:rPr lang="en-US" sz="2800" dirty="0" smtClean="0">
                <a:solidFill>
                  <a:srgbClr val="000000"/>
                </a:solidFill>
                <a:latin typeface="Trebuchet MS"/>
                <a:ea typeface="ＭＳ Ｐゴシック" pitchFamily="-1" charset="-128"/>
                <a:cs typeface="Trebuchet MS"/>
              </a:rPr>
              <a:t>:</a:t>
            </a: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a:t>
            </a:r>
            <a:r>
              <a:rPr lang="en-US" sz="2800" dirty="0">
                <a:solidFill>
                  <a:srgbClr val="000000"/>
                </a:solidFill>
                <a:latin typeface="Trebuchet MS"/>
                <a:ea typeface="ＭＳ Ｐゴシック" pitchFamily="-1" charset="-128"/>
                <a:cs typeface="Trebuchet MS"/>
              </a:rPr>
              <a:t>This car can reach at least 150mph!" </a:t>
            </a:r>
            <a:endParaRPr lang="en-US" sz="2800" dirty="0" smtClean="0">
              <a:solidFill>
                <a:srgbClr val="000000"/>
              </a:solidFill>
              <a:latin typeface="Trebuchet MS"/>
              <a:ea typeface="ＭＳ Ｐゴシック" pitchFamily="-1" charset="-128"/>
              <a:cs typeface="Trebuchet MS"/>
            </a:endParaRPr>
          </a:p>
        </p:txBody>
      </p:sp>
      <p:sp>
        <p:nvSpPr>
          <p:cNvPr id="4" name="Rectangle 3"/>
          <p:cNvSpPr txBox="1">
            <a:spLocks noChangeArrowheads="1"/>
          </p:cNvSpPr>
          <p:nvPr/>
        </p:nvSpPr>
        <p:spPr bwMode="auto">
          <a:xfrm>
            <a:off x="395536" y="5589240"/>
            <a:ext cx="8382000"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2800" kern="0" noProof="0" dirty="0" smtClean="0">
                <a:solidFill>
                  <a:srgbClr val="000000"/>
                </a:solidFill>
                <a:latin typeface="Trebuchet MS"/>
                <a:ea typeface="ＭＳ Ｐゴシック" pitchFamily="-1" charset="-128"/>
                <a:cs typeface="Trebuchet MS"/>
              </a:rPr>
              <a:t>0 (impossible)		                      100 (certain)</a:t>
            </a:r>
            <a:endParaRPr lang="en-US" sz="2800" kern="0" dirty="0" smtClean="0">
              <a:solidFill>
                <a:srgbClr val="000000"/>
              </a:solidFill>
              <a:latin typeface="Trebuchet MS"/>
              <a:ea typeface="ＭＳ Ｐゴシック" pitchFamily="-1" charset="-128"/>
              <a:cs typeface="Trebuchet MS"/>
            </a:endParaRPr>
          </a:p>
        </p:txBody>
      </p:sp>
      <p:sp>
        <p:nvSpPr>
          <p:cNvPr id="5" name="Rectangle 3"/>
          <p:cNvSpPr txBox="1">
            <a:spLocks noChangeArrowheads="1"/>
          </p:cNvSpPr>
          <p:nvPr/>
        </p:nvSpPr>
        <p:spPr bwMode="auto">
          <a:xfrm>
            <a:off x="4211960" y="5589240"/>
            <a:ext cx="792088"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4000" kern="0" noProof="0" dirty="0" smtClean="0">
                <a:solidFill>
                  <a:srgbClr val="FF0000"/>
                </a:solidFill>
                <a:latin typeface="Trebuchet MS"/>
                <a:ea typeface="ＭＳ Ｐゴシック" pitchFamily="-1" charset="-128"/>
                <a:cs typeface="Trebuchet MS"/>
              </a:rPr>
              <a:t>35</a:t>
            </a:r>
            <a:endParaRPr lang="en-US" sz="4000" kern="0" dirty="0" smtClean="0">
              <a:solidFill>
                <a:srgbClr val="FF0000"/>
              </a:solidFill>
              <a:latin typeface="Trebuchet MS"/>
              <a:ea typeface="ＭＳ Ｐゴシック" pitchFamily="-1" charset="-128"/>
              <a:cs typeface="Trebuchet MS"/>
            </a:endParaRPr>
          </a:p>
        </p:txBody>
      </p:sp>
    </p:spTree>
    <p:extLst>
      <p:ext uri="{BB962C8B-B14F-4D97-AF65-F5344CB8AC3E}">
        <p14:creationId xmlns:p14="http://schemas.microsoft.com/office/powerpoint/2010/main" val="29033456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95536" y="0"/>
            <a:ext cx="8280920" cy="5661248"/>
          </a:xfrm>
        </p:spPr>
        <p:txBody>
          <a:bodyPr anchor="ctr"/>
          <a:lstStyle/>
          <a:p>
            <a:pPr marL="0" indent="0" eaLnBrk="1" hangingPunct="1">
              <a:buNone/>
            </a:pPr>
            <a:r>
              <a:rPr lang="en-US" sz="2800" dirty="0">
                <a:solidFill>
                  <a:srgbClr val="000000"/>
                </a:solidFill>
                <a:latin typeface="Trebuchet MS"/>
                <a:ea typeface="ＭＳ Ｐゴシック" pitchFamily="-1" charset="-128"/>
                <a:cs typeface="Trebuchet MS"/>
              </a:rPr>
              <a:t>You are traveling in Eastern Europe with a friend, and at some point you decide to look for a car to buy to go on a road trip. A car salesman would like to sell you a </a:t>
            </a:r>
            <a:r>
              <a:rPr lang="en-US" sz="2800" dirty="0" err="1">
                <a:solidFill>
                  <a:srgbClr val="000000"/>
                </a:solidFill>
                <a:latin typeface="Trebuchet MS"/>
                <a:ea typeface="ＭＳ Ｐゴシック" pitchFamily="-1" charset="-128"/>
                <a:cs typeface="Trebuchet MS"/>
              </a:rPr>
              <a:t>Lada</a:t>
            </a:r>
            <a:r>
              <a:rPr lang="en-US" sz="2800" dirty="0">
                <a:solidFill>
                  <a:srgbClr val="000000"/>
                </a:solidFill>
                <a:latin typeface="Trebuchet MS"/>
                <a:ea typeface="ＭＳ Ｐゴシック" pitchFamily="-1" charset="-128"/>
                <a:cs typeface="Trebuchet MS"/>
              </a:rPr>
              <a:t>, a cheap Russian car mass produced in the eighties. Your friend tries the car and tells you</a:t>
            </a:r>
            <a:r>
              <a:rPr lang="en-US" sz="2800" dirty="0" smtClean="0">
                <a:solidFill>
                  <a:srgbClr val="000000"/>
                </a:solidFill>
                <a:latin typeface="Trebuchet MS"/>
                <a:ea typeface="ＭＳ Ｐゴシック" pitchFamily="-1" charset="-128"/>
                <a:cs typeface="Trebuchet MS"/>
              </a:rPr>
              <a:t>:</a:t>
            </a: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"It’s </a:t>
            </a:r>
            <a:r>
              <a:rPr lang="en-US" sz="2800" dirty="0">
                <a:solidFill>
                  <a:srgbClr val="000000"/>
                </a:solidFill>
                <a:latin typeface="Trebuchet MS"/>
                <a:ea typeface="ＭＳ Ｐゴシック" pitchFamily="-1" charset="-128"/>
                <a:cs typeface="Trebuchet MS"/>
              </a:rPr>
              <a:t>incredible, but this car can actually go very fast! I was on the  highway, the speedometer was above 240 km per hour, which is </a:t>
            </a:r>
            <a:r>
              <a:rPr lang="en-US" sz="2800" dirty="0" smtClean="0">
                <a:solidFill>
                  <a:srgbClr val="000000"/>
                </a:solidFill>
                <a:latin typeface="Trebuchet MS"/>
                <a:ea typeface="ＭＳ Ｐゴシック" pitchFamily="-1" charset="-128"/>
                <a:cs typeface="Trebuchet MS"/>
              </a:rPr>
              <a:t>about </a:t>
            </a:r>
            <a:r>
              <a:rPr lang="en-US" sz="2800" dirty="0">
                <a:solidFill>
                  <a:srgbClr val="000000"/>
                </a:solidFill>
                <a:latin typeface="Trebuchet MS"/>
                <a:ea typeface="ＭＳ Ｐゴシック" pitchFamily="-1" charset="-128"/>
                <a:cs typeface="Trebuchet MS"/>
              </a:rPr>
              <a:t>150mph, and I was flying past all the other cars, even big German cars! This car can reach at least 150mph!" </a:t>
            </a:r>
            <a:endParaRPr lang="en-US" sz="2800" dirty="0" smtClean="0">
              <a:solidFill>
                <a:srgbClr val="000000"/>
              </a:solidFill>
              <a:latin typeface="Trebuchet MS"/>
              <a:ea typeface="ＭＳ Ｐゴシック" pitchFamily="-1" charset="-128"/>
              <a:cs typeface="Trebuchet MS"/>
            </a:endParaRPr>
          </a:p>
        </p:txBody>
      </p:sp>
      <p:sp>
        <p:nvSpPr>
          <p:cNvPr id="3" name="Rectangle 3"/>
          <p:cNvSpPr txBox="1">
            <a:spLocks noChangeArrowheads="1"/>
          </p:cNvSpPr>
          <p:nvPr/>
        </p:nvSpPr>
        <p:spPr bwMode="auto">
          <a:xfrm>
            <a:off x="395536" y="5589240"/>
            <a:ext cx="8382000"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2800" kern="0" noProof="0" dirty="0" smtClean="0">
                <a:solidFill>
                  <a:srgbClr val="000000"/>
                </a:solidFill>
                <a:latin typeface="Trebuchet MS"/>
                <a:ea typeface="ＭＳ Ｐゴシック" pitchFamily="-1" charset="-128"/>
                <a:cs typeface="Trebuchet MS"/>
              </a:rPr>
              <a:t>0 (impossible)		                      100 (certain)</a:t>
            </a:r>
            <a:endParaRPr lang="en-US" sz="2800" kern="0" dirty="0" smtClean="0">
              <a:solidFill>
                <a:srgbClr val="000000"/>
              </a:solidFill>
              <a:latin typeface="Trebuchet MS"/>
              <a:ea typeface="ＭＳ Ｐゴシック" pitchFamily="-1" charset="-128"/>
              <a:cs typeface="Trebuchet MS"/>
            </a:endParaRPr>
          </a:p>
        </p:txBody>
      </p:sp>
      <p:sp>
        <p:nvSpPr>
          <p:cNvPr id="4" name="Rectangle 3"/>
          <p:cNvSpPr txBox="1">
            <a:spLocks noChangeArrowheads="1"/>
          </p:cNvSpPr>
          <p:nvPr/>
        </p:nvSpPr>
        <p:spPr bwMode="auto">
          <a:xfrm>
            <a:off x="4211960" y="5589240"/>
            <a:ext cx="792088"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4000" kern="0" noProof="0" dirty="0" smtClean="0">
                <a:solidFill>
                  <a:srgbClr val="FF0000"/>
                </a:solidFill>
                <a:latin typeface="Trebuchet MS"/>
                <a:ea typeface="ＭＳ Ｐゴシック" pitchFamily="-1" charset="-128"/>
                <a:cs typeface="Trebuchet MS"/>
              </a:rPr>
              <a:t>47</a:t>
            </a:r>
            <a:endParaRPr lang="en-US" sz="4000" kern="0" dirty="0" smtClean="0">
              <a:solidFill>
                <a:srgbClr val="FF0000"/>
              </a:solidFill>
              <a:latin typeface="Trebuchet MS"/>
              <a:ea typeface="ＭＳ Ｐゴシック" pitchFamily="-1" charset="-128"/>
              <a:cs typeface="Trebuchet MS"/>
            </a:endParaRPr>
          </a:p>
        </p:txBody>
      </p:sp>
    </p:spTree>
    <p:extLst>
      <p:ext uri="{BB962C8B-B14F-4D97-AF65-F5344CB8AC3E}">
        <p14:creationId xmlns:p14="http://schemas.microsoft.com/office/powerpoint/2010/main" val="22472110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4102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Peter is looking at Linda</a:t>
            </a:r>
          </a:p>
          <a:p>
            <a:pPr marL="0" indent="0" eaLnBrk="1" hangingPunct="1">
              <a:buNone/>
            </a:pPr>
            <a:r>
              <a:rPr lang="en-US" sz="2800" dirty="0" smtClean="0">
                <a:solidFill>
                  <a:srgbClr val="000000"/>
                </a:solidFill>
                <a:latin typeface="Trebuchet MS"/>
                <a:ea typeface="ＭＳ Ｐゴシック" pitchFamily="-1" charset="-128"/>
                <a:cs typeface="Trebuchet MS"/>
              </a:rPr>
              <a:t>Linda is looking at Henry</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Peter is married</a:t>
            </a:r>
          </a:p>
          <a:p>
            <a:pPr marL="0" indent="0" eaLnBrk="1" hangingPunct="1">
              <a:buNone/>
            </a:pPr>
            <a:r>
              <a:rPr lang="en-US" sz="2800" dirty="0" smtClean="0">
                <a:solidFill>
                  <a:srgbClr val="000000"/>
                </a:solidFill>
                <a:latin typeface="Trebuchet MS"/>
                <a:ea typeface="ＭＳ Ｐゴシック" pitchFamily="-1" charset="-128"/>
                <a:cs typeface="Trebuchet MS"/>
              </a:rPr>
              <a:t>Henry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Is someone who is married looking at someone who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Yes		No		We can’t tell</a:t>
            </a:r>
          </a:p>
        </p:txBody>
      </p:sp>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An intuitive mistake</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
        <p:nvSpPr>
          <p:cNvPr id="6" name="Ellipse 9"/>
          <p:cNvSpPr/>
          <p:nvPr/>
        </p:nvSpPr>
        <p:spPr>
          <a:xfrm>
            <a:off x="3810000" y="5410200"/>
            <a:ext cx="2819400" cy="895350"/>
          </a:xfrm>
          <a:prstGeom prst="ellipse">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95536" y="0"/>
            <a:ext cx="8280920" cy="6858000"/>
          </a:xfrm>
        </p:spPr>
        <p:txBody>
          <a:bodyPr anchor="ctr"/>
          <a:lstStyle/>
          <a:p>
            <a:pPr marL="0" indent="0" eaLnBrk="1" hangingPunct="1">
              <a:buNone/>
            </a:pPr>
            <a:r>
              <a:rPr lang="en-US" sz="2800" dirty="0">
                <a:solidFill>
                  <a:srgbClr val="000000"/>
                </a:solidFill>
                <a:latin typeface="Trebuchet MS"/>
                <a:ea typeface="ＭＳ Ｐゴシック" pitchFamily="-1" charset="-128"/>
                <a:cs typeface="Trebuchet MS"/>
              </a:rPr>
              <a:t>You are traveling in Eastern Europe with a friend, and at some point you decide to look for a car to buy to go on a road trip. A car salesman would like to sell you a </a:t>
            </a:r>
            <a:r>
              <a:rPr lang="en-US" sz="2800" dirty="0" err="1">
                <a:solidFill>
                  <a:srgbClr val="000000"/>
                </a:solidFill>
                <a:latin typeface="Trebuchet MS"/>
                <a:ea typeface="ＭＳ Ｐゴシック" pitchFamily="-1" charset="-128"/>
                <a:cs typeface="Trebuchet MS"/>
              </a:rPr>
              <a:t>Lada</a:t>
            </a:r>
            <a:r>
              <a:rPr lang="en-US" sz="2800" dirty="0">
                <a:solidFill>
                  <a:srgbClr val="000000"/>
                </a:solidFill>
                <a:latin typeface="Trebuchet MS"/>
                <a:ea typeface="ＭＳ Ｐゴシック" pitchFamily="-1" charset="-128"/>
                <a:cs typeface="Trebuchet MS"/>
              </a:rPr>
              <a:t>, a cheap Russian car mass produced in the eighties. The salesman tells you</a:t>
            </a:r>
            <a:r>
              <a:rPr lang="en-US" sz="2800" dirty="0" smtClean="0">
                <a:solidFill>
                  <a:srgbClr val="000000"/>
                </a:solidFill>
                <a:latin typeface="Trebuchet MS"/>
                <a:ea typeface="ＭＳ Ｐゴシック" pitchFamily="-1" charset="-128"/>
                <a:cs typeface="Trebuchet MS"/>
              </a:rPr>
              <a:t>:</a:t>
            </a: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a:t>
            </a:r>
            <a:r>
              <a:rPr lang="en-US" sz="2800" dirty="0">
                <a:solidFill>
                  <a:srgbClr val="000000"/>
                </a:solidFill>
                <a:latin typeface="Trebuchet MS"/>
                <a:ea typeface="ＭＳ Ｐゴシック" pitchFamily="-1" charset="-128"/>
                <a:cs typeface="Trebuchet MS"/>
              </a:rPr>
              <a:t>This car can reach at least 150mph!" </a:t>
            </a:r>
            <a:endParaRPr lang="en-US" sz="2800" dirty="0" smtClean="0">
              <a:solidFill>
                <a:srgbClr val="000000"/>
              </a:solidFill>
              <a:latin typeface="Trebuchet MS"/>
              <a:ea typeface="ＭＳ Ｐゴシック" pitchFamily="-1" charset="-128"/>
              <a:cs typeface="Trebuchet MS"/>
            </a:endParaRPr>
          </a:p>
        </p:txBody>
      </p:sp>
      <p:sp>
        <p:nvSpPr>
          <p:cNvPr id="3" name="Rectangle 3"/>
          <p:cNvSpPr txBox="1">
            <a:spLocks noChangeArrowheads="1"/>
          </p:cNvSpPr>
          <p:nvPr/>
        </p:nvSpPr>
        <p:spPr bwMode="auto">
          <a:xfrm>
            <a:off x="395536" y="5589240"/>
            <a:ext cx="8382000"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2800" kern="0" noProof="0" dirty="0" smtClean="0">
                <a:solidFill>
                  <a:srgbClr val="000000"/>
                </a:solidFill>
                <a:latin typeface="Trebuchet MS"/>
                <a:ea typeface="ＭＳ Ｐゴシック" pitchFamily="-1" charset="-128"/>
                <a:cs typeface="Trebuchet MS"/>
              </a:rPr>
              <a:t>0 (impossible)		                      100 (certain)</a:t>
            </a:r>
            <a:endParaRPr lang="en-US" sz="2800" kern="0" dirty="0" smtClean="0">
              <a:solidFill>
                <a:srgbClr val="000000"/>
              </a:solidFill>
              <a:latin typeface="Trebuchet MS"/>
              <a:ea typeface="ＭＳ Ｐゴシック" pitchFamily="-1" charset="-128"/>
              <a:cs typeface="Trebuchet MS"/>
            </a:endParaRPr>
          </a:p>
        </p:txBody>
      </p:sp>
      <p:sp>
        <p:nvSpPr>
          <p:cNvPr id="4" name="Rectangle 3"/>
          <p:cNvSpPr txBox="1">
            <a:spLocks noChangeArrowheads="1"/>
          </p:cNvSpPr>
          <p:nvPr/>
        </p:nvSpPr>
        <p:spPr bwMode="auto">
          <a:xfrm>
            <a:off x="4211960" y="5589240"/>
            <a:ext cx="792088"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4000" kern="0" noProof="0" dirty="0" smtClean="0">
                <a:solidFill>
                  <a:srgbClr val="FF0000"/>
                </a:solidFill>
                <a:latin typeface="Trebuchet MS"/>
                <a:ea typeface="ＭＳ Ｐゴシック" pitchFamily="-1" charset="-128"/>
                <a:cs typeface="Trebuchet MS"/>
              </a:rPr>
              <a:t>35</a:t>
            </a:r>
            <a:endParaRPr lang="en-US" sz="4000" kern="0" dirty="0" smtClean="0">
              <a:solidFill>
                <a:srgbClr val="FF0000"/>
              </a:solidFill>
              <a:latin typeface="Trebuchet MS"/>
              <a:ea typeface="ＭＳ Ｐゴシック" pitchFamily="-1" charset="-128"/>
              <a:cs typeface="Trebuchet MS"/>
            </a:endParaRPr>
          </a:p>
        </p:txBody>
      </p:sp>
    </p:spTree>
    <p:extLst>
      <p:ext uri="{BB962C8B-B14F-4D97-AF65-F5344CB8AC3E}">
        <p14:creationId xmlns:p14="http://schemas.microsoft.com/office/powerpoint/2010/main" val="30402447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95536" y="0"/>
            <a:ext cx="8280920" cy="5805264"/>
          </a:xfrm>
        </p:spPr>
        <p:txBody>
          <a:bodyPr anchor="ctr"/>
          <a:lstStyle/>
          <a:p>
            <a:pPr marL="0" indent="0" eaLnBrk="1" hangingPunct="1">
              <a:buNone/>
            </a:pPr>
            <a:r>
              <a:rPr lang="en-US" sz="2800" dirty="0">
                <a:solidFill>
                  <a:srgbClr val="000000"/>
                </a:solidFill>
                <a:latin typeface="Trebuchet MS"/>
                <a:ea typeface="ＭＳ Ｐゴシック" pitchFamily="-1" charset="-128"/>
                <a:cs typeface="Trebuchet MS"/>
              </a:rPr>
              <a:t>You are traveling in Eastern Europe with a friend, and at some point you decide to look for a car to buy to go on a road </a:t>
            </a:r>
            <a:r>
              <a:rPr lang="en-US" sz="2800" dirty="0" smtClean="0">
                <a:solidFill>
                  <a:srgbClr val="000000"/>
                </a:solidFill>
                <a:latin typeface="Trebuchet MS"/>
                <a:ea typeface="ＭＳ Ｐゴシック" pitchFamily="-1" charset="-128"/>
                <a:cs typeface="Trebuchet MS"/>
              </a:rPr>
              <a:t>trip. A </a:t>
            </a:r>
            <a:r>
              <a:rPr lang="en-US" sz="2800" dirty="0">
                <a:solidFill>
                  <a:srgbClr val="000000"/>
                </a:solidFill>
                <a:latin typeface="Trebuchet MS"/>
                <a:ea typeface="ＭＳ Ｐゴシック" pitchFamily="-1" charset="-128"/>
                <a:cs typeface="Trebuchet MS"/>
              </a:rPr>
              <a:t>car salesman would like to sell you a </a:t>
            </a:r>
            <a:r>
              <a:rPr lang="en-US" sz="2800" dirty="0" err="1">
                <a:solidFill>
                  <a:srgbClr val="000000"/>
                </a:solidFill>
                <a:latin typeface="Trebuchet MS"/>
                <a:ea typeface="ＭＳ Ｐゴシック" pitchFamily="-1" charset="-128"/>
                <a:cs typeface="Trebuchet MS"/>
              </a:rPr>
              <a:t>Lada</a:t>
            </a:r>
            <a:r>
              <a:rPr lang="en-US" sz="2800" dirty="0">
                <a:solidFill>
                  <a:srgbClr val="000000"/>
                </a:solidFill>
                <a:latin typeface="Trebuchet MS"/>
                <a:ea typeface="ＭＳ Ｐゴシック" pitchFamily="-1" charset="-128"/>
                <a:cs typeface="Trebuchet MS"/>
              </a:rPr>
              <a:t>, a cheap Russian car mass produced in the eighties. The salesman tells you:     </a:t>
            </a:r>
            <a:endParaRPr lang="en-US" sz="2800" dirty="0" smtClean="0">
              <a:solidFill>
                <a:srgbClr val="000000"/>
              </a:solidFill>
              <a:latin typeface="Trebuchet MS"/>
              <a:ea typeface="ＭＳ Ｐゴシック" pitchFamily="-1" charset="-128"/>
              <a:cs typeface="Trebuchet MS"/>
            </a:endParaRPr>
          </a:p>
          <a:p>
            <a:pPr marL="0" indent="0" eaLnBrk="1" hangingPunct="1">
              <a:buNone/>
            </a:pPr>
            <a:endParaRPr lang="en-US" sz="2800" dirty="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"It’s </a:t>
            </a:r>
            <a:r>
              <a:rPr lang="en-US" sz="2800" dirty="0">
                <a:solidFill>
                  <a:srgbClr val="000000"/>
                </a:solidFill>
                <a:latin typeface="Trebuchet MS"/>
                <a:ea typeface="ＭＳ Ｐゴシック" pitchFamily="-1" charset="-128"/>
                <a:cs typeface="Trebuchet MS"/>
              </a:rPr>
              <a:t>incredible, but this car can actually go very fast! I was on </a:t>
            </a:r>
            <a:r>
              <a:rPr lang="en-US" sz="2800" dirty="0" smtClean="0">
                <a:solidFill>
                  <a:srgbClr val="000000"/>
                </a:solidFill>
                <a:latin typeface="Trebuchet MS"/>
                <a:ea typeface="ＭＳ Ｐゴシック" pitchFamily="-1" charset="-128"/>
                <a:cs typeface="Trebuchet MS"/>
              </a:rPr>
              <a:t>the </a:t>
            </a:r>
            <a:r>
              <a:rPr lang="en-US" sz="2800" dirty="0">
                <a:solidFill>
                  <a:srgbClr val="000000"/>
                </a:solidFill>
                <a:latin typeface="Trebuchet MS"/>
                <a:ea typeface="ＭＳ Ｐゴシック" pitchFamily="-1" charset="-128"/>
                <a:cs typeface="Trebuchet MS"/>
              </a:rPr>
              <a:t>highway, the speedometer was above 240 km per hour, which is </a:t>
            </a:r>
            <a:r>
              <a:rPr lang="en-US" sz="2800" dirty="0" smtClean="0">
                <a:solidFill>
                  <a:srgbClr val="000000"/>
                </a:solidFill>
                <a:latin typeface="Trebuchet MS"/>
                <a:ea typeface="ＭＳ Ｐゴシック" pitchFamily="-1" charset="-128"/>
                <a:cs typeface="Trebuchet MS"/>
              </a:rPr>
              <a:t>about </a:t>
            </a:r>
            <a:r>
              <a:rPr lang="en-US" sz="2800" dirty="0">
                <a:solidFill>
                  <a:srgbClr val="000000"/>
                </a:solidFill>
                <a:latin typeface="Trebuchet MS"/>
                <a:ea typeface="ＭＳ Ｐゴシック" pitchFamily="-1" charset="-128"/>
                <a:cs typeface="Trebuchet MS"/>
              </a:rPr>
              <a:t>150mph, and I was flying past all the other cars, even big German cars! This car can reach at least 150mph!" </a:t>
            </a:r>
            <a:endParaRPr lang="en-US" sz="2800" dirty="0" smtClean="0">
              <a:solidFill>
                <a:srgbClr val="000000"/>
              </a:solidFill>
              <a:latin typeface="Trebuchet MS"/>
              <a:ea typeface="ＭＳ Ｐゴシック" pitchFamily="-1" charset="-128"/>
              <a:cs typeface="Trebuchet MS"/>
            </a:endParaRPr>
          </a:p>
        </p:txBody>
      </p:sp>
      <p:sp>
        <p:nvSpPr>
          <p:cNvPr id="3" name="Rectangle 3"/>
          <p:cNvSpPr txBox="1">
            <a:spLocks noChangeArrowheads="1"/>
          </p:cNvSpPr>
          <p:nvPr/>
        </p:nvSpPr>
        <p:spPr bwMode="auto">
          <a:xfrm>
            <a:off x="395536" y="5589240"/>
            <a:ext cx="8382000"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2800" kern="0" noProof="0" dirty="0" smtClean="0">
                <a:solidFill>
                  <a:srgbClr val="000000"/>
                </a:solidFill>
                <a:latin typeface="Trebuchet MS"/>
                <a:ea typeface="ＭＳ Ｐゴシック" pitchFamily="-1" charset="-128"/>
                <a:cs typeface="Trebuchet MS"/>
              </a:rPr>
              <a:t>0 (impossible)		                      100 (certain)</a:t>
            </a:r>
            <a:endParaRPr lang="en-US" sz="2800" kern="0" dirty="0" smtClean="0">
              <a:solidFill>
                <a:srgbClr val="000000"/>
              </a:solidFill>
              <a:latin typeface="Trebuchet MS"/>
              <a:ea typeface="ＭＳ Ｐゴシック" pitchFamily="-1" charset="-128"/>
              <a:cs typeface="Trebuchet MS"/>
            </a:endParaRPr>
          </a:p>
        </p:txBody>
      </p:sp>
      <p:sp>
        <p:nvSpPr>
          <p:cNvPr id="4" name="Rectangle 3"/>
          <p:cNvSpPr txBox="1">
            <a:spLocks noChangeArrowheads="1"/>
          </p:cNvSpPr>
          <p:nvPr/>
        </p:nvSpPr>
        <p:spPr bwMode="auto">
          <a:xfrm>
            <a:off x="4211960" y="5589240"/>
            <a:ext cx="792088"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20000"/>
              </a:spcBef>
              <a:defRPr/>
            </a:pPr>
            <a:r>
              <a:rPr lang="en-US" sz="4000" kern="0" noProof="0" dirty="0" smtClean="0">
                <a:solidFill>
                  <a:srgbClr val="FF0000"/>
                </a:solidFill>
                <a:latin typeface="Trebuchet MS"/>
                <a:ea typeface="ＭＳ Ｐゴシック" pitchFamily="-1" charset="-128"/>
                <a:cs typeface="Trebuchet MS"/>
              </a:rPr>
              <a:t>34</a:t>
            </a:r>
            <a:endParaRPr lang="en-US" sz="4000" kern="0" dirty="0" smtClean="0">
              <a:solidFill>
                <a:srgbClr val="FF0000"/>
              </a:solidFill>
              <a:latin typeface="Trebuchet MS"/>
              <a:ea typeface="ＭＳ Ｐゴシック" pitchFamily="-1" charset="-128"/>
              <a:cs typeface="Trebuchet MS"/>
            </a:endParaRPr>
          </a:p>
        </p:txBody>
      </p:sp>
    </p:spTree>
    <p:extLst>
      <p:ext uri="{BB962C8B-B14F-4D97-AF65-F5344CB8AC3E}">
        <p14:creationId xmlns:p14="http://schemas.microsoft.com/office/powerpoint/2010/main" val="3225902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0"/>
            <a:ext cx="8382000" cy="68580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One of the major changes of the scientific revolution: making the communication of new evidence more trustworthy (</a:t>
            </a:r>
            <a:r>
              <a:rPr lang="en-US" sz="2800" dirty="0" err="1" smtClean="0">
                <a:solidFill>
                  <a:srgbClr val="000000"/>
                </a:solidFill>
                <a:latin typeface="Trebuchet MS"/>
                <a:ea typeface="ＭＳ Ｐゴシック" pitchFamily="-1" charset="-128"/>
                <a:cs typeface="Trebuchet MS"/>
              </a:rPr>
              <a:t>Shapin</a:t>
            </a:r>
            <a:r>
              <a:rPr lang="en-US" sz="2800" dirty="0" smtClean="0">
                <a:solidFill>
                  <a:srgbClr val="000000"/>
                </a:solidFill>
                <a:latin typeface="Trebuchet MS"/>
                <a:ea typeface="ＭＳ Ｐゴシック" pitchFamily="-1" charset="-128"/>
                <a:cs typeface="Trebuchet MS"/>
              </a:rPr>
              <a:t> &amp; Schaffer)</a:t>
            </a:r>
          </a:p>
        </p:txBody>
      </p:sp>
    </p:spTree>
    <p:extLst>
      <p:ext uri="{BB962C8B-B14F-4D97-AF65-F5344CB8AC3E}">
        <p14:creationId xmlns:p14="http://schemas.microsoft.com/office/powerpoint/2010/main" val="4189334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32099" name="Rectangle 3"/>
          <p:cNvSpPr txBox="1">
            <a:spLocks noChangeArrowheads="1"/>
          </p:cNvSpPr>
          <p:nvPr/>
        </p:nvSpPr>
        <p:spPr bwMode="auto">
          <a:xfrm>
            <a:off x="0" y="2571750"/>
            <a:ext cx="9144000" cy="1428750"/>
          </a:xfrm>
          <a:prstGeom prst="rect">
            <a:avLst/>
          </a:prstGeom>
          <a:solidFill>
            <a:schemeClr val="tx1"/>
          </a:solidFill>
          <a:ln w="9525">
            <a:noFill/>
            <a:miter lim="800000"/>
            <a:headEnd/>
            <a:tailEnd/>
          </a:ln>
        </p:spPr>
        <p:txBody>
          <a:bodyPr anchor="ctr" anchorCtr="1">
            <a:prstTxWarp prst="textNoShape">
              <a:avLst/>
            </a:prstTxWarp>
          </a:bodyPr>
          <a:lstStyle/>
          <a:p>
            <a:r>
              <a:rPr lang="en-US" sz="4800" dirty="0">
                <a:solidFill>
                  <a:srgbClr val="0000FF"/>
                </a:solidFill>
                <a:latin typeface="Trebuchet MS"/>
                <a:cs typeface="Trebuchet MS"/>
              </a:rPr>
              <a:t>Thank you!</a:t>
            </a:r>
            <a:endParaRPr lang="en-US" sz="4800" dirty="0">
              <a:solidFill>
                <a:schemeClr val="bg1"/>
              </a:solidFill>
              <a:latin typeface="Trebuchet MS"/>
              <a:cs typeface="Trebuchet MS"/>
            </a:endParaRP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0"/>
            <a:ext cx="8382000" cy="68580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Some arguments:</a:t>
            </a:r>
          </a:p>
          <a:p>
            <a:pPr eaLnBrk="1" hangingPunct="1">
              <a:buFontTx/>
              <a:buChar char="-"/>
            </a:pPr>
            <a:r>
              <a:rPr lang="en-US" sz="2800" dirty="0" smtClean="0">
                <a:solidFill>
                  <a:srgbClr val="000000"/>
                </a:solidFill>
                <a:latin typeface="Trebuchet MS"/>
                <a:ea typeface="ＭＳ Ｐゴシック" pitchFamily="-1" charset="-128"/>
                <a:cs typeface="Trebuchet MS"/>
              </a:rPr>
              <a:t>Data was collected prior to the scientific revolution, but mostly for practical ends</a:t>
            </a:r>
          </a:p>
          <a:p>
            <a:pPr marL="0" indent="0" eaLnBrk="1" hangingPunct="1">
              <a:buNone/>
            </a:pPr>
            <a:r>
              <a:rPr lang="en-US" sz="2800" dirty="0" smtClean="0">
                <a:solidFill>
                  <a:srgbClr val="000000"/>
                </a:solidFill>
                <a:latin typeface="Trebuchet MS"/>
                <a:ea typeface="ＭＳ Ｐゴシック" pitchFamily="-1" charset="-128"/>
                <a:cs typeface="Trebuchet MS"/>
                <a:sym typeface="Wingdings"/>
              </a:rPr>
              <a:t> Not practically impossible</a:t>
            </a:r>
            <a:endParaRPr lang="en-US" sz="2800" dirty="0" smtClean="0">
              <a:solidFill>
                <a:srgbClr val="000000"/>
              </a:solidFill>
              <a:latin typeface="Trebuchet MS"/>
              <a:ea typeface="ＭＳ Ｐゴシック" pitchFamily="-1" charset="-128"/>
              <a:cs typeface="Trebuchet MS"/>
            </a:endParaRPr>
          </a:p>
          <a:p>
            <a:pPr eaLnBrk="1" hangingPunct="1">
              <a:buFontTx/>
              <a:buChar char="-"/>
            </a:pPr>
            <a:r>
              <a:rPr lang="en-US" sz="2800" dirty="0" smtClean="0">
                <a:solidFill>
                  <a:srgbClr val="000000"/>
                </a:solidFill>
                <a:latin typeface="Trebuchet MS"/>
                <a:ea typeface="ＭＳ Ｐゴシック" pitchFamily="-1" charset="-128"/>
                <a:cs typeface="Trebuchet MS"/>
              </a:rPr>
              <a:t>People engaged in plenty of thought experiments (cf. King)</a:t>
            </a:r>
          </a:p>
          <a:p>
            <a:pPr eaLnBrk="1" hangingPunct="1">
              <a:buFont typeface="Wingdings" charset="0"/>
              <a:buChar char="à"/>
            </a:pPr>
            <a:r>
              <a:rPr lang="en-US" sz="2800" dirty="0" smtClean="0">
                <a:solidFill>
                  <a:srgbClr val="000000"/>
                </a:solidFill>
                <a:latin typeface="Trebuchet MS"/>
                <a:ea typeface="ＭＳ Ｐゴシック" pitchFamily="-1" charset="-128"/>
                <a:cs typeface="Trebuchet MS"/>
                <a:sym typeface="Wingdings"/>
              </a:rPr>
              <a:t> Not conceptually impossible</a:t>
            </a:r>
          </a:p>
          <a:p>
            <a:pPr eaLnBrk="1" hangingPunct="1">
              <a:buFontTx/>
              <a:buChar char="-"/>
            </a:pPr>
            <a:r>
              <a:rPr lang="en-US" sz="2800" dirty="0" smtClean="0">
                <a:solidFill>
                  <a:srgbClr val="000000"/>
                </a:solidFill>
                <a:latin typeface="Trebuchet MS"/>
                <a:ea typeface="ＭＳ Ｐゴシック" pitchFamily="-1" charset="-128"/>
                <a:cs typeface="Trebuchet MS"/>
                <a:sym typeface="Wingdings"/>
              </a:rPr>
              <a:t>Anecdote of experiments carried out before the scientific revolution </a:t>
            </a:r>
          </a:p>
          <a:p>
            <a:pPr eaLnBrk="1" hangingPunct="1">
              <a:buFontTx/>
              <a:buChar char="-"/>
            </a:pPr>
            <a:endParaRPr lang="en-US" sz="2800" dirty="0" smtClean="0">
              <a:solidFill>
                <a:srgbClr val="000000"/>
              </a:solidFill>
              <a:latin typeface="Trebuchet MS"/>
              <a:ea typeface="ＭＳ Ｐゴシック" pitchFamily="-1" charset="-128"/>
              <a:cs typeface="Trebuchet MS"/>
            </a:endParaRPr>
          </a:p>
        </p:txBody>
      </p:sp>
    </p:spTree>
    <p:extLst>
      <p:ext uri="{BB962C8B-B14F-4D97-AF65-F5344CB8AC3E}">
        <p14:creationId xmlns:p14="http://schemas.microsoft.com/office/powerpoint/2010/main" val="768840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81000" y="914400"/>
            <a:ext cx="8382000" cy="5410200"/>
          </a:xfrm>
        </p:spPr>
        <p:txBody>
          <a:bodyPr anchor="ctr"/>
          <a:lstStyle/>
          <a:p>
            <a:pPr marL="0" indent="0" eaLnBrk="1" hangingPunct="1">
              <a:buNone/>
            </a:pPr>
            <a:r>
              <a:rPr lang="en-US" sz="2800" dirty="0" smtClean="0">
                <a:solidFill>
                  <a:srgbClr val="000000"/>
                </a:solidFill>
                <a:latin typeface="Trebuchet MS"/>
                <a:ea typeface="ＭＳ Ｐゴシック" pitchFamily="-1" charset="-128"/>
                <a:cs typeface="Trebuchet MS"/>
              </a:rPr>
              <a:t>Peter is looking at Linda</a:t>
            </a:r>
          </a:p>
          <a:p>
            <a:pPr marL="0" indent="0" eaLnBrk="1" hangingPunct="1">
              <a:buNone/>
            </a:pPr>
            <a:r>
              <a:rPr lang="en-US" sz="2800" dirty="0" smtClean="0">
                <a:solidFill>
                  <a:srgbClr val="000000"/>
                </a:solidFill>
                <a:latin typeface="Trebuchet MS"/>
                <a:ea typeface="ＭＳ Ｐゴシック" pitchFamily="-1" charset="-128"/>
                <a:cs typeface="Trebuchet MS"/>
              </a:rPr>
              <a:t>Linda is looking at Henry</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Peter is married</a:t>
            </a:r>
          </a:p>
          <a:p>
            <a:pPr marL="0" indent="0" eaLnBrk="1" hangingPunct="1">
              <a:buNone/>
            </a:pPr>
            <a:r>
              <a:rPr lang="en-US" sz="2800" dirty="0" smtClean="0">
                <a:solidFill>
                  <a:srgbClr val="000000"/>
                </a:solidFill>
                <a:latin typeface="Trebuchet MS"/>
                <a:ea typeface="ＭＳ Ｐゴシック" pitchFamily="-1" charset="-128"/>
                <a:cs typeface="Trebuchet MS"/>
              </a:rPr>
              <a:t>Henry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Is someone who is married looking at someone who is not married?</a:t>
            </a:r>
          </a:p>
          <a:p>
            <a:pPr marL="0" indent="0" eaLnBrk="1" hangingPunct="1">
              <a:buNone/>
            </a:pPr>
            <a:endParaRPr lang="en-US" sz="2800" dirty="0" smtClean="0">
              <a:solidFill>
                <a:srgbClr val="000000"/>
              </a:solidFill>
              <a:latin typeface="Trebuchet MS"/>
              <a:ea typeface="ＭＳ Ｐゴシック" pitchFamily="-1" charset="-128"/>
              <a:cs typeface="Trebuchet MS"/>
            </a:endParaRPr>
          </a:p>
          <a:p>
            <a:pPr marL="0" indent="0" eaLnBrk="1" hangingPunct="1">
              <a:buNone/>
            </a:pPr>
            <a:r>
              <a:rPr lang="en-US" sz="2800" dirty="0" smtClean="0">
                <a:solidFill>
                  <a:srgbClr val="000000"/>
                </a:solidFill>
                <a:latin typeface="Trebuchet MS"/>
                <a:ea typeface="ＭＳ Ｐゴシック" pitchFamily="-1" charset="-128"/>
                <a:cs typeface="Trebuchet MS"/>
              </a:rPr>
              <a:t>Yes		No		We can’t tell</a:t>
            </a:r>
          </a:p>
        </p:txBody>
      </p:sp>
      <p:sp>
        <p:nvSpPr>
          <p:cNvPr id="5" name="Rectangle 3"/>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anchor="ctr" anchorCtr="1"/>
          <a:lstStyle/>
          <a:p>
            <a:pPr algn="ctr">
              <a:spcBef>
                <a:spcPct val="20000"/>
              </a:spcBef>
              <a:defRPr/>
            </a:pPr>
            <a:r>
              <a:rPr lang="en-US" sz="3600" kern="0" dirty="0" smtClean="0">
                <a:solidFill>
                  <a:schemeClr val="bg1"/>
                </a:solidFill>
                <a:effectLst>
                  <a:outerShdw blurRad="38100" dist="38100" dir="2700000" algn="tl">
                    <a:srgbClr val="000000">
                      <a:alpha val="43137"/>
                    </a:srgbClr>
                  </a:outerShdw>
                </a:effectLst>
                <a:latin typeface="Trebuchet MS"/>
                <a:cs typeface="Trebuchet MS"/>
              </a:rPr>
              <a:t>Reasoning saves the day</a:t>
            </a:r>
            <a:endParaRPr lang="en-US" sz="3600" kern="0" dirty="0">
              <a:solidFill>
                <a:schemeClr val="bg1"/>
              </a:solidFill>
              <a:effectLst>
                <a:outerShdw blurRad="38100" dist="38100" dir="2700000" algn="tl">
                  <a:srgbClr val="000000">
                    <a:alpha val="43137"/>
                  </a:srgbClr>
                </a:outerShdw>
              </a:effectLst>
              <a:latin typeface="Trebuchet MS"/>
              <a:cs typeface="Trebuchet MS"/>
            </a:endParaRPr>
          </a:p>
        </p:txBody>
      </p:sp>
      <p:sp>
        <p:nvSpPr>
          <p:cNvPr id="8" name="Ellipse 9"/>
          <p:cNvSpPr/>
          <p:nvPr/>
        </p:nvSpPr>
        <p:spPr>
          <a:xfrm>
            <a:off x="304800" y="5562600"/>
            <a:ext cx="838200" cy="666750"/>
          </a:xfrm>
          <a:prstGeom prst="ellipse">
            <a:avLst/>
          </a:prstGeom>
          <a:noFill/>
          <a:ln w="3810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16883</TotalTime>
  <Words>2276</Words>
  <Application>Microsoft Macintosh PowerPoint</Application>
  <PresentationFormat>On-screen Show (4:3)</PresentationFormat>
  <Paragraphs>521</Paragraphs>
  <Slides>84</Slides>
  <Notes>76</Notes>
  <HiddenSlides>0</HiddenSlides>
  <MMClips>0</MMClips>
  <ScaleCrop>false</ScaleCrop>
  <HeadingPairs>
    <vt:vector size="4" baseType="variant">
      <vt:variant>
        <vt:lpstr>Theme</vt:lpstr>
      </vt:variant>
      <vt:variant>
        <vt:i4>2</vt:i4>
      </vt:variant>
      <vt:variant>
        <vt:lpstr>Slide Titles</vt:lpstr>
      </vt:variant>
      <vt:variant>
        <vt:i4>84</vt:i4>
      </vt:variant>
    </vt:vector>
  </HeadingPairs>
  <TitlesOfParts>
    <vt:vector size="86" baseType="lpstr">
      <vt:lpstr>Default Design</vt:lpstr>
      <vt:lpstr>1_Default Design</vt:lpstr>
      <vt:lpstr>The argumentative theory of reasoning (and scientific progress)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ASPECTS SOCIAUX DU RAISONNEMENT  Quelques conséquences de la théorie argumentative du raisonnement</dc:title>
  <dc:creator>Hugo</dc:creator>
  <cp:lastModifiedBy>Hugo Mercier</cp:lastModifiedBy>
  <cp:revision>794</cp:revision>
  <dcterms:created xsi:type="dcterms:W3CDTF">2014-06-10T05:48:31Z</dcterms:created>
  <dcterms:modified xsi:type="dcterms:W3CDTF">2014-08-21T06:03:57Z</dcterms:modified>
</cp:coreProperties>
</file>