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9" r:id="rId3"/>
    <p:sldId id="270" r:id="rId4"/>
    <p:sldId id="271" r:id="rId5"/>
    <p:sldId id="272" r:id="rId6"/>
    <p:sldId id="265" r:id="rId7"/>
    <p:sldId id="288" r:id="rId8"/>
    <p:sldId id="289" r:id="rId9"/>
    <p:sldId id="273" r:id="rId10"/>
    <p:sldId id="274" r:id="rId11"/>
    <p:sldId id="293" r:id="rId12"/>
    <p:sldId id="261" r:id="rId13"/>
    <p:sldId id="292" r:id="rId14"/>
    <p:sldId id="275" r:id="rId15"/>
    <p:sldId id="291" r:id="rId16"/>
    <p:sldId id="290" r:id="rId17"/>
    <p:sldId id="276" r:id="rId18"/>
    <p:sldId id="277" r:id="rId19"/>
    <p:sldId id="278" r:id="rId20"/>
    <p:sldId id="279" r:id="rId21"/>
    <p:sldId id="280" r:id="rId22"/>
    <p:sldId id="281" r:id="rId23"/>
    <p:sldId id="282" r:id="rId24"/>
    <p:sldId id="283" r:id="rId25"/>
    <p:sldId id="284" r:id="rId26"/>
    <p:sldId id="285" r:id="rId27"/>
    <p:sldId id="287" r:id="rId28"/>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s" initials="r" lastIdx="2" clrIdx="0"/>
  <p:cmAuthor id="1" name="Luca" initials="U"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50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644C57-0C5F-4F86-B05E-9ADC3C30F258}" type="datetimeFigureOut">
              <a:rPr lang="en-US" smtClean="0"/>
              <a:t>8/21/2014</a:t>
            </a:fld>
            <a:endParaRPr lang="en-US"/>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125160-BCB4-4C8A-BD45-FD9B486F8FCE}" type="slidenum">
              <a:rPr lang="en-US" smtClean="0"/>
              <a:t>‹#›</a:t>
            </a:fld>
            <a:endParaRPr lang="en-US"/>
          </a:p>
        </p:txBody>
      </p:sp>
    </p:spTree>
    <p:extLst>
      <p:ext uri="{BB962C8B-B14F-4D97-AF65-F5344CB8AC3E}">
        <p14:creationId xmlns:p14="http://schemas.microsoft.com/office/powerpoint/2010/main" val="557213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69125160-BCB4-4C8A-BD45-FD9B486F8FCE}" type="slidenum">
              <a:rPr lang="en-US" smtClean="0"/>
              <a:t>18</a:t>
            </a:fld>
            <a:endParaRPr lang="en-US"/>
          </a:p>
        </p:txBody>
      </p:sp>
    </p:spTree>
    <p:extLst>
      <p:ext uri="{BB962C8B-B14F-4D97-AF65-F5344CB8AC3E}">
        <p14:creationId xmlns:p14="http://schemas.microsoft.com/office/powerpoint/2010/main" val="3037397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FD17FA3B-C404-4317-B0BC-953931111309}" type="datetimeFigureOut">
              <a:rPr lang="pl-PL" smtClean="0"/>
              <a:pPr/>
              <a:t>2014-08-21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931897F-8F23-433E-A660-EFF8D3EDA506}" type="slidenum">
              <a:rPr lang="pl-PL" smtClean="0"/>
              <a:pPr/>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FD17FA3B-C404-4317-B0BC-953931111309}" type="datetimeFigureOut">
              <a:rPr lang="pl-PL" smtClean="0"/>
              <a:pPr/>
              <a:t>2014-08-21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931897F-8F23-433E-A660-EFF8D3EDA506}"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FD17FA3B-C404-4317-B0BC-953931111309}" type="datetimeFigureOut">
              <a:rPr lang="pl-PL" smtClean="0"/>
              <a:pPr/>
              <a:t>2014-08-21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931897F-8F23-433E-A660-EFF8D3EDA506}"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FD17FA3B-C404-4317-B0BC-953931111309}" type="datetimeFigureOut">
              <a:rPr lang="pl-PL" smtClean="0"/>
              <a:pPr/>
              <a:t>2014-08-21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931897F-8F23-433E-A660-EFF8D3EDA506}"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FD17FA3B-C404-4317-B0BC-953931111309}" type="datetimeFigureOut">
              <a:rPr lang="pl-PL" smtClean="0"/>
              <a:pPr/>
              <a:t>2014-08-21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931897F-8F23-433E-A660-EFF8D3EDA506}" type="slidenum">
              <a:rPr lang="pl-PL" smtClean="0"/>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FD17FA3B-C404-4317-B0BC-953931111309}" type="datetimeFigureOut">
              <a:rPr lang="pl-PL" smtClean="0"/>
              <a:pPr/>
              <a:t>2014-08-21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931897F-8F23-433E-A660-EFF8D3EDA506}"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FD17FA3B-C404-4317-B0BC-953931111309}" type="datetimeFigureOut">
              <a:rPr lang="pl-PL" smtClean="0"/>
              <a:pPr/>
              <a:t>2014-08-21</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0931897F-8F23-433E-A660-EFF8D3EDA506}"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FD17FA3B-C404-4317-B0BC-953931111309}" type="datetimeFigureOut">
              <a:rPr lang="pl-PL" smtClean="0"/>
              <a:pPr/>
              <a:t>2014-08-21</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0931897F-8F23-433E-A660-EFF8D3EDA506}"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FD17FA3B-C404-4317-B0BC-953931111309}" type="datetimeFigureOut">
              <a:rPr lang="pl-PL" smtClean="0"/>
              <a:pPr/>
              <a:t>2014-08-21</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0931897F-8F23-433E-A660-EFF8D3EDA506}"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FD17FA3B-C404-4317-B0BC-953931111309}" type="datetimeFigureOut">
              <a:rPr lang="pl-PL" smtClean="0"/>
              <a:pPr/>
              <a:t>2014-08-21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931897F-8F23-433E-A660-EFF8D3EDA506}"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FD17FA3B-C404-4317-B0BC-953931111309}" type="datetimeFigureOut">
              <a:rPr lang="pl-PL" smtClean="0"/>
              <a:pPr/>
              <a:t>2014-08-21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931897F-8F23-433E-A660-EFF8D3EDA506}"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7FA3B-C404-4317-B0BC-953931111309}" type="datetimeFigureOut">
              <a:rPr lang="pl-PL" smtClean="0"/>
              <a:pPr/>
              <a:t>2014-08-21</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1897F-8F23-433E-A660-EFF8D3EDA506}"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683568" y="692697"/>
            <a:ext cx="7774632" cy="2907754"/>
          </a:xfrm>
        </p:spPr>
        <p:txBody>
          <a:bodyPr>
            <a:normAutofit/>
          </a:bodyPr>
          <a:lstStyle/>
          <a:p>
            <a:pPr algn="l"/>
            <a:r>
              <a:rPr lang="en-US" sz="3600" b="1" dirty="0">
                <a:solidFill>
                  <a:srgbClr val="00B0F0"/>
                </a:solidFill>
              </a:rPr>
              <a:t>Machines, Duels and a Beauty Contest </a:t>
            </a:r>
            <a:r>
              <a:rPr lang="pl-PL" sz="3600" b="1" dirty="0" smtClean="0">
                <a:solidFill>
                  <a:srgbClr val="00B0F0"/>
                </a:solidFill>
              </a:rPr>
              <a:t/>
            </a:r>
            <a:br>
              <a:rPr lang="pl-PL" sz="3600" b="1" dirty="0" smtClean="0">
                <a:solidFill>
                  <a:srgbClr val="00B0F0"/>
                </a:solidFill>
              </a:rPr>
            </a:br>
            <a:r>
              <a:rPr lang="pl-PL" sz="2800" dirty="0" smtClean="0"/>
              <a:t/>
            </a:r>
            <a:br>
              <a:rPr lang="pl-PL" sz="2800" dirty="0" smtClean="0"/>
            </a:br>
            <a:r>
              <a:rPr lang="en-US" sz="2800" dirty="0"/>
              <a:t>Cognitive Synergy of </a:t>
            </a:r>
            <a:r>
              <a:rPr lang="pl-PL" sz="2800" dirty="0" smtClean="0"/>
              <a:t>A</a:t>
            </a:r>
            <a:r>
              <a:rPr lang="en-US" sz="2800" dirty="0" err="1" smtClean="0"/>
              <a:t>ristocrats</a:t>
            </a:r>
            <a:r>
              <a:rPr lang="en-US" sz="2800" dirty="0" smtClean="0"/>
              <a:t> </a:t>
            </a:r>
            <a:r>
              <a:rPr lang="en-US" sz="2800" dirty="0"/>
              <a:t>and </a:t>
            </a:r>
            <a:r>
              <a:rPr lang="pl-PL" sz="2800" dirty="0" smtClean="0"/>
              <a:t>C</a:t>
            </a:r>
            <a:r>
              <a:rPr lang="en-US" sz="2800" dirty="0" err="1" smtClean="0"/>
              <a:t>raftsmen</a:t>
            </a:r>
            <a:endParaRPr lang="en-US" sz="2000" dirty="0"/>
          </a:p>
        </p:txBody>
      </p:sp>
      <p:sp>
        <p:nvSpPr>
          <p:cNvPr id="3" name="Podtytuł 2"/>
          <p:cNvSpPr>
            <a:spLocks noGrp="1"/>
          </p:cNvSpPr>
          <p:nvPr>
            <p:ph type="subTitle" idx="1"/>
          </p:nvPr>
        </p:nvSpPr>
        <p:spPr/>
        <p:txBody>
          <a:bodyPr>
            <a:normAutofit fontScale="85000" lnSpcReduction="20000"/>
          </a:bodyPr>
          <a:lstStyle/>
          <a:p>
            <a:r>
              <a:rPr lang="pl-PL" dirty="0" smtClean="0"/>
              <a:t>Łukasz </a:t>
            </a:r>
            <a:r>
              <a:rPr lang="pl-PL" dirty="0" err="1" smtClean="0"/>
              <a:t>Afeltowicz</a:t>
            </a:r>
            <a:endParaRPr lang="pl-PL" dirty="0" smtClean="0"/>
          </a:p>
          <a:p>
            <a:r>
              <a:rPr lang="pl-PL" dirty="0" smtClean="0"/>
              <a:t>Radosław </a:t>
            </a:r>
            <a:r>
              <a:rPr lang="pl-PL" dirty="0" err="1" smtClean="0"/>
              <a:t>Sojak</a:t>
            </a:r>
            <a:endParaRPr lang="pl-PL" dirty="0" smtClean="0"/>
          </a:p>
          <a:p>
            <a:r>
              <a:rPr lang="pl-PL" dirty="0" err="1" smtClean="0"/>
              <a:t>Institute</a:t>
            </a:r>
            <a:r>
              <a:rPr lang="pl-PL" dirty="0" smtClean="0"/>
              <a:t> of </a:t>
            </a:r>
            <a:r>
              <a:rPr lang="pl-PL" dirty="0" err="1" smtClean="0"/>
              <a:t>Sociology</a:t>
            </a:r>
            <a:endParaRPr lang="pl-PL" dirty="0" smtClean="0"/>
          </a:p>
          <a:p>
            <a:r>
              <a:rPr lang="pl-PL" dirty="0" smtClean="0"/>
              <a:t>Nicolaus Copernicus </a:t>
            </a:r>
            <a:r>
              <a:rPr lang="pl-PL" dirty="0" err="1" smtClean="0"/>
              <a:t>University</a:t>
            </a:r>
            <a:endParaRPr lang="en-US" dirty="0"/>
          </a:p>
        </p:txBody>
      </p:sp>
    </p:spTree>
    <p:extLst>
      <p:ext uri="{BB962C8B-B14F-4D97-AF65-F5344CB8AC3E}">
        <p14:creationId xmlns:p14="http://schemas.microsoft.com/office/powerpoint/2010/main" val="654097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en-US" b="1" dirty="0" smtClean="0">
                <a:solidFill>
                  <a:srgbClr val="00B0F0"/>
                </a:solidFill>
              </a:rPr>
              <a:t>Truthfulness of a gentleman and its relation to his wealth</a:t>
            </a:r>
            <a:endParaRPr lang="en-US" b="1" dirty="0">
              <a:solidFill>
                <a:srgbClr val="00B0F0"/>
              </a:solidFill>
            </a:endParaRPr>
          </a:p>
        </p:txBody>
      </p:sp>
      <p:sp>
        <p:nvSpPr>
          <p:cNvPr id="3" name="Symbol zastępczy zawartości 2"/>
          <p:cNvSpPr>
            <a:spLocks noGrp="1"/>
          </p:cNvSpPr>
          <p:nvPr>
            <p:ph idx="1"/>
          </p:nvPr>
        </p:nvSpPr>
        <p:spPr/>
        <p:txBody>
          <a:bodyPr>
            <a:normAutofit/>
          </a:bodyPr>
          <a:lstStyle/>
          <a:p>
            <a:pPr marL="0" lvl="1" indent="0">
              <a:buNone/>
            </a:pPr>
            <a:r>
              <a:rPr lang="en-US" dirty="0" smtClean="0"/>
              <a:t>In XVII century England gentlemen were considered cognitively and perceptually superior:</a:t>
            </a:r>
          </a:p>
          <a:p>
            <a:pPr marL="457200" lvl="1" indent="-457200"/>
            <a:r>
              <a:rPr lang="en-US" dirty="0" smtClean="0"/>
              <a:t>they had no patrons other then the King and were not forced to work; as economically independent they remained independent in their opinions and judgments;</a:t>
            </a:r>
          </a:p>
          <a:p>
            <a:pPr marL="457200" lvl="1" indent="-457200"/>
            <a:r>
              <a:rPr lang="en-US" dirty="0" smtClean="0"/>
              <a:t>their bodies and senses were not blunted by physical effort of any sort. </a:t>
            </a:r>
          </a:p>
        </p:txBody>
      </p:sp>
    </p:spTree>
    <p:extLst>
      <p:ext uri="{BB962C8B-B14F-4D97-AF65-F5344CB8AC3E}">
        <p14:creationId xmlns:p14="http://schemas.microsoft.com/office/powerpoint/2010/main" val="3481154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en-US" b="1" dirty="0">
                <a:solidFill>
                  <a:srgbClr val="00B0F0"/>
                </a:solidFill>
              </a:rPr>
              <a:t>Truthfulness of a gentleman and its relation to his wealth</a:t>
            </a:r>
            <a:endParaRPr lang="en-US" dirty="0"/>
          </a:p>
        </p:txBody>
      </p:sp>
      <p:sp>
        <p:nvSpPr>
          <p:cNvPr id="3" name="Symbol zastępczy zawartości 2"/>
          <p:cNvSpPr>
            <a:spLocks noGrp="1"/>
          </p:cNvSpPr>
          <p:nvPr>
            <p:ph idx="1"/>
          </p:nvPr>
        </p:nvSpPr>
        <p:spPr/>
        <p:txBody>
          <a:bodyPr/>
          <a:lstStyle/>
          <a:p>
            <a:pPr marL="342900" lvl="1" indent="-342900">
              <a:buFont typeface="Arial" pitchFamily="34" charset="0"/>
              <a:buChar char="•"/>
            </a:pPr>
            <a:r>
              <a:rPr lang="en-US" dirty="0"/>
              <a:t>This way of perceiving gentleman and </a:t>
            </a:r>
            <a:r>
              <a:rPr lang="pl-PL" b="1" dirty="0"/>
              <a:t>a </a:t>
            </a:r>
            <a:r>
              <a:rPr lang="pl-PL" b="1" dirty="0" err="1"/>
              <a:t>gentleman’s</a:t>
            </a:r>
            <a:r>
              <a:rPr lang="pl-PL" b="1" dirty="0"/>
              <a:t> </a:t>
            </a:r>
            <a:r>
              <a:rPr lang="en-US" b="1" dirty="0"/>
              <a:t>word</a:t>
            </a:r>
            <a:r>
              <a:rPr lang="en-US" dirty="0"/>
              <a:t> was a constant feature of juridical</a:t>
            </a:r>
            <a:r>
              <a:rPr lang="pl-PL" dirty="0"/>
              <a:t> </a:t>
            </a:r>
            <a:r>
              <a:rPr lang="en-US" dirty="0"/>
              <a:t>practice. That made gentlemen perfect witnesses not only in a courtroom, but also during experiments; </a:t>
            </a:r>
            <a:r>
              <a:rPr lang="en-US" b="1" dirty="0"/>
              <a:t>testimony of multiple gentlemen witnessing the same experiment</a:t>
            </a:r>
            <a:r>
              <a:rPr lang="pl-PL" dirty="0"/>
              <a:t> was</a:t>
            </a:r>
            <a:r>
              <a:rPr lang="en-US" dirty="0"/>
              <a:t> deliberately used by Boyle in his strategy.</a:t>
            </a:r>
          </a:p>
          <a:p>
            <a:endParaRPr lang="en-US" dirty="0"/>
          </a:p>
        </p:txBody>
      </p:sp>
    </p:spTree>
    <p:extLst>
      <p:ext uri="{BB962C8B-B14F-4D97-AF65-F5344CB8AC3E}">
        <p14:creationId xmlns:p14="http://schemas.microsoft.com/office/powerpoint/2010/main" val="3058310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dirty="0" smtClean="0">
                <a:solidFill>
                  <a:srgbClr val="00B0F0"/>
                </a:solidFill>
              </a:rPr>
              <a:t>Science </a:t>
            </a:r>
            <a:r>
              <a:rPr lang="pl-PL" b="1" dirty="0" err="1" smtClean="0">
                <a:solidFill>
                  <a:srgbClr val="00B0F0"/>
                </a:solidFill>
              </a:rPr>
              <a:t>is</a:t>
            </a:r>
            <a:r>
              <a:rPr lang="pl-PL" b="1" dirty="0" smtClean="0">
                <a:solidFill>
                  <a:srgbClr val="00B0F0"/>
                </a:solidFill>
              </a:rPr>
              <a:t> </a:t>
            </a:r>
            <a:r>
              <a:rPr lang="pl-PL" b="1" dirty="0" err="1" smtClean="0">
                <a:solidFill>
                  <a:srgbClr val="00B0F0"/>
                </a:solidFill>
              </a:rPr>
              <a:t>fun</a:t>
            </a:r>
            <a:r>
              <a:rPr lang="pl-PL" b="1" dirty="0" smtClean="0">
                <a:solidFill>
                  <a:srgbClr val="00B0F0"/>
                </a:solidFill>
              </a:rPr>
              <a:t>!</a:t>
            </a:r>
            <a:endParaRPr lang="en-US" b="1" dirty="0">
              <a:solidFill>
                <a:srgbClr val="00B0F0"/>
              </a:solidFill>
            </a:endParaRPr>
          </a:p>
        </p:txBody>
      </p:sp>
      <p:sp>
        <p:nvSpPr>
          <p:cNvPr id="3" name="Symbol zastępczy zawartości 2"/>
          <p:cNvSpPr>
            <a:spLocks noGrp="1"/>
          </p:cNvSpPr>
          <p:nvPr>
            <p:ph idx="1"/>
          </p:nvPr>
        </p:nvSpPr>
        <p:spPr>
          <a:xfrm>
            <a:off x="457200" y="1600200"/>
            <a:ext cx="8229600" cy="4925144"/>
          </a:xfrm>
        </p:spPr>
        <p:txBody>
          <a:bodyPr>
            <a:noAutofit/>
          </a:bodyPr>
          <a:lstStyle/>
          <a:p>
            <a:pPr marL="0" indent="0">
              <a:buNone/>
            </a:pPr>
            <a:r>
              <a:rPr lang="en-US" dirty="0"/>
              <a:t>In general, </a:t>
            </a:r>
            <a:r>
              <a:rPr lang="en-US" b="1" dirty="0"/>
              <a:t>loafing was </a:t>
            </a:r>
            <a:r>
              <a:rPr lang="pl-PL" b="1" dirty="0" err="1" smtClean="0"/>
              <a:t>an</a:t>
            </a:r>
            <a:r>
              <a:rPr lang="pl-PL" b="1" dirty="0" smtClean="0"/>
              <a:t> </a:t>
            </a:r>
            <a:r>
              <a:rPr lang="en-US" b="1" dirty="0" smtClean="0"/>
              <a:t>obligation </a:t>
            </a:r>
            <a:r>
              <a:rPr lang="en-US" b="1" dirty="0"/>
              <a:t>of every respectable gentleman</a:t>
            </a:r>
            <a:r>
              <a:rPr lang="en-US" dirty="0"/>
              <a:t>. </a:t>
            </a:r>
            <a:endParaRPr lang="pl-PL" dirty="0" smtClean="0"/>
          </a:p>
          <a:p>
            <a:pPr marL="0" indent="0">
              <a:buNone/>
            </a:pPr>
            <a:r>
              <a:rPr lang="en-US" dirty="0" smtClean="0"/>
              <a:t>One </a:t>
            </a:r>
            <a:r>
              <a:rPr lang="en-US" dirty="0"/>
              <a:t>may say </a:t>
            </a:r>
            <a:r>
              <a:rPr lang="en-US" dirty="0" smtClean="0"/>
              <a:t>that</a:t>
            </a:r>
            <a:r>
              <a:rPr lang="pl-PL" dirty="0" smtClean="0"/>
              <a:t> a</a:t>
            </a:r>
            <a:r>
              <a:rPr lang="en-US" dirty="0" smtClean="0"/>
              <a:t> </a:t>
            </a:r>
            <a:r>
              <a:rPr lang="en-US" dirty="0"/>
              <a:t>gentleman was defined by his pleasures. </a:t>
            </a:r>
            <a:endParaRPr lang="pl-PL" dirty="0" smtClean="0"/>
          </a:p>
        </p:txBody>
      </p:sp>
    </p:spTree>
    <p:extLst>
      <p:ext uri="{BB962C8B-B14F-4D97-AF65-F5344CB8AC3E}">
        <p14:creationId xmlns:p14="http://schemas.microsoft.com/office/powerpoint/2010/main" val="2597024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r>
              <a:rPr lang="pl-PL" b="1" dirty="0">
                <a:solidFill>
                  <a:srgbClr val="00B0F0"/>
                </a:solidFill>
              </a:rPr>
              <a:t>Science </a:t>
            </a:r>
            <a:r>
              <a:rPr lang="pl-PL" b="1" dirty="0" err="1">
                <a:solidFill>
                  <a:srgbClr val="00B0F0"/>
                </a:solidFill>
              </a:rPr>
              <a:t>is</a:t>
            </a:r>
            <a:r>
              <a:rPr lang="pl-PL" b="1" dirty="0">
                <a:solidFill>
                  <a:srgbClr val="00B0F0"/>
                </a:solidFill>
              </a:rPr>
              <a:t> </a:t>
            </a:r>
            <a:r>
              <a:rPr lang="pl-PL" b="1" dirty="0" err="1">
                <a:solidFill>
                  <a:srgbClr val="00B0F0"/>
                </a:solidFill>
              </a:rPr>
              <a:t>fun</a:t>
            </a:r>
            <a:r>
              <a:rPr lang="pl-PL" b="1" dirty="0">
                <a:solidFill>
                  <a:srgbClr val="00B0F0"/>
                </a:solidFill>
              </a:rPr>
              <a:t>!</a:t>
            </a:r>
            <a:endParaRPr lang="en-US" b="1" dirty="0">
              <a:solidFill>
                <a:srgbClr val="00B0F0"/>
              </a:solidFill>
            </a:endParaRPr>
          </a:p>
        </p:txBody>
      </p:sp>
      <p:sp>
        <p:nvSpPr>
          <p:cNvPr id="3" name="Symbol zastępczy zawartości 2"/>
          <p:cNvSpPr>
            <a:spLocks noGrp="1"/>
          </p:cNvSpPr>
          <p:nvPr>
            <p:ph idx="1"/>
          </p:nvPr>
        </p:nvSpPr>
        <p:spPr>
          <a:xfrm>
            <a:off x="457200" y="1600200"/>
            <a:ext cx="8229600" cy="4925144"/>
          </a:xfrm>
        </p:spPr>
        <p:txBody>
          <a:bodyPr>
            <a:normAutofit fontScale="70000" lnSpcReduction="20000"/>
          </a:bodyPr>
          <a:lstStyle/>
          <a:p>
            <a:pPr marL="0" indent="0">
              <a:buNone/>
            </a:pPr>
            <a:r>
              <a:rPr lang="en-US" dirty="0"/>
              <a:t>This attitude</a:t>
            </a:r>
            <a:r>
              <a:rPr lang="pl-PL" dirty="0"/>
              <a:t> </a:t>
            </a:r>
            <a:r>
              <a:rPr lang="en-US" dirty="0"/>
              <a:t>matched a newly designed scientific practice pretty </a:t>
            </a:r>
            <a:r>
              <a:rPr lang="en-US" dirty="0" smtClean="0"/>
              <a:t>well</a:t>
            </a:r>
            <a:r>
              <a:rPr lang="pl-PL" dirty="0" smtClean="0"/>
              <a:t>:</a:t>
            </a:r>
          </a:p>
          <a:p>
            <a:r>
              <a:rPr lang="en-US" dirty="0" smtClean="0"/>
              <a:t>Experimental </a:t>
            </a:r>
            <a:r>
              <a:rPr lang="en-US" dirty="0"/>
              <a:t>research and discussion of its results were designed as yet another sophisticated pleasures</a:t>
            </a:r>
            <a:r>
              <a:rPr lang="pl-PL" dirty="0"/>
              <a:t>. </a:t>
            </a:r>
            <a:endParaRPr lang="pl-PL" dirty="0" smtClean="0"/>
          </a:p>
          <a:p>
            <a:r>
              <a:rPr lang="en-US" dirty="0" smtClean="0"/>
              <a:t>This</a:t>
            </a:r>
            <a:r>
              <a:rPr lang="pl-PL" dirty="0" smtClean="0"/>
              <a:t> </a:t>
            </a:r>
            <a:r>
              <a:rPr lang="pl-PL" dirty="0"/>
              <a:t>was </a:t>
            </a:r>
            <a:r>
              <a:rPr lang="en-US" dirty="0"/>
              <a:t>a gameplay in which aristocrats were able to engage each other in bloodless duels</a:t>
            </a:r>
            <a:r>
              <a:rPr lang="pl-PL" dirty="0"/>
              <a:t>. </a:t>
            </a:r>
            <a:endParaRPr lang="pl-PL" dirty="0" smtClean="0"/>
          </a:p>
          <a:p>
            <a:r>
              <a:rPr lang="en-US" dirty="0" smtClean="0"/>
              <a:t>Rules </a:t>
            </a:r>
            <a:r>
              <a:rPr lang="en-US" dirty="0"/>
              <a:t>of engagement and criteria of success were offered and the reward for victory was credit and recognition. </a:t>
            </a:r>
            <a:endParaRPr lang="pl-PL" dirty="0" smtClean="0"/>
          </a:p>
          <a:p>
            <a:r>
              <a:rPr lang="en-US" dirty="0" smtClean="0"/>
              <a:t>Rules </a:t>
            </a:r>
            <a:r>
              <a:rPr lang="en-US" dirty="0"/>
              <a:t>and mechanics of this particular gameplay were designed and disseminated mainly by Henry Oldenburg, the first Secretary of the Royal Society. </a:t>
            </a:r>
            <a:endParaRPr lang="pl-PL" dirty="0" smtClean="0"/>
          </a:p>
          <a:p>
            <a:r>
              <a:rPr lang="en-US" dirty="0" smtClean="0"/>
              <a:t>This </a:t>
            </a:r>
            <a:r>
              <a:rPr lang="en-US" dirty="0"/>
              <a:t>way of practicing science was in accordance with another simultaneous historical </a:t>
            </a:r>
            <a:r>
              <a:rPr lang="en-US" dirty="0" smtClean="0"/>
              <a:t>process</a:t>
            </a:r>
            <a:r>
              <a:rPr lang="pl-PL" dirty="0" smtClean="0"/>
              <a:t> –</a:t>
            </a:r>
            <a:r>
              <a:rPr lang="en-US" dirty="0" smtClean="0"/>
              <a:t> public </a:t>
            </a:r>
            <a:r>
              <a:rPr lang="en-US" dirty="0"/>
              <a:t>and political opposition against dueling. The tradition of dueling was in retreat while scientific gameplay was becoming more and more popular.</a:t>
            </a:r>
          </a:p>
          <a:p>
            <a:endParaRPr lang="en-US" dirty="0"/>
          </a:p>
        </p:txBody>
      </p:sp>
    </p:spTree>
    <p:extLst>
      <p:ext uri="{BB962C8B-B14F-4D97-AF65-F5344CB8AC3E}">
        <p14:creationId xmlns:p14="http://schemas.microsoft.com/office/powerpoint/2010/main" val="4251279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b="1" dirty="0" err="1" smtClean="0">
                <a:solidFill>
                  <a:srgbClr val="00B0F0"/>
                </a:solidFill>
              </a:rPr>
              <a:t>Craftsmen</a:t>
            </a:r>
            <a:r>
              <a:rPr lang="pl-PL" b="1" dirty="0" smtClean="0">
                <a:solidFill>
                  <a:srgbClr val="00B0F0"/>
                </a:solidFill>
              </a:rPr>
              <a:t>: </a:t>
            </a:r>
            <a:r>
              <a:rPr lang="pl-PL" b="1" dirty="0" smtClean="0"/>
              <a:t/>
            </a:r>
            <a:br>
              <a:rPr lang="pl-PL" b="1" dirty="0" smtClean="0"/>
            </a:br>
            <a:r>
              <a:rPr lang="pl-PL" sz="3100" b="1" dirty="0" err="1" smtClean="0">
                <a:solidFill>
                  <a:schemeClr val="bg1">
                    <a:lumMod val="95000"/>
                  </a:schemeClr>
                </a:solidFill>
              </a:rPr>
              <a:t>invisible</a:t>
            </a:r>
            <a:r>
              <a:rPr lang="pl-PL" sz="3100" b="1" dirty="0" smtClean="0">
                <a:solidFill>
                  <a:schemeClr val="bg1">
                    <a:lumMod val="95000"/>
                  </a:schemeClr>
                </a:solidFill>
              </a:rPr>
              <a:t> </a:t>
            </a:r>
            <a:r>
              <a:rPr lang="pl-PL" sz="3100" b="1" dirty="0" err="1" smtClean="0">
                <a:solidFill>
                  <a:schemeClr val="bg1">
                    <a:lumMod val="95000"/>
                  </a:schemeClr>
                </a:solidFill>
              </a:rPr>
              <a:t>actors</a:t>
            </a:r>
            <a:r>
              <a:rPr lang="pl-PL" sz="3100" b="1" dirty="0" smtClean="0">
                <a:solidFill>
                  <a:schemeClr val="bg1">
                    <a:lumMod val="95000"/>
                  </a:schemeClr>
                </a:solidFill>
              </a:rPr>
              <a:t> </a:t>
            </a:r>
            <a:r>
              <a:rPr lang="pl-PL" sz="3100" b="1" dirty="0" smtClean="0">
                <a:solidFill>
                  <a:schemeClr val="bg1">
                    <a:lumMod val="85000"/>
                  </a:schemeClr>
                </a:solidFill>
              </a:rPr>
              <a:t>of XVII </a:t>
            </a:r>
            <a:r>
              <a:rPr lang="pl-PL" sz="3100" b="1" dirty="0" err="1" smtClean="0">
                <a:solidFill>
                  <a:schemeClr val="bg1">
                    <a:lumMod val="75000"/>
                  </a:schemeClr>
                </a:solidFill>
              </a:rPr>
              <a:t>century</a:t>
            </a:r>
            <a:r>
              <a:rPr lang="pl-PL" sz="3100" b="1" dirty="0" smtClean="0">
                <a:solidFill>
                  <a:schemeClr val="bg1">
                    <a:lumMod val="75000"/>
                  </a:schemeClr>
                </a:solidFill>
              </a:rPr>
              <a:t> </a:t>
            </a:r>
            <a:r>
              <a:rPr lang="pl-PL" sz="3100" b="1" dirty="0" err="1" smtClean="0">
                <a:solidFill>
                  <a:schemeClr val="bg1">
                    <a:lumMod val="65000"/>
                  </a:schemeClr>
                </a:solidFill>
              </a:rPr>
              <a:t>scientific</a:t>
            </a:r>
            <a:r>
              <a:rPr lang="pl-PL" sz="3100" b="1" dirty="0" smtClean="0">
                <a:solidFill>
                  <a:schemeClr val="bg1">
                    <a:lumMod val="65000"/>
                  </a:schemeClr>
                </a:solidFill>
              </a:rPr>
              <a:t> </a:t>
            </a:r>
            <a:r>
              <a:rPr lang="pl-PL" sz="3100" b="1" dirty="0" err="1" smtClean="0">
                <a:solidFill>
                  <a:schemeClr val="bg1">
                    <a:lumMod val="50000"/>
                  </a:schemeClr>
                </a:solidFill>
              </a:rPr>
              <a:t>revolution</a:t>
            </a:r>
            <a:r>
              <a:rPr lang="pl-PL" sz="3100" b="1" dirty="0" smtClean="0">
                <a:solidFill>
                  <a:schemeClr val="bg1">
                    <a:lumMod val="50000"/>
                  </a:schemeClr>
                </a:solidFill>
              </a:rPr>
              <a:t> </a:t>
            </a:r>
            <a:endParaRPr lang="en-US" b="1" dirty="0">
              <a:solidFill>
                <a:schemeClr val="bg1">
                  <a:lumMod val="50000"/>
                </a:schemeClr>
              </a:solidFill>
            </a:endParaRPr>
          </a:p>
        </p:txBody>
      </p:sp>
      <p:sp>
        <p:nvSpPr>
          <p:cNvPr id="3" name="Symbol zastępczy zawartości 2"/>
          <p:cNvSpPr>
            <a:spLocks noGrp="1"/>
          </p:cNvSpPr>
          <p:nvPr>
            <p:ph idx="1"/>
          </p:nvPr>
        </p:nvSpPr>
        <p:spPr>
          <a:xfrm>
            <a:off x="457200" y="1600200"/>
            <a:ext cx="8229600" cy="4925144"/>
          </a:xfrm>
        </p:spPr>
        <p:txBody>
          <a:bodyPr>
            <a:normAutofit fontScale="92500"/>
          </a:bodyPr>
          <a:lstStyle/>
          <a:p>
            <a:r>
              <a:rPr lang="en-US" dirty="0" smtClean="0"/>
              <a:t>Craftsmen were invisible in at least three ways:</a:t>
            </a:r>
          </a:p>
          <a:p>
            <a:pPr lvl="1"/>
            <a:r>
              <a:rPr lang="en-US" dirty="0" smtClean="0"/>
              <a:t>They were </a:t>
            </a:r>
            <a:r>
              <a:rPr lang="en-US" b="1" dirty="0" smtClean="0"/>
              <a:t>anonymous</a:t>
            </a:r>
            <a:r>
              <a:rPr lang="en-US" dirty="0" smtClean="0"/>
              <a:t> authors of scientific instruments, often omitted in experimental protocols. </a:t>
            </a:r>
          </a:p>
          <a:p>
            <a:pPr lvl="1"/>
            <a:r>
              <a:rPr lang="en-US" dirty="0" smtClean="0"/>
              <a:t>They were considered </a:t>
            </a:r>
            <a:r>
              <a:rPr lang="en-US" b="1" dirty="0" smtClean="0"/>
              <a:t>servants</a:t>
            </a:r>
            <a:r>
              <a:rPr lang="en-US" dirty="0" smtClean="0"/>
              <a:t>, and as such they were treated by gentlemen as nonexistent; as a result no one stated that effects demonstrated by the air </a:t>
            </a:r>
            <a:r>
              <a:rPr lang="pl-PL" dirty="0" smtClean="0"/>
              <a:t>pump </a:t>
            </a:r>
            <a:r>
              <a:rPr lang="en-US" dirty="0" smtClean="0"/>
              <a:t>were effects of deliberate machinations of </a:t>
            </a:r>
            <a:r>
              <a:rPr lang="pl-PL" dirty="0" err="1" smtClean="0"/>
              <a:t>craftsmen</a:t>
            </a:r>
            <a:r>
              <a:rPr lang="pl-PL" dirty="0" smtClean="0"/>
              <a:t> </a:t>
            </a:r>
            <a:r>
              <a:rPr lang="en-US" dirty="0" smtClean="0"/>
              <a:t>working behind the scene</a:t>
            </a:r>
          </a:p>
          <a:p>
            <a:pPr lvl="1"/>
            <a:r>
              <a:rPr lang="en-US" dirty="0" smtClean="0"/>
              <a:t>For decades craftsmen remained invisible for</a:t>
            </a:r>
            <a:r>
              <a:rPr lang="pl-PL" dirty="0" smtClean="0"/>
              <a:t> </a:t>
            </a:r>
            <a:r>
              <a:rPr lang="en-US" dirty="0" smtClean="0"/>
              <a:t>historians</a:t>
            </a:r>
            <a:r>
              <a:rPr lang="en-US" dirty="0" smtClean="0"/>
              <a:t>, sociologists</a:t>
            </a:r>
            <a:r>
              <a:rPr lang="pl-PL" dirty="0" smtClean="0"/>
              <a:t>, </a:t>
            </a:r>
            <a:r>
              <a:rPr lang="pl-PL" dirty="0" smtClean="0"/>
              <a:t>and </a:t>
            </a:r>
            <a:r>
              <a:rPr lang="en-US" dirty="0" smtClean="0"/>
              <a:t>psychologists</a:t>
            </a:r>
            <a:r>
              <a:rPr lang="pl-PL" dirty="0" smtClean="0"/>
              <a:t> of science</a:t>
            </a:r>
            <a:r>
              <a:rPr lang="en-US" dirty="0" smtClean="0"/>
              <a:t>.</a:t>
            </a:r>
            <a:endParaRPr lang="en-US" dirty="0" smtClean="0"/>
          </a:p>
        </p:txBody>
      </p:sp>
    </p:spTree>
    <p:extLst>
      <p:ext uri="{BB962C8B-B14F-4D97-AF65-F5344CB8AC3E}">
        <p14:creationId xmlns:p14="http://schemas.microsoft.com/office/powerpoint/2010/main" val="3680764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r>
              <a:rPr lang="pl-PL" sz="4000" b="1" dirty="0" err="1">
                <a:solidFill>
                  <a:srgbClr val="00B0F0"/>
                </a:solidFill>
              </a:rPr>
              <a:t>Craftsmen</a:t>
            </a:r>
            <a:r>
              <a:rPr lang="pl-PL" sz="4000" b="1" dirty="0">
                <a:solidFill>
                  <a:srgbClr val="00B0F0"/>
                </a:solidFill>
              </a:rPr>
              <a:t>: </a:t>
            </a:r>
            <a:r>
              <a:rPr lang="pl-PL" sz="2800" b="1" dirty="0"/>
              <a:t/>
            </a:r>
            <a:br>
              <a:rPr lang="pl-PL" sz="2800" b="1" dirty="0"/>
            </a:br>
            <a:r>
              <a:rPr lang="pl-PL" sz="2800" b="1" dirty="0" err="1">
                <a:solidFill>
                  <a:schemeClr val="bg1">
                    <a:lumMod val="95000"/>
                  </a:schemeClr>
                </a:solidFill>
              </a:rPr>
              <a:t>invisible</a:t>
            </a:r>
            <a:r>
              <a:rPr lang="pl-PL" sz="2800" b="1" dirty="0">
                <a:solidFill>
                  <a:schemeClr val="bg1">
                    <a:lumMod val="95000"/>
                  </a:schemeClr>
                </a:solidFill>
              </a:rPr>
              <a:t> </a:t>
            </a:r>
            <a:r>
              <a:rPr lang="pl-PL" sz="2800" b="1" dirty="0" err="1">
                <a:solidFill>
                  <a:schemeClr val="bg1">
                    <a:lumMod val="95000"/>
                  </a:schemeClr>
                </a:solidFill>
              </a:rPr>
              <a:t>actors</a:t>
            </a:r>
            <a:r>
              <a:rPr lang="pl-PL" sz="2800" b="1" dirty="0">
                <a:solidFill>
                  <a:schemeClr val="bg1">
                    <a:lumMod val="95000"/>
                  </a:schemeClr>
                </a:solidFill>
              </a:rPr>
              <a:t> </a:t>
            </a:r>
            <a:r>
              <a:rPr lang="pl-PL" sz="2800" b="1" dirty="0">
                <a:solidFill>
                  <a:schemeClr val="bg1">
                    <a:lumMod val="85000"/>
                  </a:schemeClr>
                </a:solidFill>
              </a:rPr>
              <a:t>of XVII </a:t>
            </a:r>
            <a:r>
              <a:rPr lang="pl-PL" sz="2800" b="1" dirty="0" err="1">
                <a:solidFill>
                  <a:schemeClr val="bg1">
                    <a:lumMod val="75000"/>
                  </a:schemeClr>
                </a:solidFill>
              </a:rPr>
              <a:t>century</a:t>
            </a:r>
            <a:r>
              <a:rPr lang="pl-PL" sz="2800" b="1" dirty="0">
                <a:solidFill>
                  <a:schemeClr val="bg1">
                    <a:lumMod val="75000"/>
                  </a:schemeClr>
                </a:solidFill>
              </a:rPr>
              <a:t> </a:t>
            </a:r>
            <a:r>
              <a:rPr lang="pl-PL" sz="2800" b="1" dirty="0" err="1">
                <a:solidFill>
                  <a:schemeClr val="bg1">
                    <a:lumMod val="65000"/>
                  </a:schemeClr>
                </a:solidFill>
              </a:rPr>
              <a:t>scientific</a:t>
            </a:r>
            <a:r>
              <a:rPr lang="pl-PL" sz="2800" b="1" dirty="0">
                <a:solidFill>
                  <a:schemeClr val="bg1">
                    <a:lumMod val="65000"/>
                  </a:schemeClr>
                </a:solidFill>
              </a:rPr>
              <a:t> </a:t>
            </a:r>
            <a:r>
              <a:rPr lang="pl-PL" sz="2800" b="1" dirty="0" err="1">
                <a:solidFill>
                  <a:schemeClr val="bg1">
                    <a:lumMod val="50000"/>
                  </a:schemeClr>
                </a:solidFill>
              </a:rPr>
              <a:t>revolution</a:t>
            </a:r>
            <a:r>
              <a:rPr lang="pl-PL" sz="2800" b="1" dirty="0">
                <a:solidFill>
                  <a:schemeClr val="bg1">
                    <a:lumMod val="50000"/>
                  </a:schemeClr>
                </a:solidFill>
              </a:rPr>
              <a:t> </a:t>
            </a:r>
            <a:endParaRPr lang="en-US" sz="2800" dirty="0"/>
          </a:p>
        </p:txBody>
      </p:sp>
      <p:sp>
        <p:nvSpPr>
          <p:cNvPr id="3" name="Symbol zastępczy zawartości 2"/>
          <p:cNvSpPr>
            <a:spLocks noGrp="1"/>
          </p:cNvSpPr>
          <p:nvPr>
            <p:ph idx="1"/>
          </p:nvPr>
        </p:nvSpPr>
        <p:spPr/>
        <p:txBody>
          <a:bodyPr>
            <a:normAutofit fontScale="92500" lnSpcReduction="20000"/>
          </a:bodyPr>
          <a:lstStyle/>
          <a:p>
            <a:r>
              <a:rPr lang="en-US" dirty="0"/>
              <a:t>Craftsmen were not only operators of experimental devices, but also their </a:t>
            </a:r>
            <a:r>
              <a:rPr lang="en-US" b="1" dirty="0"/>
              <a:t>actual designers and constructors</a:t>
            </a:r>
            <a:r>
              <a:rPr lang="en-US" dirty="0"/>
              <a:t>; aristocrats were not getting their hands dirty because this was against their ethos and this was also rhetorically beneficial.</a:t>
            </a:r>
          </a:p>
          <a:p>
            <a:r>
              <a:rPr lang="en-US" dirty="0"/>
              <a:t>While aristocratic experimenters were responsible for ritual, craftsmen responsibility was to deliver reproducible, consistent results e.g. physical and chemical effects which could be demonstrated before gentle audience on cue</a:t>
            </a:r>
          </a:p>
          <a:p>
            <a:pPr marL="0" indent="0">
              <a:buNone/>
            </a:pPr>
            <a:endParaRPr lang="en-US" dirty="0"/>
          </a:p>
        </p:txBody>
      </p:sp>
    </p:spTree>
    <p:extLst>
      <p:ext uri="{BB962C8B-B14F-4D97-AF65-F5344CB8AC3E}">
        <p14:creationId xmlns:p14="http://schemas.microsoft.com/office/powerpoint/2010/main" val="3820012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pole tekstowe 3"/>
          <p:cNvSpPr txBox="1">
            <a:spLocks noChangeArrowheads="1"/>
          </p:cNvSpPr>
          <p:nvPr/>
        </p:nvSpPr>
        <p:spPr bwMode="auto">
          <a:xfrm>
            <a:off x="251520" y="980729"/>
            <a:ext cx="4248472"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sz="2400" b="1" dirty="0"/>
              <a:t>Robert </a:t>
            </a:r>
            <a:r>
              <a:rPr lang="en-US" altLang="en-US" sz="2400" b="1" dirty="0" smtClean="0"/>
              <a:t>Boyle</a:t>
            </a:r>
            <a:r>
              <a:rPr lang="pl-PL" altLang="en-US" sz="2400" b="1" dirty="0" smtClean="0"/>
              <a:t> (</a:t>
            </a:r>
            <a:r>
              <a:rPr lang="pl-PL" altLang="en-US" sz="2400" b="1" dirty="0" err="1" smtClean="0"/>
              <a:t>aristocrat</a:t>
            </a:r>
            <a:r>
              <a:rPr lang="pl-PL" altLang="en-US" sz="2400" b="1" dirty="0" smtClean="0"/>
              <a:t>, </a:t>
            </a:r>
            <a:r>
              <a:rPr lang="pl-PL" altLang="en-US" sz="2400" b="1" dirty="0" err="1" smtClean="0"/>
              <a:t>considered</a:t>
            </a:r>
            <a:r>
              <a:rPr lang="pl-PL" altLang="en-US" sz="2400" b="1" dirty="0" smtClean="0"/>
              <a:t> the </a:t>
            </a:r>
            <a:r>
              <a:rPr lang="pl-PL" altLang="en-US" sz="2400" b="1" dirty="0" err="1" smtClean="0"/>
              <a:t>author</a:t>
            </a:r>
            <a:r>
              <a:rPr lang="pl-PL" altLang="en-US" sz="2400" b="1" dirty="0" smtClean="0"/>
              <a:t> of </a:t>
            </a:r>
            <a:r>
              <a:rPr lang="pl-PL" altLang="en-US" sz="2400" b="1" dirty="0" err="1" smtClean="0"/>
              <a:t>experiments</a:t>
            </a:r>
            <a:r>
              <a:rPr lang="pl-PL" altLang="en-US" sz="2400" b="1" dirty="0" smtClean="0"/>
              <a:t> and the pump)</a:t>
            </a:r>
          </a:p>
          <a:p>
            <a:pPr eaLnBrk="1" hangingPunct="1"/>
            <a:endParaRPr lang="en-US" altLang="en-US" sz="2400" b="1" dirty="0"/>
          </a:p>
          <a:p>
            <a:pPr eaLnBrk="1" hangingPunct="1">
              <a:buFont typeface="Calibri" pitchFamily="34" charset="0"/>
              <a:buAutoNum type="arabicPeriod"/>
            </a:pPr>
            <a:r>
              <a:rPr lang="pl-PL" altLang="en-US" sz="2400" dirty="0"/>
              <a:t> </a:t>
            </a:r>
            <a:r>
              <a:rPr lang="en-US" altLang="en-US" sz="2400" dirty="0"/>
              <a:t>Invented </a:t>
            </a:r>
            <a:r>
              <a:rPr lang="pl-PL" altLang="en-US" sz="2400" dirty="0" smtClean="0"/>
              <a:t>the</a:t>
            </a:r>
            <a:r>
              <a:rPr lang="pl-PL" altLang="en-US" sz="2400" dirty="0" smtClean="0"/>
              <a:t> </a:t>
            </a:r>
            <a:r>
              <a:rPr lang="en-US" altLang="en-US" sz="2400" dirty="0" smtClean="0"/>
              <a:t>air</a:t>
            </a:r>
            <a:r>
              <a:rPr lang="pl-PL" altLang="en-US" sz="2400" dirty="0" smtClean="0"/>
              <a:t> </a:t>
            </a:r>
            <a:r>
              <a:rPr lang="en-US" altLang="en-US" sz="2400" dirty="0" smtClean="0"/>
              <a:t>pump</a:t>
            </a:r>
            <a:endParaRPr lang="en-US" altLang="en-US" sz="2400" dirty="0"/>
          </a:p>
          <a:p>
            <a:pPr eaLnBrk="1" hangingPunct="1">
              <a:buFont typeface="Calibri" pitchFamily="34" charset="0"/>
              <a:buAutoNum type="arabicPeriod"/>
            </a:pPr>
            <a:r>
              <a:rPr lang="en-US" altLang="en-US" sz="2400" dirty="0"/>
              <a:t> Assembled gentlemen to speak in the name of the </a:t>
            </a:r>
            <a:r>
              <a:rPr lang="en-US" altLang="en-US" sz="2400" dirty="0" smtClean="0"/>
              <a:t>Nature</a:t>
            </a:r>
            <a:endParaRPr lang="en-US" altLang="en-US" sz="2400" dirty="0"/>
          </a:p>
          <a:p>
            <a:pPr eaLnBrk="1" hangingPunct="1">
              <a:buFont typeface="Calibri" pitchFamily="34" charset="0"/>
              <a:buAutoNum type="arabicPeriod"/>
            </a:pPr>
            <a:r>
              <a:rPr lang="pl-PL" altLang="en-US" sz="2400" dirty="0"/>
              <a:t> </a:t>
            </a:r>
            <a:r>
              <a:rPr lang="en-US" altLang="en-US" sz="2400" dirty="0"/>
              <a:t>Created </a:t>
            </a:r>
            <a:r>
              <a:rPr lang="pl-PL" altLang="en-US" sz="2400" dirty="0" err="1" smtClean="0"/>
              <a:t>semi</a:t>
            </a:r>
            <a:r>
              <a:rPr lang="pl-PL" altLang="en-US" sz="2400" dirty="0" smtClean="0"/>
              <a:t>-</a:t>
            </a:r>
            <a:r>
              <a:rPr lang="en-US" altLang="en-US" sz="2400" dirty="0" smtClean="0"/>
              <a:t>public </a:t>
            </a:r>
            <a:r>
              <a:rPr lang="en-US" altLang="en-US" sz="2400" dirty="0"/>
              <a:t>space of science</a:t>
            </a:r>
          </a:p>
          <a:p>
            <a:pPr eaLnBrk="1" hangingPunct="1">
              <a:buFont typeface="Calibri" pitchFamily="34" charset="0"/>
              <a:buAutoNum type="arabicPeriod"/>
            </a:pPr>
            <a:r>
              <a:rPr lang="pl-PL" altLang="en-US" sz="2400" dirty="0"/>
              <a:t> </a:t>
            </a:r>
            <a:r>
              <a:rPr lang="en-US" altLang="en-US" sz="2400" b="1" dirty="0" smtClean="0">
                <a:solidFill>
                  <a:srgbClr val="FF0000"/>
                </a:solidFill>
              </a:rPr>
              <a:t>Designed methodology </a:t>
            </a:r>
            <a:r>
              <a:rPr lang="pl-PL" altLang="en-US" sz="2400" b="1" dirty="0" smtClean="0">
                <a:solidFill>
                  <a:srgbClr val="FF0000"/>
                </a:solidFill>
              </a:rPr>
              <a:t>and </a:t>
            </a:r>
            <a:r>
              <a:rPr lang="en-US" altLang="en-US" sz="2400" b="1" dirty="0" smtClean="0">
                <a:solidFill>
                  <a:srgbClr val="FF0000"/>
                </a:solidFill>
              </a:rPr>
              <a:t>norms</a:t>
            </a:r>
            <a:r>
              <a:rPr lang="pl-PL" altLang="en-US" sz="2400" b="1" dirty="0" smtClean="0">
                <a:solidFill>
                  <a:srgbClr val="FF0000"/>
                </a:solidFill>
              </a:rPr>
              <a:t> for </a:t>
            </a:r>
            <a:r>
              <a:rPr lang="en-US" altLang="en-US" sz="2400" b="1" dirty="0" smtClean="0">
                <a:solidFill>
                  <a:srgbClr val="FF0000"/>
                </a:solidFill>
              </a:rPr>
              <a:t>scientific </a:t>
            </a:r>
            <a:r>
              <a:rPr lang="en-US" altLang="en-US" sz="2400" b="1" dirty="0">
                <a:solidFill>
                  <a:srgbClr val="FF0000"/>
                </a:solidFill>
              </a:rPr>
              <a:t>communication</a:t>
            </a:r>
            <a:endParaRPr lang="pl-PL" altLang="en-US" sz="2400" b="1" dirty="0">
              <a:solidFill>
                <a:srgbClr val="FF0000"/>
              </a:solidFill>
            </a:endParaRPr>
          </a:p>
          <a:p>
            <a:pPr eaLnBrk="1" hangingPunct="1"/>
            <a:endParaRPr lang="pl-PL" altLang="en-US" sz="2400" dirty="0"/>
          </a:p>
          <a:p>
            <a:pPr algn="ctr" eaLnBrk="1" hangingPunct="1"/>
            <a:r>
              <a:rPr lang="en-US" altLang="en-US" sz="2400" b="1" dirty="0"/>
              <a:t>Converted social capital into scientific authority</a:t>
            </a:r>
          </a:p>
        </p:txBody>
      </p:sp>
      <p:sp>
        <p:nvSpPr>
          <p:cNvPr id="3077" name="pole tekstowe 4"/>
          <p:cNvSpPr txBox="1">
            <a:spLocks noChangeArrowheads="1"/>
          </p:cNvSpPr>
          <p:nvPr/>
        </p:nvSpPr>
        <p:spPr bwMode="auto">
          <a:xfrm>
            <a:off x="4716016" y="980728"/>
            <a:ext cx="4325084"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altLang="en-US" sz="2400" b="1" dirty="0"/>
              <a:t>Robert </a:t>
            </a:r>
            <a:r>
              <a:rPr lang="en-US" altLang="en-US" sz="2400" b="1" dirty="0"/>
              <a:t>Hook</a:t>
            </a:r>
            <a:r>
              <a:rPr lang="pl-PL" altLang="en-US" sz="2400" b="1" dirty="0" smtClean="0"/>
              <a:t>e </a:t>
            </a:r>
          </a:p>
          <a:p>
            <a:pPr eaLnBrk="1" hangingPunct="1"/>
            <a:r>
              <a:rPr lang="pl-PL" altLang="en-US" sz="2400" b="1" dirty="0" smtClean="0"/>
              <a:t>(</a:t>
            </a:r>
            <a:r>
              <a:rPr lang="pl-PL" altLang="en-US" sz="2400" b="1" dirty="0" err="1" smtClean="0"/>
              <a:t>craftsman</a:t>
            </a:r>
            <a:r>
              <a:rPr lang="pl-PL" altLang="en-US" sz="2400" b="1" dirty="0" smtClean="0"/>
              <a:t>, </a:t>
            </a:r>
            <a:r>
              <a:rPr lang="pl-PL" altLang="en-US" sz="2400" b="1" dirty="0" err="1" smtClean="0"/>
              <a:t>Boyle’s</a:t>
            </a:r>
            <a:r>
              <a:rPr lang="pl-PL" altLang="en-US" sz="2400" b="1" dirty="0" smtClean="0"/>
              <a:t> </a:t>
            </a:r>
            <a:r>
              <a:rPr lang="pl-PL" altLang="en-US" sz="2400" b="1" dirty="0" err="1" smtClean="0"/>
              <a:t>servant</a:t>
            </a:r>
            <a:r>
              <a:rPr lang="pl-PL" altLang="en-US" sz="2400" b="1" dirty="0" smtClean="0"/>
              <a:t> </a:t>
            </a:r>
            <a:r>
              <a:rPr lang="pl-PL" altLang="en-US" sz="2400" b="1" dirty="0" err="1" smtClean="0"/>
              <a:t>later</a:t>
            </a:r>
            <a:r>
              <a:rPr lang="pl-PL" altLang="en-US" sz="2400" b="1" dirty="0" smtClean="0"/>
              <a:t> </a:t>
            </a:r>
            <a:r>
              <a:rPr lang="pl-PL" altLang="en-US" sz="2400" b="1" dirty="0" err="1" smtClean="0"/>
              <a:t>recognized</a:t>
            </a:r>
            <a:r>
              <a:rPr lang="pl-PL" altLang="en-US" sz="2400" b="1" dirty="0" smtClean="0"/>
              <a:t> as a gentleman)</a:t>
            </a:r>
          </a:p>
          <a:p>
            <a:pPr eaLnBrk="1" hangingPunct="1"/>
            <a:endParaRPr lang="en-US" altLang="en-US" sz="2400" b="1" dirty="0"/>
          </a:p>
          <a:p>
            <a:pPr eaLnBrk="1" hangingPunct="1">
              <a:buFont typeface="Calibri" pitchFamily="34" charset="0"/>
              <a:buAutoNum type="arabicPeriod"/>
            </a:pPr>
            <a:r>
              <a:rPr lang="pl-PL" altLang="en-US" sz="2400" dirty="0"/>
              <a:t> </a:t>
            </a:r>
            <a:r>
              <a:rPr lang="en-US" altLang="en-US" sz="2400" b="1" dirty="0" smtClean="0">
                <a:solidFill>
                  <a:srgbClr val="FF0000"/>
                </a:solidFill>
              </a:rPr>
              <a:t>Designed</a:t>
            </a:r>
            <a:r>
              <a:rPr lang="pl-PL" altLang="en-US" sz="2400" b="1" dirty="0" smtClean="0">
                <a:solidFill>
                  <a:srgbClr val="FF0000"/>
                </a:solidFill>
              </a:rPr>
              <a:t> </a:t>
            </a:r>
            <a:r>
              <a:rPr lang="en-US" altLang="en-US" sz="2400" b="1" dirty="0" smtClean="0">
                <a:solidFill>
                  <a:srgbClr val="FF0000"/>
                </a:solidFill>
              </a:rPr>
              <a:t>the air</a:t>
            </a:r>
            <a:r>
              <a:rPr lang="pl-PL" altLang="en-US" sz="2400" b="1" dirty="0" smtClean="0">
                <a:solidFill>
                  <a:srgbClr val="FF0000"/>
                </a:solidFill>
              </a:rPr>
              <a:t> </a:t>
            </a:r>
            <a:r>
              <a:rPr lang="en-US" altLang="en-US" sz="2400" b="1" dirty="0" smtClean="0">
                <a:solidFill>
                  <a:srgbClr val="FF0000"/>
                </a:solidFill>
              </a:rPr>
              <a:t>pump</a:t>
            </a:r>
            <a:endParaRPr lang="en-US" altLang="en-US" sz="2400" b="1" dirty="0">
              <a:solidFill>
                <a:srgbClr val="FF0000"/>
              </a:solidFill>
            </a:endParaRPr>
          </a:p>
          <a:p>
            <a:pPr eaLnBrk="1" hangingPunct="1">
              <a:buFont typeface="Calibri" pitchFamily="34" charset="0"/>
              <a:buAutoNum type="arabicPeriod"/>
            </a:pPr>
            <a:r>
              <a:rPr lang="pl-PL" altLang="en-US" sz="2400" dirty="0"/>
              <a:t> </a:t>
            </a:r>
            <a:r>
              <a:rPr lang="en-US" altLang="en-US" sz="2400" dirty="0"/>
              <a:t>Prepared the stage and machinery for the show</a:t>
            </a:r>
          </a:p>
          <a:p>
            <a:pPr eaLnBrk="1" hangingPunct="1">
              <a:buFont typeface="Calibri" pitchFamily="34" charset="0"/>
              <a:buAutoNum type="arabicPeriod"/>
            </a:pPr>
            <a:r>
              <a:rPr lang="pl-PL" altLang="en-US" sz="2400" dirty="0"/>
              <a:t> </a:t>
            </a:r>
            <a:r>
              <a:rPr lang="en-US" altLang="en-US" sz="2400" dirty="0"/>
              <a:t>Operated behind the scenes (in private) influencing the public</a:t>
            </a:r>
          </a:p>
          <a:p>
            <a:pPr eaLnBrk="1" hangingPunct="1">
              <a:buFont typeface="Calibri" pitchFamily="34" charset="0"/>
              <a:buAutoNum type="arabicPeriod"/>
            </a:pPr>
            <a:r>
              <a:rPr lang="pl-PL" altLang="en-US" sz="2400" dirty="0"/>
              <a:t> </a:t>
            </a:r>
            <a:r>
              <a:rPr lang="en-US" altLang="en-US" sz="2400" dirty="0"/>
              <a:t>Constructed technical strategy for experiment replication</a:t>
            </a:r>
          </a:p>
          <a:p>
            <a:pPr eaLnBrk="1" hangingPunct="1"/>
            <a:endParaRPr lang="pl-PL" altLang="en-US" sz="2400" dirty="0" smtClean="0"/>
          </a:p>
          <a:p>
            <a:pPr eaLnBrk="1" hangingPunct="1"/>
            <a:endParaRPr lang="pl-PL" altLang="en-US" sz="2400" dirty="0"/>
          </a:p>
          <a:p>
            <a:pPr algn="ctr" eaLnBrk="1" hangingPunct="1"/>
            <a:r>
              <a:rPr lang="en-US" altLang="en-US" sz="2400" b="1" dirty="0"/>
              <a:t>Converted scientific authority </a:t>
            </a:r>
            <a:r>
              <a:rPr lang="en-US" altLang="en-US" sz="2400" b="1" dirty="0" smtClean="0"/>
              <a:t>into</a:t>
            </a:r>
            <a:r>
              <a:rPr lang="pl-PL" altLang="en-US" sz="2400" b="1" dirty="0" smtClean="0"/>
              <a:t> (</a:t>
            </a:r>
            <a:r>
              <a:rPr lang="pl-PL" altLang="en-US" sz="2400" b="1" dirty="0" err="1" smtClean="0"/>
              <a:t>his</a:t>
            </a:r>
            <a:r>
              <a:rPr lang="pl-PL" altLang="en-US" sz="2400" b="1" dirty="0" smtClean="0"/>
              <a:t> </a:t>
            </a:r>
            <a:r>
              <a:rPr lang="pl-PL" altLang="en-US" sz="2400" b="1" dirty="0" err="1" smtClean="0"/>
              <a:t>own</a:t>
            </a:r>
            <a:r>
              <a:rPr lang="pl-PL" altLang="en-US" sz="2400" b="1" dirty="0" smtClean="0"/>
              <a:t>) </a:t>
            </a:r>
            <a:r>
              <a:rPr lang="pl-PL" altLang="en-US" sz="2400" b="1" dirty="0" err="1" smtClean="0"/>
              <a:t>social</a:t>
            </a:r>
            <a:r>
              <a:rPr lang="en-US" altLang="en-US" sz="2400" b="1" dirty="0" smtClean="0"/>
              <a:t> capital</a:t>
            </a:r>
            <a:endParaRPr lang="en-US" altLang="en-US" sz="2400" b="1" dirty="0"/>
          </a:p>
        </p:txBody>
      </p:sp>
    </p:spTree>
    <p:extLst>
      <p:ext uri="{BB962C8B-B14F-4D97-AF65-F5344CB8AC3E}">
        <p14:creationId xmlns:p14="http://schemas.microsoft.com/office/powerpoint/2010/main" val="23254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b="1" dirty="0" err="1" smtClean="0">
                <a:solidFill>
                  <a:srgbClr val="00B0F0"/>
                </a:solidFill>
              </a:rPr>
              <a:t>Craftsman</a:t>
            </a:r>
            <a:r>
              <a:rPr lang="pl-PL" b="1" dirty="0" smtClean="0">
                <a:solidFill>
                  <a:srgbClr val="00B0F0"/>
                </a:solidFill>
              </a:rPr>
              <a:t> was </a:t>
            </a:r>
            <a:r>
              <a:rPr lang="pl-PL" b="1" dirty="0" err="1" smtClean="0">
                <a:solidFill>
                  <a:srgbClr val="00B0F0"/>
                </a:solidFill>
              </a:rPr>
              <a:t>important</a:t>
            </a:r>
            <a:r>
              <a:rPr lang="pl-PL" b="1" dirty="0" smtClean="0">
                <a:solidFill>
                  <a:srgbClr val="00B0F0"/>
                </a:solidFill>
              </a:rPr>
              <a:t> </a:t>
            </a:r>
            <a:r>
              <a:rPr lang="pl-PL" b="1" dirty="0" err="1" smtClean="0">
                <a:solidFill>
                  <a:srgbClr val="00B0F0"/>
                </a:solidFill>
              </a:rPr>
              <a:t>because</a:t>
            </a:r>
            <a:r>
              <a:rPr lang="pl-PL" b="1" dirty="0" smtClean="0">
                <a:solidFill>
                  <a:srgbClr val="00B0F0"/>
                </a:solidFill>
              </a:rPr>
              <a:t> he </a:t>
            </a:r>
            <a:r>
              <a:rPr lang="pl-PL" b="1" dirty="0" err="1" smtClean="0">
                <a:solidFill>
                  <a:srgbClr val="00B0F0"/>
                </a:solidFill>
              </a:rPr>
              <a:t>delivered</a:t>
            </a:r>
            <a:r>
              <a:rPr lang="pl-PL" b="1" dirty="0" smtClean="0">
                <a:solidFill>
                  <a:srgbClr val="00B0F0"/>
                </a:solidFill>
              </a:rPr>
              <a:t> </a:t>
            </a:r>
            <a:r>
              <a:rPr lang="pl-PL" b="1" dirty="0" err="1" smtClean="0">
                <a:solidFill>
                  <a:srgbClr val="00B0F0"/>
                </a:solidFill>
              </a:rPr>
              <a:t>this</a:t>
            </a:r>
            <a:r>
              <a:rPr lang="pl-PL" b="1" dirty="0" smtClean="0">
                <a:solidFill>
                  <a:srgbClr val="00B0F0"/>
                </a:solidFill>
              </a:rPr>
              <a:t>:</a:t>
            </a:r>
            <a:endParaRPr lang="en-US" b="1" dirty="0">
              <a:solidFill>
                <a:srgbClr val="00B0F0"/>
              </a:solidFill>
            </a:endParaRPr>
          </a:p>
        </p:txBody>
      </p:sp>
      <p:sp>
        <p:nvSpPr>
          <p:cNvPr id="5" name="AutoShape 4" descr="data:image/jpeg;base64,/9j/4AAQSkZJRgABAQAAAQABAAD/2wCEAAkGBhMSERUUExQWFRQWGCAaGRgYGB8cHxscHCAgHh0hIB8dHCYgHB0jHB0dIS8iIycpLCwsGB4xNTArNSYrLCkBCQoKBQUFDQUFDSkYEhgpKSkpKSkpKSkpKSkpKSkpKSkpKSkpKSkpKSkpKSkpKSkpKSkpKSkpKSkpKSkpKSkpKf/AABEIAPMAzwMBIgACEQEDEQH/xAAcAAACAgMBAQAAAAAAAAAAAAAFBgQHAAIDAQj/xABNEAACAQIEBAMFAwkECAUDBQABAgMEEQASITEFBhNBIlFhBxQycYEjkaEVM0JSYrHB0fAWcoLhJENTY6Ky0vEIJaPC05KTwyY1RFSD/8QAFAEBAAAAAAAAAAAAAAAAAAAAAP/EABQRAQAAAAAAAAAAAAAAAAAAAAD/2gAMAwEAAhEDEQA/ALG47EUlmkDSNlgLGNcniCG9hnRgDZjta+l76YjNPEngEtSoJBDqsWWzZArXMWgIcHb9F/LEuhJbikwJ+CJQNfPITpfB+SnY7Ofp93ngFCqpow0uaqqgtPAsucNHqrZ7gAQ6kBP+IaYH0fBUGZpHrIWDRpbqxsS8nb83lygEEtf9bYrh/NP+0QfO/wDC+BknG4Q8iGbL0rB2Y2UGym2p8Ryst8u19dxgOH9iVNv9JqjtrnXYfKPHqclRjaoqhfUnq7/8OJ8dXEZjEJVMq3LJm1AGW9xfQDOv/wBQxlLSMkjKGOQnOt/2icyj5HX/ABemAH/2KjNvt6i17gdQb+fwYxOR4u009r3tnUj8UxCli4ikgIIcyNIFBY9OBNBHmC2EhsCxvY3bKNBcyuHcwdaqeBZISEL3VH8YylQuma50zZvDoSB6kOqcmRqAOvU9/wDXHW/0x0flGIggyS2P7Y/iu/8ALBPotfVrj641aJgL5he3fQfjtgAsvKNNGhLyyhBqc0thp37Y60vKtM6Ao0uU6g9R9Qfnr2xK4jwdalAspYoGDFVbRragNpqA1msNyov5YC0fK8dKA9RUvnaVSrNLp4M5jQZ7kizM1r7+gGA8qoOHJOKdqkrOcvg61m11Uanv5bkY3oaehqiyw1ErMhIJjmkAuCb5W0V7bHLfAbnnhdLw+inlBvJLVRTMznPIz9VGyqbXAyKwUdgDvjrwvhFPVVczdTp9CSMRxDwNHlUMhQhsuSRbgra1gdjc4Bi/sbDa2aXUW1lJ/eN8eHkqEn459P8AenXS3ljhBwiJ3qYusfepQOuygg5W2AzAgKEOUWNxvvg3DRMihVOiiy3PYaDsNhgIA5Sj7tKdMou4P11Xf1xg5SiGazSDN5MBb5eHTBGRZBrf7vmPTHoRymvxXHf5He2ACRclx5iepOBtbOCDv2yYxuQ4j/rZtvNP/jwaZZexH9W/zx0kz2FvLX8L4AD/AGEj/wBtP98f/wAWN5OSUJ1nn02F4iPuMWDMiP2t9/8APAzmHmSOj6ZkuTIcqKu5sMzMxOioqi5Y7DAcP7FL2qJ/kOkP/wAOMl5LU/8A8mqHoJFA+7p2xyrPaBBGUGViGRZGcFemiuTlJkvY3ysQFubKTg7FOXUOjAqwuD923pvgA1PycY7laurvrp1IyCfrFgZxng8sMkAWrmcyyMpWURMCBG7aZIlIIK7388N5L5fX6ef8sBOYY3apoLaHrSa6afYyeYwEejRhxOqI1+yXTzIWO2p28sZw569cysscj5cznqEAMVJVEFhZcxALXNwjHQsAPOFxseJVpvooQa3/AFIj/PErnMyCjnKOyMqgq4JFiHU9tR9MBJ4NxATggyRmSLwTIjFsj63Guo+ZAJtiFxGgpfeIw+RZUzyxrlFmZjdmIA1Iax3B1OCFDwZIS5iRYzI+eQqLF2I1JJBJJPe+AFJml47Kc/ggpwoXexci+vb1wAf2fcX4nU1TtVUEUUQzfb9IxPcnQAMSXB76Ad79jYM0co1QhjcaMSBa+puAdhsLY8likzpqR8V7HTbTt54G80PLHSSurKGVNzt3vfy7YAHRcanm4pUU8Uo6Cpc3TNlbQaEkEX3tqNPXXtwP2ZUtFVGqDPJPIWvJI2oZ98gVQATqLm5+/Az2P0Mq0hlfUyMWvcG+pGh3sLbeuHquido2GxtcEG1iNfL0wG2V1B1zEnz+/t/WmOfujW1N/S/pt+GNUSQgE/q77W29PniS8BzX0te+/pgNUpXXZidr3+n8j9+Ern7mSKE9OpQPEiJIcrENnZmQggH4Mp19CdD2g87+0cjPDSyBNMvU/SJ1+G4sB+1vfFOwcOlqGIF3vve5Yn0Nt++AaoeKzcRpkhfrzSoIypYr0hIr+Jy6WH5osAJMxud8MHHOU6yWWVqU5I5UBlRc+Z3UHKLgsp3Fj4QNdNyRHB+WKugpZKiOaSCRRmAUAra4BJDLlOnbX6YZa+mqagTiSsn6YlEa5nCggKpYHpBcxJbQC+Agcl189AHiq6leuzIxUESSRp8BQtlYKTZDl10T9E64tWm4ok1+g6tbcA69xsfUfgcVRw7kuIANGkqsGCh3QomYkC97bEm2ttx547S8MnomzQsUcMcx0Ga19Mt/EPTTvgLYgD9/M/u+XnjxUkI1tsdvOwt+N8BeUubfe0yvlWcH4fMeYFz+/BHi1DNLTyRxv05H0EgJGUGwLDKfiAvbte19MBP6bBRb4sQnr0WoWEv9o4zBQCfAt9SQLKL6C5FyDbbASCi4gjzJE8QRQcjSIxzM1spJzEtlGrWC3a42tYXFBVw1c9361U9PDquiB2eoC6HRY03NhsCbE4B8dW7efptgNxngUbVEVZPJZKWNzkIGTWzFyTr4coPzUHtiAtBxR2WN5YukoUO+Uh5dbvlyWygghb6WtoMNDx5gUYXUjKbi4IItrffAVTyrzlaAVJjIpRUzuAMhKQSE5fCCD4XJ0HZj2w8cmyRCmMdMWaOGSSNc+W4CsdBYnwi9lJsSoB7glN9nvL0X5KUOGZveHiyF3yXE2W5TNlJAF9R2xZ7Zs2m2nbS2AxWe9vx+/wDywH5hkYS0ZA8XVfT/APyf12wYVm/r/vhf5tlYSUpA8Qke2xH5thrf0vgOPC0b8o1ouQGsfuWIfwxN5pgY0M4JuSP/AHC2IHB6eQcQrSDoStr/AN1PT0xL5uSQ0ct9RlW+w1zre30vgDyAgsb6fP0/DFf+zSoknrK+eS1yyrby3NvpffDnxCVujMdrLJ+Cm2Er2NIOlVMtxee24OwA+eAfahCoB/aUfIHT0wI51pZGoai1mIS4FvIeL7xfYaYKVofpvYXOhGo7EY7OC2jL4SLEaa33GArv2OVxem6Y/QJFtyNe5t++19PXDpVzSAHUEbW072FvU3OK45H4fJTcUrKf9FDmzd8p2122IOp89N8PtUHkkjtfKviINgW7LsNNTe1xrgCywOAADsAB/XlhP9pHNnQT3dT4mW7ttZTsLg3F/Mennhyp3a1z9SfLFD888R96nLeINmIAJuR6D8NAMAPEBlpWcLoj+JraG/7r/d3wY5Ao5eqZAHOUalGAK22Nzve50xC5eVo0zEeBt9rel9fDr2P8MPvAKPpC4W2bUH07C6nS5100wDDHygk7vNOXPUgMPS+BVRtzYW8Z8zfHPlfk33KSVs8kmYgRmVw7KP0mzECxY6WHZQNcGoKqTQZdgPW/rfEev4kYYpJZPgjBdyReyrcmw+XbAdJqZ5Kd02LgqDYbkEXttvY4UKSgyJEbO7s7mTrNndnHha52sCthbS1sNHD61ihZRmuAQR3B1BHlcYWqaVz4CSWSWXOdxfO1mvbTS2h+7TALcyzU9Wrp4SLsLDtfW/oQLWxaXBeLtUQiSwDXIKjWxBIOt9R/nhE5oRlS6gk5thvb/q02PfEv2YcWYs8RFswzZQNFK6HXztbff94PlW8gByBSbaZr2v2Jtrb5YU+CxzpxF1lcSskEKvJly5vFUldLWvYi9tLjDa07C2l/phdpCx4tPvZYoPlfLUX/AHjAMqyNfUaa6/uxrUVgjRnfwogLFuwCi5Pn5/djWbiKIUDuiFzZQzAFjpoAdzrsMR6vitPlZZJIstjnDMLWsSb3027YBL5N4rCwKI4yflGdlP6wa7x6HXUyC393D8Zjci1wMKdPzDwpZox0xC0tpI2enaJXyCwZSVAAAtqbC1jg7xjjEiRBqWIVLFgLK4Fgb6376i31vsDgJwla2qm/l/nhd5ql/wBIogRoXluNeyED9+GJpCCNzv8A1thW54UmaltcWEpuDa2iD+OAkcKkb8oVluxj872CLffS2vbS+JXMSv7m27NYeWpLr2vb+XbArgrP+Uq86kBowNL2GVbgYJ8cze7yXBGsY2H667euA7ceD+61WbbpyW07WPrhX9jIPucp7mVj89SP4DDhXqxhnW17rJb6g22woeyWoY0sy2IyTHQ6G5sT6W9dMA58RZxGx2Gn7+2IPMFNVyRH3WZYJlNwXQMj+asCCcp/WXUeuJHE6l+mbAliVAAHmRfGGrfUEX07A/ib3wCNScD4l+UWqqinju0QXNTSAqWW9iwkdCFI9GOgw4QLIGuwsSFuAb5QBbcHvr547z1vTjLkhUClmNjoF1J7kjEKn4o0q9RPEnY5SLj62uLWPrfTAEqydhTyk2UhHsxBsLBrGw1tsfrj54rZDJK4ICPmu1/1hcEgja/ptv2x9DSxNLTSL3dGUXGmoIGnlrj5olGWUqBrqQATte4t309dcAw1iP075brYeK1h5Wa2it62Ia18WBwDiNT0gcuZVXLlAIY2vY2AsxtrfC3yrxjqRFJVsEUoXAFypN/GO59RocE6SFo3vE1ozc+YOUfqnb5j7hgLEgmZkB2OXa1yPmfu88cqulzgqy51vc5hcXUgj52YX+mFPhHM2S5lG1iG1Nrb3A+fkMGo+co2JypcW0IO5+W+A1oaj3dGQKQqA5UA2RdfCAPLQDbTEbhUkiKpIUvclrn9NzmdmtsLnQDyAGOMvFY7sX1LXGXyBFiNjYm/ptiLw/iNlaMqWEKABi2pWwK3AFs9hrtffvgMkmujHTO1zmtYC+lh53+ZtiF7M5G96fQGyte2yi4tb1/lgfVcTbxyMGDlfCtraHQD0Fvlpgj7Jls80h1snbtc9tf53wFkz1LAA5TqcL9HJ/5rU2tcpD/yTHBtq7UaG/btbQYXuGzf+aVJI/2Z28oSdP8A6jgDHHeX4qxQsikMocI2+RnUpmA2JAOl8UhN7RenUSxzQiKoDsjsIkmAa5VigcoyA6kKWcC+mmmLm5lnLCNFnWEnM2UtZpSo8KDxDwlrZrEG2gIuTgWkHvMaCeKmqZsykhoR4IdtM+YltyD8OuhIF8AhUHBEFAI2WoJB8FRYXyvY5Ahq8trAL30N7X1xB5W5dNLXRLTiQySeEyOwCopYK32SXzOoOhLsFOpU2Freg5dpRoKJVANtBYfQdxoOw7YWZ+P8OjrVkFX7qyhYxE0bJGBmzNcrlXxeG+ZrDLttYLFkcjbyPbCnzlUMs1MQLnLKO47xfwGN6rmiVZZCpiMdhHBFe8ksraqxN7CI9rXuoLbY48ys16N57LIEcOFAtnIS+UZjpcHudN8B5wd5Fr69svhLpY/Tt2tpvgpxerZoTcWBeP4rgWzr6YH8Ec++117WLpbe36Q/r5Yk8yVJELALcB4/h9JV17/uwBoMTmW1wSw7/wBemET2Q1GWGojs/hl2N9NPlprf7sPVJW37WOYj8fT674SPZszR1fEYj4gs3hPzJ3I8hb8cA3VeZsgsdZAbkHQKL9sazcUWNM0rIqCwLM2Ua6bnHaqkIkQ7gAn5E2H174g8VpY6jKsmYorZsotYkDTMCpvlNmHkQp7YCHzDxJDQVLEqsTwuoY7eJCANbeIkgWt3xNoYXEMSZPhRFHoAqjywt1HKEMdNNJKzPJHHI4YuSqkRlVsHJJCgnLmJ3bbBscDSZjNKxY5FiVUYgKosWW2viY3ue4sPmBqkqlzFAwLLYMoYHKTqMw3W48/IYob2g8IajrnFiFZ+pG42ytv92q2xdnB6RKeMCIEKzXYFrnMTYkk6kk6km+BntB5T9/pgEC+8JrGSbX2upNtLjb1tgKPp+JGnqFfTKxvrqpv8r/eB9MP0PGIiA6AIT2vcEHvYeGw8xb6YrRnKM0MwKspsVY2sfrscFeFVpgYXDBSCCRZhr/y4CwqaQPeyxsNQWVr9gTcAZhtrcY5PSqmbUMc1tFuD8rsD+GF0cRjksY3Fh5nKdv2SL/hiTHUW0YyEepbX6m439cAVowAuYKoOo8j63FybfdjeCoyMSqgrfUk6XO3i7n7zjjTV6hTmTLfsN7+fcm9v8xgTxHmPp6DVwNCdSAdTYfo/3jgOXNvG1csALZ9dNCddu/hv8vltix+Q+HrRcOXqEBnvIxY5bA7XvoLC2mEj2e8qmpk96qR9gjEgHZ3G3zt37YsbmiVH93hZQRLOqsCBqqKzsPl4QPrgJ6VmYAgqb+IFdRbtYjtbvgNwuQflKrJ1uYxoP9wp/jgxTdOFUijXIiKFUDYDy3vgXwT/APc64/toPughP/u/HAGOJ8HgnC9eMPbwrckgZrA6Xt2GvawxTXMXtAloOITxy9RJhZOvCUPUQAdNmilRlzZCASrKDbbD1P7Snnrvc+HwpKVJDzSMQosbNYAXYA3F76kHsLklVTRyVCUvEaWCTqKTFLlDoxBAKWcXRtRsSDpqNsBXvDuZK+rUtBxKrsBsaOmv+Ew1wE4nywpSSernqJbbgpDAWN+5LyEG/fKcXIvs24avw0qJ/cLr/wArDHCloODKbL7oxVst2ZXIY9ruTY+mAg8i8DjqKOlqJoQuQKaeNXb7KNLhPFcF2NyxJ7Na3mV5uQNJTAlRq+5A/RG1xgo/HYEnFPqJAgcgLZVTWxJ2AJUgfI+WA3N9UhemAsSS5BFiACoNzroD2OA94RKVqqzwk3YG97DQyaanUi42/hjvxqpzwmwsc0RPzMqenqcQeDSZamtJ1UyCx1NiWcfd/LBLilUemBbeSP62dSe2mmuAmw1ltB5n5ak+V7YS+TJinGOKqVucykEbC9zY+puDh7zkeVvv1wmcGR143xAgCxjhIOltgDe+t9/uwDG9YWnew8KxqNT3N2/AW798bw12ZiANdvlt6+R+e+OPD5lZ5G1N2sddNAL2/wAsFIZVvpp2tbT0OAQ35hHEZ6qiWG0EQYSSEnO7Jr4bEZRcAXN/xx35P428HBqWpcdVcmaUk2YAsblRaxtr4dL+euA3sukVqnirG+cyPv5XN/kcGeVF/wD05GNR/ojbW75sA1S1YupG2h30tYkG33Y3Timvn/RxFp5F6cNwL5EP/CPvtjZqtb3tfxb+f8v88AA5x9n9LxNSw+yqR/rQN8ulnF9RtruPpbFM8wcr1nD2Cyp4T8LrqjfJraf3Tj6JFepS4JAAa53Fhe9z20GACyDi0ZVVmggjayOyi04ZGRxkbXpjN3302tgKCWqDashuO6tb8PP6YJQV0iqAjyZb7GxF/LU201/HDD7T+U4YpetRpJEnUMcsZQhA9i4KX7FQTlGmxG+A/I3K5mYSz5/dQQD00uzsdEUBtsxBW/nYd74DvSvNMAis7G9wEsvz2N9hhv5f9lxZi1VeNDuotnbtbvYep11274deB8uikmcqQItRHGqAFL/rOdWFthsMecT5xgim6Ti5yhmclQiKXyrc62YtspAvqb2F8AdpxFDFZECRxg6AaCwufwxWvFOcmmqIXM0dMVDZI4oGqpIzJlCiXKcokdbnIoJXK2pvo0cY5zpDSSCKoQPKkqRGxOaQLl08PiAZl12OvkcIlFXTCljgDI8DKW91p0imnIJury/YSRkt8V9L3Gt74B85V5mEzmGV45pE1zJC8JXaweKTxIxuTpcG3bHbgT/+Y1uuhkFvS0FJ/wBX9Xwp+z1AtYt0GiuLSJkqIwQD9oBGisrZTYjaw88NPAiv5RrwSDeQED5QUv8Al92ARvZHSCl4nUU1QLVCJkXTcKxYkE7hlIYEdr4srmOVWaCL/WNKrLveynxHQdhgBz40MVbwucjLMarphgpJMbK2ZTbW2YrYa/EfXBrl2oSVPejYvMWyk30iV2CKL6gWGYjuxJ+QCPbBxeSHhx6Rt1HCOdrIQxOvzA21IuMMXLvDYIqSKGMKYsgsCAcwO5Omt73N/PAf2i0yVVMtF+nUto1tIkjs0kp/uroB3ZwO5xOpa9UgyRayxQx5Vfw3MlxFmyiwLFNQNsAEoeUIKhJ4ZVuI6s2cglmQqpA30yq3THkqiw1xJr+AUtLIrRqVL5nYlmYbIoFmba1rC2mtrXOGThlCsKAE52Ylnf8AWc2zNbte2g7AAYGc0PleEi18rgA7HVD/AA/HAReGMBPVXBPjBFj3zy7+Q1xP4pUjICBYh4wLi9/Gt9O++IfC3UVFUcvhzCxtbUM99b4l8VnXICqg/ax3uNgXX/vgCNLOjAeg8v6GEybivT45MoUW93S9za+umtu2uHKlaOwsNT6djv6Wwg8a4tHHxxwy3vSqLDvrfUaE6G1wdMA7UtQmQDKNSbjffa+g3xPpX0sVtriNRMAiEgBmA0Gtr/v00vgJxb2mcOpGaOepAkQ2KBHJvf0W344BS9lcYE3FRp+caxC/3r+LXz2vg3y84TlyLYf6J3/aB/nituTfaNTUc1cxVpBOzMmQBd72uGYAYZuEe0Wi/JMdEHb3hacRBcpF3CgWBH7W2AsmJ0CwghbhRoR5L9MerIrMAUXXQ+nlp3x3eJRkuLEKdNbDTXTa+PFhS5FtTtb6gnz74ADxeCYQgRCMI0hWYkZbQENnsTez+uFReLVEVEI0hqawI9s8H2QliGniNyzvbcxixsCTvglyxSotZIsZLQxCSnW9rMIUjEhKiykmWUgtbUrrifDTrwuI9N5J6csqpAxBEBOYjK+UtlJsihhYFlFxuArbivEp2qG97oqqRZUKrHICQHkIFMc18gYfDm0bVgbnDRxeNaECIUFSkRLs/QUyIqPGwQEqfjSXUfqjUHAnnPmeurXnhi0WCUEQxx5pLRSL4y2pDA6+G3lr3ZaDmKSElEMhUPGFiqVMcrhyFZluLr4zoD3B01wDRwiozU8HWv1GhRnBuDmyi9/44hvBJLUuoEcdIFKOtrSTNlPjDBcyqtwFOa/hY+WJ3BKhaqPq9J4wxIGdtWF7ZtD8JN7YDcH46jyS1Es+SIzyQwxllSPLEQhcki7OzXtc91AG+AIct8Nmu6VCU3RVAkaxrve5c6i+UXyC+pyknfFUvTNSOlKWECQvMGMMk0cpGa8WcoshaN0N1ZUtcFSQRrd8U6XsMwIGxwtUlVFWVlXBPDTzx0tghKKzLfcNmkZrnUfCoujemACezCh+2eRnzkRXAZzI0HUIPTeU2zsQoa1hl1vvhh4Aq/lCuuDfq2B7fmae+3yGCHG6xKOmDxQK4DIiRIVjXM7BBqfCupxF5ZYGqrTqCZyd/wDdU+ABc/1AfiVAnanmhc/3ppQi/cqN9+HPhWTpRbDw7E/PCNxNeoaip7flKliQ+awyxxn/ANQv9+HHhcMfTjXU5VAP4nzwEbIr8TdSAVipFHy60jEj6iIYjUCiTiNWdwJYYyb94oupt/emH9DHXlsZq3iD3JyyRRD5JCp/5pGxw5HyuKie+ktRO4I08Ik6a/8ADCPvwBav49FHIY2ViyortYXCqzFVufUqfQAakaXh8yU6NPT3JXwvbW2thoR3sL/LAXmKjjf35jqZqiCmY3I8AERYAg6fE23mcHqiiYT0gDDKsbLY3JJCjW97nbvgInA6pTNVZsotIw10v9pML2+QGuJ3EShjjtYWmite4v41H44F8BI61WGuR1jte2rykaedj+GCfFJEKqRraaM3tf8ATB0HfXTAFI8p3AuB27+eKv5vhU8bLeE2pb2B10He+m23zxZ4UP6Ejy2/kfniueaqdX4yVZc1qTa18wN79tbfTAPXB5EamhZt8gPkdfl6Yn1FHFMLSRo4vazqGH4g4icMpQscYJ1yqu3kPwNv3YG878w+40Dyx6ufDHfWzEE3N97AFvW1u+Aj8X4ZwSm0qIaCInWzxxAn6Wv2wH/tVDTRyT0vCSIInyNKqxRbEgkAeIqP1vX54o6mHvk1qiZgzMS0hGa5O5OoJNh2vhy4HSTwxTK9ZE0bRt04RMw1IIBKNGdBYeE7gba4Cz+UPanRcQcxreKVf0ZCBf0BuLt6DXQ+WNeeOeVpyKWjyy8Qm8EaA36d9M79hYa2O++18UXxmkjkWNYilw0a5AWPiy2kJOUIuY6gKpPbFscrcHpuHRRe7hJuIVS/ZKNcoYau36SxqviZjY6FRqbYBk5W5ejprx3LJBEsIYnV5Gbqzv5+JmQH1UjtgzW10NJDJM5IjjGthcnWwA87kgAeZxrS0yRKsYYsQPExtd2JuzHtdmJJt3JthY9rwA4PPlJvni2P+8XAJ/K3G5a3i09ZCixEosZiVlVpI81nuxK3lCkOGHeMLexvjaLlriVPWGqcGU0zWQzvI6yq2ZbrmJysN7g6EggEYB+zqG+rC2Vsysym1wRbxXtfcD54ubnFgKUklrBtgQL3B7+mA78H4v73TMyXhkJdCGAcxyC47GzWJBGwIttgbRckwGiipZ7SKirmKMyqXUnxXve+cs1ifiJ+QSeE8QePhEjLmyniLLIqsQ7o5AyqUOckuVuEOYqGtiRDzFHTHLTVVHTxSZYwBUifp5AzeGMKFUyMSWZj5aXwFouyIjMx0QXPyUXPzxX3s84i0skHVQjqUznqHNaVpHWewugXwKzC4Y7+hwJ5056mEWQVdH05hNTSoiszRGzjqXV82oGgAsMw0bTB6XiKRcLoHgkWPoxJIryL4cgVYXuL7nqggX3sfQgO9sFdHCJZEzGpRIJBmUGNVWc5e9wWa912IW/bBPg/MkMFdOr3+0llIZcuVRHDA7ZrtoCALWB10wC9qvG45ODFZJI2qJGRgVXLnVZCBtcaWbS50174ntxFKilrWp3DrVymJCL69UwxG1wDoM2hH6JwEyamycFpiTdnnppnP7UtTG7fi2HejhWyEanKvfyFv44A8+Ugj4YyKPCjQAfJJov5YPBFS7H4VF/oB218hgAHLE6RwVdUTvPUSN8o3dR/wIMduQ6PLw6mVgQ3RQn5soZv+Nm+7AWSIjgAUA556eOMDvmqSqfU3kJw5LTAaKbDYDywCusYaRNbh+JuzdrdKOQD5jNGuC3ESPylSg7lJLfQfv8A5nASgTqS0m1nqKyU/JZSo+Z8QHyY4M14H5Upb79KUj8MBB5OtmqiwUZqh7ab/aSWP3YL8XK9MaC3VS4/xb9u+AXIyJlqSTq1Q3z1Zj/HDDVxqTYX1cFgANB9cB3jqAp9NyT2+eFnjHJ3WrTVCVcrxZGRh5aaG3wm+o0Pr2wwSQpY63sLbE/f2x0ES5hYkDL9Px+mA9oAqoq6EIAAfl6E4SfbVHmoorC46p2/uN9MOcUC631uBa37x9+BnN/AfeaCWJPjHjUAfpr4rW9RdfrgKd9m9BmkgJ8apPcoyXXK6sL7ef0xelVyvROQz00DEbExrp+GPm7gtTLHPkjlZGvmh8TLZwbhe2hNwRtrj6J5Y4/HX0qyLow8MiHdJB8SkfP7xgNv7OUmVYmgiZVzMv2agKTe9gBYGx7a4U+BcBgpONSR0yskbUl5QbkZswKm7G408vM4YeNcaggnDSyqqwRM8l9/HZUFr3uTmsBgNyFw92FTXTMc9Y32YOhES/CBe2h7baAHvgGR4c7HsP1fO22Fj2q0uXgtRl11j7f7xcMaU3k9+4IuR+/Cv7XayGPhUtOZUEr5CqZvEQHUkhb3sLHX0wCB7LFkBU+LKXA3YDU23uMXHzZTE0r7aEMS3l3t64qD2UGNkCEK0nUuAw9R20v53uMXXxSkHu7qWJBGttfXvt5emArzk3l4VfCpIxKImWtkZHIzrcDKbi4zKVLDcb37YY6vkKGvp1j4gkJnXaamGQ2B8NiRcXXdTceXbAX2TVkLU01OZFWb3mVumW8eU5dQNzh2rauOlhkmkeyJq1lvYbWAGpJ0AG+AUeI+xDhjZpER1AiIEauQuYXs+viLdt7HywD5X4YnFKGjoZVmhjSnMjSA2L+IKACVtlz+PLqPCmLK4fxWNgTmVbbo7LmUFio0V2tdtNTe+m+mFzlTh0dKViNTE3TiSniOa1yzySWB2LGwBVb/AJvAQOZfZrbghpKYdeaMhkeTKGbx5mAJ+Hw6WuL29cCuVeEzrX9arhFIamfr9K6+COmjZRci1gZJU8r5dsWNwziMU/UMUgcK1rgnc9wTupOzDQ2NtsK3GAKjibxGFqhY0ihlCsFEakmV3a4IYE9OybtlPkRgDPO7o/DZ3RgytkNxfXLIv8sSOY5SvD53vY9BwN9Cwyg/QkdsJPEeFz+51TM1UEiUurym/WKkhSVIuEWNQcra3YG98OPNcLGKOMtdZ54I7f4w7/PwodPngOHMVHlXh1OrXvURX/u06NJf70XDFHEQdSLfw1OAlbFm4pTgkWihlktfUGRkRfwD4JcTJjhma5skTHX0UnfAK3AICKqhVLC1JLIxGxMrodfUlfwwVrIG/LFMQdFp5M3+I6fiMR+W4lNWdPzNFTxjvq5dj9dBghOg/KkR79Frevia4wAfktC0czHcy6fIg+vrhljplY72J1FidALeve2F/kNLxya7Sn57bem2GSKCz6WOl9CfQa622vgFTnfjZp6jh9LG+R6moAdtCekujDxXtmLAX9DhsiAdCdiGKnv8JIB9NANcV97WeUOp0uICQA0wCujxh86l9MocFAbuR4lIPhJ+HDPyTy0aaiKM6u0rGU5FyRgsBpGo+FbAaaaknTAGljRFALC4G+v88LXFqmrglaYMXiziOGAuidRipN7gEkE2RYzr4S19QMHpIrq3i1OgN/8AIj64XuPVtSa2GnjMwiRUnPSK5pFDMHUlrDKCsYy5hcSubNawAFzR7NjxB5JU6cFWqoXKElGmKhnV9TZgCpDqNQ3ivpiveH8blL3SORK4OIx07gSOGItJ4gDs299sW3H7RSWn6VIAERnDNNGvUdQ2hyZ7XEb2a5+DW1xhK4TT0wM/EZF6UrSR1kSdbLHlfIWBtqCXd1uRa7i3cYCbR+z+rNTCakpPL1BPNFc5FUkjMzEgFyRZVAtZGB01LvFJWNNeYLBGqeFUkDhiQtw2l1y7DLa5VjsRidwfjwrKbrxWFy6A5sy3Viu9hcHQ7DuMZJSktcHUkG4AIsCbgC2xBwEuHh97aj17f9/kfLFV+0HglJLWyx1U5o5nYPFNIueKaOwGW4IyFGuCDbZT3ti3IYjc301uNPp/P78fM/PXNA4hxSSW94VzRxeWRA1jr+s12/xYB35U5CqKN+pFW0cqk6ZZyLjz+Ht8zhzNFXMGBqYV07Ss1gdzlCC/3jFFez7hMcvEIhKoaKMPLILbrGjNr8yB9+HCg4LM9HTuZJSZwSR7zKLAZm/NiwsAAulwLjzwBLhvCKZJzFTT1FXVyTgtIsbJFDfRiWuLEC50JLEKLDfFpcYpGsGCLMyMrIhIHjBAz3IsCoJb6Yrb2T1ZkhrqZDaSJxLEL6XYC3rpJGt9f0sWbl6sayIdHTP94uPn2H0wAmn5IpFWUdFWEkmZ9La30AyBbBb6HfvcnXEHhHKtN7xUJ0gYoDHGkZJypmhUs2uuaxte/wCk3cnDPCjEkDa4PbzH8MKnI/Vepq5mnDxVLs8a5QLCKQwKb7G6Rraw2OuAZOFcvwwO5hjSPNYNk0DFRlXTXYeVu+OPKMJeKSa/5+olk+a5sif+mi/fidxOYwwTSDdEbLtqQDlHzvYfXFPx8zcUaMQ0ksapCgjyQhJJFaPwMCgJkHw/Ewsb3G4GAs7nVCOG1utyKeS4t+ySNbY58RHUqKBb3Uu8tweywlVItsLyD7xhA4fzPxmEB55EaEfnDVRGGy22syqzFjoAtzcjQ4sUFpaunfLly0jsVvqrStFYH6Iw+hwGlEGfiFSb6QxQxa2+LxSMb/J0xvzDERSVRJ1MMl7eqEeXnj2h+wkqGnZIuvUFkLOviXpxxrYX1Ph23xI43StJDIjeHPlXMB5so8/O+AF8Epm96re+UwJYjusCt+99sTHpD+UI2JNxGRtp4jJ676Y24NGTJVODcPUntt0444/3oceyF/fILjQ3vp5CW37z+GAC8jRgxVOUsQsxy23JCnTUgXv2JxvwvitXHMsdREHkkscqvEoiiJJLMB4/CPCTqrMpsQLE8uQlkFJUdGxl6zZQ2gzEDfS9he9u9sTV5SqUjRY6yRwsbg9X4neS4zM4BOVAzFUsRmC+V8At+0Hm+SSkgiSLpS1c9oxIwJWOIhurYaA5gLDUW88PPApnmpYyzhnyAMwO7W39L3Bt6nCrW8tpxJs00asKNWiUzEHqOp8RcKbqpABve+oNuxnez60EENOaVaZZEMiZXV1l2uSRqJMpU+oB8rAGOSmddj/V9e2FjmvlGaSpinjWOeK6pPSzWysouA4JFiyhibMDsCNdC3yR3ttYXvoNv6tiNJA+ve/cEaDAL1V7I+FytIxpFUuLeBmQLbYqq2VT6gfxws8scr00IraQRhg9ekBz6sYMqShCTrlyhtvniyKMtm8XcDv931wv0vLM6cUnqBlMErJKPHr1EhaEgrb9rNcHAE4eCxwKlPAixxKpyoNhc3J7m9ye+uJEFDr+76HX+GMdPtcw1Nvuv5A7/LHdRltI5AQC/wB9ret8Aoe1vmX3HhrKptNUXiTXUAjxt9FuNNiy4+c6IeNbEDff5Yavazzb79xCTKbwwXij8jY+Nv8AE34BcLTwmMlZEZXAHhIsQdDqDrqpv9RgGnkeIxwcSqO6UvRB/aqHCfuBw68A4jTQifOxRhTiIPZiGFtVAYjUHUnY3Gvmt8C4fm4MQufNVVosI/iKwroB5+P+GD/AfZJG6iorXZYz26mdm+bXKrrpbU/I4AD7J6qWLjObI5jlVo3YKSFzWKlrfCM4AubanF18EmDxuqHMEY5bXBKt40sGAOlyuv6uEn2mVK8N4fGaakjEZmGXMCuRgpKuVUgu29i50IGhw4UvEerLBMo8FXACG9VHUQaHfK0n3YAZ7ROYJKKgZoz9vM4hi7WZx8X+FQT87Y2oeHtRUdPZRalRUcBhZka2ckn9VvGMLXthrOlJwyR79JJnLDUajLb1va/44Icyc+Qe5SLCeu9RnUIDfp9RrDPYErow0PcYBp5nqpo6YPHC9SRJGxjitmIVg2l9xdV89Dj50g4FWCsaV6OpQM7E5oHNsxJtfLbva+Ppikp2jiRL6qqqbAnVQB5+ff0xNV3tf12tbvgKN4pw6WaERwUsjyHLbLE11/vMQB66nFx0an3idtsqRRA+oDPbQ6fnB+GIPE+Y5Vr4aZI2sVLvddJF0HgbYGMm7A2Ootvgp7p0w5S+Z3Ltc9yANwNBZQNsAN4zy61TlfOySRqRFsFR2IzONL5ioKa3Fma25xz/ACa0AiAmeTxpHZyTcGTO7G7atcGx2C+G2CFJXBywSQHpMUkCnNZgPhbuDre2I3EZGMtONfzxNtdljcnt6jARaXgszrm6kkD9SawBIFpJHuzLexOUgqTtocdOG8PeGpiRpHkAVmzSNdmJz+u2u3y9cF4XYuBY6ev+VrYhws3vqg2JCHzv38xa31OAXuTa8QUzyMj5OtmYoufKOmpuQLtb1UHAXiPPVA7ZayqnCs3glglJhZQ1wrLHZkYCysrrf1N74YuSEc0UwiYK7Mcjdgeilj9DiJPwWFssfEKD3uQIv+lJAGMrW8V8gDIc2ljpaxvrgOHQ5eqI7RzU6XXL9nMY3sf2cwJ18wcQuP8ADY2pW93EnUikYoEaQKsbX6bXN0GgBDG3fXHSr5O4cCHXhwgfSxeq93Nr+Sykje3w+WJlfw4TRSR+7iobKwUNxAzZSRYHJI6rcfMHyOATPZbxjjdVVKOuZaRGAmeQB0IG6q9rs9tsrep0xdHQPlsp7fzO5wK5IrVNEsal2eC8Lh0yOrJbR1zMAxUg3BIN7jfE9ao6gAXtfv6X7HzOnpgMqabLaw8Pl+P02x0hJIJPz0Hrpb54xmJzGzbDS29/+344jxufhsSLW1Hf529MB1Usz3K621sNRfz1wt+1zmcUXDZNjLN9lGDbQndrfsrrfzy4b4EIIJvqNj2x87+1Di0nFeMrSQG6xv7vH5ZyftHPoG0v+rGDgPfZf7L3rWhqZiopuoTlN8zrHv2tlL2XU/reWC//AIgeEpFVQTqQGnQq6+sdgG+5gv8AhGLi5Y4dHDTokI+zRBGmu6pcBvmxu1+9wcUZ7dq4z8WSBd44kjt+1IS37mX7sAwUvPMfCeGUcIjMtS9MJAtrKonYtmZt9dBlA18xpg1yZxZiHnlYx09KCqrHFaNySwZUBuysjDLZTdri99SYfPnLSSvF1I7LErRQohOeVI1CsS18oRWschs7ZTlsScTOQuWYK2gWeVnWqlaVWqIZGikdQ5QXtbOMoHxg+Z1JwBj2i8Oet4NUZo2RwnVVDqR0yG+8qDpuL2wpezjmRn4VTKLs9NOVsBrlQGW5PZekXT5kDB/2UcMb3RSCnQdWjeMqSzujPG7lyfEHyg2OigWGE72Ozmi4rW8OfVWzAA92hJt9GjLH6DAWnzlytHxGleCQlbHPHINSjD4WA7jsR3B+RxEpOCVkwhjrGhMERDERl2MzJYpnzquRQfFlGa5A1sNSvCXtTmN2N4S0RJ0JC6IfqhVvriYKmwAPdd/p+B9PXAeNKw3He2h+v9fLGCa3nvtr307jYYE8c4lKpi6Uioscl5jlzAqRotyNLsRc3BUAnXbETlnmmWX3WOWNy8sbGSQLlVJY2KvGQFKizK4XxXsuva4BW5mE3EusuZelelgJRjDUF5FDZZLAZ1KkEWNshIJAOHyuqpFSTpIJHVCUXNbM4Gik7LmOl8VxQVt3gV3vLJxO5Q2DKEUmzIq5EYBlPgJzAgk3JAfKnmaCKQxO56iKrsiozMEYkBrKCStxqRfL3tcYALyDxF5YqhnOYmZpL2KhS5uYjdBdo7ZSRmG2uJ1NxMS1VQlhalyrmvqXlTMwOliAuTX1OPOTav8A0GJiGbOXPhBNszM1iN13+/ArlWhSCedUDCGncxRKU8QAjhfxORnb84QA2gCrbYYBshkINrW3O/8AXlgfTVJNeVzHSK+XTTQd7X1zYIU9aSw101vtpa99j5j8cDqSYPXmw2hNz8+kRf6HT64CH7PnzUxJO79+/gTBXiTMsFQ4PTKxOQy3JBCkhrbEjt8sCeRiyUTFtSCb3uBoib6X7eWN+Gc4CQxxzRNE03wIFdvCbkFjlCr4LMQTdQwBF74BI5erXhpoVeijhvEG6wp/e+uSLliyyCxJ1KsSd8EKetkmcdPhsdQl9ZOgtIU9QXkJbXXQg+uIlLwpoIZXinQwRAMzGeqpWC28GZU6iMctrFFF7jQE2wNeilmcM0Ds36DmmrqtxfYqagxwqfUjANfshqpJRXyMyuGqvzim4LBFDKDmbMigKA1/ENcOEt1a/kT3P8tBgXyPwqSkpSJFtI8jSNmK5jsAXKDLnKqCbaXO53J6qfKC7OEQC5uQAPUkmwAwEQyMSewudNdfL6afjjxixIOp/DXv/Xrjpw7jME9zDNFKBoem6vbXvlJtiWUzDUb9jgFr2jc1+4cPlmU2lYdOIfttoD/hF2/w4qr2E8s5pHrJAdzBCe+ZheVwe2VNL/tnET218xGt4mlHGwywERi5svVcjMSToANFudrNi8OVuXUoqeKBdVijChvMnxO3+JtfuwBmKMKAALACwHlbbHzRSye/czZ73U1ha/8Au4DcfTLGMfRHHuLLDSTzggiOJ3vf9VSR+NsfP3sM4Os9dLI4zdKK43+N2Cre24+LQ6YC0vaVUNHBT65WLE2Mgy57oRmiPikIbUMPzZs52x57LoUXhkNUwJdUnsSfhUyszel2Krc/sjG3tbmZY4LZNWbdTfTKdJLEKtgcybyDwjyxC5bqOlyqW7iknI+ZMlv34Ax7NqkR8Po4TnzvTia+U5bOxY+La95NsVv7S3PD+Y6esGiv05CfQfZSD55B+OLg5UolhpadAtmWCJC1gLhEFgTuQDf7zinfb5zNR1TQxQP1Z4GYOUF1AawK5v0mzAaC/fvgLlQiOqkG4njEg13aPwtt+w0f3HArm7nyn4a0K1DNeYnUa5UXdvXUgD5k9sQuA8ZY0PD5JkkjmRVziRCvhH2LkkjS4YSAHUhb9jiL7SuVo6iYzzU5lSGklIIJAuoY62b4g2TKLa5pCT4QMAKoBUcwuZM703C45LKiaSTMpuSx7dvMD1YXD5X8JtEWp3NPIhaQNrlZv0uqt/GGtr37jXFZeyH2iZaM0gjzzRKTCii2c72NgSCWPxW03OLkqpLRMxupCE+EZiDa+gt4iOwtqcBVfLLM8XDnaMRdWuLKoIyBOmzDogeJYySTlc3zFjYXtif7S6Ee+0LIJOsS8gdWN1SmQyNHHa1jLexvfbbEKloZJYaEwt0ppKqSVZyc+dhFo8yZiEdwtmjB8Oux0Dgrx8QRoJ0ENZTnNa5JjcghJY2BBaM9iCL6qwBuMAgcC53qWkaWR+vRFbylBIstIxGhYZ2dUBuCy30FyBa2C9Xy1XywBIDEY5Z3eU1TR1GeNhF02VirhwMhI+E/DhOj4bU8P4jOxaI1iQyTyZ3LRTxEHMyj41mJucpuN+27VyfxSOCKhhmkv1KVJFeSV0BLkhIoxYRWUC2VmB1Fr4Bt5YNXC7R1jrNmAMc0caoh3GQ2IJYbjw7E6+UnhgHv83mY1O3YBB+8Y6qIo5k6UBaRyxYsSAii2YnNe2+gUa+YGuOtCw98nAAByrr32X+eACclPL+T3EdusXIDNsGITxHTYXvbva3fEt6GusghqIi6IY3mkjF3YsNcqr4ci5iACQSwuNMa8j1Qanaw1Mh7eSJ64N8RWVkXpvk8YLnS+QfFa6sL7dvPbcAle0ji0MUlJCs8aOakNJADbNnvldwoPhRyJDmFmt3sMMPLvFCrLSOsjOkQZpDmIzX+HMwuTlsQxJB1AJKnFd+zWCaWGasiaBaiolYs00JkYksdFPVS0YW2gBN730Atpy/Uz+88Tgqf9HbIJj082WIE5ZGQJJmXOpVsobcAnUWwFySTWv8AK/y0v9djhH9qnEmKUtFGAKirmURuwBRMhUsWBBDjW2Ugg3PkMN3BJ1eniILsMigNICHbS12B1ud/riu/anxtaieOgp4i9ajB0mD5DA2h0O5upANyB4huRoBPlTlr8nVt5WE81YCOqqqmXpjMVyqALNYm42yAYfIZc3cGxINjexHb54riDlmsgu9bKakSoI2nH5yHOQHCrsEZfAWUhhuAb4JQ8Icx1UHvqwhiIkQdPMmdvCxytmLSJYLmOex1udcAr83f+H5JWeWjmKSMSxjmJZSSbmz/ABL9Q3zwkRcU43wNgrdRIgdFkHUhPybUL/hKnH0PwHiUMtPG8D54stlbxahTkv4vEdVOpvfe5xOkRHUqwDKdCCLg38xscBQHMPtlSu4fPC1N0qmUKudDdWUMC1ybMNARY5hrvhh/8PnDctNNNb85OF/wxJf/AJpPwwve3Pl+jpJoBTQrE8iu8gTRSLqF8N7Lrm2A2x5W8Jro+GcJFCsnUyvMxhYB807XS4BuVyggmxAA1tgLF9pc6NJDEz5Tkke2rbAWLIfCq3GkvxIbZR4iQtMkactI2Y9SWnig30VXmte2w3Y3PlbDhy/T1vuyrxU000zfAgjDPf1/QYi+uVQB3a2uOPAOaeH10S08D0+2VqSWIJmPeyaj18OcYA9XTRSKIivW0+AGyFdhmbYg221vr4TiAVpklCx0sctRHbKkUSqIr7FntaOw8zmI2XtiCeQqdXJTqUC5tPd5nUMTpqDeEXJ0XJfbXthf5i5wn4FURRyh6qllBZXyxxsGuc4ORQsjWKtqFJvvvgHeo5dWoZXrckmW5WJBZFva9yfHJ2vmspsPALYP5gdPPscco5kkRSLFSB9xF/ppbHqsNPTf02/ngKE9qXsvegkNbRA9DNmZRvCSe1v9WT3/AEdvLDp7OPakK2neGY/6THGSDmCdSwOxOisBbU6d+2LIOV1ylbqwtYi4I2NwdxY4+ePap7Nm4bKaqlBNLITcbiIn9E+cZ7E/3T2uFhcq1cYFApMdw087EZrqoVkLSyMoEkl7hpDYNbMLjXG8/MM3EahH4fDCiRlkSuqMwzkg5lgRSrSDQ3vpoTbTHCn5aFXR8NgmaVY2ZmkV5hIzqoYhOpGbdM2FgNlsNCMWL+SovsjkAEP5tRoq6FdFGmikgeQJwCjxflik4uhirIhFWxKASp8ai+jI3+siY3tcEakGzA4M8L5XhiianMaGmIsIWJddSSfC+bKDoQoJA1wve0Hnfh9LIiySutUhBRoFDPGD+uCQMjDdGN2GoF7EPBk0BINzf08/u/zwCzScl9CoD09Q605Uh6eQtIotqhiLG8eVv0dsEOFSk11UDcZQmlzrdEN/L0wXPcW2Hr3/AI4D8JVffKoi9/ADcjXwCx+7T6YCLyCxWlObT7Q207WXtifzE7tEojnSAmQXZyFzKLllBZTqQPK4AOF3lnminp4mhmLIwZfCUI0aNPP1vjfmLmWiq4emJlBDaFkfwaEFlAHxAE2J0B1wCX7PK6mWL3NgUrYZmRRkGaQhjpmZGCgWB8Q8P1xJ5Y4TUScQ4o8UaQsoSNVRg6q9xKUBYBf0bHSyl7WwZPAeDtIk0ck8dRuZommEjk6MW0a5Otzbvhl4RX0NJGI42dVJv4llJLHUnVdzufPU4Dpw3hU0FG3u6AVT+M+8yFrvoLuUJ/RA0TTFY8Q5G4978a1VputmzeCTwG2TSz+IC6C+vn2xajc5Uen2w181f/px1Xmyk/2w+5v5YBeo4OKVZVK6GmgpwQXVHLu7KQVtY2UZgDv2G+Df9laaxEiZyWLPc26jEghmA0OWwyg/CNBYY6rzVSHXqr9QR+9cYvNFIdp4/W588BIo6SOJFjjUKi6KLk207X+e3riZD8vuwL/tDSD/AF8Pn8dvl3x0i5jpP/7EO1/zij+PrgPnz23cRNRxh4116aJCtvMjMf8Aikt9MX4KIU8ahenEscSRtO9rhUFgB2sDrqbAnY4rXi/swgl4ktZBXwSXnE0kUrr2YMQrIdR2sQNO+LHUU2YPPURSyA5lzOoVD+wmaykfrG7ftYDSnDzBuiDGj/FUSDxsLW8Cn8GYBR2RhioOZvYBUwkvRSidRqEchJB8j8LH1upxd6cZg7TRG/8AvV/njstfFcWkTy+Nf54D524V7TuK8McQz53A3iqlbMB+y58dvvHpi0OUfarQ8SYQMhhnfQRyKHRiAfhOxNvMKThz4nwylq0Mc8ccyeTANY+h7H1FjiteP+waLP1uHTvTTKcyqzFlBG2Vh4017+LAND8PloftqVWkpd3ph4mituYB+kg1PRvprkt8JNcu1KywCXq9UOzMrAggAtotwq/DoNRcWIO2IlZx+WneNZKeZzJGCxhjaREdd1LRqSSxOl1Asu4wGM0i1HXo6WrjLteeMwqI5f2wHlTJL+2Nx8QPYHVJALW7C3323xD5jhD0c6dMyZoXHTDhCwKkWDtop1+I7b47U6MyKzx5HtqlwbX9Rf8AAn5nGVXCY5onilXNHIhR1JNiDvtt9MBU/OdS0PA6OalK5opbhoUKKqAuCCLA2BsrNYBjc/pY3rfbNIODxzBctXKzRIdCLoBnltbYFgANsx8hi1G4FCWDMua0ZjAYkrkNrrl2sbDcYVKj2N0DtBmEhip1ZUhz+AhpGk10zEXYjfUAXvbUK19kHs+etqffqkEwxvnUubmaW973PxKrak92011tfsqDv/301x0gp1jVURQqqLKqiwAGwAGgGPDDcWN+++A5so7X1F9/lgPwKO1XWHKQC6b2/UH1weZL3wH4HTZaiqNyQXUAW0FlH88AbtjXGYzAYYx5Y5e7rb4Rj3GYDR6dNPCu/kMaTcNhJuYoyfMop/hjMZgI/wCQKZic1PCdf9mv8sbw8Bp1FlgiAtbRANPuxmMwHi8Bp+0MYt5KBjccApw2YRgHXW57798ZjMB4eX6e1umPvP8APHF+UqQ2vCNNtW/njMZgNRyfSXv0tf77/uzWxBk5FoiQekf/ALsn/Xj3GYDnFyPRra0RGn+0k/68DeMcuU62tHbtozD/AN2PMZgIycOjuoy307kn951xuaRBHGQouVufmWN8ZjMAJ4yFjqoVRIwrlSw6aG507lSR9MSmAJl8KiwOygbbbDGYzAK78w1CsQJLDXTKva3pgnw7jczK5L3IAOw8x6YzGYAxR1bmMEsb2bW/kFt+/BDgY6oZnLMRKqi7HY7jfHmMwGvNVU0CSGM5bSqnn4coNtb9+++J/synaSmd3OZmle5PfW37sZjMB//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https://www.princeton.edu/~his291/Jpegs/Air_Pum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556792"/>
            <a:ext cx="4274815" cy="5002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0843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b="1" dirty="0" err="1" smtClean="0">
                <a:solidFill>
                  <a:srgbClr val="00B0F0"/>
                </a:solidFill>
              </a:rPr>
              <a:t>What</a:t>
            </a:r>
            <a:r>
              <a:rPr lang="pl-PL" b="1" dirty="0" smtClean="0">
                <a:solidFill>
                  <a:srgbClr val="00B0F0"/>
                </a:solidFill>
              </a:rPr>
              <a:t> </a:t>
            </a:r>
            <a:r>
              <a:rPr lang="pl-PL" b="1" dirty="0" err="1" smtClean="0">
                <a:solidFill>
                  <a:srgbClr val="00B0F0"/>
                </a:solidFill>
              </a:rPr>
              <a:t>is</a:t>
            </a:r>
            <a:r>
              <a:rPr lang="pl-PL" b="1" dirty="0" smtClean="0">
                <a:solidFill>
                  <a:srgbClr val="00B0F0"/>
                </a:solidFill>
              </a:rPr>
              <a:t> </a:t>
            </a:r>
            <a:r>
              <a:rPr lang="pl-PL" b="1" dirty="0" err="1" smtClean="0">
                <a:solidFill>
                  <a:srgbClr val="00B0F0"/>
                </a:solidFill>
              </a:rPr>
              <a:t>so</a:t>
            </a:r>
            <a:r>
              <a:rPr lang="pl-PL" b="1" dirty="0" smtClean="0">
                <a:solidFill>
                  <a:srgbClr val="00B0F0"/>
                </a:solidFill>
              </a:rPr>
              <a:t> </a:t>
            </a:r>
            <a:r>
              <a:rPr lang="pl-PL" b="1" dirty="0" err="1" smtClean="0">
                <a:solidFill>
                  <a:srgbClr val="00B0F0"/>
                </a:solidFill>
              </a:rPr>
              <a:t>great</a:t>
            </a:r>
            <a:r>
              <a:rPr lang="pl-PL" b="1" dirty="0" smtClean="0">
                <a:solidFill>
                  <a:srgbClr val="00B0F0"/>
                </a:solidFill>
              </a:rPr>
              <a:t> </a:t>
            </a:r>
            <a:r>
              <a:rPr lang="pl-PL" b="1" dirty="0" err="1" smtClean="0">
                <a:solidFill>
                  <a:srgbClr val="00B0F0"/>
                </a:solidFill>
              </a:rPr>
              <a:t>about</a:t>
            </a:r>
            <a:r>
              <a:rPr lang="pl-PL" b="1" dirty="0" smtClean="0">
                <a:solidFill>
                  <a:srgbClr val="00B0F0"/>
                </a:solidFill>
              </a:rPr>
              <a:t> the </a:t>
            </a:r>
            <a:r>
              <a:rPr lang="pl-PL" b="1" dirty="0" err="1" smtClean="0">
                <a:solidFill>
                  <a:srgbClr val="00B0F0"/>
                </a:solidFill>
              </a:rPr>
              <a:t>air</a:t>
            </a:r>
            <a:r>
              <a:rPr lang="pl-PL" b="1" dirty="0" smtClean="0">
                <a:solidFill>
                  <a:srgbClr val="00B0F0"/>
                </a:solidFill>
              </a:rPr>
              <a:t> pump?</a:t>
            </a:r>
            <a:endParaRPr lang="en-US" b="1" dirty="0">
              <a:solidFill>
                <a:srgbClr val="00B0F0"/>
              </a:solidFill>
            </a:endParaRPr>
          </a:p>
        </p:txBody>
      </p:sp>
      <p:sp>
        <p:nvSpPr>
          <p:cNvPr id="3" name="Symbol zastępczy zawartości 2"/>
          <p:cNvSpPr>
            <a:spLocks noGrp="1"/>
          </p:cNvSpPr>
          <p:nvPr>
            <p:ph idx="1"/>
          </p:nvPr>
        </p:nvSpPr>
        <p:spPr/>
        <p:txBody>
          <a:bodyPr>
            <a:normAutofit fontScale="62500" lnSpcReduction="20000"/>
          </a:bodyPr>
          <a:lstStyle/>
          <a:p>
            <a:pPr algn="just"/>
            <a:r>
              <a:rPr lang="en-US" dirty="0" smtClean="0"/>
              <a:t>It made visible </a:t>
            </a:r>
            <a:r>
              <a:rPr lang="pl-PL" dirty="0" smtClean="0"/>
              <a:t>and </a:t>
            </a:r>
            <a:r>
              <a:rPr lang="pl-PL" dirty="0" smtClean="0"/>
              <a:t>„</a:t>
            </a:r>
            <a:r>
              <a:rPr lang="en-US" dirty="0" smtClean="0"/>
              <a:t>tangible</a:t>
            </a:r>
            <a:r>
              <a:rPr lang="pl-PL" dirty="0" smtClean="0"/>
              <a:t>” </a:t>
            </a:r>
            <a:r>
              <a:rPr lang="en-US" dirty="0" smtClean="0"/>
              <a:t>what </a:t>
            </a:r>
            <a:r>
              <a:rPr lang="en-US" dirty="0" smtClean="0"/>
              <a:t>was previously </a:t>
            </a:r>
            <a:r>
              <a:rPr lang="en-US" dirty="0" smtClean="0"/>
              <a:t>invisible</a:t>
            </a:r>
            <a:r>
              <a:rPr lang="pl-PL" dirty="0" smtClean="0"/>
              <a:t> and hard to </a:t>
            </a:r>
            <a:r>
              <a:rPr lang="en-US" dirty="0" smtClean="0"/>
              <a:t>grasp.</a:t>
            </a:r>
            <a:endParaRPr lang="en-US" dirty="0" smtClean="0"/>
          </a:p>
          <a:p>
            <a:pPr algn="just"/>
            <a:r>
              <a:rPr lang="en-US" dirty="0" smtClean="0"/>
              <a:t>It functioned </a:t>
            </a:r>
            <a:r>
              <a:rPr lang="en-US" dirty="0" smtClean="0"/>
              <a:t>as</a:t>
            </a:r>
            <a:r>
              <a:rPr lang="pl-PL" dirty="0" smtClean="0"/>
              <a:t> </a:t>
            </a:r>
            <a:r>
              <a:rPr lang="pl-PL" dirty="0" err="1" smtClean="0"/>
              <a:t>an</a:t>
            </a:r>
            <a:r>
              <a:rPr lang="en-US" dirty="0" smtClean="0"/>
              <a:t> </a:t>
            </a:r>
            <a:r>
              <a:rPr lang="en-US" dirty="0" smtClean="0"/>
              <a:t>object of joint attention, facilitating coordination of judgments of different witnesses</a:t>
            </a:r>
            <a:r>
              <a:rPr lang="pl-PL" dirty="0" smtClean="0"/>
              <a:t>.</a:t>
            </a:r>
            <a:endParaRPr lang="en-US" dirty="0" smtClean="0"/>
          </a:p>
          <a:p>
            <a:pPr algn="just"/>
            <a:r>
              <a:rPr lang="en-US" dirty="0" smtClean="0"/>
              <a:t>It was considered a medium </a:t>
            </a:r>
            <a:r>
              <a:rPr lang="en-US" dirty="0"/>
              <a:t>through which </a:t>
            </a:r>
            <a:r>
              <a:rPr lang="en-US" dirty="0" smtClean="0"/>
              <a:t>Nature may manifest itself, independently </a:t>
            </a:r>
            <a:r>
              <a:rPr lang="pl-PL" dirty="0" smtClean="0"/>
              <a:t>of</a:t>
            </a:r>
            <a:r>
              <a:rPr lang="en-US" dirty="0" smtClean="0"/>
              <a:t> </a:t>
            </a:r>
            <a:r>
              <a:rPr lang="en-US" dirty="0" smtClean="0"/>
              <a:t>human will</a:t>
            </a:r>
            <a:r>
              <a:rPr lang="pl-PL" dirty="0" smtClean="0"/>
              <a:t>, </a:t>
            </a:r>
            <a:r>
              <a:rPr lang="en-US" dirty="0" smtClean="0"/>
              <a:t>biases</a:t>
            </a:r>
            <a:r>
              <a:rPr lang="pl-PL" dirty="0" smtClean="0"/>
              <a:t>,</a:t>
            </a:r>
            <a:r>
              <a:rPr lang="en-US" dirty="0" smtClean="0"/>
              <a:t> and beliefs</a:t>
            </a:r>
            <a:r>
              <a:rPr lang="pl-PL" dirty="0" smtClean="0"/>
              <a:t>.</a:t>
            </a:r>
            <a:endParaRPr lang="en-US" dirty="0" smtClean="0"/>
          </a:p>
          <a:p>
            <a:pPr algn="just"/>
            <a:r>
              <a:rPr lang="en-US" dirty="0" smtClean="0"/>
              <a:t>It </a:t>
            </a:r>
            <a:r>
              <a:rPr lang="pl-PL" dirty="0" err="1" smtClean="0"/>
              <a:t>paved</a:t>
            </a:r>
            <a:r>
              <a:rPr lang="pl-PL" dirty="0" smtClean="0"/>
              <a:t> the</a:t>
            </a:r>
            <a:r>
              <a:rPr lang="en-US" dirty="0" smtClean="0"/>
              <a:t> </a:t>
            </a:r>
            <a:r>
              <a:rPr lang="en-US" dirty="0" smtClean="0"/>
              <a:t>way for development based on </a:t>
            </a:r>
            <a:r>
              <a:rPr lang="pl-PL" dirty="0" smtClean="0"/>
              <a:t>„</a:t>
            </a:r>
            <a:r>
              <a:rPr lang="en-US" dirty="0" smtClean="0"/>
              <a:t>genealogy of instruments</a:t>
            </a:r>
            <a:r>
              <a:rPr lang="pl-PL" dirty="0" smtClean="0"/>
              <a:t>”</a:t>
            </a:r>
            <a:r>
              <a:rPr lang="en-US" dirty="0" smtClean="0"/>
              <a:t> mechanism</a:t>
            </a:r>
            <a:r>
              <a:rPr lang="pl-PL" dirty="0" smtClean="0"/>
              <a:t> (</a:t>
            </a:r>
            <a:r>
              <a:rPr lang="en-US" dirty="0" smtClean="0"/>
              <a:t>e.g. telescopes, particle accelerators</a:t>
            </a:r>
            <a:r>
              <a:rPr lang="pl-PL" dirty="0" smtClean="0"/>
              <a:t>)</a:t>
            </a:r>
            <a:r>
              <a:rPr lang="en-US" dirty="0" smtClean="0"/>
              <a:t>.</a:t>
            </a:r>
            <a:endParaRPr lang="pl-PL" dirty="0" smtClean="0"/>
          </a:p>
          <a:p>
            <a:pPr algn="just"/>
            <a:r>
              <a:rPr lang="en-US" dirty="0"/>
              <a:t>The air pump was </a:t>
            </a:r>
            <a:r>
              <a:rPr lang="pl-PL" dirty="0" err="1" smtClean="0"/>
              <a:t>an</a:t>
            </a:r>
            <a:r>
              <a:rPr lang="pl-PL" dirty="0" smtClean="0"/>
              <a:t> </a:t>
            </a:r>
            <a:r>
              <a:rPr lang="en-US" dirty="0" smtClean="0"/>
              <a:t>extremely </a:t>
            </a:r>
            <a:r>
              <a:rPr lang="en-US" dirty="0"/>
              <a:t>expensive and complex device: it was very hard to replicate, so in order to discuss Boyle's experimental results (and interpretation of those results) one was obliged to go </a:t>
            </a:r>
            <a:r>
              <a:rPr lang="en-US" dirty="0" smtClean="0"/>
              <a:t>t</a:t>
            </a:r>
            <a:r>
              <a:rPr lang="pl-PL" dirty="0" err="1" smtClean="0"/>
              <a:t>hrough</a:t>
            </a:r>
            <a:r>
              <a:rPr lang="en-US" dirty="0" smtClean="0"/>
              <a:t> </a:t>
            </a:r>
            <a:r>
              <a:rPr lang="pl-PL" dirty="0" smtClean="0"/>
              <a:t>the </a:t>
            </a:r>
            <a:r>
              <a:rPr lang="en-US" dirty="0" smtClean="0"/>
              <a:t>house </a:t>
            </a:r>
            <a:r>
              <a:rPr lang="en-US" dirty="0"/>
              <a:t>of experiment and had to play by </a:t>
            </a:r>
            <a:r>
              <a:rPr lang="pl-PL" dirty="0" err="1" smtClean="0"/>
              <a:t>Boyle’s</a:t>
            </a:r>
            <a:r>
              <a:rPr lang="pl-PL" dirty="0" smtClean="0"/>
              <a:t> </a:t>
            </a:r>
            <a:r>
              <a:rPr lang="en-US" dirty="0" smtClean="0"/>
              <a:t>rules</a:t>
            </a:r>
            <a:r>
              <a:rPr lang="pl-PL" dirty="0" smtClean="0"/>
              <a:t>.</a:t>
            </a:r>
          </a:p>
          <a:p>
            <a:pPr algn="just"/>
            <a:r>
              <a:rPr lang="en-US" dirty="0" smtClean="0"/>
              <a:t>Air pump imposed on scientific community a sense that criteria of successes in scientific gameplay </a:t>
            </a:r>
            <a:r>
              <a:rPr lang="en-US" b="1" dirty="0" smtClean="0"/>
              <a:t>are objective and of external origin</a:t>
            </a:r>
            <a:r>
              <a:rPr lang="en-US" dirty="0" smtClean="0"/>
              <a:t>: the assumption that Nature settle the arguments.</a:t>
            </a:r>
          </a:p>
        </p:txBody>
      </p:sp>
    </p:spTree>
    <p:extLst>
      <p:ext uri="{BB962C8B-B14F-4D97-AF65-F5344CB8AC3E}">
        <p14:creationId xmlns:p14="http://schemas.microsoft.com/office/powerpoint/2010/main" val="872222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err="1" smtClean="0">
                <a:solidFill>
                  <a:srgbClr val="00B0F0"/>
                </a:solidFill>
              </a:rPr>
              <a:t>Beauty</a:t>
            </a:r>
            <a:r>
              <a:rPr lang="pl-PL" b="1" dirty="0" smtClean="0">
                <a:solidFill>
                  <a:srgbClr val="00B0F0"/>
                </a:solidFill>
              </a:rPr>
              <a:t> </a:t>
            </a:r>
            <a:r>
              <a:rPr lang="pl-PL" b="1" dirty="0" err="1" smtClean="0">
                <a:solidFill>
                  <a:srgbClr val="00B0F0"/>
                </a:solidFill>
              </a:rPr>
              <a:t>contest</a:t>
            </a:r>
            <a:r>
              <a:rPr lang="pl-PL" b="1" dirty="0" smtClean="0">
                <a:solidFill>
                  <a:srgbClr val="00B0F0"/>
                </a:solidFill>
              </a:rPr>
              <a:t> problem</a:t>
            </a:r>
            <a:endParaRPr lang="en-US" b="1" dirty="0">
              <a:solidFill>
                <a:srgbClr val="00B0F0"/>
              </a:solidFill>
            </a:endParaRPr>
          </a:p>
        </p:txBody>
      </p:sp>
      <p:sp>
        <p:nvSpPr>
          <p:cNvPr id="3" name="Symbol zastępczy zawartości 2"/>
          <p:cNvSpPr>
            <a:spLocks noGrp="1"/>
          </p:cNvSpPr>
          <p:nvPr>
            <p:ph idx="1"/>
          </p:nvPr>
        </p:nvSpPr>
        <p:spPr/>
        <p:txBody>
          <a:bodyPr>
            <a:normAutofit/>
          </a:bodyPr>
          <a:lstStyle/>
          <a:p>
            <a:r>
              <a:rPr lang="pl-PL" dirty="0" err="1" smtClean="0"/>
              <a:t>Fictional</a:t>
            </a:r>
            <a:r>
              <a:rPr lang="pl-PL" dirty="0" smtClean="0"/>
              <a:t> </a:t>
            </a:r>
            <a:r>
              <a:rPr lang="pl-PL" dirty="0" err="1" smtClean="0"/>
              <a:t>newspress</a:t>
            </a:r>
            <a:r>
              <a:rPr lang="pl-PL" dirty="0" smtClean="0"/>
              <a:t> </a:t>
            </a:r>
            <a:r>
              <a:rPr lang="pl-PL" dirty="0" err="1" smtClean="0"/>
              <a:t>contests</a:t>
            </a:r>
            <a:r>
              <a:rPr lang="pl-PL" dirty="0" smtClean="0"/>
              <a:t> </a:t>
            </a:r>
            <a:r>
              <a:rPr lang="pl-PL" dirty="0" err="1" smtClean="0"/>
              <a:t>proposed</a:t>
            </a:r>
            <a:r>
              <a:rPr lang="pl-PL" dirty="0" smtClean="0"/>
              <a:t> by John </a:t>
            </a:r>
            <a:r>
              <a:rPr lang="pl-PL" dirty="0" err="1" smtClean="0"/>
              <a:t>Meynard</a:t>
            </a:r>
            <a:r>
              <a:rPr lang="pl-PL" dirty="0" smtClean="0"/>
              <a:t> </a:t>
            </a:r>
            <a:r>
              <a:rPr lang="pl-PL" dirty="0" err="1" smtClean="0"/>
              <a:t>Keyness</a:t>
            </a:r>
            <a:r>
              <a:rPr lang="pl-PL" dirty="0" smtClean="0"/>
              <a:t> as </a:t>
            </a:r>
            <a:r>
              <a:rPr lang="pl-PL" dirty="0" err="1" smtClean="0"/>
              <a:t>an</a:t>
            </a:r>
            <a:r>
              <a:rPr lang="pl-PL" dirty="0" smtClean="0"/>
              <a:t> </a:t>
            </a:r>
            <a:r>
              <a:rPr lang="pl-PL" dirty="0" err="1" smtClean="0"/>
              <a:t>example</a:t>
            </a:r>
            <a:r>
              <a:rPr lang="pl-PL" dirty="0" smtClean="0"/>
              <a:t> </a:t>
            </a:r>
            <a:r>
              <a:rPr lang="pl-PL" dirty="0" smtClean="0"/>
              <a:t>of </a:t>
            </a:r>
            <a:r>
              <a:rPr lang="pl-PL" dirty="0" err="1" smtClean="0"/>
              <a:t>how</a:t>
            </a:r>
            <a:r>
              <a:rPr lang="pl-PL" dirty="0" smtClean="0"/>
              <a:t> </a:t>
            </a:r>
            <a:r>
              <a:rPr lang="pl-PL" dirty="0" err="1" smtClean="0"/>
              <a:t>markets</a:t>
            </a:r>
            <a:r>
              <a:rPr lang="pl-PL" dirty="0" smtClean="0"/>
              <a:t> </a:t>
            </a:r>
            <a:r>
              <a:rPr lang="pl-PL" dirty="0" err="1" smtClean="0"/>
              <a:t>work</a:t>
            </a:r>
            <a:r>
              <a:rPr lang="pl-PL" dirty="0" smtClean="0"/>
              <a:t> and </a:t>
            </a:r>
            <a:r>
              <a:rPr lang="pl-PL" dirty="0" err="1" smtClean="0"/>
              <a:t>how</a:t>
            </a:r>
            <a:r>
              <a:rPr lang="pl-PL" dirty="0" smtClean="0"/>
              <a:t> </a:t>
            </a:r>
            <a:r>
              <a:rPr lang="pl-PL" dirty="0" err="1" smtClean="0"/>
              <a:t>rational</a:t>
            </a:r>
            <a:r>
              <a:rPr lang="pl-PL" dirty="0" smtClean="0"/>
              <a:t> </a:t>
            </a:r>
            <a:r>
              <a:rPr lang="pl-PL" dirty="0" err="1" smtClean="0"/>
              <a:t>agents</a:t>
            </a:r>
            <a:r>
              <a:rPr lang="pl-PL" dirty="0" smtClean="0"/>
              <a:t> </a:t>
            </a:r>
            <a:r>
              <a:rPr lang="pl-PL" dirty="0" err="1" smtClean="0"/>
              <a:t>behave</a:t>
            </a:r>
            <a:r>
              <a:rPr lang="pl-PL" dirty="0" smtClean="0"/>
              <a:t>.</a:t>
            </a:r>
          </a:p>
          <a:p>
            <a:r>
              <a:rPr lang="pl-PL" dirty="0" err="1" smtClean="0"/>
              <a:t>Task</a:t>
            </a:r>
            <a:r>
              <a:rPr lang="pl-PL" dirty="0" smtClean="0"/>
              <a:t>: </a:t>
            </a:r>
            <a:r>
              <a:rPr lang="en-US" dirty="0"/>
              <a:t>choose the six prettiest faces from a hundred </a:t>
            </a:r>
            <a:r>
              <a:rPr lang="en-US" dirty="0" smtClean="0"/>
              <a:t>photographs</a:t>
            </a:r>
            <a:endParaRPr lang="pl-PL" dirty="0" smtClean="0"/>
          </a:p>
          <a:p>
            <a:r>
              <a:rPr lang="pl-PL" dirty="0" err="1" smtClean="0"/>
              <a:t>Criterion</a:t>
            </a:r>
            <a:r>
              <a:rPr lang="pl-PL" dirty="0" smtClean="0"/>
              <a:t> of </a:t>
            </a:r>
            <a:r>
              <a:rPr lang="pl-PL" dirty="0" err="1" smtClean="0"/>
              <a:t>success</a:t>
            </a:r>
            <a:r>
              <a:rPr lang="pl-PL" dirty="0" smtClean="0"/>
              <a:t>: t</a:t>
            </a:r>
            <a:r>
              <a:rPr lang="en-US" dirty="0" smtClean="0"/>
              <a:t>hose </a:t>
            </a:r>
            <a:r>
              <a:rPr lang="en-US" dirty="0"/>
              <a:t>who picked the most popular faces </a:t>
            </a:r>
            <a:r>
              <a:rPr lang="pl-PL" dirty="0" smtClean="0"/>
              <a:t>win.</a:t>
            </a:r>
          </a:p>
        </p:txBody>
      </p:sp>
    </p:spTree>
    <p:extLst>
      <p:ext uri="{BB962C8B-B14F-4D97-AF65-F5344CB8AC3E}">
        <p14:creationId xmlns:p14="http://schemas.microsoft.com/office/powerpoint/2010/main" val="82033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err="1" smtClean="0">
                <a:solidFill>
                  <a:srgbClr val="00B0F0"/>
                </a:solidFill>
              </a:rPr>
              <a:t>Opening</a:t>
            </a:r>
            <a:r>
              <a:rPr lang="pl-PL" b="1" dirty="0" smtClean="0">
                <a:solidFill>
                  <a:srgbClr val="00B0F0"/>
                </a:solidFill>
              </a:rPr>
              <a:t> </a:t>
            </a:r>
            <a:r>
              <a:rPr lang="pl-PL" b="1" dirty="0" err="1" smtClean="0">
                <a:solidFill>
                  <a:srgbClr val="00B0F0"/>
                </a:solidFill>
              </a:rPr>
              <a:t>remarks</a:t>
            </a:r>
            <a:endParaRPr lang="en-US" b="1" dirty="0">
              <a:solidFill>
                <a:srgbClr val="00B0F0"/>
              </a:solidFill>
            </a:endParaRPr>
          </a:p>
        </p:txBody>
      </p:sp>
      <p:sp>
        <p:nvSpPr>
          <p:cNvPr id="3" name="Symbol zastępczy zawartości 2"/>
          <p:cNvSpPr>
            <a:spLocks noGrp="1"/>
          </p:cNvSpPr>
          <p:nvPr>
            <p:ph idx="1"/>
          </p:nvPr>
        </p:nvSpPr>
        <p:spPr/>
        <p:txBody>
          <a:bodyPr>
            <a:normAutofit fontScale="92500"/>
          </a:bodyPr>
          <a:lstStyle/>
          <a:p>
            <a:r>
              <a:rPr lang="en-US" dirty="0" smtClean="0"/>
              <a:t>Ideas presented in the paper are under development.</a:t>
            </a:r>
          </a:p>
          <a:p>
            <a:r>
              <a:rPr lang="en-US" dirty="0" smtClean="0"/>
              <a:t>This is mainly </a:t>
            </a:r>
            <a:r>
              <a:rPr lang="pl-PL" dirty="0" smtClean="0"/>
              <a:t>a </a:t>
            </a:r>
            <a:r>
              <a:rPr lang="en-US" b="1" dirty="0" smtClean="0"/>
              <a:t>sociological</a:t>
            </a:r>
            <a:r>
              <a:rPr lang="en-US" dirty="0" smtClean="0"/>
              <a:t> </a:t>
            </a:r>
            <a:r>
              <a:rPr lang="en-US" dirty="0" smtClean="0"/>
              <a:t>account of how science works, what are</a:t>
            </a:r>
            <a:r>
              <a:rPr lang="pl-PL" dirty="0" smtClean="0"/>
              <a:t> the</a:t>
            </a:r>
            <a:r>
              <a:rPr lang="en-US" dirty="0" smtClean="0"/>
              <a:t> actors</a:t>
            </a:r>
            <a:r>
              <a:rPr lang="pl-PL" dirty="0" smtClean="0"/>
              <a:t> and </a:t>
            </a:r>
            <a:r>
              <a:rPr lang="pl-PL" dirty="0" err="1" smtClean="0"/>
              <a:t>factors</a:t>
            </a:r>
            <a:r>
              <a:rPr lang="en-US" dirty="0" smtClean="0"/>
              <a:t> responsible for its success, what was its onset etc. We </a:t>
            </a:r>
            <a:r>
              <a:rPr lang="pl-PL" dirty="0" err="1" smtClean="0"/>
              <a:t>think</a:t>
            </a:r>
            <a:r>
              <a:rPr lang="en-US" dirty="0" smtClean="0"/>
              <a:t>, however, that our study has several implications for </a:t>
            </a:r>
            <a:r>
              <a:rPr lang="en-US" b="1" dirty="0" smtClean="0"/>
              <a:t>cognitive</a:t>
            </a:r>
            <a:r>
              <a:rPr lang="en-US" dirty="0" smtClean="0"/>
              <a:t> studies of science.</a:t>
            </a:r>
          </a:p>
          <a:p>
            <a:r>
              <a:rPr lang="en-US" dirty="0" smtClean="0"/>
              <a:t>We assume </a:t>
            </a:r>
            <a:r>
              <a:rPr lang="en-US" dirty="0" smtClean="0"/>
              <a:t>that </a:t>
            </a:r>
            <a:r>
              <a:rPr lang="en-US" dirty="0" smtClean="0"/>
              <a:t>modern science as social institution was initiated only in XVII.</a:t>
            </a:r>
          </a:p>
        </p:txBody>
      </p:sp>
    </p:spTree>
    <p:extLst>
      <p:ext uri="{BB962C8B-B14F-4D97-AF65-F5344CB8AC3E}">
        <p14:creationId xmlns:p14="http://schemas.microsoft.com/office/powerpoint/2010/main" val="47265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noAutofit/>
          </a:bodyPr>
          <a:lstStyle/>
          <a:p>
            <a:r>
              <a:rPr lang="en-US" sz="3000" b="1" dirty="0" smtClean="0">
                <a:solidFill>
                  <a:srgbClr val="00B0F0"/>
                </a:solidFill>
              </a:rPr>
              <a:t>Most popular is not necessarily most </a:t>
            </a:r>
            <a:r>
              <a:rPr lang="en-US" sz="3000" b="1" dirty="0" smtClean="0">
                <a:solidFill>
                  <a:srgbClr val="00B0F0"/>
                </a:solidFill>
              </a:rPr>
              <a:t>beautiful</a:t>
            </a:r>
            <a:endParaRPr lang="en-US" sz="3000" b="1" dirty="0">
              <a:solidFill>
                <a:srgbClr val="00B0F0"/>
              </a:solidFill>
            </a:endParaRPr>
          </a:p>
        </p:txBody>
      </p:sp>
      <p:sp>
        <p:nvSpPr>
          <p:cNvPr id="3" name="Symbol zastępczy zawartości 2"/>
          <p:cNvSpPr>
            <a:spLocks noGrp="1"/>
          </p:cNvSpPr>
          <p:nvPr>
            <p:ph idx="1"/>
          </p:nvPr>
        </p:nvSpPr>
        <p:spPr/>
        <p:txBody>
          <a:bodyPr>
            <a:normAutofit fontScale="92500" lnSpcReduction="20000"/>
          </a:bodyPr>
          <a:lstStyle/>
          <a:p>
            <a:pPr marL="0" indent="0">
              <a:buNone/>
            </a:pPr>
            <a:r>
              <a:rPr lang="pl-PL" dirty="0" smtClean="0"/>
              <a:t>„</a:t>
            </a:r>
            <a:r>
              <a:rPr lang="en-US" dirty="0" smtClean="0"/>
              <a:t>It </a:t>
            </a:r>
            <a:r>
              <a:rPr lang="en-US" dirty="0"/>
              <a:t>is not a case of choosing those [faces] </a:t>
            </a:r>
            <a:r>
              <a:rPr lang="en-US" dirty="0" smtClean="0"/>
              <a:t>that</a:t>
            </a:r>
            <a:r>
              <a:rPr lang="pl-PL" dirty="0" smtClean="0"/>
              <a:t> […]</a:t>
            </a:r>
            <a:r>
              <a:rPr lang="en-US" dirty="0" smtClean="0"/>
              <a:t> </a:t>
            </a:r>
            <a:r>
              <a:rPr lang="en-US" dirty="0"/>
              <a:t>are really the prettiest, nor even those that average opinion genuinely thinks the prettiest. We have reached the third degree where we devote our intelligences to anticipating what average opinion expects the average opinion to be. And there are some, I believe, who practice the fourth, fifth and higher degrees</a:t>
            </a:r>
            <a:r>
              <a:rPr lang="en-US" dirty="0" smtClean="0"/>
              <a:t>.</a:t>
            </a:r>
            <a:r>
              <a:rPr lang="pl-PL" dirty="0" smtClean="0"/>
              <a:t>”</a:t>
            </a:r>
          </a:p>
          <a:p>
            <a:pPr marL="0" indent="0">
              <a:buNone/>
            </a:pPr>
            <a:endParaRPr lang="pl-PL" dirty="0"/>
          </a:p>
          <a:p>
            <a:pPr marL="0" indent="0">
              <a:buNone/>
            </a:pPr>
            <a:r>
              <a:rPr lang="en-US" dirty="0" smtClean="0"/>
              <a:t>Keynes</a:t>
            </a:r>
            <a:r>
              <a:rPr lang="en-US" dirty="0"/>
              <a:t>, General Theory of Employment Interest and Money, </a:t>
            </a:r>
            <a:r>
              <a:rPr lang="en-US" dirty="0" smtClean="0"/>
              <a:t>1936</a:t>
            </a:r>
            <a:endParaRPr lang="en-US" dirty="0"/>
          </a:p>
        </p:txBody>
      </p:sp>
    </p:spTree>
    <p:extLst>
      <p:ext uri="{BB962C8B-B14F-4D97-AF65-F5344CB8AC3E}">
        <p14:creationId xmlns:p14="http://schemas.microsoft.com/office/powerpoint/2010/main" val="3551421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642194"/>
          </a:xfrm>
        </p:spPr>
        <p:txBody>
          <a:bodyPr>
            <a:normAutofit/>
          </a:bodyPr>
          <a:lstStyle/>
          <a:p>
            <a:r>
              <a:rPr lang="pl-PL" b="1" dirty="0" err="1" smtClean="0">
                <a:solidFill>
                  <a:srgbClr val="00B0F0"/>
                </a:solidFill>
              </a:rPr>
              <a:t>Guess</a:t>
            </a:r>
            <a:r>
              <a:rPr lang="pl-PL" b="1" dirty="0" smtClean="0">
                <a:solidFill>
                  <a:srgbClr val="00B0F0"/>
                </a:solidFill>
              </a:rPr>
              <a:t> the 2/3 of </a:t>
            </a:r>
            <a:r>
              <a:rPr lang="pl-PL" b="1" dirty="0" err="1" smtClean="0">
                <a:solidFill>
                  <a:srgbClr val="00B0F0"/>
                </a:solidFill>
              </a:rPr>
              <a:t>average</a:t>
            </a:r>
            <a:r>
              <a:rPr lang="pl-PL" b="1" dirty="0" smtClean="0">
                <a:solidFill>
                  <a:srgbClr val="00B0F0"/>
                </a:solidFill>
              </a:rPr>
              <a:t>: </a:t>
            </a:r>
            <a:r>
              <a:rPr lang="pl-PL" b="1" dirty="0" err="1" smtClean="0">
                <a:solidFill>
                  <a:srgbClr val="00B0F0"/>
                </a:solidFill>
              </a:rPr>
              <a:t>more</a:t>
            </a:r>
            <a:r>
              <a:rPr lang="pl-PL" b="1" dirty="0" smtClean="0">
                <a:solidFill>
                  <a:srgbClr val="00B0F0"/>
                </a:solidFill>
              </a:rPr>
              <a:t> </a:t>
            </a:r>
            <a:r>
              <a:rPr lang="pl-PL" b="1" dirty="0" err="1" smtClean="0">
                <a:solidFill>
                  <a:srgbClr val="00B0F0"/>
                </a:solidFill>
              </a:rPr>
              <a:t>explicit</a:t>
            </a:r>
            <a:r>
              <a:rPr lang="pl-PL" b="1" dirty="0" smtClean="0">
                <a:solidFill>
                  <a:srgbClr val="00B0F0"/>
                </a:solidFill>
              </a:rPr>
              <a:t> </a:t>
            </a:r>
            <a:r>
              <a:rPr lang="pl-PL" b="1" dirty="0" err="1" smtClean="0">
                <a:solidFill>
                  <a:srgbClr val="00B0F0"/>
                </a:solidFill>
              </a:rPr>
              <a:t>formulation</a:t>
            </a:r>
            <a:r>
              <a:rPr lang="pl-PL" b="1" dirty="0" smtClean="0">
                <a:solidFill>
                  <a:srgbClr val="00B0F0"/>
                </a:solidFill>
              </a:rPr>
              <a:t> of Keynes idea</a:t>
            </a:r>
            <a:endParaRPr lang="en-US" b="1" dirty="0">
              <a:solidFill>
                <a:srgbClr val="00B0F0"/>
              </a:solidFill>
            </a:endParaRPr>
          </a:p>
        </p:txBody>
      </p:sp>
      <p:sp>
        <p:nvSpPr>
          <p:cNvPr id="3" name="Symbol zastępczy zawartości 2"/>
          <p:cNvSpPr>
            <a:spLocks noGrp="1"/>
          </p:cNvSpPr>
          <p:nvPr>
            <p:ph idx="1"/>
          </p:nvPr>
        </p:nvSpPr>
        <p:spPr>
          <a:xfrm>
            <a:off x="457200" y="2060848"/>
            <a:ext cx="8229600" cy="4065315"/>
          </a:xfrm>
        </p:spPr>
        <p:txBody>
          <a:bodyPr/>
          <a:lstStyle/>
          <a:p>
            <a:r>
              <a:rPr lang="pl-PL" dirty="0" err="1" smtClean="0"/>
              <a:t>Task</a:t>
            </a:r>
            <a:r>
              <a:rPr lang="pl-PL" dirty="0" smtClean="0"/>
              <a:t>: </a:t>
            </a:r>
            <a:r>
              <a:rPr lang="en-US" dirty="0"/>
              <a:t>pick a number between 0 and </a:t>
            </a:r>
            <a:r>
              <a:rPr lang="en-US" dirty="0" smtClean="0"/>
              <a:t>100</a:t>
            </a:r>
            <a:endParaRPr lang="pl-PL" dirty="0" smtClean="0"/>
          </a:p>
          <a:p>
            <a:r>
              <a:rPr lang="pl-PL" dirty="0" err="1" smtClean="0"/>
              <a:t>Criterion</a:t>
            </a:r>
            <a:r>
              <a:rPr lang="pl-PL" dirty="0" smtClean="0"/>
              <a:t> of </a:t>
            </a:r>
            <a:r>
              <a:rPr lang="pl-PL" dirty="0" err="1" smtClean="0"/>
              <a:t>sucess</a:t>
            </a:r>
            <a:r>
              <a:rPr lang="pl-PL" dirty="0" smtClean="0"/>
              <a:t>: </a:t>
            </a:r>
            <a:r>
              <a:rPr lang="en-US" dirty="0"/>
              <a:t>the person(s) whose number is closest to </a:t>
            </a:r>
            <a:r>
              <a:rPr lang="pl-PL" dirty="0" smtClean="0"/>
              <a:t>2/3 of </a:t>
            </a:r>
            <a:r>
              <a:rPr lang="en-US" dirty="0" smtClean="0"/>
              <a:t>the </a:t>
            </a:r>
            <a:r>
              <a:rPr lang="en-US" dirty="0"/>
              <a:t>average of all numbers </a:t>
            </a:r>
            <a:r>
              <a:rPr lang="en-US" dirty="0" smtClean="0"/>
              <a:t>submitted</a:t>
            </a:r>
            <a:r>
              <a:rPr lang="pl-PL" dirty="0" smtClean="0"/>
              <a:t> </a:t>
            </a:r>
            <a:r>
              <a:rPr lang="pl-PL" dirty="0" err="1" smtClean="0"/>
              <a:t>wins</a:t>
            </a:r>
            <a:r>
              <a:rPr lang="pl-PL" dirty="0" smtClean="0"/>
              <a:t>.</a:t>
            </a:r>
          </a:p>
          <a:p>
            <a:r>
              <a:rPr lang="pl-PL" dirty="0" smtClean="0"/>
              <a:t>How </a:t>
            </a:r>
            <a:r>
              <a:rPr lang="pl-PL" dirty="0" err="1" smtClean="0"/>
              <a:t>people</a:t>
            </a:r>
            <a:r>
              <a:rPr lang="pl-PL" dirty="0" smtClean="0"/>
              <a:t> </a:t>
            </a:r>
            <a:r>
              <a:rPr lang="pl-PL" dirty="0" err="1" smtClean="0"/>
              <a:t>bahave</a:t>
            </a:r>
            <a:r>
              <a:rPr lang="pl-PL" dirty="0" smtClean="0"/>
              <a:t> and </a:t>
            </a:r>
            <a:r>
              <a:rPr lang="pl-PL" dirty="0" err="1" smtClean="0"/>
              <a:t>how</a:t>
            </a:r>
            <a:r>
              <a:rPr lang="pl-PL" dirty="0" smtClean="0"/>
              <a:t> </a:t>
            </a:r>
            <a:r>
              <a:rPr lang="pl-PL" dirty="0" err="1" smtClean="0"/>
              <a:t>would</a:t>
            </a:r>
            <a:r>
              <a:rPr lang="pl-PL" dirty="0" smtClean="0"/>
              <a:t> </a:t>
            </a:r>
            <a:r>
              <a:rPr lang="pl-PL" dirty="0" err="1" smtClean="0"/>
              <a:t>ideal</a:t>
            </a:r>
            <a:r>
              <a:rPr lang="pl-PL" dirty="0" smtClean="0"/>
              <a:t> </a:t>
            </a:r>
            <a:r>
              <a:rPr lang="pl-PL" dirty="0" err="1" smtClean="0"/>
              <a:t>rational</a:t>
            </a:r>
            <a:r>
              <a:rPr lang="pl-PL" dirty="0" smtClean="0"/>
              <a:t> </a:t>
            </a:r>
            <a:r>
              <a:rPr lang="pl-PL" dirty="0" err="1" smtClean="0"/>
              <a:t>actors</a:t>
            </a:r>
            <a:r>
              <a:rPr lang="pl-PL" dirty="0" smtClean="0"/>
              <a:t> </a:t>
            </a:r>
            <a:r>
              <a:rPr lang="pl-PL" dirty="0" err="1" smtClean="0"/>
              <a:t>would</a:t>
            </a:r>
            <a:r>
              <a:rPr lang="pl-PL" dirty="0" smtClean="0"/>
              <a:t> </a:t>
            </a:r>
            <a:r>
              <a:rPr lang="pl-PL" dirty="0" err="1" smtClean="0"/>
              <a:t>behave</a:t>
            </a:r>
            <a:r>
              <a:rPr lang="pl-PL" dirty="0" smtClean="0"/>
              <a:t>.</a:t>
            </a:r>
          </a:p>
        </p:txBody>
      </p:sp>
    </p:spTree>
    <p:extLst>
      <p:ext uri="{BB962C8B-B14F-4D97-AF65-F5344CB8AC3E}">
        <p14:creationId xmlns:p14="http://schemas.microsoft.com/office/powerpoint/2010/main" val="31600527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solidFill>
                  <a:srgbClr val="00B0F0"/>
                </a:solidFill>
              </a:rPr>
              <a:t>Model:</a:t>
            </a:r>
            <a:endParaRPr lang="en-US" b="1" dirty="0">
              <a:solidFill>
                <a:srgbClr val="00B0F0"/>
              </a:solidFill>
            </a:endParaRPr>
          </a:p>
        </p:txBody>
      </p:sp>
      <p:sp>
        <p:nvSpPr>
          <p:cNvPr id="3" name="Symbol zastępczy zawartości 2"/>
          <p:cNvSpPr>
            <a:spLocks noGrp="1"/>
          </p:cNvSpPr>
          <p:nvPr>
            <p:ph idx="1"/>
          </p:nvPr>
        </p:nvSpPr>
        <p:spPr/>
        <p:txBody>
          <a:bodyPr>
            <a:normAutofit fontScale="77500" lnSpcReduction="20000"/>
          </a:bodyPr>
          <a:lstStyle/>
          <a:p>
            <a:r>
              <a:rPr lang="en-US" dirty="0" smtClean="0"/>
              <a:t>Level 0 players: they pick randomly</a:t>
            </a:r>
          </a:p>
          <a:p>
            <a:r>
              <a:rPr lang="en-US" dirty="0" smtClean="0"/>
              <a:t>Level 1 players: they assume that others are </a:t>
            </a:r>
            <a:r>
              <a:rPr lang="en-US" dirty="0" err="1" smtClean="0"/>
              <a:t>L0</a:t>
            </a:r>
            <a:r>
              <a:rPr lang="en-US" dirty="0" smtClean="0"/>
              <a:t> and assume that the average is going to be 50, so they pick 33 (50 x 2/3 = 33,33). </a:t>
            </a:r>
          </a:p>
          <a:p>
            <a:r>
              <a:rPr lang="en-US" dirty="0" smtClean="0"/>
              <a:t>Level 2 players: they assume that others are </a:t>
            </a:r>
            <a:r>
              <a:rPr lang="en-US" dirty="0" err="1" smtClean="0"/>
              <a:t>L1</a:t>
            </a:r>
            <a:r>
              <a:rPr lang="en-US" dirty="0" smtClean="0"/>
              <a:t>, so they pick 22 (50 x 2/3 x 2/3 = 22,22). </a:t>
            </a:r>
          </a:p>
          <a:p>
            <a:r>
              <a:rPr lang="en-US" dirty="0" smtClean="0"/>
              <a:t>Level 3 players: they assume that others are </a:t>
            </a:r>
            <a:r>
              <a:rPr lang="en-US" dirty="0" err="1" smtClean="0"/>
              <a:t>L2</a:t>
            </a:r>
            <a:r>
              <a:rPr lang="en-US" dirty="0" smtClean="0"/>
              <a:t> and picks 15 (50 x 2/3 x 2/3 x 2/3 = 14,81). </a:t>
            </a:r>
          </a:p>
          <a:p>
            <a:r>
              <a:rPr lang="en-US" dirty="0" smtClean="0"/>
              <a:t>…</a:t>
            </a:r>
          </a:p>
          <a:p>
            <a:endParaRPr lang="en-US" dirty="0" smtClean="0"/>
          </a:p>
          <a:p>
            <a:r>
              <a:rPr lang="en-US" dirty="0" smtClean="0"/>
              <a:t>Nash equilibrium: rational actors assuming that others are also ideally rational would pick 0.</a:t>
            </a:r>
          </a:p>
        </p:txBody>
      </p:sp>
    </p:spTree>
    <p:extLst>
      <p:ext uri="{BB962C8B-B14F-4D97-AF65-F5344CB8AC3E}">
        <p14:creationId xmlns:p14="http://schemas.microsoft.com/office/powerpoint/2010/main" val="3185366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282154"/>
          </a:xfrm>
        </p:spPr>
        <p:txBody>
          <a:bodyPr>
            <a:normAutofit fontScale="90000"/>
          </a:bodyPr>
          <a:lstStyle/>
          <a:p>
            <a:r>
              <a:rPr lang="pl-PL" b="1" dirty="0" smtClean="0">
                <a:solidFill>
                  <a:srgbClr val="00B0F0"/>
                </a:solidFill>
              </a:rPr>
              <a:t>One, </a:t>
            </a:r>
            <a:r>
              <a:rPr lang="pl-PL" b="1" dirty="0" err="1" smtClean="0">
                <a:solidFill>
                  <a:srgbClr val="00B0F0"/>
                </a:solidFill>
              </a:rPr>
              <a:t>two</a:t>
            </a:r>
            <a:r>
              <a:rPr lang="pl-PL" b="1" dirty="0" smtClean="0">
                <a:solidFill>
                  <a:srgbClr val="00B0F0"/>
                </a:solidFill>
              </a:rPr>
              <a:t>, </a:t>
            </a:r>
            <a:r>
              <a:rPr lang="pl-PL" b="1" dirty="0" err="1" smtClean="0">
                <a:solidFill>
                  <a:srgbClr val="00B0F0"/>
                </a:solidFill>
              </a:rPr>
              <a:t>infinity</a:t>
            </a:r>
            <a:r>
              <a:rPr lang="pl-PL" b="1" dirty="0" smtClean="0">
                <a:solidFill>
                  <a:srgbClr val="00B0F0"/>
                </a:solidFill>
              </a:rPr>
              <a:t>: </a:t>
            </a:r>
            <a:r>
              <a:rPr lang="pl-PL" b="1" dirty="0" err="1" smtClean="0">
                <a:solidFill>
                  <a:srgbClr val="00B0F0"/>
                </a:solidFill>
              </a:rPr>
              <a:t>results</a:t>
            </a:r>
            <a:r>
              <a:rPr lang="pl-PL" b="1" dirty="0" smtClean="0">
                <a:solidFill>
                  <a:srgbClr val="00B0F0"/>
                </a:solidFill>
              </a:rPr>
              <a:t> of 3 </a:t>
            </a:r>
            <a:r>
              <a:rPr lang="pl-PL" b="1" dirty="0" err="1" smtClean="0">
                <a:solidFill>
                  <a:srgbClr val="00B0F0"/>
                </a:solidFill>
              </a:rPr>
              <a:t>newspaper</a:t>
            </a:r>
            <a:r>
              <a:rPr lang="pl-PL" b="1" dirty="0" smtClean="0">
                <a:solidFill>
                  <a:srgbClr val="00B0F0"/>
                </a:solidFill>
              </a:rPr>
              <a:t> </a:t>
            </a:r>
            <a:r>
              <a:rPr lang="pl-PL" b="1" dirty="0" err="1" smtClean="0">
                <a:solidFill>
                  <a:srgbClr val="00B0F0"/>
                </a:solidFill>
              </a:rPr>
              <a:t>experiments</a:t>
            </a:r>
            <a:endParaRPr lang="en-US" sz="2200" dirty="0"/>
          </a:p>
        </p:txBody>
      </p:sp>
      <p:pic>
        <p:nvPicPr>
          <p:cNvPr id="1026" name="Picture 2" descr="http://www.marietta.edu/~delemeeg/expernom/Image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7867268" cy="4711597"/>
          </a:xfrm>
          <a:prstGeom prst="rect">
            <a:avLst/>
          </a:prstGeom>
          <a:noFill/>
          <a:extLst>
            <a:ext uri="{909E8E84-426E-40DD-AFC4-6F175D3DCCD1}">
              <a14:hiddenFill xmlns:a14="http://schemas.microsoft.com/office/drawing/2010/main">
                <a:solidFill>
                  <a:srgbClr val="FFFFFF"/>
                </a:solidFill>
              </a14:hiddenFill>
            </a:ext>
          </a:extLst>
        </p:spPr>
      </p:pic>
      <p:sp>
        <p:nvSpPr>
          <p:cNvPr id="4" name="pole tekstowe 3"/>
          <p:cNvSpPr txBox="1"/>
          <p:nvPr/>
        </p:nvSpPr>
        <p:spPr>
          <a:xfrm>
            <a:off x="611560" y="6488668"/>
            <a:ext cx="7867268" cy="369332"/>
          </a:xfrm>
          <a:prstGeom prst="rect">
            <a:avLst/>
          </a:prstGeom>
          <a:noFill/>
        </p:spPr>
        <p:txBody>
          <a:bodyPr wrap="square" rtlCol="0">
            <a:spAutoFit/>
          </a:bodyPr>
          <a:lstStyle/>
          <a:p>
            <a:pPr algn="ctr"/>
            <a:r>
              <a:rPr lang="pl-PL" dirty="0"/>
              <a:t>(Bosch-</a:t>
            </a:r>
            <a:r>
              <a:rPr lang="pl-PL" dirty="0" err="1"/>
              <a:t>Domènech</a:t>
            </a:r>
            <a:r>
              <a:rPr lang="pl-PL" dirty="0"/>
              <a:t> et al. American </a:t>
            </a:r>
            <a:r>
              <a:rPr lang="pl-PL" dirty="0" err="1"/>
              <a:t>Economic</a:t>
            </a:r>
            <a:r>
              <a:rPr lang="pl-PL" dirty="0"/>
              <a:t> </a:t>
            </a:r>
            <a:r>
              <a:rPr lang="pl-PL" dirty="0" err="1"/>
              <a:t>Review</a:t>
            </a:r>
            <a:r>
              <a:rPr lang="pl-PL" dirty="0"/>
              <a:t>, Vol. 92, No. 5 2002)</a:t>
            </a:r>
            <a:endParaRPr lang="en-US" dirty="0"/>
          </a:p>
        </p:txBody>
      </p:sp>
    </p:spTree>
    <p:extLst>
      <p:ext uri="{BB962C8B-B14F-4D97-AF65-F5344CB8AC3E}">
        <p14:creationId xmlns:p14="http://schemas.microsoft.com/office/powerpoint/2010/main" val="9196210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en-US" b="1" dirty="0" smtClean="0">
                <a:solidFill>
                  <a:srgbClr val="00B0F0"/>
                </a:solidFill>
              </a:rPr>
              <a:t>Science as a beauty contest model:</a:t>
            </a:r>
            <a:endParaRPr lang="en-US" b="1" dirty="0">
              <a:solidFill>
                <a:srgbClr val="00B0F0"/>
              </a:solidFill>
            </a:endParaRPr>
          </a:p>
        </p:txBody>
      </p:sp>
      <p:sp>
        <p:nvSpPr>
          <p:cNvPr id="3" name="Symbol zastępczy zawartości 2"/>
          <p:cNvSpPr>
            <a:spLocks noGrp="1"/>
          </p:cNvSpPr>
          <p:nvPr>
            <p:ph idx="1"/>
          </p:nvPr>
        </p:nvSpPr>
        <p:spPr/>
        <p:txBody>
          <a:bodyPr>
            <a:normAutofit lnSpcReduction="10000"/>
          </a:bodyPr>
          <a:lstStyle/>
          <a:p>
            <a:r>
              <a:rPr lang="en-US" dirty="0"/>
              <a:t>Tasks: propose new concepts, theories, experiments etc. which have </a:t>
            </a:r>
            <a:r>
              <a:rPr lang="en-US" dirty="0" smtClean="0"/>
              <a:t>greatest probability </a:t>
            </a:r>
            <a:r>
              <a:rPr lang="en-US" dirty="0"/>
              <a:t>of acceptance by others and are going to be exploited by others; external touchstone </a:t>
            </a:r>
            <a:r>
              <a:rPr lang="en-US" dirty="0" smtClean="0"/>
              <a:t>would </a:t>
            </a:r>
            <a:r>
              <a:rPr lang="en-US" dirty="0"/>
              <a:t>be unavailable </a:t>
            </a:r>
            <a:endParaRPr lang="pl-PL" dirty="0" smtClean="0"/>
          </a:p>
          <a:p>
            <a:r>
              <a:rPr lang="en-US" dirty="0" smtClean="0"/>
              <a:t>Could recurrent </a:t>
            </a:r>
            <a:r>
              <a:rPr lang="en-US" dirty="0"/>
              <a:t>gameplay result with an equilibrium-like state, conceptual stasis, or maybe we would stick with theories similar to four temperaments?</a:t>
            </a:r>
            <a:endParaRPr lang="pl-PL" dirty="0" smtClean="0"/>
          </a:p>
        </p:txBody>
      </p:sp>
    </p:spTree>
    <p:extLst>
      <p:ext uri="{BB962C8B-B14F-4D97-AF65-F5344CB8AC3E}">
        <p14:creationId xmlns:p14="http://schemas.microsoft.com/office/powerpoint/2010/main" val="8375046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err="1" smtClean="0">
                <a:solidFill>
                  <a:srgbClr val="00B0F0"/>
                </a:solidFill>
              </a:rPr>
              <a:t>Touchstone</a:t>
            </a:r>
            <a:endParaRPr lang="en-US" b="1" dirty="0">
              <a:solidFill>
                <a:srgbClr val="00B0F0"/>
              </a:solidFill>
            </a:endParaRPr>
          </a:p>
        </p:txBody>
      </p:sp>
      <p:sp>
        <p:nvSpPr>
          <p:cNvPr id="3" name="Symbol zastępczy zawartości 2"/>
          <p:cNvSpPr>
            <a:spLocks noGrp="1"/>
          </p:cNvSpPr>
          <p:nvPr>
            <p:ph idx="1"/>
          </p:nvPr>
        </p:nvSpPr>
        <p:spPr/>
        <p:txBody>
          <a:bodyPr>
            <a:normAutofit lnSpcReduction="10000"/>
          </a:bodyPr>
          <a:lstStyle/>
          <a:p>
            <a:pPr marL="0" indent="0">
              <a:buNone/>
            </a:pPr>
            <a:r>
              <a:rPr lang="en-US" dirty="0"/>
              <a:t>Thanks to Boyle’s </a:t>
            </a:r>
            <a:r>
              <a:rPr lang="en-US" dirty="0" smtClean="0"/>
              <a:t>strategy </a:t>
            </a:r>
            <a:r>
              <a:rPr lang="en-US" dirty="0"/>
              <a:t>a general sense </a:t>
            </a:r>
            <a:r>
              <a:rPr lang="en-US" dirty="0" smtClean="0"/>
              <a:t>emerged </a:t>
            </a:r>
            <a:r>
              <a:rPr lang="en-US" dirty="0"/>
              <a:t>that experimental </a:t>
            </a:r>
            <a:r>
              <a:rPr lang="en-US" dirty="0" smtClean="0"/>
              <a:t>device</a:t>
            </a:r>
            <a:r>
              <a:rPr lang="pl-PL" dirty="0"/>
              <a:t>s</a:t>
            </a:r>
            <a:r>
              <a:rPr lang="en-US" dirty="0" smtClean="0"/>
              <a:t> </a:t>
            </a:r>
            <a:r>
              <a:rPr lang="en-US" dirty="0"/>
              <a:t>work </a:t>
            </a:r>
            <a:r>
              <a:rPr lang="en-US" dirty="0" smtClean="0"/>
              <a:t>independently </a:t>
            </a:r>
            <a:r>
              <a:rPr lang="en-US" dirty="0"/>
              <a:t>of our </a:t>
            </a:r>
            <a:r>
              <a:rPr lang="en-US" dirty="0" smtClean="0"/>
              <a:t>judgments, </a:t>
            </a:r>
            <a:r>
              <a:rPr lang="en-US" dirty="0"/>
              <a:t>wishes etc. Each scientist desiring credit and </a:t>
            </a:r>
            <a:r>
              <a:rPr lang="en-US" dirty="0" smtClean="0"/>
              <a:t>recognition </a:t>
            </a:r>
            <a:r>
              <a:rPr lang="en-US" dirty="0"/>
              <a:t>was left with only one option: instead of voting in a beauty contest he must </a:t>
            </a:r>
            <a:r>
              <a:rPr lang="en-US" dirty="0" err="1" smtClean="0"/>
              <a:t>cho</a:t>
            </a:r>
            <a:r>
              <a:rPr lang="pl-PL" dirty="0" smtClean="0"/>
              <a:t>o</a:t>
            </a:r>
            <a:r>
              <a:rPr lang="en-US" dirty="0" smtClean="0"/>
              <a:t>se </a:t>
            </a:r>
            <a:r>
              <a:rPr lang="pl-PL" dirty="0" smtClean="0"/>
              <a:t>„</a:t>
            </a:r>
            <a:r>
              <a:rPr lang="en-US" dirty="0" smtClean="0"/>
              <a:t>most </a:t>
            </a:r>
            <a:r>
              <a:rPr lang="en-US" dirty="0"/>
              <a:t>beautiful </a:t>
            </a:r>
            <a:r>
              <a:rPr lang="en-US" dirty="0" smtClean="0"/>
              <a:t>faces</a:t>
            </a:r>
            <a:r>
              <a:rPr lang="pl-PL" dirty="0" smtClean="0"/>
              <a:t>”</a:t>
            </a:r>
            <a:r>
              <a:rPr lang="en-US" dirty="0" smtClean="0"/>
              <a:t> </a:t>
            </a:r>
            <a:r>
              <a:rPr lang="en-US" dirty="0"/>
              <a:t>following his own judgment. In this way </a:t>
            </a:r>
            <a:r>
              <a:rPr lang="en-US" dirty="0" smtClean="0"/>
              <a:t>h</a:t>
            </a:r>
            <a:r>
              <a:rPr lang="pl-PL" dirty="0" smtClean="0"/>
              <a:t>e’</a:t>
            </a:r>
            <a:r>
              <a:rPr lang="en-US" dirty="0" smtClean="0"/>
              <a:t>s </a:t>
            </a:r>
            <a:r>
              <a:rPr lang="en-US" dirty="0" smtClean="0"/>
              <a:t>freed</a:t>
            </a:r>
            <a:r>
              <a:rPr lang="pl-PL" dirty="0" smtClean="0"/>
              <a:t> from </a:t>
            </a:r>
            <a:r>
              <a:rPr lang="en-US" dirty="0" smtClean="0"/>
              <a:t>possibly </a:t>
            </a:r>
            <a:r>
              <a:rPr lang="en-US" dirty="0"/>
              <a:t>endless </a:t>
            </a:r>
            <a:r>
              <a:rPr lang="en-US" dirty="0" smtClean="0"/>
              <a:t>iteration </a:t>
            </a:r>
            <a:r>
              <a:rPr lang="en-US" dirty="0"/>
              <a:t>and guessing what others think and what they will </a:t>
            </a:r>
            <a:r>
              <a:rPr lang="en-US" dirty="0" smtClean="0"/>
              <a:t>do</a:t>
            </a:r>
            <a:r>
              <a:rPr lang="pl-PL" dirty="0" smtClean="0"/>
              <a:t>.</a:t>
            </a:r>
          </a:p>
        </p:txBody>
      </p:sp>
    </p:spTree>
    <p:extLst>
      <p:ext uri="{BB962C8B-B14F-4D97-AF65-F5344CB8AC3E}">
        <p14:creationId xmlns:p14="http://schemas.microsoft.com/office/powerpoint/2010/main" val="783882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err="1" smtClean="0">
                <a:solidFill>
                  <a:srgbClr val="00B0F0"/>
                </a:solidFill>
              </a:rPr>
              <a:t>Boyle’s</a:t>
            </a:r>
            <a:r>
              <a:rPr lang="pl-PL" b="1" dirty="0" smtClean="0">
                <a:solidFill>
                  <a:srgbClr val="00B0F0"/>
                </a:solidFill>
              </a:rPr>
              <a:t> and </a:t>
            </a:r>
            <a:r>
              <a:rPr lang="pl-PL" b="1" dirty="0" err="1" smtClean="0">
                <a:solidFill>
                  <a:srgbClr val="00B0F0"/>
                </a:solidFill>
              </a:rPr>
              <a:t>Hooke’s</a:t>
            </a:r>
            <a:r>
              <a:rPr lang="pl-PL" b="1" dirty="0" smtClean="0">
                <a:solidFill>
                  <a:srgbClr val="00B0F0"/>
                </a:solidFill>
              </a:rPr>
              <a:t> </a:t>
            </a:r>
            <a:r>
              <a:rPr lang="pl-PL" b="1" dirty="0" err="1" smtClean="0">
                <a:solidFill>
                  <a:srgbClr val="00B0F0"/>
                </a:solidFill>
              </a:rPr>
              <a:t>heritage</a:t>
            </a:r>
            <a:endParaRPr lang="en-US" b="1" dirty="0">
              <a:solidFill>
                <a:srgbClr val="00B0F0"/>
              </a:solidFill>
            </a:endParaRPr>
          </a:p>
        </p:txBody>
      </p:sp>
      <p:sp>
        <p:nvSpPr>
          <p:cNvPr id="3" name="Symbol zastępczy zawartości 2"/>
          <p:cNvSpPr>
            <a:spLocks noGrp="1"/>
          </p:cNvSpPr>
          <p:nvPr>
            <p:ph idx="1"/>
          </p:nvPr>
        </p:nvSpPr>
        <p:spPr/>
        <p:txBody>
          <a:bodyPr>
            <a:normAutofit fontScale="77500" lnSpcReduction="20000"/>
          </a:bodyPr>
          <a:lstStyle/>
          <a:p>
            <a:r>
              <a:rPr lang="pl-PL" dirty="0" smtClean="0"/>
              <a:t>The </a:t>
            </a:r>
            <a:r>
              <a:rPr lang="pl-PL" dirty="0" err="1" smtClean="0"/>
              <a:t>strategy</a:t>
            </a:r>
            <a:r>
              <a:rPr lang="pl-PL" dirty="0" smtClean="0"/>
              <a:t> </a:t>
            </a:r>
            <a:r>
              <a:rPr lang="pl-PL" dirty="0" err="1" smtClean="0"/>
              <a:t>used</a:t>
            </a:r>
            <a:r>
              <a:rPr lang="pl-PL" dirty="0" smtClean="0"/>
              <a:t> by </a:t>
            </a:r>
            <a:r>
              <a:rPr lang="pl-PL" dirty="0" err="1" smtClean="0"/>
              <a:t>Boyle</a:t>
            </a:r>
            <a:r>
              <a:rPr lang="pl-PL" dirty="0" smtClean="0"/>
              <a:t> </a:t>
            </a:r>
            <a:r>
              <a:rPr lang="pl-PL" dirty="0" err="1" smtClean="0"/>
              <a:t>worked</a:t>
            </a:r>
            <a:r>
              <a:rPr lang="pl-PL" dirty="0" smtClean="0"/>
              <a:t> </a:t>
            </a:r>
            <a:r>
              <a:rPr lang="pl-PL" dirty="0" err="1" smtClean="0"/>
              <a:t>perfectlly</a:t>
            </a:r>
            <a:r>
              <a:rPr lang="pl-PL" dirty="0" smtClean="0"/>
              <a:t> for </a:t>
            </a:r>
            <a:r>
              <a:rPr lang="pl-PL" dirty="0" err="1" smtClean="0"/>
              <a:t>others</a:t>
            </a:r>
            <a:r>
              <a:rPr lang="pl-PL" dirty="0"/>
              <a:t> </a:t>
            </a:r>
            <a:r>
              <a:rPr lang="pl-PL" dirty="0" smtClean="0"/>
              <a:t>(</a:t>
            </a:r>
            <a:r>
              <a:rPr lang="pl-PL" dirty="0" err="1" smtClean="0"/>
              <a:t>e.g</a:t>
            </a:r>
            <a:r>
              <a:rPr lang="pl-PL" dirty="0"/>
              <a:t>. </a:t>
            </a:r>
            <a:r>
              <a:rPr lang="pl-PL" dirty="0" err="1"/>
              <a:t>Antoine</a:t>
            </a:r>
            <a:r>
              <a:rPr lang="pl-PL" dirty="0"/>
              <a:t> </a:t>
            </a:r>
            <a:r>
              <a:rPr lang="pl-PL" dirty="0" smtClean="0"/>
              <a:t>Lavoisier and a </a:t>
            </a:r>
            <a:r>
              <a:rPr lang="pl-PL" dirty="0" err="1" smtClean="0"/>
              <a:t>second</a:t>
            </a:r>
            <a:r>
              <a:rPr lang="pl-PL" dirty="0" smtClean="0"/>
              <a:t> </a:t>
            </a:r>
            <a:r>
              <a:rPr lang="pl-PL" dirty="0" err="1" smtClean="0"/>
              <a:t>chemical</a:t>
            </a:r>
            <a:r>
              <a:rPr lang="pl-PL" dirty="0" smtClean="0"/>
              <a:t> </a:t>
            </a:r>
            <a:r>
              <a:rPr lang="pl-PL" dirty="0" err="1" smtClean="0"/>
              <a:t>revolution</a:t>
            </a:r>
            <a:r>
              <a:rPr lang="pl-PL" dirty="0" smtClean="0"/>
              <a:t>)</a:t>
            </a:r>
            <a:endParaRPr lang="pl-PL" dirty="0"/>
          </a:p>
          <a:p>
            <a:r>
              <a:rPr lang="pl-PL" dirty="0" err="1" smtClean="0"/>
              <a:t>Elements</a:t>
            </a:r>
            <a:r>
              <a:rPr lang="pl-PL" dirty="0" smtClean="0"/>
              <a:t> </a:t>
            </a:r>
            <a:r>
              <a:rPr lang="pl-PL" dirty="0"/>
              <a:t>of </a:t>
            </a:r>
            <a:r>
              <a:rPr lang="pl-PL" dirty="0" err="1"/>
              <a:t>aristocratic</a:t>
            </a:r>
            <a:r>
              <a:rPr lang="pl-PL" dirty="0"/>
              <a:t> </a:t>
            </a:r>
            <a:r>
              <a:rPr lang="pl-PL" dirty="0" err="1"/>
              <a:t>ethos</a:t>
            </a:r>
            <a:r>
              <a:rPr lang="pl-PL" dirty="0"/>
              <a:t> and </a:t>
            </a:r>
            <a:r>
              <a:rPr lang="pl-PL" dirty="0"/>
              <a:t>the </a:t>
            </a:r>
            <a:r>
              <a:rPr lang="pl-PL" dirty="0" err="1"/>
              <a:t>way</a:t>
            </a:r>
            <a:r>
              <a:rPr lang="pl-PL" dirty="0"/>
              <a:t> </a:t>
            </a:r>
            <a:r>
              <a:rPr lang="pl-PL" dirty="0" err="1" smtClean="0"/>
              <a:t>craftsmen</a:t>
            </a:r>
            <a:r>
              <a:rPr lang="pl-PL" dirty="0" smtClean="0"/>
              <a:t> </a:t>
            </a:r>
            <a:r>
              <a:rPr lang="pl-PL" dirty="0" err="1" smtClean="0"/>
              <a:t>perceived</a:t>
            </a:r>
            <a:r>
              <a:rPr lang="pl-PL" dirty="0" smtClean="0"/>
              <a:t> </a:t>
            </a:r>
            <a:r>
              <a:rPr lang="pl-PL" dirty="0" err="1" smtClean="0"/>
              <a:t>their</a:t>
            </a:r>
            <a:r>
              <a:rPr lang="pl-PL" dirty="0" smtClean="0"/>
              <a:t> </a:t>
            </a:r>
            <a:r>
              <a:rPr lang="pl-PL" dirty="0" err="1" smtClean="0"/>
              <a:t>function</a:t>
            </a:r>
            <a:r>
              <a:rPr lang="pl-PL" dirty="0" smtClean="0"/>
              <a:t> and </a:t>
            </a:r>
            <a:r>
              <a:rPr lang="pl-PL" dirty="0" err="1" smtClean="0"/>
              <a:t>obligations</a:t>
            </a:r>
            <a:r>
              <a:rPr lang="pl-PL" dirty="0" smtClean="0"/>
              <a:t> </a:t>
            </a:r>
            <a:r>
              <a:rPr lang="pl-PL" dirty="0" err="1" smtClean="0"/>
              <a:t>can</a:t>
            </a:r>
            <a:r>
              <a:rPr lang="pl-PL" dirty="0" smtClean="0"/>
              <a:t> </a:t>
            </a:r>
            <a:r>
              <a:rPr lang="pl-PL" dirty="0" err="1" smtClean="0"/>
              <a:t>still</a:t>
            </a:r>
            <a:r>
              <a:rPr lang="pl-PL" dirty="0" smtClean="0"/>
              <a:t> be </a:t>
            </a:r>
            <a:r>
              <a:rPr lang="pl-PL" dirty="0" err="1" smtClean="0"/>
              <a:t>found</a:t>
            </a:r>
            <a:r>
              <a:rPr lang="pl-PL" dirty="0" smtClean="0"/>
              <a:t> in </a:t>
            </a:r>
            <a:r>
              <a:rPr lang="pl-PL" dirty="0" err="1" smtClean="0"/>
              <a:t>current</a:t>
            </a:r>
            <a:r>
              <a:rPr lang="pl-PL" dirty="0" smtClean="0"/>
              <a:t> science</a:t>
            </a:r>
            <a:endParaRPr lang="en-US" dirty="0"/>
          </a:p>
          <a:p>
            <a:r>
              <a:rPr lang="pl-PL" dirty="0" smtClean="0"/>
              <a:t>Science </a:t>
            </a:r>
            <a:r>
              <a:rPr lang="pl-PL" dirty="0" err="1" smtClean="0"/>
              <a:t>is</a:t>
            </a:r>
            <a:r>
              <a:rPr lang="pl-PL" dirty="0" smtClean="0"/>
              <a:t> </a:t>
            </a:r>
            <a:r>
              <a:rPr lang="pl-PL" dirty="0" err="1" smtClean="0"/>
              <a:t>still</a:t>
            </a:r>
            <a:r>
              <a:rPr lang="pl-PL" dirty="0" smtClean="0"/>
              <a:t> </a:t>
            </a:r>
            <a:r>
              <a:rPr lang="pl-PL" dirty="0" err="1" smtClean="0"/>
              <a:t>fun</a:t>
            </a:r>
            <a:r>
              <a:rPr lang="pl-PL" dirty="0" smtClean="0"/>
              <a:t> and </a:t>
            </a:r>
            <a:r>
              <a:rPr lang="pl-PL" dirty="0" err="1" smtClean="0"/>
              <a:t>researchers</a:t>
            </a:r>
            <a:r>
              <a:rPr lang="pl-PL" dirty="0" smtClean="0"/>
              <a:t> </a:t>
            </a:r>
            <a:r>
              <a:rPr lang="pl-PL" dirty="0" err="1" smtClean="0"/>
              <a:t>are</a:t>
            </a:r>
            <a:r>
              <a:rPr lang="pl-PL" dirty="0" smtClean="0"/>
              <a:t> </a:t>
            </a:r>
            <a:r>
              <a:rPr lang="pl-PL" dirty="0" err="1" smtClean="0"/>
              <a:t>willing</a:t>
            </a:r>
            <a:r>
              <a:rPr lang="pl-PL" dirty="0" smtClean="0"/>
              <a:t> to </a:t>
            </a:r>
            <a:r>
              <a:rPr lang="pl-PL" dirty="0" err="1" smtClean="0"/>
              <a:t>pay</a:t>
            </a:r>
            <a:r>
              <a:rPr lang="pl-PL" dirty="0" smtClean="0"/>
              <a:t> for </a:t>
            </a:r>
            <a:r>
              <a:rPr lang="pl-PL" dirty="0" err="1" smtClean="0"/>
              <a:t>that</a:t>
            </a:r>
            <a:r>
              <a:rPr lang="pl-PL" dirty="0" smtClean="0"/>
              <a:t>.</a:t>
            </a:r>
          </a:p>
          <a:p>
            <a:r>
              <a:rPr lang="pl-PL" dirty="0" smtClean="0"/>
              <a:t>Authority and </a:t>
            </a:r>
            <a:r>
              <a:rPr lang="pl-PL" dirty="0" err="1" smtClean="0"/>
              <a:t>collective</a:t>
            </a:r>
            <a:r>
              <a:rPr lang="pl-PL" dirty="0" smtClean="0"/>
              <a:t> </a:t>
            </a:r>
            <a:r>
              <a:rPr lang="pl-PL" dirty="0" err="1" smtClean="0"/>
              <a:t>judgment</a:t>
            </a:r>
            <a:r>
              <a:rPr lang="pl-PL" dirty="0" smtClean="0"/>
              <a:t> </a:t>
            </a:r>
            <a:r>
              <a:rPr lang="pl-PL" dirty="0" err="1" smtClean="0"/>
              <a:t>are</a:t>
            </a:r>
            <a:r>
              <a:rPr lang="pl-PL" dirty="0" smtClean="0"/>
              <a:t> </a:t>
            </a:r>
            <a:r>
              <a:rPr lang="pl-PL" dirty="0" err="1" smtClean="0"/>
              <a:t>still</a:t>
            </a:r>
            <a:r>
              <a:rPr lang="pl-PL" dirty="0" smtClean="0"/>
              <a:t> one of </a:t>
            </a:r>
            <a:r>
              <a:rPr lang="pl-PL" dirty="0" smtClean="0"/>
              <a:t>the most </a:t>
            </a:r>
            <a:r>
              <a:rPr lang="pl-PL" dirty="0" err="1" smtClean="0"/>
              <a:t>important</a:t>
            </a:r>
            <a:r>
              <a:rPr lang="pl-PL" dirty="0" smtClean="0"/>
              <a:t> </a:t>
            </a:r>
            <a:r>
              <a:rPr lang="pl-PL" dirty="0" err="1" smtClean="0"/>
              <a:t>features</a:t>
            </a:r>
            <a:r>
              <a:rPr lang="pl-PL" dirty="0" smtClean="0"/>
              <a:t> of </a:t>
            </a:r>
            <a:r>
              <a:rPr lang="pl-PL" dirty="0" err="1" smtClean="0"/>
              <a:t>scientific</a:t>
            </a:r>
            <a:r>
              <a:rPr lang="pl-PL" dirty="0" smtClean="0"/>
              <a:t> </a:t>
            </a:r>
            <a:r>
              <a:rPr lang="pl-PL" dirty="0" err="1" smtClean="0"/>
              <a:t>practice</a:t>
            </a:r>
            <a:endParaRPr lang="pl-PL" dirty="0" smtClean="0"/>
          </a:p>
          <a:p>
            <a:r>
              <a:rPr lang="pl-PL" dirty="0" smtClean="0"/>
              <a:t>But </a:t>
            </a:r>
            <a:r>
              <a:rPr lang="pl-PL" dirty="0" err="1" smtClean="0"/>
              <a:t>they</a:t>
            </a:r>
            <a:r>
              <a:rPr lang="pl-PL" dirty="0" smtClean="0"/>
              <a:t> </a:t>
            </a:r>
            <a:r>
              <a:rPr lang="pl-PL" dirty="0" err="1" smtClean="0"/>
              <a:t>are</a:t>
            </a:r>
            <a:r>
              <a:rPr lang="pl-PL" dirty="0" smtClean="0"/>
              <a:t> </a:t>
            </a:r>
            <a:r>
              <a:rPr lang="pl-PL" dirty="0" err="1" smtClean="0"/>
              <a:t>supressed</a:t>
            </a:r>
            <a:r>
              <a:rPr lang="pl-PL" dirty="0" smtClean="0"/>
              <a:t> by the role of </a:t>
            </a:r>
            <a:r>
              <a:rPr lang="pl-PL" dirty="0" err="1" smtClean="0"/>
              <a:t>external</a:t>
            </a:r>
            <a:r>
              <a:rPr lang="pl-PL" dirty="0" smtClean="0"/>
              <a:t> </a:t>
            </a:r>
            <a:r>
              <a:rPr lang="pl-PL" dirty="0" err="1" smtClean="0"/>
              <a:t>reality</a:t>
            </a:r>
            <a:r>
              <a:rPr lang="pl-PL" dirty="0" smtClean="0"/>
              <a:t> </a:t>
            </a:r>
            <a:r>
              <a:rPr lang="pl-PL" dirty="0" err="1" smtClean="0"/>
              <a:t>which</a:t>
            </a:r>
            <a:r>
              <a:rPr lang="pl-PL" dirty="0" smtClean="0"/>
              <a:t> </a:t>
            </a:r>
            <a:r>
              <a:rPr lang="pl-PL" dirty="0" err="1" smtClean="0"/>
              <a:t>is</a:t>
            </a:r>
            <a:r>
              <a:rPr lang="pl-PL" dirty="0" smtClean="0"/>
              <a:t> </a:t>
            </a:r>
            <a:r>
              <a:rPr lang="pl-PL" dirty="0" err="1" smtClean="0"/>
              <a:t>considered</a:t>
            </a:r>
            <a:r>
              <a:rPr lang="pl-PL" dirty="0" smtClean="0"/>
              <a:t> the </a:t>
            </a:r>
            <a:r>
              <a:rPr lang="pl-PL" dirty="0" err="1" smtClean="0"/>
              <a:t>factor</a:t>
            </a:r>
            <a:r>
              <a:rPr lang="pl-PL" dirty="0" smtClean="0"/>
              <a:t> </a:t>
            </a:r>
            <a:r>
              <a:rPr lang="pl-PL" dirty="0" err="1" smtClean="0"/>
              <a:t>settling</a:t>
            </a:r>
            <a:r>
              <a:rPr lang="pl-PL" dirty="0" smtClean="0"/>
              <a:t> the </a:t>
            </a:r>
            <a:r>
              <a:rPr lang="pl-PL" dirty="0" err="1" smtClean="0"/>
              <a:t>arguments</a:t>
            </a:r>
            <a:r>
              <a:rPr lang="pl-PL" dirty="0" smtClean="0"/>
              <a:t>: we </a:t>
            </a:r>
            <a:r>
              <a:rPr lang="pl-PL" dirty="0" err="1" smtClean="0"/>
              <a:t>usually</a:t>
            </a:r>
            <a:r>
              <a:rPr lang="pl-PL" dirty="0" smtClean="0"/>
              <a:t> </a:t>
            </a:r>
            <a:r>
              <a:rPr lang="pl-PL" dirty="0" err="1" smtClean="0"/>
              <a:t>forget</a:t>
            </a:r>
            <a:r>
              <a:rPr lang="pl-PL" dirty="0" smtClean="0"/>
              <a:t> </a:t>
            </a:r>
            <a:r>
              <a:rPr lang="pl-PL" dirty="0" err="1" smtClean="0"/>
              <a:t>that</a:t>
            </a:r>
            <a:r>
              <a:rPr lang="pl-PL" dirty="0" smtClean="0"/>
              <a:t> </a:t>
            </a:r>
            <a:r>
              <a:rPr lang="pl-PL" dirty="0" err="1" smtClean="0"/>
              <a:t>instruments</a:t>
            </a:r>
            <a:r>
              <a:rPr lang="pl-PL" dirty="0" smtClean="0"/>
              <a:t>, </a:t>
            </a:r>
            <a:r>
              <a:rPr lang="pl-PL" dirty="0" err="1" smtClean="0"/>
              <a:t>experimental</a:t>
            </a:r>
            <a:r>
              <a:rPr lang="pl-PL" dirty="0" smtClean="0"/>
              <a:t> devices and </a:t>
            </a:r>
            <a:r>
              <a:rPr lang="pl-PL" dirty="0" smtClean="0"/>
              <a:t>the </a:t>
            </a:r>
            <a:r>
              <a:rPr lang="pl-PL" dirty="0" err="1" smtClean="0"/>
              <a:t>results</a:t>
            </a:r>
            <a:r>
              <a:rPr lang="pl-PL" dirty="0" smtClean="0"/>
              <a:t> </a:t>
            </a:r>
            <a:r>
              <a:rPr lang="pl-PL" dirty="0" err="1" smtClean="0"/>
              <a:t>generated</a:t>
            </a:r>
            <a:r>
              <a:rPr lang="pl-PL" dirty="0" smtClean="0"/>
              <a:t> </a:t>
            </a:r>
            <a:r>
              <a:rPr lang="pl-PL" dirty="0" smtClean="0"/>
              <a:t>by </a:t>
            </a:r>
            <a:r>
              <a:rPr lang="pl-PL" dirty="0" err="1" smtClean="0"/>
              <a:t>them</a:t>
            </a:r>
            <a:r>
              <a:rPr lang="pl-PL" dirty="0" smtClean="0"/>
              <a:t> </a:t>
            </a:r>
            <a:r>
              <a:rPr lang="pl-PL" dirty="0" smtClean="0"/>
              <a:t>do not </a:t>
            </a:r>
            <a:r>
              <a:rPr lang="pl-PL" dirty="0" err="1" smtClean="0"/>
              <a:t>speak</a:t>
            </a:r>
            <a:r>
              <a:rPr lang="pl-PL" dirty="0" smtClean="0"/>
              <a:t> </a:t>
            </a:r>
            <a:r>
              <a:rPr lang="pl-PL" dirty="0" smtClean="0"/>
              <a:t>for </a:t>
            </a:r>
            <a:r>
              <a:rPr lang="pl-PL" dirty="0" err="1" smtClean="0"/>
              <a:t>themselves</a:t>
            </a:r>
            <a:endParaRPr lang="pl-PL" dirty="0" smtClean="0"/>
          </a:p>
        </p:txBody>
      </p:sp>
    </p:spTree>
    <p:extLst>
      <p:ext uri="{BB962C8B-B14F-4D97-AF65-F5344CB8AC3E}">
        <p14:creationId xmlns:p14="http://schemas.microsoft.com/office/powerpoint/2010/main" val="20439432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683568" y="692697"/>
            <a:ext cx="7774632" cy="2907754"/>
          </a:xfrm>
        </p:spPr>
        <p:txBody>
          <a:bodyPr>
            <a:normAutofit/>
          </a:bodyPr>
          <a:lstStyle/>
          <a:p>
            <a:pPr algn="l"/>
            <a:r>
              <a:rPr lang="en-US" sz="3600" b="1" dirty="0" smtClean="0">
                <a:solidFill>
                  <a:srgbClr val="00B0F0"/>
                </a:solidFill>
              </a:rPr>
              <a:t>Thank you for your attention!</a:t>
            </a:r>
            <a:endParaRPr lang="en-US" sz="2800" dirty="0"/>
          </a:p>
        </p:txBody>
      </p:sp>
      <p:sp>
        <p:nvSpPr>
          <p:cNvPr id="3" name="Podtytuł 2"/>
          <p:cNvSpPr>
            <a:spLocks noGrp="1"/>
          </p:cNvSpPr>
          <p:nvPr>
            <p:ph type="subTitle" idx="1"/>
          </p:nvPr>
        </p:nvSpPr>
        <p:spPr/>
        <p:txBody>
          <a:bodyPr>
            <a:normAutofit fontScale="85000" lnSpcReduction="20000"/>
          </a:bodyPr>
          <a:lstStyle/>
          <a:p>
            <a:r>
              <a:rPr lang="pl-PL" dirty="0" smtClean="0"/>
              <a:t>Łukasz </a:t>
            </a:r>
            <a:r>
              <a:rPr lang="pl-PL" dirty="0" err="1" smtClean="0"/>
              <a:t>Afeltowicz</a:t>
            </a:r>
            <a:endParaRPr lang="pl-PL" dirty="0" smtClean="0"/>
          </a:p>
          <a:p>
            <a:r>
              <a:rPr lang="pl-PL" dirty="0" smtClean="0"/>
              <a:t>Radosław </a:t>
            </a:r>
            <a:r>
              <a:rPr lang="pl-PL" dirty="0" err="1" smtClean="0"/>
              <a:t>Sojak</a:t>
            </a:r>
            <a:endParaRPr lang="pl-PL" dirty="0" smtClean="0"/>
          </a:p>
          <a:p>
            <a:r>
              <a:rPr lang="pl-PL" dirty="0" err="1" smtClean="0"/>
              <a:t>Institute</a:t>
            </a:r>
            <a:r>
              <a:rPr lang="pl-PL" dirty="0" smtClean="0"/>
              <a:t> of </a:t>
            </a:r>
            <a:r>
              <a:rPr lang="pl-PL" dirty="0" err="1" smtClean="0"/>
              <a:t>Sociology</a:t>
            </a:r>
            <a:endParaRPr lang="pl-PL" dirty="0" smtClean="0"/>
          </a:p>
          <a:p>
            <a:r>
              <a:rPr lang="pl-PL" dirty="0" smtClean="0"/>
              <a:t>Nicolaus Copernicus </a:t>
            </a:r>
            <a:r>
              <a:rPr lang="pl-PL" dirty="0" err="1" smtClean="0"/>
              <a:t>University</a:t>
            </a:r>
            <a:endParaRPr lang="en-US" dirty="0"/>
          </a:p>
        </p:txBody>
      </p:sp>
    </p:spTree>
    <p:extLst>
      <p:ext uri="{BB962C8B-B14F-4D97-AF65-F5344CB8AC3E}">
        <p14:creationId xmlns:p14="http://schemas.microsoft.com/office/powerpoint/2010/main" val="207340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b="1" dirty="0" smtClean="0">
                <a:solidFill>
                  <a:srgbClr val="00B0F0"/>
                </a:solidFill>
              </a:rPr>
              <a:t>Outline of the paper</a:t>
            </a:r>
            <a:endParaRPr lang="en-US" b="1" dirty="0">
              <a:solidFill>
                <a:srgbClr val="00B0F0"/>
              </a:solidFill>
            </a:endParaRPr>
          </a:p>
        </p:txBody>
      </p:sp>
      <p:sp>
        <p:nvSpPr>
          <p:cNvPr id="3" name="Symbol zastępczy zawartości 2"/>
          <p:cNvSpPr>
            <a:spLocks noGrp="1"/>
          </p:cNvSpPr>
          <p:nvPr>
            <p:ph idx="1"/>
          </p:nvPr>
        </p:nvSpPr>
        <p:spPr/>
        <p:txBody>
          <a:bodyPr>
            <a:normAutofit fontScale="77500" lnSpcReduction="20000"/>
          </a:bodyPr>
          <a:lstStyle/>
          <a:p>
            <a:r>
              <a:rPr lang="en-US" dirty="0" smtClean="0"/>
              <a:t>Case study: Robert Boyle’s experiments with the air p</a:t>
            </a:r>
            <a:r>
              <a:rPr lang="pl-PL" dirty="0" smtClean="0"/>
              <a:t>u</a:t>
            </a:r>
            <a:r>
              <a:rPr lang="en-US" dirty="0" err="1" smtClean="0"/>
              <a:t>mp</a:t>
            </a:r>
            <a:r>
              <a:rPr lang="en-US" dirty="0" smtClean="0"/>
              <a:t> and establishment of experimental </a:t>
            </a:r>
            <a:r>
              <a:rPr lang="pl-PL" dirty="0" err="1" smtClean="0"/>
              <a:t>community</a:t>
            </a:r>
            <a:r>
              <a:rPr lang="pl-PL" dirty="0"/>
              <a:t> </a:t>
            </a:r>
            <a:r>
              <a:rPr lang="pl-PL" dirty="0" smtClean="0"/>
              <a:t>(</a:t>
            </a:r>
            <a:r>
              <a:rPr lang="pl-PL" dirty="0" err="1" smtClean="0"/>
              <a:t>based</a:t>
            </a:r>
            <a:r>
              <a:rPr lang="pl-PL" dirty="0" smtClean="0"/>
              <a:t> </a:t>
            </a:r>
            <a:r>
              <a:rPr lang="en-US" dirty="0" smtClean="0"/>
              <a:t>mainly</a:t>
            </a:r>
            <a:r>
              <a:rPr lang="pl-PL" dirty="0" smtClean="0"/>
              <a:t> on </a:t>
            </a:r>
            <a:r>
              <a:rPr lang="en-US" dirty="0" smtClean="0"/>
              <a:t>Steven </a:t>
            </a:r>
            <a:r>
              <a:rPr lang="en-US" dirty="0" err="1" smtClean="0"/>
              <a:t>Shapin</a:t>
            </a:r>
            <a:r>
              <a:rPr lang="pl-PL" dirty="0" smtClean="0"/>
              <a:t>’s </a:t>
            </a:r>
            <a:r>
              <a:rPr lang="pl-PL" dirty="0" err="1" smtClean="0"/>
              <a:t>book</a:t>
            </a:r>
            <a:r>
              <a:rPr lang="pl-PL" dirty="0" smtClean="0"/>
              <a:t> „</a:t>
            </a:r>
            <a:r>
              <a:rPr lang="en-US" dirty="0" smtClean="0"/>
              <a:t>A </a:t>
            </a:r>
            <a:r>
              <a:rPr lang="en-US" dirty="0"/>
              <a:t>Social History of </a:t>
            </a:r>
            <a:r>
              <a:rPr lang="en-US" dirty="0" smtClean="0"/>
              <a:t>Truth</a:t>
            </a:r>
            <a:r>
              <a:rPr lang="pl-PL" dirty="0" smtClean="0"/>
              <a:t>”)</a:t>
            </a:r>
            <a:endParaRPr lang="en-US" dirty="0" smtClean="0"/>
          </a:p>
          <a:p>
            <a:pPr lvl="1"/>
            <a:r>
              <a:rPr lang="en-US" dirty="0" smtClean="0"/>
              <a:t>Francis Bacon and other thinkers designed modern science, </a:t>
            </a:r>
            <a:r>
              <a:rPr lang="en-US" dirty="0" smtClean="0"/>
              <a:t>but </a:t>
            </a:r>
            <a:r>
              <a:rPr lang="pl-PL" dirty="0" smtClean="0"/>
              <a:t>Robert </a:t>
            </a:r>
            <a:r>
              <a:rPr lang="en-US" dirty="0" smtClean="0"/>
              <a:t>Boyle was the man who actual</a:t>
            </a:r>
            <a:r>
              <a:rPr lang="pl-PL" dirty="0" smtClean="0"/>
              <a:t>y</a:t>
            </a:r>
            <a:r>
              <a:rPr lang="en-US" dirty="0" smtClean="0"/>
              <a:t> </a:t>
            </a:r>
            <a:r>
              <a:rPr lang="pl-PL" dirty="0" err="1" smtClean="0"/>
              <a:t>made</a:t>
            </a:r>
            <a:r>
              <a:rPr lang="pl-PL" dirty="0" smtClean="0"/>
              <a:t> </a:t>
            </a:r>
            <a:r>
              <a:rPr lang="pl-PL" dirty="0" err="1" smtClean="0"/>
              <a:t>it</a:t>
            </a:r>
            <a:r>
              <a:rPr lang="pl-PL" dirty="0" smtClean="0"/>
              <a:t> </a:t>
            </a:r>
            <a:r>
              <a:rPr lang="pl-PL" dirty="0" err="1" smtClean="0"/>
              <a:t>work</a:t>
            </a:r>
            <a:endParaRPr lang="en-US" dirty="0" smtClean="0"/>
          </a:p>
          <a:p>
            <a:pPr lvl="1"/>
            <a:r>
              <a:rPr lang="en-US" dirty="0" smtClean="0"/>
              <a:t>Galileo, Arab researchers, alchemists and others accepted and made extensive use </a:t>
            </a:r>
            <a:r>
              <a:rPr lang="pl-PL" dirty="0" smtClean="0"/>
              <a:t>of the </a:t>
            </a:r>
            <a:r>
              <a:rPr lang="en-US" dirty="0" smtClean="0"/>
              <a:t>experimental approach, but Boyle and representatives of experimental </a:t>
            </a:r>
            <a:r>
              <a:rPr lang="pl-PL" dirty="0" smtClean="0"/>
              <a:t>community</a:t>
            </a:r>
            <a:r>
              <a:rPr lang="en-US" dirty="0" smtClean="0"/>
              <a:t> made experimentation a scientific method-of-choice, which displaced abstract speculation</a:t>
            </a:r>
          </a:p>
          <a:p>
            <a:r>
              <a:rPr lang="en-US" dirty="0" smtClean="0"/>
              <a:t>Analysis of alliance between aristocratic experimenters and craftsmen, who served them with their skills and ingenuity</a:t>
            </a:r>
            <a:r>
              <a:rPr lang="pl-PL" dirty="0" smtClean="0"/>
              <a:t>.</a:t>
            </a:r>
            <a:endParaRPr lang="en-US" dirty="0" smtClean="0"/>
          </a:p>
          <a:p>
            <a:endParaRPr lang="en-US" dirty="0"/>
          </a:p>
        </p:txBody>
      </p:sp>
    </p:spTree>
    <p:extLst>
      <p:ext uri="{BB962C8B-B14F-4D97-AF65-F5344CB8AC3E}">
        <p14:creationId xmlns:p14="http://schemas.microsoft.com/office/powerpoint/2010/main" val="1354223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err="1" smtClean="0">
                <a:solidFill>
                  <a:srgbClr val="00B0F0"/>
                </a:solidFill>
              </a:rPr>
              <a:t>Initial</a:t>
            </a:r>
            <a:r>
              <a:rPr lang="pl-PL" b="1" dirty="0" smtClean="0">
                <a:solidFill>
                  <a:srgbClr val="00B0F0"/>
                </a:solidFill>
              </a:rPr>
              <a:t> </a:t>
            </a:r>
            <a:r>
              <a:rPr lang="pl-PL" b="1" dirty="0" err="1" smtClean="0">
                <a:solidFill>
                  <a:srgbClr val="00B0F0"/>
                </a:solidFill>
              </a:rPr>
              <a:t>situation</a:t>
            </a:r>
            <a:endParaRPr lang="en-US" b="1" dirty="0">
              <a:solidFill>
                <a:srgbClr val="00B0F0"/>
              </a:solidFill>
            </a:endParaRPr>
          </a:p>
        </p:txBody>
      </p:sp>
      <p:sp>
        <p:nvSpPr>
          <p:cNvPr id="3" name="Symbol zastępczy zawartości 2"/>
          <p:cNvSpPr>
            <a:spLocks noGrp="1"/>
          </p:cNvSpPr>
          <p:nvPr>
            <p:ph idx="1"/>
          </p:nvPr>
        </p:nvSpPr>
        <p:spPr/>
        <p:txBody>
          <a:bodyPr>
            <a:normAutofit fontScale="77500" lnSpcReduction="20000"/>
          </a:bodyPr>
          <a:lstStyle/>
          <a:p>
            <a:r>
              <a:rPr lang="pl-PL" dirty="0" smtClean="0"/>
              <a:t>The e</a:t>
            </a:r>
            <a:r>
              <a:rPr lang="en-US" dirty="0" err="1" smtClean="0"/>
              <a:t>xperimental</a:t>
            </a:r>
            <a:r>
              <a:rPr lang="en-US" dirty="0" smtClean="0"/>
              <a:t> </a:t>
            </a:r>
            <a:r>
              <a:rPr lang="en-US" dirty="0" smtClean="0"/>
              <a:t>movement was a relatively small group of people and there were many alternative visions of how to do science (e.g. Thomas Hobbes).</a:t>
            </a:r>
          </a:p>
          <a:p>
            <a:r>
              <a:rPr lang="en-US" dirty="0" smtClean="0"/>
              <a:t>Stakes were high, because it was a restoration period in England which followed the Wars of Three Kingdoms, and nobles were concerned with </a:t>
            </a:r>
            <a:r>
              <a:rPr lang="en-US" dirty="0" smtClean="0"/>
              <a:t>finding</a:t>
            </a:r>
            <a:r>
              <a:rPr lang="pl-PL" dirty="0" smtClean="0"/>
              <a:t> a</a:t>
            </a:r>
            <a:r>
              <a:rPr lang="en-US" dirty="0" smtClean="0"/>
              <a:t> </a:t>
            </a:r>
            <a:r>
              <a:rPr lang="en-US" dirty="0" smtClean="0"/>
              <a:t>way to stabilize political order; for both Hobbes and Boyle controversy over scientific method </a:t>
            </a:r>
            <a:r>
              <a:rPr lang="en-US" b="1" dirty="0" smtClean="0"/>
              <a:t>was strictly and </a:t>
            </a:r>
            <a:r>
              <a:rPr lang="en-US" b="1" dirty="0" smtClean="0"/>
              <a:t>directly</a:t>
            </a:r>
            <a:r>
              <a:rPr lang="pl-PL" b="1" dirty="0" smtClean="0"/>
              <a:t> a</a:t>
            </a:r>
            <a:r>
              <a:rPr lang="en-US" b="1" dirty="0" smtClean="0"/>
              <a:t> </a:t>
            </a:r>
            <a:r>
              <a:rPr lang="en-US" b="1" dirty="0" smtClean="0"/>
              <a:t>political issue</a:t>
            </a:r>
            <a:r>
              <a:rPr lang="pl-PL" dirty="0" smtClean="0"/>
              <a:t>: </a:t>
            </a:r>
          </a:p>
          <a:p>
            <a:pPr lvl="1"/>
            <a:r>
              <a:rPr lang="pl-PL" dirty="0" smtClean="0"/>
              <a:t>Hobbes </a:t>
            </a:r>
            <a:r>
              <a:rPr lang="en-US" dirty="0" smtClean="0"/>
              <a:t>wanted the science to be </a:t>
            </a:r>
            <a:r>
              <a:rPr lang="pl-PL" dirty="0" err="1" smtClean="0"/>
              <a:t>an</a:t>
            </a:r>
            <a:r>
              <a:rPr lang="pl-PL" dirty="0" smtClean="0"/>
              <a:t> </a:t>
            </a:r>
            <a:r>
              <a:rPr lang="en-US" dirty="0" smtClean="0"/>
              <a:t>effective </a:t>
            </a:r>
            <a:r>
              <a:rPr lang="en-US" dirty="0" smtClean="0"/>
              <a:t>source of unanimity</a:t>
            </a:r>
            <a:r>
              <a:rPr lang="pl-PL" dirty="0"/>
              <a:t> </a:t>
            </a:r>
            <a:r>
              <a:rPr lang="en-US" dirty="0" smtClean="0"/>
              <a:t>bringing peace to the Kingdom</a:t>
            </a:r>
          </a:p>
          <a:p>
            <a:pPr lvl="1"/>
            <a:r>
              <a:rPr lang="pl-PL" dirty="0" err="1" smtClean="0"/>
              <a:t>Boyle</a:t>
            </a:r>
            <a:r>
              <a:rPr lang="en-US" dirty="0" smtClean="0"/>
              <a:t> saw scientific issues as </a:t>
            </a:r>
            <a:r>
              <a:rPr lang="pl-PL" dirty="0" smtClean="0"/>
              <a:t>a </a:t>
            </a:r>
            <a:r>
              <a:rPr lang="en-US" dirty="0" smtClean="0"/>
              <a:t>possible </a:t>
            </a:r>
            <a:r>
              <a:rPr lang="en-US" dirty="0" smtClean="0"/>
              <a:t>source of social disruption and believed that science should </a:t>
            </a:r>
            <a:r>
              <a:rPr lang="pl-PL" dirty="0" smtClean="0"/>
              <a:t>be </a:t>
            </a:r>
            <a:r>
              <a:rPr lang="en-US" dirty="0" smtClean="0"/>
              <a:t>something</a:t>
            </a:r>
            <a:r>
              <a:rPr lang="pl-PL" dirty="0" smtClean="0"/>
              <a:t> </a:t>
            </a:r>
            <a:r>
              <a:rPr lang="en-US" dirty="0" smtClean="0"/>
              <a:t>isolated from political problems</a:t>
            </a:r>
          </a:p>
          <a:p>
            <a:endParaRPr lang="en-US" dirty="0"/>
          </a:p>
        </p:txBody>
      </p:sp>
    </p:spTree>
    <p:extLst>
      <p:ext uri="{BB962C8B-B14F-4D97-AF65-F5344CB8AC3E}">
        <p14:creationId xmlns:p14="http://schemas.microsoft.com/office/powerpoint/2010/main" val="3822830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en-US" b="1" dirty="0" smtClean="0">
                <a:solidFill>
                  <a:srgbClr val="00B0F0"/>
                </a:solidFill>
              </a:rPr>
              <a:t>How, then, </a:t>
            </a:r>
            <a:r>
              <a:rPr lang="pl-PL" b="1" dirty="0" err="1" smtClean="0">
                <a:solidFill>
                  <a:srgbClr val="00B0F0"/>
                </a:solidFill>
              </a:rPr>
              <a:t>could</a:t>
            </a:r>
            <a:r>
              <a:rPr lang="pl-PL" b="1" dirty="0" smtClean="0">
                <a:solidFill>
                  <a:srgbClr val="00B0F0"/>
                </a:solidFill>
              </a:rPr>
              <a:t> </a:t>
            </a:r>
            <a:r>
              <a:rPr lang="en-US" b="1" dirty="0" smtClean="0">
                <a:solidFill>
                  <a:srgbClr val="00B0F0"/>
                </a:solidFill>
              </a:rPr>
              <a:t>Boyle’s </a:t>
            </a:r>
            <a:r>
              <a:rPr lang="en-US" b="1" dirty="0" smtClean="0">
                <a:solidFill>
                  <a:srgbClr val="00B0F0"/>
                </a:solidFill>
              </a:rPr>
              <a:t>vision of science </a:t>
            </a:r>
            <a:r>
              <a:rPr lang="en-US" b="1" dirty="0" smtClean="0">
                <a:solidFill>
                  <a:srgbClr val="00B0F0"/>
                </a:solidFill>
              </a:rPr>
              <a:t>prevail</a:t>
            </a:r>
            <a:r>
              <a:rPr lang="pl-PL" b="1" dirty="0" smtClean="0">
                <a:solidFill>
                  <a:srgbClr val="00B0F0"/>
                </a:solidFill>
              </a:rPr>
              <a:t> </a:t>
            </a:r>
            <a:r>
              <a:rPr lang="pl-PL" b="1" dirty="0" smtClean="0">
                <a:solidFill>
                  <a:srgbClr val="00B0F0"/>
                </a:solidFill>
              </a:rPr>
              <a:t>and </a:t>
            </a:r>
            <a:r>
              <a:rPr lang="en-US" b="1" dirty="0" smtClean="0">
                <a:solidFill>
                  <a:srgbClr val="00B0F0"/>
                </a:solidFill>
              </a:rPr>
              <a:t>flourish?</a:t>
            </a:r>
            <a:endParaRPr lang="en-US" b="1" dirty="0">
              <a:solidFill>
                <a:srgbClr val="00B0F0"/>
              </a:solidFill>
            </a:endParaRPr>
          </a:p>
        </p:txBody>
      </p:sp>
      <p:sp>
        <p:nvSpPr>
          <p:cNvPr id="3" name="Symbol zastępczy zawartości 2"/>
          <p:cNvSpPr>
            <a:spLocks noGrp="1"/>
          </p:cNvSpPr>
          <p:nvPr>
            <p:ph idx="1"/>
          </p:nvPr>
        </p:nvSpPr>
        <p:spPr/>
        <p:txBody>
          <a:bodyPr/>
          <a:lstStyle/>
          <a:p>
            <a:r>
              <a:rPr lang="en-US" dirty="0"/>
              <a:t>Modern, experimental science was founded on elements borrowed from </a:t>
            </a:r>
            <a:r>
              <a:rPr lang="en-US" dirty="0" smtClean="0"/>
              <a:t>existing</a:t>
            </a:r>
            <a:r>
              <a:rPr lang="pl-PL" dirty="0" smtClean="0"/>
              <a:t> and</a:t>
            </a:r>
            <a:r>
              <a:rPr lang="en-US" dirty="0" smtClean="0"/>
              <a:t> </a:t>
            </a:r>
            <a:r>
              <a:rPr lang="en-US" dirty="0"/>
              <a:t>well </a:t>
            </a:r>
            <a:r>
              <a:rPr lang="en-US" dirty="0" smtClean="0"/>
              <a:t>established </a:t>
            </a:r>
            <a:r>
              <a:rPr lang="en-US" dirty="0"/>
              <a:t>institutions and practices </a:t>
            </a:r>
            <a:endParaRPr lang="pl-PL" dirty="0" smtClean="0"/>
          </a:p>
          <a:p>
            <a:r>
              <a:rPr lang="en-US" dirty="0" smtClean="0"/>
              <a:t>Boyle </a:t>
            </a:r>
            <a:r>
              <a:rPr lang="en-US" dirty="0"/>
              <a:t>used material resources and </a:t>
            </a:r>
            <a:r>
              <a:rPr lang="en-US" dirty="0" smtClean="0"/>
              <a:t>craftsmen's </a:t>
            </a:r>
            <a:r>
              <a:rPr lang="en-US" dirty="0"/>
              <a:t>skills which gave him </a:t>
            </a:r>
            <a:r>
              <a:rPr lang="en-US" dirty="0" smtClean="0"/>
              <a:t>an </a:t>
            </a:r>
            <a:r>
              <a:rPr lang="en-US" dirty="0"/>
              <a:t>edge over his </a:t>
            </a:r>
            <a:r>
              <a:rPr lang="en-US" dirty="0" smtClean="0"/>
              <a:t>adversaries </a:t>
            </a:r>
            <a:r>
              <a:rPr lang="en-US" dirty="0"/>
              <a:t>in </a:t>
            </a:r>
            <a:r>
              <a:rPr lang="en-US" dirty="0" smtClean="0"/>
              <a:t>intellectual </a:t>
            </a:r>
            <a:r>
              <a:rPr lang="en-US" dirty="0"/>
              <a:t>queries: the keystone element of the whole construction was </a:t>
            </a:r>
            <a:r>
              <a:rPr lang="en-US" i="1" dirty="0" err="1"/>
              <a:t>machina</a:t>
            </a:r>
            <a:r>
              <a:rPr lang="en-US" i="1" dirty="0"/>
              <a:t> </a:t>
            </a:r>
            <a:r>
              <a:rPr lang="en-US" i="1" dirty="0" err="1"/>
              <a:t>Boyleana</a:t>
            </a:r>
            <a:r>
              <a:rPr lang="en-US" dirty="0"/>
              <a:t> AKA the air </a:t>
            </a:r>
            <a:r>
              <a:rPr lang="en-US" dirty="0" smtClean="0"/>
              <a:t>p</a:t>
            </a:r>
            <a:r>
              <a:rPr lang="pl-PL" dirty="0" smtClean="0"/>
              <a:t>u</a:t>
            </a:r>
            <a:r>
              <a:rPr lang="en-US" dirty="0" err="1" smtClean="0"/>
              <a:t>mp</a:t>
            </a:r>
            <a:endParaRPr lang="en-US" dirty="0"/>
          </a:p>
        </p:txBody>
      </p:sp>
    </p:spTree>
    <p:extLst>
      <p:ext uri="{BB962C8B-B14F-4D97-AF65-F5344CB8AC3E}">
        <p14:creationId xmlns:p14="http://schemas.microsoft.com/office/powerpoint/2010/main" val="3388817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b="1" dirty="0" err="1" smtClean="0">
                <a:solidFill>
                  <a:srgbClr val="00B0F0"/>
                </a:solidFill>
              </a:rPr>
              <a:t>Did</a:t>
            </a:r>
            <a:r>
              <a:rPr lang="pl-PL" b="1" dirty="0" smtClean="0">
                <a:solidFill>
                  <a:srgbClr val="00B0F0"/>
                </a:solidFill>
              </a:rPr>
              <a:t> </a:t>
            </a:r>
            <a:r>
              <a:rPr lang="pl-PL" b="1" dirty="0" err="1" smtClean="0">
                <a:solidFill>
                  <a:srgbClr val="00B0F0"/>
                </a:solidFill>
              </a:rPr>
              <a:t>Boyle’s</a:t>
            </a:r>
            <a:r>
              <a:rPr lang="pl-PL" b="1" dirty="0" smtClean="0">
                <a:solidFill>
                  <a:srgbClr val="00B0F0"/>
                </a:solidFill>
              </a:rPr>
              <a:t> </a:t>
            </a:r>
            <a:r>
              <a:rPr lang="pl-PL" b="1" dirty="0" err="1" smtClean="0">
                <a:solidFill>
                  <a:srgbClr val="00B0F0"/>
                </a:solidFill>
              </a:rPr>
              <a:t>experiments</a:t>
            </a:r>
            <a:r>
              <a:rPr lang="pl-PL" b="1" dirty="0" smtClean="0">
                <a:solidFill>
                  <a:srgbClr val="00B0F0"/>
                </a:solidFill>
              </a:rPr>
              <a:t> with the </a:t>
            </a:r>
            <a:r>
              <a:rPr lang="pl-PL" b="1" dirty="0" err="1" smtClean="0">
                <a:solidFill>
                  <a:srgbClr val="00B0F0"/>
                </a:solidFill>
              </a:rPr>
              <a:t>air</a:t>
            </a:r>
            <a:r>
              <a:rPr lang="pl-PL" b="1" dirty="0" smtClean="0">
                <a:solidFill>
                  <a:srgbClr val="00B0F0"/>
                </a:solidFill>
              </a:rPr>
              <a:t> pump </a:t>
            </a:r>
            <a:r>
              <a:rPr lang="pl-PL" b="1" dirty="0" err="1" smtClean="0">
                <a:solidFill>
                  <a:srgbClr val="00B0F0"/>
                </a:solidFill>
              </a:rPr>
              <a:t>look</a:t>
            </a:r>
            <a:r>
              <a:rPr lang="pl-PL" b="1" dirty="0" smtClean="0">
                <a:solidFill>
                  <a:srgbClr val="00B0F0"/>
                </a:solidFill>
              </a:rPr>
              <a:t> </a:t>
            </a:r>
            <a:r>
              <a:rPr lang="pl-PL" b="1" dirty="0" err="1" smtClean="0">
                <a:solidFill>
                  <a:srgbClr val="00B0F0"/>
                </a:solidFill>
              </a:rPr>
              <a:t>like</a:t>
            </a:r>
            <a:r>
              <a:rPr lang="pl-PL" b="1" dirty="0" smtClean="0">
                <a:solidFill>
                  <a:srgbClr val="00B0F0"/>
                </a:solidFill>
              </a:rPr>
              <a:t> </a:t>
            </a:r>
            <a:r>
              <a:rPr lang="pl-PL" b="1" dirty="0" err="1" smtClean="0">
                <a:solidFill>
                  <a:srgbClr val="00B0F0"/>
                </a:solidFill>
              </a:rPr>
              <a:t>this</a:t>
            </a:r>
            <a:r>
              <a:rPr lang="pl-PL" b="1" dirty="0" smtClean="0">
                <a:solidFill>
                  <a:srgbClr val="00B0F0"/>
                </a:solidFill>
              </a:rPr>
              <a:t>?</a:t>
            </a:r>
            <a:endParaRPr lang="en-US" b="1" dirty="0">
              <a:solidFill>
                <a:srgbClr val="00B0F0"/>
              </a:solidFill>
            </a:endParaRPr>
          </a:p>
        </p:txBody>
      </p:sp>
      <p:pic>
        <p:nvPicPr>
          <p:cNvPr id="1026" name="Picture 2" descr="http://www.nationalgallery.org.uk/upload/img/wright-experiment-bird-air-pump-NG725-f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455" y="1556790"/>
            <a:ext cx="6840760" cy="5127116"/>
          </a:xfrm>
          <a:prstGeom prst="rect">
            <a:avLst/>
          </a:prstGeom>
          <a:noFill/>
          <a:extLst>
            <a:ext uri="{909E8E84-426E-40DD-AFC4-6F175D3DCCD1}">
              <a14:hiddenFill xmlns:a14="http://schemas.microsoft.com/office/drawing/2010/main">
                <a:solidFill>
                  <a:srgbClr val="FFFFFF"/>
                </a:solidFill>
              </a14:hiddenFill>
            </a:ext>
          </a:extLst>
        </p:spPr>
      </p:pic>
      <p:sp>
        <p:nvSpPr>
          <p:cNvPr id="8" name="pole tekstowe 7"/>
          <p:cNvSpPr txBox="1"/>
          <p:nvPr/>
        </p:nvSpPr>
        <p:spPr>
          <a:xfrm>
            <a:off x="1187624" y="6012054"/>
            <a:ext cx="6654422" cy="646331"/>
          </a:xfrm>
          <a:prstGeom prst="rect">
            <a:avLst/>
          </a:prstGeom>
          <a:noFill/>
        </p:spPr>
        <p:txBody>
          <a:bodyPr wrap="square" rtlCol="0">
            <a:spAutoFit/>
          </a:bodyPr>
          <a:lstStyle/>
          <a:p>
            <a:r>
              <a:rPr lang="en-US" dirty="0">
                <a:solidFill>
                  <a:schemeClr val="bg1"/>
                </a:solidFill>
              </a:rPr>
              <a:t>An Experiment on a Bird in the Air </a:t>
            </a:r>
            <a:r>
              <a:rPr lang="en-US" dirty="0" smtClean="0">
                <a:solidFill>
                  <a:schemeClr val="bg1"/>
                </a:solidFill>
              </a:rPr>
              <a:t>Pump</a:t>
            </a:r>
            <a:endParaRPr lang="pl-PL" dirty="0" smtClean="0">
              <a:solidFill>
                <a:schemeClr val="bg1"/>
              </a:solidFill>
            </a:endParaRPr>
          </a:p>
          <a:p>
            <a:r>
              <a:rPr lang="pl-PL" dirty="0" smtClean="0">
                <a:solidFill>
                  <a:schemeClr val="bg1"/>
                </a:solidFill>
              </a:rPr>
              <a:t>by</a:t>
            </a:r>
            <a:r>
              <a:rPr lang="en-US" dirty="0" smtClean="0">
                <a:solidFill>
                  <a:schemeClr val="bg1"/>
                </a:solidFill>
              </a:rPr>
              <a:t> </a:t>
            </a:r>
            <a:r>
              <a:rPr lang="en-US" dirty="0">
                <a:solidFill>
                  <a:schemeClr val="bg1"/>
                </a:solidFill>
              </a:rPr>
              <a:t>Joseph Wright of Derby </a:t>
            </a:r>
            <a:r>
              <a:rPr lang="pl-PL" dirty="0" smtClean="0">
                <a:solidFill>
                  <a:schemeClr val="bg1"/>
                </a:solidFill>
              </a:rPr>
              <a:t>(</a:t>
            </a:r>
            <a:r>
              <a:rPr lang="en-US" dirty="0" smtClean="0">
                <a:solidFill>
                  <a:schemeClr val="bg1"/>
                </a:solidFill>
              </a:rPr>
              <a:t>1768</a:t>
            </a:r>
            <a:r>
              <a:rPr lang="pl-PL"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482175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274638"/>
            <a:ext cx="9144000" cy="1143000"/>
          </a:xfrm>
        </p:spPr>
        <p:txBody>
          <a:bodyPr>
            <a:normAutofit fontScale="90000"/>
          </a:bodyPr>
          <a:lstStyle/>
          <a:p>
            <a:r>
              <a:rPr lang="en-US" b="1" dirty="0">
                <a:solidFill>
                  <a:srgbClr val="92D050"/>
                </a:solidFill>
              </a:rPr>
              <a:t>What seems</a:t>
            </a:r>
            <a:r>
              <a:rPr lang="pl-PL" b="1" dirty="0">
                <a:solidFill>
                  <a:srgbClr val="92D050"/>
                </a:solidFill>
              </a:rPr>
              <a:t> to </a:t>
            </a:r>
            <a:r>
              <a:rPr lang="en-US" b="1" dirty="0">
                <a:solidFill>
                  <a:srgbClr val="92D050"/>
                </a:solidFill>
              </a:rPr>
              <a:t>be historically accurate</a:t>
            </a:r>
            <a:r>
              <a:rPr lang="en-US" b="1" dirty="0" smtClean="0">
                <a:solidFill>
                  <a:srgbClr val="92D050"/>
                </a:solidFill>
              </a:rPr>
              <a:t>?</a:t>
            </a:r>
            <a:endParaRPr lang="en-US" dirty="0"/>
          </a:p>
        </p:txBody>
      </p:sp>
      <p:sp>
        <p:nvSpPr>
          <p:cNvPr id="3" name="Symbol zastępczy zawartości 2"/>
          <p:cNvSpPr>
            <a:spLocks noGrp="1"/>
          </p:cNvSpPr>
          <p:nvPr>
            <p:ph idx="1"/>
          </p:nvPr>
        </p:nvSpPr>
        <p:spPr/>
        <p:txBody>
          <a:bodyPr>
            <a:normAutofit/>
          </a:bodyPr>
          <a:lstStyle/>
          <a:p>
            <a:r>
              <a:rPr lang="en-US" sz="2000" b="1" dirty="0" smtClean="0"/>
              <a:t>Reverential convention </a:t>
            </a:r>
            <a:r>
              <a:rPr lang="en-US" sz="2000" dirty="0" smtClean="0"/>
              <a:t>formerly reserved for scenes of religious significance: experiments were similar in their form to liturgy (not without reason Sunday was considered </a:t>
            </a:r>
            <a:r>
              <a:rPr lang="pl-PL" sz="2000" dirty="0" smtClean="0"/>
              <a:t>the </a:t>
            </a:r>
            <a:r>
              <a:rPr lang="en-US" sz="2000" dirty="0" smtClean="0"/>
              <a:t>proper </a:t>
            </a:r>
            <a:r>
              <a:rPr lang="en-US" sz="2000" dirty="0" smtClean="0"/>
              <a:t>day for experimentation)</a:t>
            </a:r>
            <a:endParaRPr lang="pl-PL" sz="2000" dirty="0" smtClean="0"/>
          </a:p>
          <a:p>
            <a:r>
              <a:rPr lang="en-US" sz="2000" dirty="0" smtClean="0"/>
              <a:t>Experiments were </a:t>
            </a:r>
            <a:r>
              <a:rPr lang="en-US" sz="2000" b="1" dirty="0" smtClean="0"/>
              <a:t>not organized in laboratories </a:t>
            </a:r>
            <a:r>
              <a:rPr lang="en-US" sz="2000" dirty="0" smtClean="0"/>
              <a:t>(or anything </a:t>
            </a:r>
            <a:r>
              <a:rPr lang="pl-PL" sz="2000" dirty="0" err="1" smtClean="0"/>
              <a:t>that</a:t>
            </a:r>
            <a:r>
              <a:rPr lang="en-US" sz="2000" dirty="0" smtClean="0"/>
              <a:t> </a:t>
            </a:r>
            <a:r>
              <a:rPr lang="en-US" sz="2000" dirty="0" smtClean="0"/>
              <a:t>looked like them), but in estates of nobles </a:t>
            </a:r>
            <a:r>
              <a:rPr lang="pl-PL" sz="2000" dirty="0" smtClean="0"/>
              <a:t>(</a:t>
            </a:r>
            <a:r>
              <a:rPr lang="en-US" sz="2000" dirty="0" smtClean="0"/>
              <a:t>houses of experiment</a:t>
            </a:r>
            <a:r>
              <a:rPr lang="pl-PL" sz="2000" dirty="0" smtClean="0"/>
              <a:t>)</a:t>
            </a:r>
            <a:r>
              <a:rPr lang="en-US" sz="2000" dirty="0" smtClean="0"/>
              <a:t>.</a:t>
            </a:r>
            <a:endParaRPr lang="pl-PL" sz="2000" dirty="0"/>
          </a:p>
          <a:p>
            <a:pPr marL="0" indent="0" algn="ctr">
              <a:buNone/>
            </a:pPr>
            <a:endParaRPr lang="pl-PL" sz="2000" b="1" dirty="0" smtClean="0"/>
          </a:p>
          <a:p>
            <a:pPr marL="0" indent="0" algn="ctr">
              <a:buNone/>
            </a:pPr>
            <a:r>
              <a:rPr lang="en-US" sz="2400" b="1" dirty="0" smtClean="0">
                <a:solidFill>
                  <a:srgbClr val="FF0000"/>
                </a:solidFill>
              </a:rPr>
              <a:t>And that’s it!</a:t>
            </a:r>
            <a:endParaRPr lang="en-US" sz="2400" b="1" dirty="0">
              <a:solidFill>
                <a:srgbClr val="FF0000"/>
              </a:solidFill>
            </a:endParaRPr>
          </a:p>
        </p:txBody>
      </p:sp>
    </p:spTree>
    <p:extLst>
      <p:ext uri="{BB962C8B-B14F-4D97-AF65-F5344CB8AC3E}">
        <p14:creationId xmlns:p14="http://schemas.microsoft.com/office/powerpoint/2010/main" val="354150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en-US" b="1" dirty="0">
                <a:solidFill>
                  <a:srgbClr val="FF0000"/>
                </a:solidFill>
              </a:rPr>
              <a:t>What doesn’t</a:t>
            </a:r>
            <a:r>
              <a:rPr lang="pl-PL" b="1" dirty="0">
                <a:solidFill>
                  <a:srgbClr val="FF0000"/>
                </a:solidFill>
              </a:rPr>
              <a:t> </a:t>
            </a:r>
            <a:r>
              <a:rPr lang="pl-PL" b="1" dirty="0" err="1">
                <a:solidFill>
                  <a:srgbClr val="FF0000"/>
                </a:solidFill>
              </a:rPr>
              <a:t>fit</a:t>
            </a:r>
            <a:r>
              <a:rPr lang="pl-PL" b="1" dirty="0">
                <a:solidFill>
                  <a:srgbClr val="FF0000"/>
                </a:solidFill>
              </a:rPr>
              <a:t> the </a:t>
            </a:r>
            <a:r>
              <a:rPr lang="pl-PL" b="1" dirty="0" err="1">
                <a:solidFill>
                  <a:srgbClr val="FF0000"/>
                </a:solidFill>
              </a:rPr>
              <a:t>picture</a:t>
            </a:r>
            <a:r>
              <a:rPr lang="en-US" b="1" dirty="0" smtClean="0">
                <a:solidFill>
                  <a:srgbClr val="FF0000"/>
                </a:solidFill>
              </a:rPr>
              <a:t>?</a:t>
            </a:r>
            <a:endParaRPr lang="en-US" dirty="0"/>
          </a:p>
        </p:txBody>
      </p:sp>
      <p:sp>
        <p:nvSpPr>
          <p:cNvPr id="3" name="Symbol zastępczy zawartości 2"/>
          <p:cNvSpPr>
            <a:spLocks noGrp="1"/>
          </p:cNvSpPr>
          <p:nvPr>
            <p:ph idx="1"/>
          </p:nvPr>
        </p:nvSpPr>
        <p:spPr>
          <a:xfrm>
            <a:off x="457200" y="1600200"/>
            <a:ext cx="8229600" cy="5069160"/>
          </a:xfrm>
        </p:spPr>
        <p:txBody>
          <a:bodyPr>
            <a:normAutofit fontScale="40000" lnSpcReduction="20000"/>
          </a:bodyPr>
          <a:lstStyle/>
          <a:p>
            <a:r>
              <a:rPr lang="en-US" sz="5000" b="1" dirty="0"/>
              <a:t>Women and children were not allowed! </a:t>
            </a:r>
            <a:r>
              <a:rPr lang="en-US" sz="5000" dirty="0"/>
              <a:t>Only gentlemen (men, representatives of higher </a:t>
            </a:r>
            <a:r>
              <a:rPr lang="pl-PL" sz="5000" dirty="0" err="1"/>
              <a:t>social</a:t>
            </a:r>
            <a:r>
              <a:rPr lang="pl-PL" sz="5000" dirty="0"/>
              <a:t> </a:t>
            </a:r>
            <a:r>
              <a:rPr lang="en-US" sz="5000" dirty="0"/>
              <a:t>class) invited by the experimenter/the host witnessed the experiment.</a:t>
            </a:r>
            <a:endParaRPr lang="pl-PL" sz="5000" dirty="0"/>
          </a:p>
          <a:p>
            <a:r>
              <a:rPr lang="en-US" sz="5000" dirty="0"/>
              <a:t>Experiments were events which gat</a:t>
            </a:r>
            <a:r>
              <a:rPr lang="pl-PL" sz="5000" dirty="0"/>
              <a:t>h</a:t>
            </a:r>
            <a:r>
              <a:rPr lang="en-US" sz="5000" dirty="0" err="1"/>
              <a:t>ered</a:t>
            </a:r>
            <a:r>
              <a:rPr lang="en-US" sz="5000" dirty="0"/>
              <a:t> </a:t>
            </a:r>
            <a:r>
              <a:rPr lang="en-US" sz="5000" b="1" dirty="0"/>
              <a:t>relatively large audiences </a:t>
            </a:r>
            <a:r>
              <a:rPr lang="en-US" sz="5000" dirty="0"/>
              <a:t>(dozens of gentlemen); they were also </a:t>
            </a:r>
            <a:r>
              <a:rPr lang="en-US" sz="5000" b="1" dirty="0"/>
              <a:t>semi-public</a:t>
            </a:r>
            <a:r>
              <a:rPr lang="en-US" sz="5000" dirty="0"/>
              <a:t>: Boyle </a:t>
            </a:r>
            <a:r>
              <a:rPr lang="pl-PL" sz="5000" dirty="0" err="1" smtClean="0"/>
              <a:t>contrast</a:t>
            </a:r>
            <a:r>
              <a:rPr lang="en-US" sz="5000" dirty="0" err="1" smtClean="0"/>
              <a:t>ed</a:t>
            </a:r>
            <a:r>
              <a:rPr lang="en-US" sz="5000" dirty="0" smtClean="0"/>
              <a:t> </a:t>
            </a:r>
            <a:r>
              <a:rPr lang="en-US" sz="5000" dirty="0"/>
              <a:t>his experiments </a:t>
            </a:r>
            <a:r>
              <a:rPr lang="pl-PL" sz="5000" dirty="0" smtClean="0"/>
              <a:t>with</a:t>
            </a:r>
            <a:r>
              <a:rPr lang="pl-PL" sz="5000" dirty="0" smtClean="0"/>
              <a:t> </a:t>
            </a:r>
            <a:r>
              <a:rPr lang="pl-PL" sz="5000" dirty="0" err="1"/>
              <a:t>private</a:t>
            </a:r>
            <a:r>
              <a:rPr lang="pl-PL" sz="5000" dirty="0"/>
              <a:t> </a:t>
            </a:r>
            <a:r>
              <a:rPr lang="en-US" sz="5000" dirty="0"/>
              <a:t>practice of alchemists</a:t>
            </a:r>
            <a:endParaRPr lang="pl-PL" sz="5000" dirty="0"/>
          </a:p>
          <a:p>
            <a:r>
              <a:rPr lang="en-US" sz="5000" dirty="0"/>
              <a:t>Experimenter/the host </a:t>
            </a:r>
            <a:r>
              <a:rPr lang="en-US" sz="5000" b="1" dirty="0"/>
              <a:t>was not operating the apparatus himself</a:t>
            </a:r>
            <a:r>
              <a:rPr lang="en-US" sz="5000" dirty="0"/>
              <a:t>: his servants were </a:t>
            </a:r>
            <a:r>
              <a:rPr lang="pl-PL" sz="5000" dirty="0"/>
              <a:t>„</a:t>
            </a:r>
            <a:r>
              <a:rPr lang="en-US" sz="5000" dirty="0"/>
              <a:t>getting their hands dirty</a:t>
            </a:r>
            <a:r>
              <a:rPr lang="pl-PL" sz="5000" dirty="0"/>
              <a:t>”</a:t>
            </a:r>
            <a:r>
              <a:rPr lang="en-US" sz="5000" dirty="0"/>
              <a:t>. </a:t>
            </a:r>
            <a:r>
              <a:rPr lang="pl-PL" sz="5000" dirty="0"/>
              <a:t> </a:t>
            </a:r>
            <a:r>
              <a:rPr lang="en-US" sz="5000" dirty="0"/>
              <a:t>But he was </a:t>
            </a:r>
            <a:r>
              <a:rPr lang="en-US" sz="5000" b="1" dirty="0"/>
              <a:t>commenting</a:t>
            </a:r>
            <a:r>
              <a:rPr lang="en-US" sz="5000" dirty="0"/>
              <a:t> </a:t>
            </a:r>
            <a:r>
              <a:rPr lang="pl-PL" sz="5000" dirty="0" smtClean="0"/>
              <a:t>on </a:t>
            </a:r>
            <a:r>
              <a:rPr lang="en-US" sz="5000" dirty="0" smtClean="0"/>
              <a:t>the </a:t>
            </a:r>
            <a:r>
              <a:rPr lang="en-US" sz="5000" dirty="0"/>
              <a:t>course of the experiment, explaining expected results, as well technical blunders.</a:t>
            </a:r>
          </a:p>
          <a:p>
            <a:r>
              <a:rPr lang="en-US" sz="5000" dirty="0"/>
              <a:t>The spatial organization of people and artifacts (proxemics) on the picture is totally awkward: gathered gentlemen watched experiments from the auditorium, the experimental device was located at the center, on a </a:t>
            </a:r>
            <a:r>
              <a:rPr lang="en-US" sz="5000" dirty="0" smtClean="0"/>
              <a:t>s</a:t>
            </a:r>
            <a:r>
              <a:rPr lang="pl-PL" sz="5000" dirty="0" err="1" smtClean="0"/>
              <a:t>tage</a:t>
            </a:r>
            <a:r>
              <a:rPr lang="en-US" sz="5000" dirty="0" smtClean="0"/>
              <a:t>, </a:t>
            </a:r>
            <a:r>
              <a:rPr lang="en-US" sz="5000" dirty="0"/>
              <a:t>initially </a:t>
            </a:r>
            <a:r>
              <a:rPr lang="pl-PL" sz="5000" dirty="0" err="1" smtClean="0"/>
              <a:t>hidden</a:t>
            </a:r>
            <a:r>
              <a:rPr lang="en-US" sz="5000" dirty="0" smtClean="0"/>
              <a:t> </a:t>
            </a:r>
            <a:r>
              <a:rPr lang="en-US" sz="5000" dirty="0"/>
              <a:t>behind a curtain</a:t>
            </a:r>
            <a:r>
              <a:rPr lang="pl-PL" sz="5000" dirty="0"/>
              <a:t>. </a:t>
            </a:r>
            <a:r>
              <a:rPr lang="en-US" sz="5000" dirty="0"/>
              <a:t>This enabled vast control over the social interactions by the experimenter.</a:t>
            </a:r>
          </a:p>
          <a:p>
            <a:r>
              <a:rPr lang="en-US" sz="5000" dirty="0"/>
              <a:t>Boyle’s </a:t>
            </a:r>
            <a:r>
              <a:rPr lang="en-US" sz="5000" b="1" dirty="0"/>
              <a:t>experiments were not didactic </a:t>
            </a:r>
            <a:r>
              <a:rPr lang="en-US" sz="5000" dirty="0"/>
              <a:t>in their</a:t>
            </a:r>
            <a:r>
              <a:rPr lang="pl-PL" sz="5000" dirty="0"/>
              <a:t> </a:t>
            </a:r>
            <a:r>
              <a:rPr lang="en-US" sz="5000" dirty="0"/>
              <a:t>character: nobles gathered to settle the controversies (decide what is true, what counts as genuine research result), not to replicate old</a:t>
            </a:r>
            <a:r>
              <a:rPr lang="pl-PL" sz="5000" dirty="0"/>
              <a:t> </a:t>
            </a:r>
            <a:r>
              <a:rPr lang="en-US" sz="5000" dirty="0"/>
              <a:t>results</a:t>
            </a:r>
            <a:r>
              <a:rPr lang="pl-PL" sz="5000" dirty="0"/>
              <a:t> </a:t>
            </a:r>
            <a:r>
              <a:rPr lang="en-US" sz="5000" dirty="0"/>
              <a:t>(or at least they </a:t>
            </a:r>
            <a:r>
              <a:rPr lang="pl-PL" sz="5000" dirty="0" err="1" smtClean="0"/>
              <a:t>thought</a:t>
            </a:r>
            <a:r>
              <a:rPr lang="en-US" sz="5000" dirty="0" smtClean="0"/>
              <a:t> </a:t>
            </a:r>
            <a:r>
              <a:rPr lang="en-US" sz="5000" dirty="0"/>
              <a:t>so)</a:t>
            </a:r>
            <a:r>
              <a:rPr lang="pl-PL" sz="5000" dirty="0"/>
              <a:t>.</a:t>
            </a:r>
          </a:p>
          <a:p>
            <a:endParaRPr lang="en-US" dirty="0"/>
          </a:p>
        </p:txBody>
      </p:sp>
    </p:spTree>
    <p:extLst>
      <p:ext uri="{BB962C8B-B14F-4D97-AF65-F5344CB8AC3E}">
        <p14:creationId xmlns:p14="http://schemas.microsoft.com/office/powerpoint/2010/main" val="55886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5746650"/>
          </a:xfrm>
        </p:spPr>
        <p:txBody>
          <a:bodyPr>
            <a:noAutofit/>
          </a:bodyPr>
          <a:lstStyle/>
          <a:p>
            <a:r>
              <a:rPr lang="en-US" sz="3600" b="1" dirty="0" smtClean="0"/>
              <a:t>Why </a:t>
            </a:r>
            <a:r>
              <a:rPr lang="pl-PL" sz="3600" b="1" dirty="0" err="1" smtClean="0"/>
              <a:t>is</a:t>
            </a:r>
            <a:r>
              <a:rPr lang="pl-PL" sz="3600" b="1" dirty="0" smtClean="0"/>
              <a:t> </a:t>
            </a:r>
            <a:r>
              <a:rPr lang="en-US" sz="3600" b="1" dirty="0" smtClean="0"/>
              <a:t>it </a:t>
            </a:r>
            <a:r>
              <a:rPr lang="en-US" sz="3600" b="1" dirty="0" smtClean="0"/>
              <a:t>so important that </a:t>
            </a:r>
            <a:r>
              <a:rPr lang="pl-PL" sz="3600" b="1" dirty="0" smtClean="0"/>
              <a:t>the </a:t>
            </a:r>
            <a:r>
              <a:rPr lang="en-US" sz="3600" b="1" dirty="0" smtClean="0"/>
              <a:t>scientific </a:t>
            </a:r>
            <a:r>
              <a:rPr lang="en-US" sz="3600" b="1" dirty="0" smtClean="0"/>
              <a:t>community consisted of gentlemen only?</a:t>
            </a:r>
            <a:endParaRPr lang="en-US" sz="3600" b="1" dirty="0"/>
          </a:p>
        </p:txBody>
      </p:sp>
    </p:spTree>
    <p:extLst>
      <p:ext uri="{BB962C8B-B14F-4D97-AF65-F5344CB8AC3E}">
        <p14:creationId xmlns:p14="http://schemas.microsoft.com/office/powerpoint/2010/main" val="1835775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3114</TotalTime>
  <Words>2004</Words>
  <Application>Microsoft Office PowerPoint</Application>
  <PresentationFormat>Pokaz na ekranie (4:3)</PresentationFormat>
  <Paragraphs>126</Paragraphs>
  <Slides>27</Slides>
  <Notes>1</Notes>
  <HiddenSlides>0</HiddenSlides>
  <MMClips>0</MMClips>
  <ScaleCrop>false</ScaleCrop>
  <HeadingPairs>
    <vt:vector size="4" baseType="variant">
      <vt:variant>
        <vt:lpstr>Motyw</vt:lpstr>
      </vt:variant>
      <vt:variant>
        <vt:i4>1</vt:i4>
      </vt:variant>
      <vt:variant>
        <vt:lpstr>Tytuły slajdów</vt:lpstr>
      </vt:variant>
      <vt:variant>
        <vt:i4>27</vt:i4>
      </vt:variant>
    </vt:vector>
  </HeadingPairs>
  <TitlesOfParts>
    <vt:vector size="28" baseType="lpstr">
      <vt:lpstr>Motyw pakietu Office</vt:lpstr>
      <vt:lpstr>Machines, Duels and a Beauty Contest   Cognitive Synergy of Aristocrats and Craftsmen</vt:lpstr>
      <vt:lpstr>Opening remarks</vt:lpstr>
      <vt:lpstr>Outline of the paper</vt:lpstr>
      <vt:lpstr>Initial situation</vt:lpstr>
      <vt:lpstr>How, then, could Boyle’s vision of science prevail and flourish?</vt:lpstr>
      <vt:lpstr>Did Boyle’s experiments with the air pump look like this?</vt:lpstr>
      <vt:lpstr>What seems to be historically accurate?</vt:lpstr>
      <vt:lpstr>What doesn’t fit the picture?</vt:lpstr>
      <vt:lpstr>Why is it so important that the scientific community consisted of gentlemen only?</vt:lpstr>
      <vt:lpstr>Truthfulness of a gentleman and its relation to his wealth</vt:lpstr>
      <vt:lpstr>Truthfulness of a gentleman and its relation to his wealth</vt:lpstr>
      <vt:lpstr>Science is fun!</vt:lpstr>
      <vt:lpstr>Science is fun!</vt:lpstr>
      <vt:lpstr>Craftsmen:  invisible actors of XVII century scientific revolution </vt:lpstr>
      <vt:lpstr>Craftsmen:  invisible actors of XVII century scientific revolution </vt:lpstr>
      <vt:lpstr>Prezentacja programu PowerPoint</vt:lpstr>
      <vt:lpstr>Craftsman was important because he delivered this:</vt:lpstr>
      <vt:lpstr>What is so great about the air pump?</vt:lpstr>
      <vt:lpstr>Beauty contest problem</vt:lpstr>
      <vt:lpstr>Most popular is not necessarily most beautiful</vt:lpstr>
      <vt:lpstr>Guess the 2/3 of average: more explicit formulation of Keynes idea</vt:lpstr>
      <vt:lpstr>Model:</vt:lpstr>
      <vt:lpstr>One, two, infinity: results of 3 newspaper experiments</vt:lpstr>
      <vt:lpstr>Science as a beauty contest model:</vt:lpstr>
      <vt:lpstr>Touchstone</vt:lpstr>
      <vt:lpstr>Boyle’s and Hooke’s heritage</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Machines, Duels and a Beauty Contest   Cognitive Synergy of 'Aristocratic' and 'Craftsmanship' Styles</dc:title>
  <dc:creator>Luca</dc:creator>
  <cp:lastModifiedBy>Luca</cp:lastModifiedBy>
  <cp:revision>68</cp:revision>
  <dcterms:created xsi:type="dcterms:W3CDTF">2014-08-16T05:57:55Z</dcterms:created>
  <dcterms:modified xsi:type="dcterms:W3CDTF">2014-08-21T08:14:53Z</dcterms:modified>
</cp:coreProperties>
</file>