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82" r:id="rId22"/>
    <p:sldId id="281" r:id="rId23"/>
    <p:sldId id="283" r:id="rId24"/>
    <p:sldId id="273" r:id="rId25"/>
    <p:sldId id="279" r:id="rId26"/>
    <p:sldId id="274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80"/>
    <a:srgbClr val="E0E0FF"/>
    <a:srgbClr val="00FF00"/>
    <a:srgbClr val="00E0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487C-6838-4A0E-A1DD-90604E3C1CFD}" type="datetimeFigureOut">
              <a:rPr lang="zh-CN" altLang="en-US" smtClean="0"/>
              <a:pPr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FB0E-4BFF-42DE-941A-8D5D8D68E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81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they seem to have similar outline…</a:t>
            </a:r>
          </a:p>
          <a:p>
            <a:r>
              <a:rPr lang="en-US" altLang="zh-CN" dirty="0" smtClean="0"/>
              <a:t>Resonance at certain frequencies</a:t>
            </a:r>
          </a:p>
          <a:p>
            <a:r>
              <a:rPr lang="en-US" altLang="zh-CN" dirty="0" smtClean="0"/>
              <a:t>“formant”</a:t>
            </a:r>
          </a:p>
          <a:p>
            <a:r>
              <a:rPr lang="en-US" altLang="zh-CN" dirty="0" smtClean="0"/>
              <a:t>Working as a filter!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a filter to diminish the sound into white noise</a:t>
            </a:r>
          </a:p>
          <a:p>
            <a:r>
              <a:rPr lang="en-US" altLang="zh-CN" dirty="0" smtClean="0"/>
              <a:t>Inverse: to make white noise resonate as the music!</a:t>
            </a:r>
          </a:p>
          <a:p>
            <a:r>
              <a:rPr lang="en-US" altLang="zh-CN" dirty="0" smtClean="0"/>
              <a:t>Showing resonance features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seems to work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may distinguish in a way</a:t>
            </a:r>
          </a:p>
          <a:p>
            <a:r>
              <a:rPr lang="en-US" altLang="zh-CN" dirty="0" smtClean="0"/>
              <a:t>Normalize their STDEV to 1.</a:t>
            </a:r>
          </a:p>
          <a:p>
            <a:r>
              <a:rPr lang="en-US" altLang="zh-CN" dirty="0" smtClean="0"/>
              <a:t>14 dimensions, 67% accuracy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traditional method for speech analysis</a:t>
            </a:r>
          </a:p>
          <a:p>
            <a:r>
              <a:rPr lang="en-US" altLang="zh-CN" dirty="0" smtClean="0"/>
              <a:t>Designed for non-linear frequency response of human</a:t>
            </a:r>
          </a:p>
          <a:p>
            <a:r>
              <a:rPr lang="en-US" altLang="zh-CN" dirty="0" smtClean="0"/>
              <a:t>Describes energy distribution to frequencies in human’s perspective</a:t>
            </a:r>
          </a:p>
          <a:p>
            <a:r>
              <a:rPr lang="en-US" altLang="zh-CN" dirty="0" smtClean="0"/>
              <a:t>12-dim, </a:t>
            </a:r>
            <a:r>
              <a:rPr lang="en-US" altLang="zh-CN" dirty="0" smtClean="0">
                <a:solidFill>
                  <a:srgbClr val="FFFF00"/>
                </a:solidFill>
              </a:rPr>
              <a:t>85% </a:t>
            </a:r>
            <a:r>
              <a:rPr lang="en-US" altLang="zh-CN" dirty="0" smtClean="0"/>
              <a:t>accuracy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Human ears are marvelous!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147118"/>
            <a:ext cx="3313716" cy="27108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smoothen the log-spectrum?</a:t>
            </a:r>
          </a:p>
          <a:p>
            <a:r>
              <a:rPr lang="en-US" altLang="zh-CN" dirty="0" smtClean="0"/>
              <a:t>Do FFT as if it is in time field, and pick low-freq components!</a:t>
            </a:r>
          </a:p>
          <a:p>
            <a:r>
              <a:rPr lang="en-US" altLang="zh-CN" dirty="0" smtClean="0"/>
              <a:t>Then IFFT, as a low-pass filter.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156176" y="3573016"/>
            <a:ext cx="2232248" cy="864096"/>
          </a:xfrm>
          <a:prstGeom prst="wedgeRoundRectCallout">
            <a:avLst>
              <a:gd name="adj1" fmla="val -126440"/>
              <a:gd name="adj2" fmla="val -153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cepstrum!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Peaks seem to represent instruments, BUT SVM needs fixed-dimensional vector.</a:t>
            </a:r>
          </a:p>
          <a:p>
            <a:r>
              <a:rPr lang="en-US" altLang="zh-CN" dirty="0" smtClean="0"/>
              <a:t>Use linear regression, get the average slope and mean square deviation</a:t>
            </a:r>
          </a:p>
          <a:p>
            <a:endParaRPr lang="zh-CN" altLang="en-US" dirty="0"/>
          </a:p>
        </p:txBody>
      </p:sp>
      <p:pic>
        <p:nvPicPr>
          <p:cNvPr id="4" name="图片 3" descr="ASNOF31enve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509120"/>
            <a:ext cx="2880320" cy="2160240"/>
          </a:xfrm>
          <a:prstGeom prst="rect">
            <a:avLst/>
          </a:prstGeom>
        </p:spPr>
      </p:pic>
      <p:pic>
        <p:nvPicPr>
          <p:cNvPr id="5" name="图片 4" descr="TRNOF34-enve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509120"/>
            <a:ext cx="2880320" cy="2160240"/>
          </a:xfrm>
          <a:prstGeom prst="rect">
            <a:avLst/>
          </a:prstGeom>
        </p:spPr>
      </p:pic>
      <p:pic>
        <p:nvPicPr>
          <p:cNvPr id="6" name="图片 5" descr="VNNOP30-envel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9120"/>
            <a:ext cx="2880320" cy="216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30120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Violin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301208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Saxophone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530120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Trumpet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naive way: Linear Regression!</a:t>
            </a:r>
          </a:p>
          <a:p>
            <a:r>
              <a:rPr lang="en-US" altLang="zh-CN" dirty="0" smtClean="0"/>
              <a:t>To project the resonance feature onto an 2D space.</a:t>
            </a:r>
          </a:p>
          <a:p>
            <a:r>
              <a:rPr lang="en-US" altLang="zh-CN" dirty="0" smtClean="0"/>
              <a:t>Hope that it works.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37% </a:t>
            </a:r>
            <a:r>
              <a:rPr lang="en-US" altLang="zh-CN" dirty="0" smtClean="0"/>
              <a:t>accuracy, fairly better than random guess for </a:t>
            </a:r>
            <a:r>
              <a:rPr lang="en-US" altLang="zh-CN" sz="5400" dirty="0" smtClean="0">
                <a:solidFill>
                  <a:srgbClr val="C00000"/>
                </a:solidFill>
              </a:rPr>
              <a:t>2-DIM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measure the fluctuation of log-spectrum?</a:t>
            </a:r>
          </a:p>
          <a:p>
            <a:r>
              <a:rPr lang="en-US" altLang="zh-CN" dirty="0" smtClean="0"/>
              <a:t>Peaks of its FFT (cepstrum).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Does distinguish in a way.</a:t>
            </a:r>
          </a:p>
          <a:p>
            <a:r>
              <a:rPr lang="en-US" altLang="zh-CN" dirty="0" smtClean="0"/>
              <a:t>Record heights of first 4 significant peaks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43% </a:t>
            </a:r>
            <a:r>
              <a:rPr lang="en-US" altLang="zh-CN" dirty="0" smtClean="0"/>
              <a:t>accuracy in 4-dim.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6-dim designed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53% </a:t>
            </a:r>
            <a:r>
              <a:rPr lang="en-US" altLang="zh-CN" dirty="0" smtClean="0"/>
              <a:t>accuracy in only 6-dim, for 6-classification.</a:t>
            </a:r>
          </a:p>
          <a:p>
            <a:r>
              <a:rPr lang="en-US" altLang="zh-CN" dirty="0" smtClean="0"/>
              <a:t>Does decrease error by ¼  as auxiliary to LPC &amp; MFCC.</a:t>
            </a:r>
          </a:p>
          <a:p>
            <a:r>
              <a:rPr lang="en-US" altLang="zh-CN" dirty="0" smtClean="0"/>
              <a:t>By observation and attempt, enlighten our understanding of music.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32-dim feature vector.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91% </a:t>
            </a:r>
            <a:r>
              <a:rPr lang="en-US" altLang="zh-CN" dirty="0" smtClean="0"/>
              <a:t>accuracy in 50/50 cross validation.</a:t>
            </a:r>
          </a:p>
          <a:p>
            <a:r>
              <a:rPr lang="en-US" altLang="zh-CN" dirty="0" smtClean="0"/>
              <a:t>Generally less accurate in real music, due to noises, multiple instruments and different playing styles.</a:t>
            </a:r>
          </a:p>
          <a:p>
            <a:r>
              <a:rPr lang="en-US" altLang="zh-CN" dirty="0" smtClean="0"/>
              <a:t>Better for piano, guitar and violin, moderate for flute, poor for trumpet and saxophone.</a:t>
            </a:r>
          </a:p>
          <a:p>
            <a:r>
              <a:rPr lang="en-US" altLang="zh-CN" dirty="0" smtClean="0"/>
              <a:t>For those two, timbre is more variable with playing style, even pitch!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73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709075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Confusion matrix: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(Guitar Saxophone Flute Piano Trumpet Violin)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Confusion matrix when some “outlying” styles are add into dataset:</a:t>
            </a:r>
            <a:endParaRPr lang="zh-CN" altLang="en-US" dirty="0"/>
          </a:p>
        </p:txBody>
      </p:sp>
      <p:pic>
        <p:nvPicPr>
          <p:cNvPr id="1026" name="Picture 2" descr="W:\SST\SST\ppt\屏幕快照 2017-06-17 上午9.24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8111314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Robustness against noise to be improved.</a:t>
            </a:r>
          </a:p>
          <a:p>
            <a:r>
              <a:rPr lang="en-US" altLang="zh-CN" dirty="0" smtClean="0"/>
              <a:t>Temporal analysis on notes to be adopted. (hopeful to increase accuracy in real-music)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 for real music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 material in 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Canon</a:t>
            </a:r>
            <a:r>
              <a:rPr lang="en-US" altLang="zh-CN" dirty="0" smtClean="0"/>
              <a:t> by </a:t>
            </a:r>
            <a:r>
              <a:rPr lang="en-US" altLang="zh-CN" dirty="0" smtClean="0">
                <a:solidFill>
                  <a:srgbClr val="FF0080"/>
                </a:solidFill>
              </a:rPr>
              <a:t>Johann </a:t>
            </a:r>
            <a:r>
              <a:rPr lang="en-US" altLang="zh-CN" dirty="0" err="1" smtClean="0">
                <a:solidFill>
                  <a:srgbClr val="FF0080"/>
                </a:solidFill>
              </a:rPr>
              <a:t>Pachelbel</a:t>
            </a:r>
            <a:endParaRPr lang="en-US" altLang="zh-CN" dirty="0" smtClean="0">
              <a:solidFill>
                <a:srgbClr val="FF0080"/>
              </a:solidFill>
            </a:endParaRP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Carrying you </a:t>
            </a:r>
            <a:r>
              <a:rPr lang="en-US" altLang="zh-CN" dirty="0" smtClean="0"/>
              <a:t>from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Laputa</a:t>
            </a:r>
            <a:r>
              <a:rPr lang="en-US" altLang="zh-CN" i="1" dirty="0" smtClean="0">
                <a:solidFill>
                  <a:srgbClr val="0000FF"/>
                </a:solidFill>
              </a:rPr>
              <a:t>: Castle in the Sky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《</a:t>
            </a:r>
            <a:r>
              <a:rPr lang="zh-CN" altLang="en-US" i="1" dirty="0" smtClean="0">
                <a:solidFill>
                  <a:srgbClr val="FFFF00"/>
                </a:solidFill>
              </a:rPr>
              <a:t>好想好想</a:t>
            </a:r>
            <a:r>
              <a:rPr lang="en-US" altLang="zh-CN" i="1" dirty="0" smtClean="0">
                <a:solidFill>
                  <a:srgbClr val="FFFF00"/>
                </a:solidFill>
              </a:rPr>
              <a:t>》 </a:t>
            </a:r>
            <a:r>
              <a:rPr lang="en-US" altLang="zh-CN" dirty="0" smtClean="0"/>
              <a:t>Violin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Mia &amp;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Seb’s</a:t>
            </a:r>
            <a:r>
              <a:rPr lang="en-US" altLang="zh-CN" i="1" dirty="0" smtClean="0">
                <a:solidFill>
                  <a:srgbClr val="FFFF00"/>
                </a:solidFill>
              </a:rPr>
              <a:t> Theme </a:t>
            </a:r>
            <a:r>
              <a:rPr lang="en-US" altLang="zh-CN" dirty="0" smtClean="0"/>
              <a:t>from </a:t>
            </a:r>
            <a:r>
              <a:rPr lang="en-US" altLang="zh-CN" i="1" dirty="0" smtClean="0">
                <a:solidFill>
                  <a:srgbClr val="0000FF"/>
                </a:solidFill>
              </a:rPr>
              <a:t>La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</a:t>
            </a:r>
            <a:r>
              <a:rPr lang="en-US" altLang="zh-CN" i="1" dirty="0" smtClean="0">
                <a:solidFill>
                  <a:srgbClr val="0000FF"/>
                </a:solidFill>
              </a:rPr>
              <a:t> Land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Edelweiss</a:t>
            </a:r>
            <a:r>
              <a:rPr lang="en-US" altLang="zh-CN" dirty="0" smtClean="0"/>
              <a:t> Saxophone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Sparkle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00FF"/>
                </a:solidFill>
              </a:rPr>
              <a:t>Your Name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76200" dist="1778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0E0FF"/>
              </a:solidFill>
              <a:effectLst>
                <a:outerShdw blurRad="76200" dist="177800" dir="2700000" algn="ctr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Violin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Spectral 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same waveform (even when stretched) “should” have same timbre.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smtClean="0">
                <a:solidFill>
                  <a:srgbClr val="00FF00"/>
                </a:solidFill>
              </a:rPr>
              <a:t>sin(x)+0.3sin(2x)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FF00"/>
                </a:solidFill>
              </a:rPr>
              <a:t>2sin(2x)+0.6sin(4x).</a:t>
            </a:r>
          </a:p>
          <a:p>
            <a:r>
              <a:rPr lang="en-US" altLang="zh-CN" dirty="0" smtClean="0"/>
              <a:t>In frequency domain, they have the same peak patterns.</a:t>
            </a:r>
          </a:p>
          <a:p>
            <a:r>
              <a:rPr lang="en-US" altLang="zh-CN" dirty="0" smtClean="0"/>
              <a:t>Inversely…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</a:p>
          <a:p>
            <a:r>
              <a:rPr lang="en-US" altLang="zh-CN" dirty="0" smtClean="0"/>
              <a:t>Their harmonic series do NOT look the same…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615</Words>
  <Application>Microsoft Office PowerPoint</Application>
  <PresentationFormat>全屏显示(4:3)</PresentationFormat>
  <Paragraphs>122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  <vt:lpstr>Intuition</vt:lpstr>
      <vt:lpstr>Intuition</vt:lpstr>
      <vt:lpstr>Intuition</vt:lpstr>
      <vt:lpstr>LP coefficients</vt:lpstr>
      <vt:lpstr>LP coefficients</vt:lpstr>
      <vt:lpstr>Normalization trick</vt:lpstr>
      <vt:lpstr>MFCC</vt:lpstr>
      <vt:lpstr>Spectral Outline</vt:lpstr>
      <vt:lpstr>Spectral Outline</vt:lpstr>
      <vt:lpstr>Spectral Outline</vt:lpstr>
      <vt:lpstr>Cepstrum Peaks</vt:lpstr>
      <vt:lpstr>Cepstrum Peaks</vt:lpstr>
      <vt:lpstr>6-dim designed feature</vt:lpstr>
      <vt:lpstr>Results</vt:lpstr>
      <vt:lpstr>Results</vt:lpstr>
      <vt:lpstr>Results:</vt:lpstr>
      <vt:lpstr>Future work</vt:lpstr>
      <vt:lpstr>Demo for real music</vt:lpstr>
      <vt:lpstr>Music material in Demo: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46</cp:revision>
  <dcterms:created xsi:type="dcterms:W3CDTF">2017-06-05T10:05:52Z</dcterms:created>
  <dcterms:modified xsi:type="dcterms:W3CDTF">2017-06-17T01:30:54Z</dcterms:modified>
</cp:coreProperties>
</file>