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82" r:id="rId22"/>
    <p:sldId id="281" r:id="rId23"/>
    <p:sldId id="283" r:id="rId24"/>
    <p:sldId id="273" r:id="rId25"/>
    <p:sldId id="279" r:id="rId26"/>
    <p:sldId id="274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80"/>
    <a:srgbClr val="E0E0FF"/>
    <a:srgbClr val="00FF00"/>
    <a:srgbClr val="00E0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487C-6838-4A0E-A1DD-90604E3C1CF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FB0E-4BFF-42DE-941A-8D5D8D68E2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581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Detection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 they seem to have similar outline…</a:t>
            </a:r>
          </a:p>
          <a:p>
            <a:r>
              <a:rPr lang="en-US" altLang="zh-CN" dirty="0" smtClean="0"/>
              <a:t>Resonance at certain frequencies</a:t>
            </a:r>
          </a:p>
          <a:p>
            <a:r>
              <a:rPr lang="en-US" altLang="zh-CN" dirty="0" smtClean="0"/>
              <a:t>“formant”</a:t>
            </a:r>
          </a:p>
          <a:p>
            <a:r>
              <a:rPr lang="en-US" altLang="zh-CN" dirty="0" smtClean="0"/>
              <a:t>Working as a filter!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a filter to diminish the sound into white noise</a:t>
            </a:r>
          </a:p>
          <a:p>
            <a:r>
              <a:rPr lang="en-US" altLang="zh-CN" dirty="0" smtClean="0"/>
              <a:t>Inverse: to make white noise resonate as the music!</a:t>
            </a:r>
          </a:p>
          <a:p>
            <a:r>
              <a:rPr lang="en-US" altLang="zh-CN" dirty="0" smtClean="0"/>
              <a:t>Showing resonance features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seems to work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Magnitude may distinguish in a way</a:t>
            </a:r>
          </a:p>
          <a:p>
            <a:r>
              <a:rPr lang="en-US" altLang="zh-CN" dirty="0" smtClean="0"/>
              <a:t>Normalize their STDEV to 1.</a:t>
            </a:r>
          </a:p>
          <a:p>
            <a:r>
              <a:rPr lang="en-US" altLang="zh-CN" dirty="0" smtClean="0"/>
              <a:t>14 dimensions, 67% accuracy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traditional method for speech analysis</a:t>
            </a:r>
          </a:p>
          <a:p>
            <a:r>
              <a:rPr lang="en-US" altLang="zh-CN" dirty="0" smtClean="0"/>
              <a:t>Designed for non-linear frequency response of human</a:t>
            </a:r>
          </a:p>
          <a:p>
            <a:r>
              <a:rPr lang="en-US" altLang="zh-CN" dirty="0" smtClean="0"/>
              <a:t>Describes energy distribution to frequencies in human’s perspective</a:t>
            </a:r>
          </a:p>
          <a:p>
            <a:r>
              <a:rPr lang="en-US" altLang="zh-CN" dirty="0" smtClean="0"/>
              <a:t>12-dim, </a:t>
            </a:r>
            <a:r>
              <a:rPr lang="en-US" altLang="zh-CN" dirty="0" smtClean="0">
                <a:solidFill>
                  <a:srgbClr val="FFFF00"/>
                </a:solidFill>
              </a:rPr>
              <a:t>85% </a:t>
            </a:r>
            <a:r>
              <a:rPr lang="en-US" altLang="zh-CN" dirty="0" smtClean="0"/>
              <a:t>accuracy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Human ears are marvelous!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147118"/>
            <a:ext cx="3313716" cy="27108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smoothen the log-spectrum?</a:t>
            </a:r>
          </a:p>
          <a:p>
            <a:r>
              <a:rPr lang="en-US" altLang="zh-CN" dirty="0" smtClean="0"/>
              <a:t>Do FFT as if it is in time field, and pick low-freq components!</a:t>
            </a:r>
          </a:p>
          <a:p>
            <a:r>
              <a:rPr lang="en-US" altLang="zh-CN" dirty="0" smtClean="0"/>
              <a:t>Then IFFT, as a low-pass filter.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156176" y="3573016"/>
            <a:ext cx="2232248" cy="864096"/>
          </a:xfrm>
          <a:prstGeom prst="wedgeRoundRectCallout">
            <a:avLst>
              <a:gd name="adj1" fmla="val -126440"/>
              <a:gd name="adj2" fmla="val -153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cepstrum!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Peaks seem to represent instruments, BUT SVM needs fixed-dimensional vector.</a:t>
            </a:r>
          </a:p>
          <a:p>
            <a:endParaRPr lang="zh-CN" altLang="en-US" dirty="0"/>
          </a:p>
        </p:txBody>
      </p:sp>
      <p:pic>
        <p:nvPicPr>
          <p:cNvPr id="4" name="图片 3" descr="ASNOF31enve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509120"/>
            <a:ext cx="2880320" cy="2160240"/>
          </a:xfrm>
          <a:prstGeom prst="rect">
            <a:avLst/>
          </a:prstGeom>
        </p:spPr>
      </p:pic>
      <p:pic>
        <p:nvPicPr>
          <p:cNvPr id="5" name="图片 4" descr="TRNOF34-enve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509120"/>
            <a:ext cx="2880320" cy="2160240"/>
          </a:xfrm>
          <a:prstGeom prst="rect">
            <a:avLst/>
          </a:prstGeom>
        </p:spPr>
      </p:pic>
      <p:pic>
        <p:nvPicPr>
          <p:cNvPr id="6" name="图片 5" descr="VNNOP30-envel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9120"/>
            <a:ext cx="2880320" cy="2160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30120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Violin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301208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Saxophone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530120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Trumpet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naive way: Linear Regression!</a:t>
            </a:r>
          </a:p>
          <a:p>
            <a:r>
              <a:rPr lang="en-US" altLang="zh-CN" dirty="0" smtClean="0"/>
              <a:t>To project the resonance feature onto an 2D space.</a:t>
            </a:r>
          </a:p>
          <a:p>
            <a:r>
              <a:rPr lang="en-US" altLang="zh-CN" dirty="0" smtClean="0"/>
              <a:t>Hope that it works.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37% </a:t>
            </a:r>
            <a:r>
              <a:rPr lang="en-US" altLang="zh-CN" dirty="0" smtClean="0"/>
              <a:t>accuracy, fairly better than random guess for </a:t>
            </a:r>
            <a:r>
              <a:rPr lang="en-US" altLang="zh-CN" sz="5400" dirty="0" smtClean="0">
                <a:solidFill>
                  <a:srgbClr val="C00000"/>
                </a:solidFill>
              </a:rPr>
              <a:t>2-DIM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measure the fluctuation of log-spectrum?</a:t>
            </a:r>
          </a:p>
          <a:p>
            <a:r>
              <a:rPr lang="en-US" altLang="zh-CN" dirty="0" smtClean="0"/>
              <a:t>Peaks of its FFT (cepstrum).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Does distinguish in a way.</a:t>
            </a:r>
          </a:p>
          <a:p>
            <a:r>
              <a:rPr lang="en-US" altLang="zh-CN" dirty="0" smtClean="0"/>
              <a:t>Record heights of first 4 significant peaks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43% </a:t>
            </a:r>
            <a:r>
              <a:rPr lang="en-US" altLang="zh-CN" dirty="0" smtClean="0"/>
              <a:t>accuracy in 4-dim.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8448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“Everything that I see, I hear, I feel,</a:t>
            </a:r>
            <a:br>
              <a:rPr lang="en-US" altLang="zh-CN" sz="2000" dirty="0" smtClean="0"/>
            </a:br>
            <a:r>
              <a:rPr lang="en-US" altLang="zh-CN" sz="2000" dirty="0" smtClean="0"/>
              <a:t>As well as the scenery around, </a:t>
            </a:r>
            <a:br>
              <a:rPr lang="en-US" altLang="zh-CN" sz="2000" dirty="0" smtClean="0"/>
            </a:br>
            <a:r>
              <a:rPr lang="en-US" altLang="zh-CN" sz="2000" dirty="0" smtClean="0"/>
              <a:t>All begin to take on vivid colors.”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                                 ----</a:t>
            </a:r>
            <a:r>
              <a:rPr lang="en-US" altLang="zh-CN" sz="2000" i="1" dirty="0" smtClean="0"/>
              <a:t>Your Lies In April</a:t>
            </a:r>
            <a:endParaRPr lang="zh-CN" altLang="en-US" sz="2000" i="1" dirty="0"/>
          </a:p>
        </p:txBody>
      </p:sp>
      <p:pic>
        <p:nvPicPr>
          <p:cNvPr id="4" name="内容占位符 3" descr="AprilLie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5" cy="49415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6-dim designed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53% </a:t>
            </a:r>
            <a:r>
              <a:rPr lang="en-US" altLang="zh-CN" dirty="0" smtClean="0"/>
              <a:t>accuracy in only 6-dim, for 6-classification.</a:t>
            </a:r>
          </a:p>
          <a:p>
            <a:r>
              <a:rPr lang="en-US" altLang="zh-CN" dirty="0" smtClean="0"/>
              <a:t>Does decrease error by ¼  as auxiliary to LPC &amp; MFCC.</a:t>
            </a:r>
          </a:p>
          <a:p>
            <a:r>
              <a:rPr lang="en-US" altLang="zh-CN" dirty="0" smtClean="0"/>
              <a:t>By observation and attempt, enlighten our understanding of music.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32-dim feature vector.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91% </a:t>
            </a:r>
            <a:r>
              <a:rPr lang="en-US" altLang="zh-CN" dirty="0" smtClean="0"/>
              <a:t>accuracy in 50/50 cross validation.</a:t>
            </a:r>
          </a:p>
          <a:p>
            <a:r>
              <a:rPr lang="en-US" altLang="zh-CN" dirty="0" smtClean="0"/>
              <a:t>Generally less accurate in real music, due to noises, multiple instruments and different playing styles.</a:t>
            </a:r>
          </a:p>
          <a:p>
            <a:r>
              <a:rPr lang="en-US" altLang="zh-CN" dirty="0" smtClean="0"/>
              <a:t>Better for piano, guitar and violin, moderate for flute, poor for trumpet and saxophone.</a:t>
            </a:r>
          </a:p>
          <a:p>
            <a:r>
              <a:rPr lang="en-US" altLang="zh-CN" dirty="0" smtClean="0"/>
              <a:t>For those two, timbre is more variable with playing style, even pitch!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733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709075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Confusion matrix: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(Guitar Saxophone Flute Piano Trumpet Violin)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Confusion matrix when some “outlying” styles are add into dataset:</a:t>
            </a:r>
            <a:endParaRPr lang="zh-CN" altLang="en-US" dirty="0"/>
          </a:p>
        </p:txBody>
      </p:sp>
      <p:pic>
        <p:nvPicPr>
          <p:cNvPr id="1026" name="Picture 2" descr="W:\SST\SST\ppt\屏幕快照 2017-06-17 上午9.24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8111314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Robustness against noise to be improved.</a:t>
            </a:r>
          </a:p>
          <a:p>
            <a:r>
              <a:rPr lang="en-US" altLang="zh-CN" dirty="0" smtClean="0"/>
              <a:t>Temporal analysis on notes to be adopted. (hopeful to increase accuracy in real-music)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 for real music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 material in 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FF00"/>
                </a:solidFill>
              </a:rPr>
              <a:t>Canon</a:t>
            </a:r>
            <a:r>
              <a:rPr lang="en-US" altLang="zh-CN" dirty="0" smtClean="0"/>
              <a:t> by </a:t>
            </a:r>
            <a:r>
              <a:rPr lang="en-US" altLang="zh-CN" dirty="0" smtClean="0">
                <a:solidFill>
                  <a:srgbClr val="FF0080"/>
                </a:solidFill>
              </a:rPr>
              <a:t>Johann </a:t>
            </a:r>
            <a:r>
              <a:rPr lang="en-US" altLang="zh-CN" dirty="0" err="1" smtClean="0">
                <a:solidFill>
                  <a:srgbClr val="FF0080"/>
                </a:solidFill>
              </a:rPr>
              <a:t>Pachelbel</a:t>
            </a:r>
            <a:endParaRPr lang="en-US" altLang="zh-CN" dirty="0" smtClean="0">
              <a:solidFill>
                <a:srgbClr val="FF0080"/>
              </a:solidFill>
            </a:endParaRP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Carrying you </a:t>
            </a:r>
            <a:r>
              <a:rPr lang="en-US" altLang="zh-CN" dirty="0" smtClean="0"/>
              <a:t>from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Laputa</a:t>
            </a:r>
            <a:r>
              <a:rPr lang="en-US" altLang="zh-CN" i="1" dirty="0" smtClean="0">
                <a:solidFill>
                  <a:srgbClr val="0000FF"/>
                </a:solidFill>
              </a:rPr>
              <a:t>: Castle in the Sky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《</a:t>
            </a:r>
            <a:r>
              <a:rPr lang="zh-CN" altLang="en-US" i="1" dirty="0" smtClean="0">
                <a:solidFill>
                  <a:srgbClr val="FFFF00"/>
                </a:solidFill>
              </a:rPr>
              <a:t>好想好想</a:t>
            </a:r>
            <a:r>
              <a:rPr lang="en-US" altLang="zh-CN" i="1" dirty="0" smtClean="0">
                <a:solidFill>
                  <a:srgbClr val="FFFF00"/>
                </a:solidFill>
              </a:rPr>
              <a:t>》 </a:t>
            </a:r>
            <a:r>
              <a:rPr lang="en-US" altLang="zh-CN" dirty="0" smtClean="0"/>
              <a:t>Violin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Mia &amp;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Seb’s</a:t>
            </a:r>
            <a:r>
              <a:rPr lang="en-US" altLang="zh-CN" i="1" dirty="0" smtClean="0">
                <a:solidFill>
                  <a:srgbClr val="FFFF00"/>
                </a:solidFill>
              </a:rPr>
              <a:t> Theme </a:t>
            </a:r>
            <a:r>
              <a:rPr lang="en-US" altLang="zh-CN" dirty="0" smtClean="0"/>
              <a:t>from </a:t>
            </a:r>
            <a:r>
              <a:rPr lang="en-US" altLang="zh-CN" i="1" dirty="0" smtClean="0">
                <a:solidFill>
                  <a:srgbClr val="0000FF"/>
                </a:solidFill>
              </a:rPr>
              <a:t>La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</a:t>
            </a:r>
            <a:r>
              <a:rPr lang="en-US" altLang="zh-CN" i="1" dirty="0" smtClean="0">
                <a:solidFill>
                  <a:srgbClr val="0000FF"/>
                </a:solidFill>
              </a:rPr>
              <a:t> Land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Edelweiss</a:t>
            </a:r>
            <a:r>
              <a:rPr lang="en-US" altLang="zh-CN" dirty="0" smtClean="0"/>
              <a:t> Saxophone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Sparkle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00FF"/>
                </a:solidFill>
              </a:rPr>
              <a:t>Your Name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76200" dist="1778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0E0FF"/>
              </a:solidFill>
              <a:effectLst>
                <a:outerShdw blurRad="76200" dist="177800" dir="2700000" algn="ctr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 of music: </a:t>
            </a:r>
            <a:br>
              <a:rPr lang="en-US" altLang="zh-CN" dirty="0" smtClean="0"/>
            </a:br>
            <a:r>
              <a:rPr lang="en-US" altLang="zh-CN" dirty="0" smtClean="0"/>
              <a:t>Pitch (fundamental frequency)</a:t>
            </a:r>
            <a:br>
              <a:rPr lang="en-US" altLang="zh-CN" dirty="0" smtClean="0"/>
            </a:br>
            <a:r>
              <a:rPr lang="en-US" altLang="zh-CN" dirty="0" smtClean="0"/>
              <a:t>Timbre (patterns of spectrum)</a:t>
            </a:r>
          </a:p>
          <a:p>
            <a:r>
              <a:rPr lang="en-US" altLang="zh-CN" dirty="0" smtClean="0"/>
              <a:t>Features of musical instruments: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 pitches!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Timbre (patterns of spectrum)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Highlight</a:t>
            </a:r>
            <a:r>
              <a:rPr lang="en-US" altLang="zh-CN" dirty="0" smtClean="0"/>
              <a:t> of our project:</a:t>
            </a:r>
          </a:p>
          <a:p>
            <a:r>
              <a:rPr lang="en-US" altLang="zh-CN" dirty="0" smtClean="0"/>
              <a:t>Most handwork, least ML (only simple SVM for classification)</a:t>
            </a:r>
          </a:p>
          <a:p>
            <a:r>
              <a:rPr lang="en-US" altLang="zh-CN" dirty="0" smtClean="0"/>
              <a:t>Combined utilization of simple tools</a:t>
            </a:r>
          </a:p>
          <a:p>
            <a:r>
              <a:rPr lang="en-US" altLang="zh-CN" dirty="0" smtClean="0"/>
              <a:t>White-box model design by our observation</a:t>
            </a:r>
          </a:p>
          <a:p>
            <a:r>
              <a:rPr lang="en-US" altLang="zh-CN" dirty="0" smtClean="0"/>
              <a:t>Good performance on compact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Material:</a:t>
            </a:r>
          </a:p>
          <a:p>
            <a:r>
              <a:rPr lang="en-US" altLang="zh-CN" dirty="0" smtClean="0"/>
              <a:t>6 representative instruments</a:t>
            </a:r>
          </a:p>
          <a:p>
            <a:r>
              <a:rPr lang="en-US" altLang="zh-CN" dirty="0" smtClean="0"/>
              <a:t>Piano, Guitar, Saxophone, Flute, Trumpet, </a:t>
            </a:r>
            <a:r>
              <a:rPr lang="en-US" altLang="zh-CN" dirty="0" smtClean="0"/>
              <a:t>Violin</a:t>
            </a:r>
          </a:p>
          <a:p>
            <a:r>
              <a:rPr lang="en-US" altLang="zh-CN" dirty="0" smtClean="0"/>
              <a:t>Basic dataset: conventional sounds of these instruments from RWC Music Database</a:t>
            </a:r>
          </a:p>
          <a:p>
            <a:r>
              <a:rPr lang="en-US" altLang="zh-CN" dirty="0" smtClean="0"/>
              <a:t>Augmented dataset: special playing styles added</a:t>
            </a:r>
          </a:p>
          <a:p>
            <a:r>
              <a:rPr lang="en-US" altLang="zh-CN" dirty="0" smtClean="0"/>
              <a:t>Mainly focused on </a:t>
            </a:r>
            <a:r>
              <a:rPr lang="en-US" altLang="zh-CN" smtClean="0"/>
              <a:t>basic dataset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Tools:</a:t>
            </a:r>
          </a:p>
          <a:p>
            <a:r>
              <a:rPr lang="en-US" altLang="zh-CN" dirty="0" smtClean="0"/>
              <a:t>Normalized LP Coefficient (14D)</a:t>
            </a:r>
          </a:p>
          <a:p>
            <a:r>
              <a:rPr lang="en-US" altLang="zh-CN" dirty="0" smtClean="0"/>
              <a:t>Mel-Frequency Cepstrum Coefficient (12D)</a:t>
            </a:r>
          </a:p>
          <a:p>
            <a:r>
              <a:rPr lang="en-US" altLang="zh-CN" dirty="0" smtClean="0"/>
              <a:t>Spectral Outline &amp; Cepstrum Peaks (our handwork, 6D)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partial features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Normalized LPC(14)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MFCC(12)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SO&amp;CP(6)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lang="zh-CN" altLang="en-US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67%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85%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88%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53%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FF00"/>
                          </a:solidFill>
                        </a:rPr>
                        <a:t>91%</a:t>
                      </a:r>
                      <a:endParaRPr lang="zh-CN" altLang="en-US" sz="2400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E0E0FF"/>
                          </a:solidFill>
                        </a:rPr>
                        <a:t>(not normalized)</a:t>
                      </a:r>
                      <a:endParaRPr lang="zh-CN" altLang="en-US" sz="20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89%</a:t>
                      </a:r>
                      <a:endParaRPr lang="zh-CN" altLang="en-US" sz="24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same waveform (even when stretched) “should” have same timbre.</a:t>
            </a:r>
          </a:p>
          <a:p>
            <a:r>
              <a:rPr lang="en-US" altLang="zh-CN" dirty="0" smtClean="0"/>
              <a:t>Like </a:t>
            </a:r>
            <a:r>
              <a:rPr lang="en-US" altLang="zh-CN" dirty="0" smtClean="0">
                <a:solidFill>
                  <a:srgbClr val="00FF00"/>
                </a:solidFill>
              </a:rPr>
              <a:t>sin(x)+0.3sin(2x)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FF00"/>
                </a:solidFill>
              </a:rPr>
              <a:t>2sin(2x)+0.6sin(4x).</a:t>
            </a:r>
          </a:p>
          <a:p>
            <a:r>
              <a:rPr lang="en-US" altLang="zh-CN" dirty="0" smtClean="0"/>
              <a:t>In frequency domain, they have the same peak patterns.</a:t>
            </a:r>
          </a:p>
          <a:p>
            <a:r>
              <a:rPr lang="en-US" altLang="zh-CN" dirty="0" smtClean="0"/>
              <a:t>Inversely…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</a:p>
          <a:p>
            <a:r>
              <a:rPr lang="en-US" altLang="zh-CN" dirty="0" smtClean="0"/>
              <a:t>Their harmonic series do NOT look the same…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627</Words>
  <Application>Microsoft Office PowerPoint</Application>
  <PresentationFormat>全屏显示(4:3)</PresentationFormat>
  <Paragraphs>124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LaLaLab</vt:lpstr>
      <vt:lpstr>Musical Instrument Detection  Zishuo Zhao, Haoyun Wang IIIS50, Tsinghua University June 17, 2017</vt:lpstr>
      <vt:lpstr>“Everything that I see, I hear, I feel, As well as the scenery around,  All begin to take on vivid colors.”                                                                             ----Your Lies In April</vt:lpstr>
      <vt:lpstr>Introduction</vt:lpstr>
      <vt:lpstr>Introduction</vt:lpstr>
      <vt:lpstr>Introduction</vt:lpstr>
      <vt:lpstr>Introduction</vt:lpstr>
      <vt:lpstr>Performance with partial features</vt:lpstr>
      <vt:lpstr>Intuition</vt:lpstr>
      <vt:lpstr>Intuition</vt:lpstr>
      <vt:lpstr>Intuition</vt:lpstr>
      <vt:lpstr>LP coefficients</vt:lpstr>
      <vt:lpstr>LP coefficients</vt:lpstr>
      <vt:lpstr>Normalization trick</vt:lpstr>
      <vt:lpstr>MFCC</vt:lpstr>
      <vt:lpstr>Spectral Outline</vt:lpstr>
      <vt:lpstr>Spectral Outline</vt:lpstr>
      <vt:lpstr>Spectral Outline</vt:lpstr>
      <vt:lpstr>Cepstrum Peaks</vt:lpstr>
      <vt:lpstr>Cepstrum Peaks</vt:lpstr>
      <vt:lpstr>6-dim designed feature</vt:lpstr>
      <vt:lpstr>Results</vt:lpstr>
      <vt:lpstr>Results</vt:lpstr>
      <vt:lpstr>Results:</vt:lpstr>
      <vt:lpstr>Future work</vt:lpstr>
      <vt:lpstr>Demo for real music</vt:lpstr>
      <vt:lpstr>Music material in Demo: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wiku30</cp:lastModifiedBy>
  <cp:revision>48</cp:revision>
  <dcterms:created xsi:type="dcterms:W3CDTF">2017-06-05T10:05:52Z</dcterms:created>
  <dcterms:modified xsi:type="dcterms:W3CDTF">2017-06-17T02:32:51Z</dcterms:modified>
</cp:coreProperties>
</file>