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57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0FF"/>
    <a:srgbClr val="0000FF"/>
    <a:srgbClr val="FF0000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80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91680" y="764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764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91680" y="764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88640"/>
            <a:ext cx="3147015" cy="3370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>
                <a:solidFill>
                  <a:srgbClr val="00AA00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r>
              <a:rPr lang="en-US" altLang="zh-CN" sz="150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</a:t>
            </a:r>
            <a:r>
              <a:rPr lang="en-US" altLang="zh-CN" sz="150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altLang="zh-CN" sz="150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std;</a:t>
            </a:r>
          </a:p>
          <a:p>
            <a:r>
              <a:rPr lang="en-US" altLang="zh-CN" sz="1500" baseline="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zh-CN" sz="150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LaLaLab</a:t>
            </a:r>
          </a:p>
          <a:p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500" baseline="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aseline="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author[</a:t>
            </a:r>
            <a:r>
              <a:rPr lang="en-US" altLang="zh-CN" sz="1500" baseline="0" dirty="0" smtClean="0">
                <a:solidFill>
                  <a:srgbClr val="808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zh-CN" sz="1500" baseline="0" dirty="0" smtClean="0">
                <a:solidFill>
                  <a:srgbClr val="A0A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"Zishuo Zhao" </a:t>
            </a:r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zh-CN" sz="1500" baseline="0" dirty="0" smtClean="0">
                <a:solidFill>
                  <a:srgbClr val="A0A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"Haoyun Wang"</a:t>
            </a:r>
          </a:p>
          <a:p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};</a:t>
            </a:r>
          </a:p>
          <a:p>
            <a:r>
              <a:rPr lang="en-US" altLang="zh-CN" sz="150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altLang="zh-CN" sz="1500" dirty="0" smtClean="0">
              <a:solidFill>
                <a:schemeClr val="bg1"/>
              </a:solidFill>
              <a:effectLst>
                <a:outerShdw blurRad="76200" dist="101600" dir="2700000" algn="ctr" rotWithShape="0">
                  <a:srgbClr val="000000">
                    <a:alpha val="25000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50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</a:p>
          <a:p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zh-CN" altLang="en-US" sz="1500" baseline="0" dirty="0" smtClean="0">
              <a:solidFill>
                <a:srgbClr val="E0E0FF"/>
              </a:solidFill>
              <a:effectLst>
                <a:outerShdw blurRad="76200" dist="101600" dir="2700000" algn="ctr" rotWithShape="0">
                  <a:srgbClr val="000000">
                    <a:alpha val="25000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27584" y="3501008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9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9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9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rgbClr val="E0E0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rgbClr val="E0E0FF"/>
          </a:solidFill>
          <a:effectLst>
            <a:outerShdw blurRad="76200" dist="177800" dir="2700000" algn="ctr" rotWithShape="0">
              <a:srgbClr val="000000">
                <a:alpha val="5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E0E0FF"/>
          </a:solidFill>
          <a:effectLst>
            <a:outerShdw blurRad="508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E0E0FF"/>
          </a:solidFill>
          <a:effectLst>
            <a:outerShdw blurRad="635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E0E0FF"/>
          </a:solidFill>
          <a:effectLst>
            <a:outerShdw blurRad="635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E0E0FF"/>
          </a:solidFill>
          <a:effectLst>
            <a:outerShdw blurRad="635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E0E0FF"/>
          </a:solidFill>
          <a:effectLst>
            <a:outerShdw blurRad="635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1412776"/>
            <a:ext cx="7772400" cy="31683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Musical Instrument Detection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Zishuo Zhao, Haoyun Wang</a:t>
            </a:r>
            <a:br>
              <a:rPr lang="en-US" altLang="zh-CN" sz="2400" dirty="0" smtClean="0"/>
            </a:br>
            <a:r>
              <a:rPr lang="en-US" altLang="zh-CN" sz="2400" dirty="0" smtClean="0"/>
              <a:t>IIIS50, Tsinghua University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June 17, 2017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35896" y="59492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013176"/>
            <a:ext cx="8229600" cy="1844824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“Everything that I see, I hear, I feel,</a:t>
            </a:r>
            <a:br>
              <a:rPr lang="en-US" altLang="zh-CN" sz="2000" dirty="0" smtClean="0"/>
            </a:br>
            <a:r>
              <a:rPr lang="en-US" altLang="zh-CN" sz="2000" dirty="0" smtClean="0"/>
              <a:t>As well as the</a:t>
            </a:r>
            <a:r>
              <a:rPr lang="en-US" altLang="zh-CN" sz="2000" dirty="0" smtClean="0"/>
              <a:t> scenery around, </a:t>
            </a:r>
            <a:br>
              <a:rPr lang="en-US" altLang="zh-CN" sz="2000" dirty="0" smtClean="0"/>
            </a:br>
            <a:r>
              <a:rPr lang="en-US" altLang="zh-CN" sz="2000" dirty="0" smtClean="0"/>
              <a:t>All begin to take on vivid colors.</a:t>
            </a:r>
            <a:r>
              <a:rPr lang="en-US" altLang="zh-CN" sz="2000" dirty="0" smtClean="0"/>
              <a:t>”</a:t>
            </a:r>
            <a:br>
              <a:rPr lang="en-US" altLang="zh-CN" sz="2000" dirty="0" smtClean="0"/>
            </a:br>
            <a:r>
              <a:rPr lang="en-US" altLang="zh-CN" sz="2000" dirty="0" smtClean="0"/>
              <a:t>                                                                            </a:t>
            </a:r>
            <a:r>
              <a:rPr lang="en-US" altLang="zh-CN" sz="2000" dirty="0" smtClean="0"/>
              <a:t>----</a:t>
            </a:r>
            <a:r>
              <a:rPr lang="en-US" altLang="zh-CN" sz="2000" i="1" dirty="0" smtClean="0"/>
              <a:t>Your Lies In April</a:t>
            </a:r>
            <a:endParaRPr lang="zh-CN" altLang="en-US" sz="2000" i="1" dirty="0"/>
          </a:p>
        </p:txBody>
      </p:sp>
      <p:pic>
        <p:nvPicPr>
          <p:cNvPr id="4" name="内容占位符 3" descr="AprilLie0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260648"/>
            <a:ext cx="8784975" cy="49415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Features of music: </a:t>
            </a:r>
            <a:br>
              <a:rPr lang="en-US" altLang="zh-CN" dirty="0" smtClean="0"/>
            </a:br>
            <a:r>
              <a:rPr lang="en-US" altLang="zh-CN" dirty="0" smtClean="0"/>
              <a:t>Pitch (fundamental frequency)</a:t>
            </a:r>
            <a:br>
              <a:rPr lang="en-US" altLang="zh-CN" dirty="0" smtClean="0"/>
            </a:br>
            <a:r>
              <a:rPr lang="en-US" altLang="zh-CN" dirty="0" smtClean="0"/>
              <a:t>Timbre (patterns of spectrum)</a:t>
            </a:r>
          </a:p>
          <a:p>
            <a:r>
              <a:rPr lang="en-US" altLang="zh-CN" dirty="0" smtClean="0"/>
              <a:t>Features of musical instruments: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Different pitches!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Timbre (patterns of spectrum)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Highlight</a:t>
            </a:r>
            <a:r>
              <a:rPr lang="en-US" altLang="zh-CN" dirty="0" smtClean="0"/>
              <a:t> of our project:</a:t>
            </a:r>
          </a:p>
          <a:p>
            <a:r>
              <a:rPr lang="en-US" altLang="zh-CN" dirty="0" smtClean="0"/>
              <a:t>Most handwork, least ML (only simple SVM for classification)</a:t>
            </a:r>
          </a:p>
          <a:p>
            <a:r>
              <a:rPr lang="en-US" altLang="zh-CN" dirty="0" smtClean="0"/>
              <a:t>Combined utilization of simple tools</a:t>
            </a:r>
          </a:p>
          <a:p>
            <a:r>
              <a:rPr lang="en-US" altLang="zh-CN" dirty="0" smtClean="0"/>
              <a:t>White-box model design by our observation</a:t>
            </a:r>
          </a:p>
          <a:p>
            <a:r>
              <a:rPr lang="en-US" altLang="zh-CN" dirty="0" smtClean="0"/>
              <a:t>Good performance on compact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Material:</a:t>
            </a:r>
          </a:p>
          <a:p>
            <a:r>
              <a:rPr lang="en-US" altLang="zh-CN" dirty="0" smtClean="0"/>
              <a:t>6 representative instruments</a:t>
            </a:r>
          </a:p>
          <a:p>
            <a:r>
              <a:rPr lang="en-US" altLang="zh-CN" dirty="0" smtClean="0"/>
              <a:t>Piano, Guitar, Saxophone, Flute, Trumpet, Violin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FF00"/>
                </a:solidFill>
              </a:rPr>
              <a:t>Tools:</a:t>
            </a:r>
          </a:p>
          <a:p>
            <a:r>
              <a:rPr lang="en-US" altLang="zh-CN" dirty="0" smtClean="0"/>
              <a:t>Normalized LP Coefficient (14D)</a:t>
            </a:r>
          </a:p>
          <a:p>
            <a:r>
              <a:rPr lang="en-US" altLang="zh-CN" dirty="0" smtClean="0"/>
              <a:t>Mel-Frequency Cepstrum Coefficient (12D)</a:t>
            </a:r>
          </a:p>
          <a:p>
            <a:r>
              <a:rPr lang="en-US" altLang="zh-CN" dirty="0" smtClean="0"/>
              <a:t>Spectrum Outline &amp; Cepstrum Peaks (our handwork, 6D)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Performance</a:t>
            </a:r>
            <a:r>
              <a:rPr lang="en-US" altLang="zh-CN" dirty="0" smtClean="0"/>
              <a:t> with partial features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7544" y="2276872"/>
          <a:ext cx="82296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rgbClr val="E0E0FF"/>
                          </a:solidFill>
                        </a:rPr>
                        <a:t>Normalized LPC(14)</a:t>
                      </a:r>
                      <a:endParaRPr lang="zh-CN" altLang="en-US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rgbClr val="E0E0FF"/>
                          </a:solidFill>
                        </a:rPr>
                        <a:t>MFCC(12)</a:t>
                      </a:r>
                      <a:endParaRPr lang="zh-CN" altLang="en-US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rgbClr val="E0E0FF"/>
                          </a:solidFill>
                        </a:rPr>
                        <a:t>SO&amp;CP(6)</a:t>
                      </a:r>
                      <a:endParaRPr lang="zh-CN" altLang="en-US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rgbClr val="FFFF00"/>
                          </a:solidFill>
                        </a:rPr>
                        <a:t>Accuracy</a:t>
                      </a:r>
                      <a:endParaRPr lang="zh-CN" altLang="en-US" baseline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67%</a:t>
                      </a:r>
                      <a:endParaRPr lang="zh-CN" altLang="en-US" sz="2400" baseline="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aseline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85%</a:t>
                      </a:r>
                      <a:endParaRPr lang="zh-CN" altLang="en-US" sz="2400" baseline="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88%</a:t>
                      </a:r>
                      <a:endParaRPr lang="zh-CN" altLang="en-US" sz="2400" baseline="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aseline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53%</a:t>
                      </a:r>
                      <a:endParaRPr lang="zh-CN" altLang="en-US" sz="2400" baseline="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FFFF00"/>
                          </a:solidFill>
                        </a:rPr>
                        <a:t>91%</a:t>
                      </a:r>
                      <a:endParaRPr lang="zh-CN" altLang="en-US" sz="2400" baseline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aseline="0" dirty="0" smtClean="0">
                          <a:solidFill>
                            <a:srgbClr val="E0E0FF"/>
                          </a:solidFill>
                        </a:rPr>
                        <a:t>(not normalized)</a:t>
                      </a:r>
                      <a:endParaRPr lang="zh-CN" altLang="en-US" sz="20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rgbClr val="E0E0FF"/>
                          </a:solidFill>
                        </a:rPr>
                        <a:t>+</a:t>
                      </a:r>
                      <a:endParaRPr lang="zh-CN" altLang="en-US" sz="2400" baseline="0" dirty="0">
                        <a:solidFill>
                          <a:srgbClr val="E0E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89%</a:t>
                      </a:r>
                      <a:endParaRPr lang="zh-CN" altLang="en-US" sz="2400" baseline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La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135</Words>
  <Application>Microsoft Office PowerPoint</Application>
  <PresentationFormat>全屏显示(4:3)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LaLaLab</vt:lpstr>
      <vt:lpstr>Musical Instrument Detection  Zishuo Zhao, Haoyun Wang IIIS50, Tsinghua University June 17, 2017</vt:lpstr>
      <vt:lpstr>“Everything that I see, I hear, I feel, As well as the scenery around,  All begin to take on vivid colors.”                                                                             ----Your Lies In April</vt:lpstr>
      <vt:lpstr>Introduction</vt:lpstr>
      <vt:lpstr>Introduction</vt:lpstr>
      <vt:lpstr>Introduction</vt:lpstr>
      <vt:lpstr>Introduction</vt:lpstr>
      <vt:lpstr>Performance with partial features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wiku30</dc:creator>
  <cp:lastModifiedBy>wiku30</cp:lastModifiedBy>
  <cp:revision>16</cp:revision>
  <dcterms:created xsi:type="dcterms:W3CDTF">2017-06-05T10:05:52Z</dcterms:created>
  <dcterms:modified xsi:type="dcterms:W3CDTF">2017-06-16T04:17:09Z</dcterms:modified>
</cp:coreProperties>
</file>