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03" r:id="rId3"/>
    <p:sldId id="304" r:id="rId4"/>
    <p:sldId id="257" r:id="rId5"/>
    <p:sldId id="291" r:id="rId6"/>
    <p:sldId id="272" r:id="rId7"/>
    <p:sldId id="260" r:id="rId8"/>
    <p:sldId id="278" r:id="rId9"/>
    <p:sldId id="261" r:id="rId10"/>
    <p:sldId id="279" r:id="rId11"/>
    <p:sldId id="281" r:id="rId12"/>
    <p:sldId id="282" r:id="rId13"/>
    <p:sldId id="284" r:id="rId14"/>
    <p:sldId id="309" r:id="rId15"/>
    <p:sldId id="310" r:id="rId16"/>
    <p:sldId id="286" r:id="rId17"/>
    <p:sldId id="290" r:id="rId18"/>
    <p:sldId id="308" r:id="rId19"/>
    <p:sldId id="311" r:id="rId20"/>
    <p:sldId id="306" r:id="rId21"/>
    <p:sldId id="296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08B68-CC1F-4E91-AB48-804C48822217}" v="844" dt="2024-10-22T21:34:33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shuo Zhao" userId="ef5ec791414ee1cd" providerId="LiveId" clId="{92E08B68-CC1F-4E91-AB48-804C48822217}"/>
    <pc:docChg chg="undo custSel addSld delSld modSld">
      <pc:chgData name="Zishuo Zhao" userId="ef5ec791414ee1cd" providerId="LiveId" clId="{92E08B68-CC1F-4E91-AB48-804C48822217}" dt="2024-10-22T21:34:33.512" v="1176" actId="20577"/>
      <pc:docMkLst>
        <pc:docMk/>
      </pc:docMkLst>
      <pc:sldChg chg="modSp mod">
        <pc:chgData name="Zishuo Zhao" userId="ef5ec791414ee1cd" providerId="LiveId" clId="{92E08B68-CC1F-4E91-AB48-804C48822217}" dt="2024-10-20T21:55:24.023" v="107" actId="20577"/>
        <pc:sldMkLst>
          <pc:docMk/>
          <pc:sldMk cId="36229989" sldId="256"/>
        </pc:sldMkLst>
        <pc:spChg chg="mod">
          <ac:chgData name="Zishuo Zhao" userId="ef5ec791414ee1cd" providerId="LiveId" clId="{92E08B68-CC1F-4E91-AB48-804C48822217}" dt="2024-10-20T21:55:24.023" v="107" actId="20577"/>
          <ac:spMkLst>
            <pc:docMk/>
            <pc:sldMk cId="36229989" sldId="256"/>
            <ac:spMk id="2" creationId="{4D7FBB48-A21D-A324-5751-4C15B10D5799}"/>
          </ac:spMkLst>
        </pc:spChg>
        <pc:spChg chg="mod">
          <ac:chgData name="Zishuo Zhao" userId="ef5ec791414ee1cd" providerId="LiveId" clId="{92E08B68-CC1F-4E91-AB48-804C48822217}" dt="2024-10-20T21:54:00.435" v="102" actId="20577"/>
          <ac:spMkLst>
            <pc:docMk/>
            <pc:sldMk cId="36229989" sldId="256"/>
            <ac:spMk id="3" creationId="{FD65F120-FC06-37D0-10F2-802D6705DF32}"/>
          </ac:spMkLst>
        </pc:spChg>
      </pc:sldChg>
      <pc:sldChg chg="modSp mod modAnim">
        <pc:chgData name="Zishuo Zhao" userId="ef5ec791414ee1cd" providerId="LiveId" clId="{92E08B68-CC1F-4E91-AB48-804C48822217}" dt="2024-10-22T21:28:36.170" v="1174" actId="20577"/>
        <pc:sldMkLst>
          <pc:docMk/>
          <pc:sldMk cId="2400375966" sldId="257"/>
        </pc:sldMkLst>
        <pc:spChg chg="mod">
          <ac:chgData name="Zishuo Zhao" userId="ef5ec791414ee1cd" providerId="LiveId" clId="{92E08B68-CC1F-4E91-AB48-804C48822217}" dt="2024-10-22T21:28:36.170" v="1174" actId="20577"/>
          <ac:spMkLst>
            <pc:docMk/>
            <pc:sldMk cId="2400375966" sldId="257"/>
            <ac:spMk id="3" creationId="{FDB75375-0282-9894-D5AD-2E786A1A6E0E}"/>
          </ac:spMkLst>
        </pc:spChg>
      </pc:sldChg>
      <pc:sldChg chg="modSp mod addAnim delAnim modAnim">
        <pc:chgData name="Zishuo Zhao" userId="ef5ec791414ee1cd" providerId="LiveId" clId="{92E08B68-CC1F-4E91-AB48-804C48822217}" dt="2024-10-21T18:42:45.376" v="260" actId="20577"/>
        <pc:sldMkLst>
          <pc:docMk/>
          <pc:sldMk cId="3966653506" sldId="260"/>
        </pc:sldMkLst>
        <pc:spChg chg="mod">
          <ac:chgData name="Zishuo Zhao" userId="ef5ec791414ee1cd" providerId="LiveId" clId="{92E08B68-CC1F-4E91-AB48-804C48822217}" dt="2024-10-21T18:42:45.376" v="260" actId="20577"/>
          <ac:spMkLst>
            <pc:docMk/>
            <pc:sldMk cId="3966653506" sldId="260"/>
            <ac:spMk id="2" creationId="{1B28DF9C-1887-20D9-FFD1-9E8BDC34B047}"/>
          </ac:spMkLst>
        </pc:spChg>
        <pc:spChg chg="mod">
          <ac:chgData name="Zishuo Zhao" userId="ef5ec791414ee1cd" providerId="LiveId" clId="{92E08B68-CC1F-4E91-AB48-804C48822217}" dt="2024-10-20T21:58:28.632" v="207" actId="20577"/>
          <ac:spMkLst>
            <pc:docMk/>
            <pc:sldMk cId="3966653506" sldId="260"/>
            <ac:spMk id="3" creationId="{EB02443E-64E1-7E1C-62AC-74CC17AE4CF5}"/>
          </ac:spMkLst>
        </pc:spChg>
      </pc:sldChg>
      <pc:sldChg chg="modSp modAnim">
        <pc:chgData name="Zishuo Zhao" userId="ef5ec791414ee1cd" providerId="LiveId" clId="{92E08B68-CC1F-4E91-AB48-804C48822217}" dt="2024-10-22T16:08:10.855" v="1025" actId="207"/>
        <pc:sldMkLst>
          <pc:docMk/>
          <pc:sldMk cId="2557916133" sldId="261"/>
        </pc:sldMkLst>
        <pc:spChg chg="mod">
          <ac:chgData name="Zishuo Zhao" userId="ef5ec791414ee1cd" providerId="LiveId" clId="{92E08B68-CC1F-4E91-AB48-804C48822217}" dt="2024-10-22T16:08:10.855" v="1025" actId="207"/>
          <ac:spMkLst>
            <pc:docMk/>
            <pc:sldMk cId="2557916133" sldId="261"/>
            <ac:spMk id="3" creationId="{B54C5B2A-439E-76F5-D6E9-4AC9F11E9840}"/>
          </ac:spMkLst>
        </pc:spChg>
      </pc:sldChg>
      <pc:sldChg chg="modSp modAnim">
        <pc:chgData name="Zishuo Zhao" userId="ef5ec791414ee1cd" providerId="LiveId" clId="{92E08B68-CC1F-4E91-AB48-804C48822217}" dt="2024-10-20T21:57:37.119" v="200" actId="20577"/>
        <pc:sldMkLst>
          <pc:docMk/>
          <pc:sldMk cId="1171240737" sldId="272"/>
        </pc:sldMkLst>
        <pc:spChg chg="mod">
          <ac:chgData name="Zishuo Zhao" userId="ef5ec791414ee1cd" providerId="LiveId" clId="{92E08B68-CC1F-4E91-AB48-804C48822217}" dt="2024-10-20T21:57:33.971" v="195" actId="20577"/>
          <ac:spMkLst>
            <pc:docMk/>
            <pc:sldMk cId="1171240737" sldId="272"/>
            <ac:spMk id="3" creationId="{C8B947DF-1960-F0A9-5F02-7AC3F5001A85}"/>
          </ac:spMkLst>
        </pc:spChg>
      </pc:sldChg>
      <pc:sldChg chg="modSp">
        <pc:chgData name="Zishuo Zhao" userId="ef5ec791414ee1cd" providerId="LiveId" clId="{92E08B68-CC1F-4E91-AB48-804C48822217}" dt="2024-10-22T21:34:16.134" v="1175" actId="20577"/>
        <pc:sldMkLst>
          <pc:docMk/>
          <pc:sldMk cId="4045284585" sldId="281"/>
        </pc:sldMkLst>
        <pc:spChg chg="mod">
          <ac:chgData name="Zishuo Zhao" userId="ef5ec791414ee1cd" providerId="LiveId" clId="{92E08B68-CC1F-4E91-AB48-804C48822217}" dt="2024-10-22T21:34:16.134" v="1175" actId="20577"/>
          <ac:spMkLst>
            <pc:docMk/>
            <pc:sldMk cId="4045284585" sldId="281"/>
            <ac:spMk id="3" creationId="{14166DCF-189C-82E9-28DD-7552AD1B4ECC}"/>
          </ac:spMkLst>
        </pc:spChg>
      </pc:sldChg>
      <pc:sldChg chg="modSp">
        <pc:chgData name="Zishuo Zhao" userId="ef5ec791414ee1cd" providerId="LiveId" clId="{92E08B68-CC1F-4E91-AB48-804C48822217}" dt="2024-10-22T21:34:33.512" v="1176" actId="20577"/>
        <pc:sldMkLst>
          <pc:docMk/>
          <pc:sldMk cId="1606965301" sldId="282"/>
        </pc:sldMkLst>
        <pc:spChg chg="mod">
          <ac:chgData name="Zishuo Zhao" userId="ef5ec791414ee1cd" providerId="LiveId" clId="{92E08B68-CC1F-4E91-AB48-804C48822217}" dt="2024-10-22T21:34:33.512" v="1176" actId="20577"/>
          <ac:spMkLst>
            <pc:docMk/>
            <pc:sldMk cId="1606965301" sldId="282"/>
            <ac:spMk id="3" creationId="{F5463700-1B4A-6D14-F365-3B5CD14FF31B}"/>
          </ac:spMkLst>
        </pc:spChg>
      </pc:sldChg>
      <pc:sldChg chg="modSp">
        <pc:chgData name="Zishuo Zhao" userId="ef5ec791414ee1cd" providerId="LiveId" clId="{92E08B68-CC1F-4E91-AB48-804C48822217}" dt="2024-10-21T18:59:47.923" v="895" actId="207"/>
        <pc:sldMkLst>
          <pc:docMk/>
          <pc:sldMk cId="189869000" sldId="290"/>
        </pc:sldMkLst>
        <pc:spChg chg="mod">
          <ac:chgData name="Zishuo Zhao" userId="ef5ec791414ee1cd" providerId="LiveId" clId="{92E08B68-CC1F-4E91-AB48-804C48822217}" dt="2024-10-21T18:59:47.923" v="895" actId="207"/>
          <ac:spMkLst>
            <pc:docMk/>
            <pc:sldMk cId="189869000" sldId="290"/>
            <ac:spMk id="3" creationId="{4F586307-0E26-F42C-AB63-59F6738C9D43}"/>
          </ac:spMkLst>
        </pc:spChg>
      </pc:sldChg>
      <pc:sldChg chg="addSp modSp mod modAnim">
        <pc:chgData name="Zishuo Zhao" userId="ef5ec791414ee1cd" providerId="LiveId" clId="{92E08B68-CC1F-4E91-AB48-804C48822217}" dt="2024-10-22T16:05:01.670" v="983"/>
        <pc:sldMkLst>
          <pc:docMk/>
          <pc:sldMk cId="2409188227" sldId="303"/>
        </pc:sldMkLst>
        <pc:spChg chg="add mod">
          <ac:chgData name="Zishuo Zhao" userId="ef5ec791414ee1cd" providerId="LiveId" clId="{92E08B68-CC1F-4E91-AB48-804C48822217}" dt="2024-10-22T16:03:43.559" v="928" actId="114"/>
          <ac:spMkLst>
            <pc:docMk/>
            <pc:sldMk cId="2409188227" sldId="303"/>
            <ac:spMk id="4" creationId="{4BA952F6-2394-91B6-419E-BA29648F5B56}"/>
          </ac:spMkLst>
        </pc:spChg>
        <pc:spChg chg="add mod">
          <ac:chgData name="Zishuo Zhao" userId="ef5ec791414ee1cd" providerId="LiveId" clId="{92E08B68-CC1F-4E91-AB48-804C48822217}" dt="2024-10-22T16:04:57.343" v="982" actId="1076"/>
          <ac:spMkLst>
            <pc:docMk/>
            <pc:sldMk cId="2409188227" sldId="303"/>
            <ac:spMk id="6" creationId="{5862416A-D751-4AD4-B3CC-BFC43AFDF397}"/>
          </ac:spMkLst>
        </pc:spChg>
        <pc:spChg chg="mod">
          <ac:chgData name="Zishuo Zhao" userId="ef5ec791414ee1cd" providerId="LiveId" clId="{92E08B68-CC1F-4E91-AB48-804C48822217}" dt="2024-10-20T21:56:09.417" v="123" actId="20577"/>
          <ac:spMkLst>
            <pc:docMk/>
            <pc:sldMk cId="2409188227" sldId="303"/>
            <ac:spMk id="8" creationId="{344A89E4-E03D-6529-4B69-0D44AF9E5E6B}"/>
          </ac:spMkLst>
        </pc:spChg>
        <pc:picChg chg="mod">
          <ac:chgData name="Zishuo Zhao" userId="ef5ec791414ee1cd" providerId="LiveId" clId="{92E08B68-CC1F-4E91-AB48-804C48822217}" dt="2024-10-22T16:03:53.645" v="930" actId="1076"/>
          <ac:picMkLst>
            <pc:docMk/>
            <pc:sldMk cId="2409188227" sldId="303"/>
            <ac:picMk id="7" creationId="{2EE8940F-BA0D-881F-53DD-55729E870273}"/>
          </ac:picMkLst>
        </pc:picChg>
      </pc:sldChg>
      <pc:sldChg chg="modSp">
        <pc:chgData name="Zishuo Zhao" userId="ef5ec791414ee1cd" providerId="LiveId" clId="{92E08B68-CC1F-4E91-AB48-804C48822217}" dt="2024-10-21T23:05:43.007" v="904" actId="20577"/>
        <pc:sldMkLst>
          <pc:docMk/>
          <pc:sldMk cId="1813685348" sldId="304"/>
        </pc:sldMkLst>
        <pc:spChg chg="mod">
          <ac:chgData name="Zishuo Zhao" userId="ef5ec791414ee1cd" providerId="LiveId" clId="{92E08B68-CC1F-4E91-AB48-804C48822217}" dt="2024-10-21T23:05:43.007" v="904" actId="20577"/>
          <ac:spMkLst>
            <pc:docMk/>
            <pc:sldMk cId="1813685348" sldId="304"/>
            <ac:spMk id="3" creationId="{2B73DA24-918E-8FDA-FE80-76C9F683B3FA}"/>
          </ac:spMkLst>
        </pc:spChg>
      </pc:sldChg>
      <pc:sldChg chg="modSp del modAnim">
        <pc:chgData name="Zishuo Zhao" userId="ef5ec791414ee1cd" providerId="LiveId" clId="{92E08B68-CC1F-4E91-AB48-804C48822217}" dt="2024-10-21T18:45:22.559" v="268" actId="47"/>
        <pc:sldMkLst>
          <pc:docMk/>
          <pc:sldMk cId="1716757183" sldId="307"/>
        </pc:sldMkLst>
        <pc:spChg chg="mod">
          <ac:chgData name="Zishuo Zhao" userId="ef5ec791414ee1cd" providerId="LiveId" clId="{92E08B68-CC1F-4E91-AB48-804C48822217}" dt="2024-10-21T18:44:44.604" v="267" actId="20577"/>
          <ac:spMkLst>
            <pc:docMk/>
            <pc:sldMk cId="1716757183" sldId="307"/>
            <ac:spMk id="3" creationId="{652ED250-21D0-F549-DCE5-A8C5A3CBECD5}"/>
          </ac:spMkLst>
        </pc:spChg>
      </pc:sldChg>
      <pc:sldChg chg="modSp">
        <pc:chgData name="Zishuo Zhao" userId="ef5ec791414ee1cd" providerId="LiveId" clId="{92E08B68-CC1F-4E91-AB48-804C48822217}" dt="2024-10-21T18:38:42.312" v="247" actId="20577"/>
        <pc:sldMkLst>
          <pc:docMk/>
          <pc:sldMk cId="889750839" sldId="309"/>
        </pc:sldMkLst>
        <pc:spChg chg="mod">
          <ac:chgData name="Zishuo Zhao" userId="ef5ec791414ee1cd" providerId="LiveId" clId="{92E08B68-CC1F-4E91-AB48-804C48822217}" dt="2024-10-21T18:38:42.312" v="247" actId="20577"/>
          <ac:spMkLst>
            <pc:docMk/>
            <pc:sldMk cId="889750839" sldId="309"/>
            <ac:spMk id="3" creationId="{E362B5BF-1765-0EEC-65FA-6294938FE831}"/>
          </ac:spMkLst>
        </pc:spChg>
      </pc:sldChg>
      <pc:sldChg chg="modSp modAnim">
        <pc:chgData name="Zishuo Zhao" userId="ef5ec791414ee1cd" providerId="LiveId" clId="{92E08B68-CC1F-4E91-AB48-804C48822217}" dt="2024-10-22T16:12:48.005" v="1130"/>
        <pc:sldMkLst>
          <pc:docMk/>
          <pc:sldMk cId="1431198945" sldId="310"/>
        </pc:sldMkLst>
        <pc:spChg chg="mod">
          <ac:chgData name="Zishuo Zhao" userId="ef5ec791414ee1cd" providerId="LiveId" clId="{92E08B68-CC1F-4E91-AB48-804C48822217}" dt="2024-10-22T16:12:48.005" v="1130"/>
          <ac:spMkLst>
            <pc:docMk/>
            <pc:sldMk cId="1431198945" sldId="310"/>
            <ac:spMk id="3" creationId="{559E643B-6CD5-1674-AD07-05005CCE338B}"/>
          </ac:spMkLst>
        </pc:spChg>
      </pc:sldChg>
      <pc:sldChg chg="modSp new mod modAnim">
        <pc:chgData name="Zishuo Zhao" userId="ef5ec791414ee1cd" providerId="LiveId" clId="{92E08B68-CC1F-4E91-AB48-804C48822217}" dt="2024-10-21T18:57:59.469" v="894" actId="20577"/>
        <pc:sldMkLst>
          <pc:docMk/>
          <pc:sldMk cId="3803439672" sldId="311"/>
        </pc:sldMkLst>
        <pc:spChg chg="mod">
          <ac:chgData name="Zishuo Zhao" userId="ef5ec791414ee1cd" providerId="LiveId" clId="{92E08B68-CC1F-4E91-AB48-804C48822217}" dt="2024-10-21T18:46:58.706" v="379" actId="20577"/>
          <ac:spMkLst>
            <pc:docMk/>
            <pc:sldMk cId="3803439672" sldId="311"/>
            <ac:spMk id="2" creationId="{BA5CB995-3119-A965-A41B-2CC9BBCACB84}"/>
          </ac:spMkLst>
        </pc:spChg>
        <pc:spChg chg="mod">
          <ac:chgData name="Zishuo Zhao" userId="ef5ec791414ee1cd" providerId="LiveId" clId="{92E08B68-CC1F-4E91-AB48-804C48822217}" dt="2024-10-21T18:57:59.469" v="894" actId="20577"/>
          <ac:spMkLst>
            <pc:docMk/>
            <pc:sldMk cId="3803439672" sldId="311"/>
            <ac:spMk id="3" creationId="{B0E9802C-1F43-E331-32CB-608BC31D3F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B9AFA-B4C8-4FF3-93F5-0A60807F3EE8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1F1B-6701-476A-861B-13E65A41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A1F1B-6701-476A-861B-13E65A4158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A1F1B-6701-476A-861B-13E65A4158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B96E-CE3C-8639-36DB-F01DD96A4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2652D-6808-79EC-C10E-E903DC520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535CB-9E2E-6011-B9B7-3764B263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334A-BD7A-4996-88EE-675E9A90D4D9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2A792-3827-C20A-CA94-641EFCEF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2BAE2-F7D8-00D9-B45B-151FE080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A250-49E2-F593-13D0-F0550D6C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15B82-1FC6-D192-A316-0162FD7C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034F3-4898-8DF4-55C1-A8F45B7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4EB-0C25-4899-B3CD-EEDFD4924234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FAD79-BCBB-3BCD-826F-213B26BA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F9E7F-48C2-44CD-06FA-72DF8B0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3B42C4-7CEA-E65E-5473-1CE25A6F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887D3-0C26-140C-1D2B-A91FF3C72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C9AB3-B0F9-D186-4339-503D9729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33F0-FFB9-4DB7-9FBF-23D201DB8BDD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7C3AA-473D-410E-E175-845CECAF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C575E-D78E-C156-6421-DD31EF13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5DA79-8F38-B356-A06A-4AD4D98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49BAD-2E75-51D7-BB2B-EFFE115A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4DC6C-1A5F-9A6B-D414-0F691B51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8AC-7492-4071-84A1-C5B9FD318074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F84CE-35CD-63BE-7C13-895FAF7D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D8581-6FDC-23E6-4D36-EAC94D6F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1D93-CF21-EE90-98A8-C9CB654A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5CAB5-01A5-D189-719D-9D48DA5B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CC5A5-9720-19C0-DBE1-E5BAF4B1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3CB2-771C-4F83-8DFD-B8A3D3C5E107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1DE28-D0EC-B053-7785-3311B610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0B597-86F3-1879-2C63-E0503FD6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04BF-F021-BE40-1889-5FAD9A16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1F81E-0745-4F25-5866-26F98985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43A0B-344F-058C-F444-7839A4401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6D32D-DFCB-FB6A-2165-8D838699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0125-995A-4622-839D-04C55CF8B4D6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FFA4D-C70E-63F3-B251-F09FBF52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FB0C2-7E86-20A0-5CF6-19F4FC59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B10B-A235-3017-C7B2-9E07DEA6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6997A-346B-4C6A-F71E-ADE85B6C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8B7B4-F712-3577-153D-B7340994D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6F6A9-48CF-E834-7A23-203499B6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D91EB-A750-9370-4694-57E96E084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518036-FA17-0095-CC7D-CD73093F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80F-3453-4E84-B513-3CCFD37BEF23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532375-2057-C333-7684-76F42C3F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C7450-8D8D-942B-33C9-46F0B94D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6E2DE-6EBD-D5F9-030D-A98076D7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5FE08-92B4-5C3B-2725-93133535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183-AFF9-47F3-98D9-BCCF9EAADB9E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4E236-2157-D12D-6957-A1EEF18A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C817D-2749-5182-28D5-3B265254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8FFCE-72C7-2734-E6DA-4B21CDB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165B-799D-44A9-82D3-BAE3F69C364F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D7CA2-73F4-6B0F-8E6E-7DF7482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6CC02-DE00-7B87-22C4-77BE0C2C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C4B8C-D267-4359-3282-1040B6B4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3CB43-B34C-2FCA-0820-656FF963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95311-E82D-9AB5-0B29-031E8234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7812F-2E54-A313-7167-FC8AEA8C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3E-F93D-4AAC-BAF5-6CE71B795248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F8B0E-9FBF-8BB1-4556-55DB3375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F651A-2740-10DC-1FF9-83C0ABFE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912D8-FCF5-6E81-6CB6-5B3DC7E7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F83D40-E87B-C78B-3BA6-B08520340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0919E-270F-4FEB-3B9A-6C9E2830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ADEDE-F53C-D0A5-B448-291A9B67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1B41-D382-4C9E-9707-A82D1D88975D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387E1-F13F-FF89-AE5B-E2ABF915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A2895-4856-9290-3989-87A767F9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76B992-D3B2-3840-8C79-BE05CD50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0BE8D-477F-CC4D-4B35-381F92E4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A9C02-E172-3913-C336-38DBF6D5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F3D73-0A5B-4294-8824-974CBC02E2B4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34B4D-16F4-24B3-B618-48B85EB1D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1EE63-2A21-5C21-6422-6DEAA8DA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FBB48-A21D-A324-5751-4C15B10D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28" y="1379940"/>
            <a:ext cx="11159543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3333FF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 Takes Two: A Peer-Prediction Solution for Blockchain Verifier’s Dilemma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65F120-FC06-37D0-10F2-802D6705D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012"/>
            <a:ext cx="9144000" cy="243815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Zishuo Zhao (UIUC)</a:t>
            </a:r>
            <a:r>
              <a:rPr lang="en-US" dirty="0"/>
              <a:t>, Xi Chen (NYU), Yuan Zhou (Tsinghua)</a:t>
            </a:r>
            <a:br>
              <a:rPr lang="en-US" dirty="0"/>
            </a:br>
            <a:endParaRPr lang="en-US" sz="2000" dirty="0"/>
          </a:p>
          <a:p>
            <a:r>
              <a:rPr lang="en-US" sz="2000" dirty="0"/>
              <a:t>INFORMS Annual Meeting, October 2024</a:t>
            </a:r>
          </a:p>
        </p:txBody>
      </p:sp>
    </p:spTree>
    <p:extLst>
      <p:ext uri="{BB962C8B-B14F-4D97-AF65-F5344CB8AC3E}">
        <p14:creationId xmlns:p14="http://schemas.microsoft.com/office/powerpoint/2010/main" val="3622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F04CC-B5BF-73A9-44C9-95079617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</a:t>
            </a:r>
            <a:r>
              <a:rPr lang="en-US"/>
              <a:t>Decentralized </a:t>
            </a:r>
            <a:r>
              <a:rPr lang="en-US" altLang="zh-CN"/>
              <a:t>Verification Game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BC331-07CE-A3B0-7846-6DF17832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takeaway: </a:t>
            </a:r>
            <a:r>
              <a:rPr lang="en-US" i="1" dirty="0">
                <a:solidFill>
                  <a:srgbClr val="3333FF"/>
                </a:solidFill>
              </a:rPr>
              <a:t>verifiers also need to be verified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---Can we just put them in equal positions to verify each other?</a:t>
            </a: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Close to our solution!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C2510-FD31-B243-A26F-6881ADE0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8887E-291B-CC70-CE53-B1AC0CD7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166DCF-189C-82E9-28DD-7552AD1B4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unfair coin, head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0.2,0.8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Nobody knows what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is!</a:t>
                </a:r>
              </a:p>
              <a:p>
                <a:r>
                  <a:rPr lang="en-US" dirty="0"/>
                  <a:t>Alice and Bob independently toss it and are asked to (secretly) report results.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Mechanism: both rewarded $1 </a:t>
                </a:r>
                <a:r>
                  <a:rPr lang="en-US" dirty="0" err="1"/>
                  <a:t>iff</a:t>
                </a:r>
                <a:r>
                  <a:rPr lang="en-US" dirty="0"/>
                  <a:t> their reports agree.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166DCF-189C-82E9-28DD-7552AD1B4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hand holding a coin&#10;&#10;Description automatically generated">
            <a:extLst>
              <a:ext uri="{FF2B5EF4-FFF2-40B4-BE49-F238E27FC236}">
                <a16:creationId xmlns:a16="http://schemas.microsoft.com/office/drawing/2014/main" id="{738E138D-26C5-0E17-6314-0969FD363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991" y="4131285"/>
            <a:ext cx="1974487" cy="1423581"/>
          </a:xfrm>
          <a:prstGeom prst="rect">
            <a:avLst/>
          </a:prstGeom>
        </p:spPr>
      </p:pic>
      <p:pic>
        <p:nvPicPr>
          <p:cNvPr id="7" name="Picture 6" descr="A hand holding a coin&#10;&#10;Description automatically generated">
            <a:extLst>
              <a:ext uri="{FF2B5EF4-FFF2-40B4-BE49-F238E27FC236}">
                <a16:creationId xmlns:a16="http://schemas.microsoft.com/office/drawing/2014/main" id="{000E9F5E-B679-539F-806F-0D3A79E7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85803" y="4131286"/>
            <a:ext cx="1974486" cy="14235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94771-BC29-0208-7E1B-8BC9E2A3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BC2E-D021-5E37-36EF-81085AC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Toy Example (cont’d)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3700-1B4A-6D14-F365-3B5CD14FF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this mechanism works?</a:t>
                </a:r>
              </a:p>
              <a:p>
                <a:r>
                  <a:rPr lang="en-US" dirty="0"/>
                  <a:t>Suppose Alice gets a head and believes Bob will be honest.</a:t>
                </a:r>
              </a:p>
              <a:p>
                <a:endParaRPr lang="en-US" dirty="0"/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Since I see a head,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is </a:t>
                </a:r>
                <a:r>
                  <a:rPr lang="en-US" i="1">
                    <a:solidFill>
                      <a:srgbClr val="0070C0"/>
                    </a:solidFill>
                  </a:rPr>
                  <a:t>probably 0.8.</a:t>
                </a:r>
                <a:endParaRPr lang="en-US" i="1" dirty="0">
                  <a:solidFill>
                    <a:srgbClr val="0070C0"/>
                  </a:solidFill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=0.8, then Bob probably sees a head too.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So I should report “head” for better chances (0.68 &gt; 0.32).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3700-1B4A-6D14-F365-3B5CD14FF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FC29F-BE0E-4BD6-A645-A37104C3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602F-5BAA-C200-EBFD-A26FE61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General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F0453-ACE2-2C9D-8554-78B9ACC89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3333FF"/>
                    </a:solidFill>
                  </a:rPr>
                  <a:t>Peer Prediction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b="1" dirty="0"/>
                  <a:t>Players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3333FF"/>
                    </a:solidFill>
                  </a:rPr>
                  <a:t>predict</a:t>
                </a:r>
                <a:r>
                  <a:rPr lang="en-US" dirty="0"/>
                  <a:t> what their </a:t>
                </a:r>
                <a:r>
                  <a:rPr lang="en-US" dirty="0">
                    <a:solidFill>
                      <a:srgbClr val="3333FF"/>
                    </a:solidFill>
                  </a:rPr>
                  <a:t>peer</a:t>
                </a:r>
                <a:r>
                  <a:rPr lang="en-US" dirty="0"/>
                  <a:t> would do (i.e.,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and make decisions accordingly.</a:t>
                </a:r>
              </a:p>
              <a:p>
                <a:r>
                  <a:rPr lang="en-US" dirty="0"/>
                  <a:t>General guideline:</a:t>
                </a:r>
              </a:p>
              <a:p>
                <a:pPr lvl="1"/>
                <a:r>
                  <a:rPr lang="en-US" dirty="0"/>
                  <a:t>Known 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conditional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marginal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posterior belief of ground truth: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independent conditioned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it can be computed that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F0453-ACE2-2C9D-8554-78B9ACC89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00325-6E45-7CA4-4481-E74DCDD3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1E7F3-0A61-E794-2924-5FCF7526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A Confusing Name?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2B5BF-1765-0EEC-65FA-6294938FE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name might be confusing as it describes what </a:t>
            </a:r>
            <a:r>
              <a:rPr lang="en-US" dirty="0">
                <a:solidFill>
                  <a:srgbClr val="3333FF"/>
                </a:solidFill>
              </a:rPr>
              <a:t>players</a:t>
            </a:r>
            <a:r>
              <a:rPr lang="en-US" dirty="0"/>
              <a:t> do.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does the </a:t>
            </a:r>
            <a:r>
              <a:rPr lang="en-US" i="1" dirty="0"/>
              <a:t>mechanism</a:t>
            </a:r>
            <a:r>
              <a:rPr lang="en-US" dirty="0"/>
              <a:t> do?</a:t>
            </a:r>
          </a:p>
          <a:p>
            <a:r>
              <a:rPr lang="en-US" dirty="0">
                <a:solidFill>
                  <a:srgbClr val="3333FF"/>
                </a:solidFill>
              </a:rPr>
              <a:t>Incentivizing truthful report (action) </a:t>
            </a:r>
            <a:r>
              <a:rPr lang="en-US" b="1" dirty="0">
                <a:solidFill>
                  <a:srgbClr val="3333FF"/>
                </a:solidFill>
              </a:rPr>
              <a:t>without access to ground truth</a:t>
            </a:r>
            <a:r>
              <a:rPr lang="en-US" dirty="0">
                <a:solidFill>
                  <a:srgbClr val="3333FF"/>
                </a:solidFill>
              </a:rPr>
              <a:t>.</a:t>
            </a:r>
          </a:p>
          <a:p>
            <a:endParaRPr lang="en-US" dirty="0">
              <a:solidFill>
                <a:srgbClr val="3333FF"/>
              </a:solidFill>
            </a:endParaRPr>
          </a:p>
          <a:p>
            <a:r>
              <a:rPr lang="en-US" dirty="0"/>
              <a:t>Valuable for (fully) </a:t>
            </a:r>
            <a:r>
              <a:rPr lang="en-US" b="1" i="1" dirty="0"/>
              <a:t>decentralized</a:t>
            </a:r>
            <a:r>
              <a:rPr lang="en-US" dirty="0"/>
              <a:t> environments!</a:t>
            </a:r>
          </a:p>
          <a:p>
            <a:pPr lvl="1"/>
            <a:r>
              <a:rPr lang="en-US" dirty="0"/>
              <a:t>Quite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under-explored</a:t>
            </a:r>
            <a:r>
              <a:rPr lang="en-US" dirty="0"/>
              <a:t> in studies of blockchain &amp; decentralized consensus mechanism design.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75BA08-E727-80EE-437E-0F09C141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035D-F4D5-DEF0-6771-478087B0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The Pipeline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9E643B-6CD5-1674-AD07-05005CCE3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767" y="1825625"/>
                <a:ext cx="10884309" cy="4351338"/>
              </a:xfrm>
            </p:spPr>
            <p:txBody>
              <a:bodyPr/>
              <a:lstStyle/>
              <a:p>
                <a:r>
                  <a:rPr lang="en-US" dirty="0"/>
                  <a:t>Nature secretly selects ground truth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{valid, invalid, flag, …} from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r>
                  <a:rPr lang="en-US" dirty="0"/>
                  <a:t>Each verifier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chooses to be active (informed) or lazy (uninformed).</a:t>
                </a:r>
              </a:p>
              <a:p>
                <a:pPr lvl="1"/>
                <a:r>
                  <a:rPr lang="en-US" dirty="0"/>
                  <a:t>If active, observes (noisy)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r>
                  <a:rPr lang="en-US" dirty="0"/>
                  <a:t>If lazy, observes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r>
                  <a:rPr lang="en-US" dirty="0"/>
                  <a:t>Each verifier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maximizing their expected utility according to posterior belief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system processes payments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:r>
                  <a:rPr lang="en-US" altLang="zh-CN" dirty="0"/>
                  <a:t>the collection of all </a:t>
                </a:r>
                <a:r>
                  <a:rPr lang="en-US" dirty="0"/>
                  <a:t>reports.</a:t>
                </a:r>
              </a:p>
              <a:p>
                <a:pPr lvl="1"/>
                <a:r>
                  <a:rPr lang="en-US" dirty="0"/>
                  <a:t>For 2-player peer prediction, it can be represented via a scoring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9E643B-6CD5-1674-AD07-05005CCE3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767" y="1825625"/>
                <a:ext cx="10884309" cy="4351338"/>
              </a:xfrm>
              <a:blipFill>
                <a:blip r:embed="rId2"/>
                <a:stretch>
                  <a:fillRect l="-1008" t="-238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07801-E077-71D6-59B3-5FAE3C4D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CBA6-B57E-938C-C85C-76D1AF24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Theoretical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FF5D-D5CF-966E-43AA-CB9C9799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FF"/>
                </a:highlight>
              </a:rPr>
              <a:t>Main Theorem:</a:t>
            </a:r>
            <a:br>
              <a:rPr lang="en-US" b="0" i="0" dirty="0">
                <a:effectLst/>
                <a:highlight>
                  <a:srgbClr val="FFFFFF"/>
                </a:highlight>
              </a:rPr>
            </a:br>
            <a:r>
              <a:rPr lang="en-US" b="0" i="0" dirty="0">
                <a:effectLst/>
                <a:highlight>
                  <a:srgbClr val="FFFFFF"/>
                </a:highlight>
              </a:rPr>
              <a:t>For any non-degenerate </a:t>
            </a:r>
            <a:r>
              <a:rPr lang="en-US" b="0" i="0" dirty="0">
                <a:solidFill>
                  <a:srgbClr val="3333FF"/>
                </a:solidFill>
                <a:effectLst/>
                <a:highlight>
                  <a:srgbClr val="FFFFFF"/>
                </a:highlight>
              </a:rPr>
              <a:t>2-party</a:t>
            </a:r>
            <a:r>
              <a:rPr lang="en-US" b="0" i="0" dirty="0">
                <a:effectLst/>
                <a:highlight>
                  <a:srgbClr val="FFFFFF"/>
                </a:highlight>
              </a:rPr>
              <a:t> </a:t>
            </a:r>
            <a:r>
              <a:rPr lang="en-US" i="1" dirty="0">
                <a:highlight>
                  <a:srgbClr val="FFFFFF"/>
                </a:highlight>
              </a:rPr>
              <a:t>decentralized verification games</a:t>
            </a:r>
            <a:r>
              <a:rPr lang="en-US" dirty="0"/>
              <a:t>, there exists a peer prediction mechanism satisfying desired incentive properties.</a:t>
            </a:r>
          </a:p>
          <a:p>
            <a:endParaRPr lang="en-US" dirty="0"/>
          </a:p>
          <a:p>
            <a:r>
              <a:rPr lang="en-US" dirty="0"/>
              <a:t>How to generalize to </a:t>
            </a:r>
            <a:r>
              <a:rPr lang="en-US" dirty="0">
                <a:solidFill>
                  <a:srgbClr val="FF0080"/>
                </a:solidFill>
              </a:rPr>
              <a:t>multi-party</a:t>
            </a:r>
            <a:r>
              <a:rPr lang="en-US" dirty="0"/>
              <a:t> DVG?</a:t>
            </a:r>
          </a:p>
          <a:p>
            <a:pPr lvl="1"/>
            <a:r>
              <a:rPr lang="en-US" dirty="0"/>
              <a:t>Match each party with everyone else and take the average!</a:t>
            </a:r>
          </a:p>
          <a:p>
            <a:pPr lvl="1"/>
            <a:r>
              <a:rPr lang="en-US" dirty="0"/>
              <a:t>@Mean-field games</a:t>
            </a:r>
          </a:p>
          <a:p>
            <a:pPr lvl="1"/>
            <a:endParaRPr lang="en-US" dirty="0"/>
          </a:p>
          <a:p>
            <a:r>
              <a:rPr lang="en-US" dirty="0"/>
              <a:t>How to find the mechanism?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Linear Programming!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96D91-33B7-D78C-8965-BBDC53F7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3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2B16-415A-6965-BC08-56F9F2C7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586307-0E26-F42C-AB63-59F6738C9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define a “good” scoring rule?</a:t>
                </a:r>
              </a:p>
              <a:p>
                <a:r>
                  <a:rPr lang="en-US" dirty="0"/>
                  <a:t>Satisfying </a:t>
                </a:r>
                <a:r>
                  <a:rPr lang="en-US" dirty="0">
                    <a:solidFill>
                      <a:srgbClr val="3333FF"/>
                    </a:solidFill>
                  </a:rPr>
                  <a:t>sharp</a:t>
                </a:r>
                <a:r>
                  <a:rPr lang="en-US" dirty="0"/>
                  <a:t> incentive guarantees with </a:t>
                </a:r>
                <a:r>
                  <a:rPr lang="en-US" dirty="0">
                    <a:solidFill>
                      <a:srgbClr val="3333FF"/>
                    </a:solidFill>
                  </a:rPr>
                  <a:t>small </a:t>
                </a:r>
                <a:r>
                  <a:rPr lang="en-US" b="0" dirty="0">
                    <a:solidFill>
                      <a:srgbClr val="3333FF"/>
                    </a:solidFill>
                  </a:rPr>
                  <a:t>ex-post reward/penalty</a:t>
                </a:r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Theorem: 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indicates good </a:t>
                </a:r>
                <a:r>
                  <a:rPr lang="en-US" dirty="0">
                    <a:solidFill>
                      <a:srgbClr val="3333FF"/>
                    </a:solidFill>
                  </a:rPr>
                  <a:t>Byzantine robustness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Disincentivizing up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fraction of malicious (e.g., colluding) parties. </a:t>
                </a:r>
              </a:p>
              <a:p>
                <a:r>
                  <a:rPr lang="en-US" dirty="0"/>
                  <a:t>Theorem: under mild assumptions (on fixed #flags and bounded condition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), it is a constant fraction.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586307-0E26-F42C-AB63-59F6738C9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957" b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0E1723-E69E-02BF-88E8-C0E2755BD139}"/>
                  </a:ext>
                </a:extLst>
              </p:cNvPr>
              <p:cNvSpPr txBox="1"/>
              <p:nvPr/>
            </p:nvSpPr>
            <p:spPr>
              <a:xfrm>
                <a:off x="3965783" y="2590776"/>
                <a:ext cx="34533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minimize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0E1723-E69E-02BF-88E8-C0E2755B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783" y="2590776"/>
                <a:ext cx="3453318" cy="523220"/>
              </a:xfrm>
              <a:prstGeom prst="rect">
                <a:avLst/>
              </a:prstGeom>
              <a:blipFill>
                <a:blip r:embed="rId3"/>
                <a:stretch>
                  <a:fillRect l="-371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5719BF-365D-2F46-C2BA-A66AB946B716}"/>
                  </a:ext>
                </a:extLst>
              </p:cNvPr>
              <p:cNvSpPr txBox="1"/>
              <p:nvPr/>
            </p:nvSpPr>
            <p:spPr>
              <a:xfrm>
                <a:off x="2487815" y="3109696"/>
                <a:ext cx="4931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err="1">
                    <a:solidFill>
                      <a:srgbClr val="7030A0"/>
                    </a:solidFill>
                  </a:rPr>
                  <a:t>s.t.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     </a:t>
                </a:r>
                <a:r>
                  <a:rPr lang="en-US" sz="2800" dirty="0">
                    <a:solidFill>
                      <a:srgbClr val="7030A0"/>
                    </a:solidFill>
                  </a:rPr>
                  <a:t>honest net utility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5719BF-365D-2F46-C2BA-A66AB946B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815" y="3109696"/>
                <a:ext cx="4931286" cy="523220"/>
              </a:xfrm>
              <a:prstGeom prst="rect">
                <a:avLst/>
              </a:prstGeom>
              <a:blipFill>
                <a:blip r:embed="rId4"/>
                <a:stretch>
                  <a:fillRect l="-247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CFBA-C521-4EE6-AB41-93A2C695E8ED}"/>
                  </a:ext>
                </a:extLst>
              </p:cNvPr>
              <p:cNvSpPr txBox="1"/>
              <p:nvPr/>
            </p:nvSpPr>
            <p:spPr>
              <a:xfrm>
                <a:off x="3280339" y="3632916"/>
                <a:ext cx="4138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dishonest net utility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CFBA-C521-4EE6-AB41-93A2C695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39" y="3632916"/>
                <a:ext cx="4138762" cy="523220"/>
              </a:xfrm>
              <a:prstGeom prst="rect">
                <a:avLst/>
              </a:prstGeom>
              <a:blipFill>
                <a:blip r:embed="rId5"/>
                <a:stretch>
                  <a:fillRect l="-2946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A3752D-0C95-D97D-A65C-2484967A13EE}"/>
                  </a:ext>
                </a:extLst>
              </p:cNvPr>
              <p:cNvSpPr txBox="1"/>
              <p:nvPr/>
            </p:nvSpPr>
            <p:spPr>
              <a:xfrm>
                <a:off x="4524911" y="4156136"/>
                <a:ext cx="28941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A3752D-0C95-D97D-A65C-2484967A1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1" y="4156136"/>
                <a:ext cx="28941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B16BD2-6BF1-7469-AD21-45743487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EDECB-8754-5923-5181-FBB6E131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Budget vs. Robustness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31013F-B3A4-C603-A268-445154C3A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we want to control the budget…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Interim budget: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/>
                  <a:t>: expected observation cost</a:t>
                </a:r>
              </a:p>
              <a:p>
                <a:r>
                  <a:rPr lang="en-US" dirty="0"/>
                  <a:t>Minimized budget requirement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31013F-B3A4-C603-A268-445154C3A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5584A-6EEE-E182-5435-57EB4FEA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349DAA-9397-2C82-81CA-FD596DAE6F5E}"/>
                  </a:ext>
                </a:extLst>
              </p:cNvPr>
              <p:cNvSpPr txBox="1"/>
              <p:nvPr/>
            </p:nvSpPr>
            <p:spPr>
              <a:xfrm>
                <a:off x="4162428" y="2295808"/>
                <a:ext cx="34533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minimize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349DAA-9397-2C82-81CA-FD596DAE6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428" y="2295808"/>
                <a:ext cx="3453318" cy="523220"/>
              </a:xfrm>
              <a:prstGeom prst="rect">
                <a:avLst/>
              </a:prstGeom>
              <a:blipFill>
                <a:blip r:embed="rId3"/>
                <a:stretch>
                  <a:fillRect l="-3710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4F99594-B0D5-428C-A834-AF94805639A8}"/>
                  </a:ext>
                </a:extLst>
              </p:cNvPr>
              <p:cNvSpPr txBox="1"/>
              <p:nvPr/>
            </p:nvSpPr>
            <p:spPr>
              <a:xfrm>
                <a:off x="2684460" y="2814728"/>
                <a:ext cx="4931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7030A0"/>
                    </a:solidFill>
                  </a:rPr>
                  <a:t>s.t.   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honest net utility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4F99594-B0D5-428C-A834-AF948056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60" y="2814728"/>
                <a:ext cx="4931286" cy="523220"/>
              </a:xfrm>
              <a:prstGeom prst="rect">
                <a:avLst/>
              </a:prstGeom>
              <a:blipFill>
                <a:blip r:embed="rId4"/>
                <a:stretch>
                  <a:fillRect l="-2472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C63DCA-5DD8-2B16-5BA5-7C0E3D03383F}"/>
                  </a:ext>
                </a:extLst>
              </p:cNvPr>
              <p:cNvSpPr txBox="1"/>
              <p:nvPr/>
            </p:nvSpPr>
            <p:spPr>
              <a:xfrm>
                <a:off x="3476984" y="3337948"/>
                <a:ext cx="4138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dishonest net utility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C63DCA-5DD8-2B16-5BA5-7C0E3D033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984" y="3337948"/>
                <a:ext cx="4138762" cy="523220"/>
              </a:xfrm>
              <a:prstGeom prst="rect">
                <a:avLst/>
              </a:prstGeom>
              <a:blipFill>
                <a:blip r:embed="rId5"/>
                <a:stretch>
                  <a:fillRect l="-2946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B7FAAD-23E4-A5B5-11C1-D95B71C34270}"/>
                  </a:ext>
                </a:extLst>
              </p:cNvPr>
              <p:cNvSpPr txBox="1"/>
              <p:nvPr/>
            </p:nvSpPr>
            <p:spPr>
              <a:xfrm>
                <a:off x="4721556" y="3861168"/>
                <a:ext cx="28941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B7FAAD-23E4-A5B5-11C1-D95B71C34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556" y="3861168"/>
                <a:ext cx="28941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94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B995-3119-A965-A41B-2CC9BBCA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Byzantine-</a:t>
            </a:r>
            <a:r>
              <a:rPr lang="en-US" altLang="zh-CN" dirty="0"/>
              <a:t>Robust PP: Universal Robustness?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E9802C-1F43-E331-32CB-608BC31D3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there are other types of “noises”…</a:t>
                </a:r>
              </a:p>
              <a:p>
                <a:pPr lvl="1"/>
                <a:r>
                  <a:rPr lang="en-US" dirty="0"/>
                  <a:t>e.g., inaccurate prior or beliefs?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Reduction via </a:t>
                </a:r>
                <a:r>
                  <a:rPr lang="en-US" dirty="0">
                    <a:solidFill>
                      <a:srgbClr val="3333FF"/>
                    </a:solidFill>
                  </a:rPr>
                  <a:t>coupling argument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Imagine that the prior/belief were actually accurate, but…</a:t>
                </a:r>
              </a:p>
              <a:p>
                <a:r>
                  <a:rPr lang="en-US" dirty="0"/>
                  <a:t>Players within the TV between distributions acting arbitrarily!</a:t>
                </a:r>
              </a:p>
              <a:p>
                <a:endParaRPr lang="en-US" dirty="0"/>
              </a:p>
              <a:p>
                <a:r>
                  <a:rPr lang="en-US" dirty="0"/>
                  <a:t>Interpretation: </a:t>
                </a:r>
                <a:r>
                  <a:rPr lang="en-US" dirty="0">
                    <a:solidFill>
                      <a:srgbClr val="3333FF"/>
                    </a:solidFill>
                  </a:rPr>
                  <a:t>malicious players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 inaccurate distributions!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“compactness”: reservoir of general robustness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E9802C-1F43-E331-32CB-608BC31D3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2A4E4-BCFC-2D47-6815-B6EE555E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3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A970-74CA-91EC-2309-35080974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Safety: A Critical Concern in AGI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CFF9-A74F-0C2F-5ED8-E1FC5779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ChatGPT: herald of AGI age.</a:t>
            </a:r>
          </a:p>
          <a:p>
            <a:r>
              <a:rPr lang="en-US" dirty="0"/>
              <a:t>AI safety: the stronger AI becomes, </a:t>
            </a:r>
            <a:br>
              <a:rPr lang="en-US" dirty="0"/>
            </a:br>
            <a:r>
              <a:rPr lang="en-US" dirty="0"/>
              <a:t>the higher risk it might do evil.</a:t>
            </a:r>
          </a:p>
          <a:p>
            <a:r>
              <a:rPr lang="en-US" altLang="zh-CN" dirty="0"/>
              <a:t>AI </a:t>
            </a:r>
            <a:r>
              <a:rPr lang="en-US" altLang="zh-CN" dirty="0">
                <a:solidFill>
                  <a:srgbClr val="3333FF"/>
                </a:solidFill>
              </a:rPr>
              <a:t>alignment</a:t>
            </a:r>
            <a:r>
              <a:rPr lang="en-US" altLang="zh-CN" dirty="0"/>
              <a:t>: make sure that AI’s</a:t>
            </a:r>
            <a:br>
              <a:rPr lang="en-US" altLang="zh-CN" dirty="0"/>
            </a:br>
            <a:r>
              <a:rPr lang="en-US" altLang="zh-CN" dirty="0"/>
              <a:t>behavior aligns with human interest.</a:t>
            </a:r>
            <a:endParaRPr lang="en-US" dirty="0"/>
          </a:p>
        </p:txBody>
      </p:sp>
      <p:pic>
        <p:nvPicPr>
          <p:cNvPr id="5" name="Picture 4" descr="A group of robots running&#10;&#10;Description automatically generated">
            <a:extLst>
              <a:ext uri="{FF2B5EF4-FFF2-40B4-BE49-F238E27FC236}">
                <a16:creationId xmlns:a16="http://schemas.microsoft.com/office/drawing/2014/main" id="{BC73102A-8838-AC25-AA8A-10053ED26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06" y="1690688"/>
            <a:ext cx="3724582" cy="2295383"/>
          </a:xfrm>
          <a:prstGeom prst="rect">
            <a:avLst/>
          </a:prstGeom>
        </p:spPr>
      </p:pic>
      <p:pic>
        <p:nvPicPr>
          <p:cNvPr id="7" name="Picture 6" descr="A cartoon of a robot with a child and a child&#10;&#10;Description automatically generated">
            <a:extLst>
              <a:ext uri="{FF2B5EF4-FFF2-40B4-BE49-F238E27FC236}">
                <a16:creationId xmlns:a16="http://schemas.microsoft.com/office/drawing/2014/main" id="{2EE8940F-BA0D-881F-53DD-55729E87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6" y="4010215"/>
            <a:ext cx="4137624" cy="2324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A89E4-E03D-6529-4B69-0D44AF9E5E6B}"/>
              </a:ext>
            </a:extLst>
          </p:cNvPr>
          <p:cNvSpPr txBox="1"/>
          <p:nvPr/>
        </p:nvSpPr>
        <p:spPr>
          <a:xfrm>
            <a:off x="6600481" y="4834580"/>
            <a:ext cx="5056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But… How to ensure the AI model is really aligned as claimed?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2C8E9-2FC4-99FF-262E-026142E8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952F6-2394-91B6-419E-BA29648F5B56}"/>
              </a:ext>
            </a:extLst>
          </p:cNvPr>
          <p:cNvSpPr txBox="1"/>
          <p:nvPr/>
        </p:nvSpPr>
        <p:spPr>
          <a:xfrm>
            <a:off x="8147304" y="4010215"/>
            <a:ext cx="2121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Terminator (1984)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2416A-D751-4AD4-B3CC-BFC43AFDF397}"/>
              </a:ext>
            </a:extLst>
          </p:cNvPr>
          <p:cNvSpPr txBox="1"/>
          <p:nvPr/>
        </p:nvSpPr>
        <p:spPr>
          <a:xfrm>
            <a:off x="1899062" y="6338857"/>
            <a:ext cx="3654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0070C0"/>
                </a:solidFill>
              </a:rPr>
              <a:t>Laputa: Castle in the Sky (1986)</a:t>
            </a:r>
          </a:p>
        </p:txBody>
      </p:sp>
    </p:spTree>
    <p:extLst>
      <p:ext uri="{BB962C8B-B14F-4D97-AF65-F5344CB8AC3E}">
        <p14:creationId xmlns:p14="http://schemas.microsoft.com/office/powerpoint/2010/main" val="24091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C278D-93D7-51BA-5F9A-F1821A7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Our Contribution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AF352-0453-FE8F-5415-B24D7928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 formulation of </a:t>
            </a:r>
            <a:r>
              <a:rPr lang="en-US" i="1" dirty="0"/>
              <a:t>decentralized verification games (DVG)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Proposal of peer prediction for DVG. </a:t>
            </a:r>
          </a:p>
          <a:p>
            <a:pPr lvl="1"/>
            <a:r>
              <a:rPr lang="en-US" dirty="0"/>
              <a:t>Replacing simple majority vote with theoretical incentive guarantees.</a:t>
            </a:r>
          </a:p>
          <a:p>
            <a:pPr lvl="1"/>
            <a:endParaRPr lang="en-US" dirty="0"/>
          </a:p>
          <a:p>
            <a:r>
              <a:rPr lang="en-US" dirty="0"/>
              <a:t>Robust peer prediction resilient </a:t>
            </a:r>
            <a:r>
              <a:rPr lang="en-US"/>
              <a:t>to malicious (Byzantine) players w/ budget control.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46E967-697A-2291-CE8C-6808ED85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42F3-C040-6308-8574-6986F4C6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0B545-A87C-F105-F90B-B9A556133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Optimality of robustness?</a:t>
                </a:r>
              </a:p>
              <a:p>
                <a:r>
                  <a:rPr lang="en-US" dirty="0"/>
                  <a:t>General solution: LP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inefficient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(even slightly) large, 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Does our mean-field mechanism yield a good approximation of </a:t>
                </a:r>
                <a:r>
                  <a:rPr lang="en-US" dirty="0">
                    <a:solidFill>
                      <a:srgbClr val="3333FF"/>
                    </a:solidFill>
                  </a:rPr>
                  <a:t>optimal robustness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What is the theoretical limit of Byzantine-robust peer prediction?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0B545-A87C-F105-F90B-B9A556133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512D1-2454-8D17-2C90-47621C13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9D6B-7220-0B3A-F180-14315764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8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5BB58-947F-26C4-1BC6-EB1F1F7D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9B4-35CB-94CC-7788-F4D9C4EE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Safety: </a:t>
            </a:r>
            <a:r>
              <a:rPr lang="en-US" altLang="zh-CN" dirty="0"/>
              <a:t>Threat of Untrusted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DA24-918E-8FDA-FE80-76C9F683B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911"/>
          </a:xfrm>
        </p:spPr>
        <p:txBody>
          <a:bodyPr>
            <a:normAutofit/>
          </a:bodyPr>
          <a:lstStyle/>
          <a:p>
            <a:r>
              <a:rPr lang="en-US" dirty="0"/>
              <a:t>Malicious attacks: </a:t>
            </a:r>
            <a:r>
              <a:rPr lang="en-US" dirty="0" err="1"/>
              <a:t>Bytedance</a:t>
            </a:r>
            <a:r>
              <a:rPr lang="en-US" dirty="0"/>
              <a:t> </a:t>
            </a:r>
            <a:r>
              <a:rPr lang="en-US"/>
              <a:t>(TikTok) </a:t>
            </a:r>
            <a:r>
              <a:rPr lang="en-US" dirty="0"/>
              <a:t>LLM training was recently attacked by a malicious intern.</a:t>
            </a:r>
          </a:p>
          <a:p>
            <a:pPr lvl="1"/>
            <a:r>
              <a:rPr lang="en-US" i="1" dirty="0"/>
              <a:t>8000 H100’s were hacked for a month, &gt;$10M loss.</a:t>
            </a:r>
          </a:p>
          <a:p>
            <a:pPr lvl="1"/>
            <a:endParaRPr lang="en-US" dirty="0"/>
          </a:p>
          <a:p>
            <a:r>
              <a:rPr lang="en-US" dirty="0"/>
              <a:t>Conflict of interest: If the AI is owned by a centralized party, the party may manipulate the alignment target for their interest.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Suppose that Zishuo hates multi-armed bandits.</a:t>
            </a:r>
          </a:p>
          <a:p>
            <a:pPr lvl="1"/>
            <a:r>
              <a:rPr lang="en-US" altLang="zh-CN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ZishuoGPT</a:t>
            </a:r>
            <a:r>
              <a:rPr lang="en-US" altLang="zh-CN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zh-CN" i="1" dirty="0">
                <a:solidFill>
                  <a:srgbClr val="FF0000"/>
                </a:solidFill>
              </a:rPr>
              <a:t>All papers related to multi-armed bandits should be rejected without review!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Blockchain: a decentralized platform aimed for trustworthiness.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C565-3797-ADA0-4C7D-24B8233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3D9F-FA38-B49B-9CD4-79BD59B0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Blockchain?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5375-0282-9894-D5AD-2E786A1A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growing linked-list stored in a decentralized way.</a:t>
            </a:r>
          </a:p>
          <a:p>
            <a:r>
              <a:rPr lang="en-US" dirty="0"/>
              <a:t>Each block: (Data, </a:t>
            </a:r>
            <a:r>
              <a:rPr lang="en-US" dirty="0" err="1"/>
              <a:t>Prev_Hash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(pointer), </a:t>
            </a:r>
            <a:r>
              <a:rPr lang="en-US" dirty="0"/>
              <a:t>Certificate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PoW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PoS</a:t>
            </a:r>
            <a:r>
              <a:rPr lang="en-US" dirty="0">
                <a:solidFill>
                  <a:srgbClr val="00B0F0"/>
                </a:solidFill>
              </a:rPr>
              <a:t>, …) </a:t>
            </a:r>
            <a:r>
              <a:rPr lang="en-US" dirty="0"/>
              <a:t>)</a:t>
            </a:r>
          </a:p>
          <a:p>
            <a:r>
              <a:rPr lang="en-US" dirty="0"/>
              <a:t>The certificate works as an </a:t>
            </a:r>
            <a:r>
              <a:rPr lang="en-US" dirty="0">
                <a:solidFill>
                  <a:srgbClr val="00B0F0"/>
                </a:solidFill>
              </a:rPr>
              <a:t>access control </a:t>
            </a:r>
            <a:r>
              <a:rPr lang="en-US" dirty="0"/>
              <a:t>for the miner, an added block is valid only when the certificate passes </a:t>
            </a:r>
            <a:r>
              <a:rPr lang="en-US" dirty="0">
                <a:solidFill>
                  <a:srgbClr val="3333FF"/>
                </a:solidFill>
              </a:rPr>
              <a:t>verification</a:t>
            </a:r>
            <a:r>
              <a:rPr lang="en-US" dirty="0"/>
              <a:t>.</a:t>
            </a:r>
          </a:p>
          <a:p>
            <a:r>
              <a:rPr lang="en-US" dirty="0"/>
              <a:t>Roles of players: </a:t>
            </a:r>
            <a:r>
              <a:rPr lang="en-US" b="1" dirty="0"/>
              <a:t>provers</a:t>
            </a:r>
            <a:r>
              <a:rPr lang="en-US" dirty="0"/>
              <a:t> &amp; </a:t>
            </a:r>
            <a:r>
              <a:rPr lang="en-US" b="1" dirty="0"/>
              <a:t>verifiers</a:t>
            </a:r>
            <a:r>
              <a:rPr lang="en-US" dirty="0"/>
              <a:t>.</a:t>
            </a:r>
          </a:p>
        </p:txBody>
      </p:sp>
      <p:pic>
        <p:nvPicPr>
          <p:cNvPr id="5" name="图片 4" descr="图示">
            <a:extLst>
              <a:ext uri="{FF2B5EF4-FFF2-40B4-BE49-F238E27FC236}">
                <a16:creationId xmlns:a16="http://schemas.microsoft.com/office/drawing/2014/main" id="{4D3DB7D7-C95B-26D8-FE85-17BDC0A12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43" y="1570311"/>
            <a:ext cx="6086788" cy="18586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A4FFB-A549-79AF-7998-CBA1B570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415D-32AC-7641-9D47-CD4952AC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Verifiable AI Compute: Existing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FFAAB-DF3C-A011-0869-7672D429B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Primitive </a:t>
                </a:r>
                <a:r>
                  <a:rPr lang="en-US" sz="2400" dirty="0" err="1"/>
                  <a:t>PoL</a:t>
                </a:r>
                <a:r>
                  <a:rPr lang="en-US" sz="2400" dirty="0"/>
                  <a:t> (Jia et al., 2021): Running SGD for </a:t>
                </a:r>
                <a:r>
                  <a:rPr lang="en-US" sz="2400" dirty="0" err="1"/>
                  <a:t>PoUW</a:t>
                </a:r>
                <a:endParaRPr lang="en-US" sz="2400" dirty="0"/>
              </a:p>
              <a:p>
                <a:pPr lvl="1"/>
                <a:r>
                  <a:rPr lang="en-US" sz="2000" dirty="0"/>
                  <a:t>Verification cost: re-run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epochs among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limited security guarantee.</a:t>
                </a:r>
              </a:p>
              <a:p>
                <a:r>
                  <a:rPr lang="en-US" altLang="zh-CN" sz="2400" dirty="0" err="1"/>
                  <a:t>OpML</a:t>
                </a:r>
                <a:r>
                  <a:rPr lang="en-US" altLang="zh-CN" sz="2400" dirty="0"/>
                  <a:t> (Conway et al., 2024): Re-running the entire program for verification</a:t>
                </a:r>
              </a:p>
              <a:p>
                <a:pPr lvl="1"/>
                <a:r>
                  <a:rPr lang="en-US" sz="2000" dirty="0"/>
                  <a:t>Increased verification cost (at least 1x), </a:t>
                </a:r>
              </a:p>
              <a:p>
                <a:pPr lvl="1"/>
                <a:r>
                  <a:rPr lang="en-US" sz="2000" dirty="0"/>
                  <a:t>Practical incentive security (mixed-strategy NE).</a:t>
                </a:r>
              </a:p>
              <a:p>
                <a:r>
                  <a:rPr lang="en-US" sz="2400" dirty="0"/>
                  <a:t>Incentive-Secure </a:t>
                </a:r>
                <a:r>
                  <a:rPr lang="en-US" sz="2400" dirty="0" err="1"/>
                  <a:t>PoL</a:t>
                </a:r>
                <a:r>
                  <a:rPr lang="en-US" sz="2400" dirty="0"/>
                  <a:t> (Zhao et al., 2024), also SGD for </a:t>
                </a:r>
                <a:r>
                  <a:rPr lang="en-US" sz="2400" dirty="0" err="1"/>
                  <a:t>PoUW</a:t>
                </a:r>
                <a:endParaRPr lang="en-US" sz="2400" dirty="0"/>
              </a:p>
              <a:p>
                <a:pPr lvl="1"/>
                <a:r>
                  <a:rPr lang="en-US" sz="2000" dirty="0"/>
                  <a:t>Verification cost: re-run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epochs among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lvl="1"/>
                <a:r>
                  <a:rPr lang="en-US" sz="2000" dirty="0"/>
                  <a:t>Probabilistic verification (observation may be noisy).</a:t>
                </a:r>
              </a:p>
              <a:p>
                <a:pPr lvl="1"/>
                <a:r>
                  <a:rPr lang="en-US" sz="2000" dirty="0"/>
                  <a:t>Theoretical incentive security (pure-strategy NE).</a:t>
                </a:r>
              </a:p>
              <a:p>
                <a:pPr lvl="1"/>
                <a:endParaRPr lang="en-US" sz="2000" dirty="0"/>
              </a:p>
              <a:p>
                <a:r>
                  <a:rPr lang="en-US" dirty="0"/>
                  <a:t>Challenge: ML verification can be costly and noisy!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FFAAB-DF3C-A011-0869-7672D429B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43FDC-FFA5-8011-A449-7B01C4E1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58D0-F542-D37A-8C3A-AA917301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Blockchain Security: Decentralized Consensus</a:t>
            </a:r>
            <a:endParaRPr 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947DF-1960-F0A9-5F02-7AC3F500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guarantees the security in a decentralized system?</a:t>
            </a:r>
          </a:p>
          <a:p>
            <a:pPr lvl="1"/>
            <a:r>
              <a:rPr lang="en-US" dirty="0"/>
              <a:t>Basic assumption of blockchain: the majority is honest.</a:t>
            </a:r>
            <a:br>
              <a:rPr lang="en-US" dirty="0"/>
            </a:br>
            <a:r>
              <a:rPr lang="en-US" dirty="0"/>
              <a:t>(i.e. no </a:t>
            </a:r>
            <a:r>
              <a:rPr lang="en-US" dirty="0">
                <a:solidFill>
                  <a:srgbClr val="FF0000"/>
                </a:solidFill>
              </a:rPr>
              <a:t>51% attack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altLang="zh-CN" dirty="0"/>
              <a:t>Why would the majority choose be honest?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Bell MT" panose="02020503060305020303" pitchFamily="18" charset="0"/>
              </a:rPr>
              <a:t>Are humans created good, or evil?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Economic assumption: humans are created rational (selfish)!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22C4-0AFB-702E-A33E-D44631B0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8DF9C-1887-20D9-FFD1-9E8BDC3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Verifier’s Incentive and Dilemma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2443E-64E1-7E1C-62AC-74CC17AE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04"/>
            <a:ext cx="10515600" cy="5093595"/>
          </a:xfrm>
        </p:spPr>
        <p:txBody>
          <a:bodyPr>
            <a:normAutofit/>
          </a:bodyPr>
          <a:lstStyle/>
          <a:p>
            <a:r>
              <a:rPr lang="en-US" sz="2400" dirty="0"/>
              <a:t>Verifiers are rewarded for catching cheats, or penalized for failing to.</a:t>
            </a:r>
          </a:p>
          <a:p>
            <a:r>
              <a:rPr lang="en-US" sz="2400" dirty="0"/>
              <a:t>If a mechanism is “well-designed”, then provers are </a:t>
            </a:r>
            <a:r>
              <a:rPr lang="en-US" sz="2400" dirty="0">
                <a:solidFill>
                  <a:srgbClr val="3333FF"/>
                </a:solidFill>
              </a:rPr>
              <a:t>prevented or disincentivized from cheating.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But…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3333FF"/>
                </a:solidFill>
              </a:rPr>
              <a:t>no / too few provers actually cheat</a:t>
            </a:r>
            <a:r>
              <a:rPr lang="en-US" sz="2400" dirty="0"/>
              <a:t>, why would verifiers verify, instead of lazily report “verification passed”?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3333FF"/>
                </a:solidFill>
              </a:rPr>
              <a:t>Verifier’s Dilemma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binary-report</a:t>
            </a:r>
            <a:r>
              <a:rPr lang="en-US" sz="2400" dirty="0"/>
              <a:t> verification games with </a:t>
            </a:r>
            <a:r>
              <a:rPr lang="en-US" sz="2400" dirty="0">
                <a:solidFill>
                  <a:srgbClr val="FF0000"/>
                </a:solidFill>
              </a:rPr>
              <a:t>positive verification costs</a:t>
            </a:r>
            <a:r>
              <a:rPr lang="en-US" sz="2400" dirty="0"/>
              <a:t>, it is impossible to achieve an honest pure-strategy Nash equilibrium.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F807-AEF7-BE2A-8D97-D12B6865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9022-7A3B-6EDC-76F8-20571020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Verifier’s Dilemma: A Non-Binary Escape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F5F4EA-4052-BB6D-E031-94DFF9CEC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Verifier’s Dilemma occurs only for </a:t>
                </a:r>
                <a:r>
                  <a:rPr lang="en-US" dirty="0">
                    <a:solidFill>
                      <a:srgbClr val="3333FF"/>
                    </a:solidFill>
                  </a:rPr>
                  <a:t>binary</a:t>
                </a:r>
                <a:r>
                  <a:rPr lang="en-US" dirty="0"/>
                  <a:t> verification. </a:t>
                </a:r>
              </a:p>
              <a:p>
                <a:r>
                  <a:rPr lang="en-US" dirty="0"/>
                  <a:t>Why?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---If I only need to tell if it is right or wrong… </a:t>
                </a:r>
                <a:br>
                  <a:rPr lang="en-US" i="1" dirty="0">
                    <a:solidFill>
                      <a:srgbClr val="0070C0"/>
                    </a:solidFill>
                  </a:rPr>
                </a:br>
                <a:r>
                  <a:rPr lang="en-US" i="1" dirty="0">
                    <a:solidFill>
                      <a:srgbClr val="0070C0"/>
                    </a:solidFill>
                  </a:rPr>
                  <a:t>     I just say it is right.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---But what if I have to tell </a:t>
                </a:r>
                <a:r>
                  <a:rPr lang="en-US" i="1" dirty="0">
                    <a:solidFill>
                      <a:srgbClr val="FF0000"/>
                    </a:solidFill>
                  </a:rPr>
                  <a:t>how</a:t>
                </a:r>
                <a:r>
                  <a:rPr lang="en-US" i="1" dirty="0">
                    <a:solidFill>
                      <a:srgbClr val="0070C0"/>
                    </a:solidFill>
                  </a:rPr>
                  <a:t> it is right?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e.g.</a:t>
                </a:r>
              </a:p>
              <a:p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Verification of training: 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“The epoch is trained via SGD with a random seed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 Tell me which one it is.”</a:t>
                </a:r>
              </a:p>
              <a:p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Verification of inference: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“The model classifies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objects correctly among the test dataset.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 Tell me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is odd or even.”</a:t>
                </a:r>
              </a:p>
              <a:p>
                <a:pPr marL="0" indent="0">
                  <a:buNone/>
                </a:pPr>
                <a:br>
                  <a:rPr lang="en-US" i="1" dirty="0">
                    <a:solidFill>
                      <a:srgbClr val="0070C0"/>
                    </a:solidFill>
                  </a:rPr>
                </a:br>
                <a:r>
                  <a:rPr lang="en-US" i="1" dirty="0">
                    <a:solidFill>
                      <a:srgbClr val="0070C0"/>
                    </a:solidFill>
                  </a:rPr>
                  <a:t>    </a:t>
                </a:r>
                <a:r>
                  <a:rPr lang="en-US" dirty="0">
                    <a:ea typeface="Cambria Math" panose="02040503050406030204" pitchFamily="18" charset="0"/>
                  </a:rPr>
                  <a:t>“Attention Challenges”,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i="1" dirty="0"/>
                  <a:t> “</a:t>
                </a:r>
                <a:r>
                  <a:rPr lang="en-US" dirty="0">
                    <a:solidFill>
                      <a:srgbClr val="FF0000"/>
                    </a:solidFill>
                  </a:rPr>
                  <a:t>Proof of Verification</a:t>
                </a:r>
                <a:r>
                  <a:rPr lang="en-US" dirty="0"/>
                  <a:t>”!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F5F4EA-4052-BB6D-E031-94DFF9CEC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872" b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9131E-FF56-8A4D-A2EA-A25D9DF3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71860-3228-7C02-A16C-5A460775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Solution: Capture-The-Flag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C5B2A-439E-76F5-D6E9-4AC9F11E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Existing works (e.g.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Truebit</a:t>
            </a:r>
            <a:r>
              <a:rPr lang="en-US" dirty="0"/>
              <a:t>): inject additional information (“flags”, non-binary verification) and reward detection of flags.</a:t>
            </a:r>
          </a:p>
          <a:p>
            <a:r>
              <a:rPr lang="en-US" dirty="0"/>
              <a:t>Can prevent lazy behavior, but </a:t>
            </a:r>
            <a:r>
              <a:rPr lang="en-US" altLang="zh-CN" dirty="0"/>
              <a:t>what about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malicious</a:t>
            </a:r>
            <a:r>
              <a:rPr lang="en-US" dirty="0"/>
              <a:t> verifiers?</a:t>
            </a:r>
          </a:p>
          <a:p>
            <a:pPr lvl="1"/>
            <a:r>
              <a:rPr lang="en-US" dirty="0"/>
              <a:t>If the verification result is also expensive to verify…</a:t>
            </a:r>
          </a:p>
          <a:p>
            <a:pPr lvl="1"/>
            <a:r>
              <a:rPr lang="en-US" dirty="0"/>
              <a:t>We need higher-level verifiers to verify the results.</a:t>
            </a:r>
          </a:p>
          <a:p>
            <a:pPr lvl="1"/>
            <a:r>
              <a:rPr lang="en-US" dirty="0"/>
              <a:t>How many layers of verifiers do we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4934-FB11-FFA4-534A-52D5C80F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9</a:t>
            </a:fld>
            <a:endParaRPr lang="en-US"/>
          </a:p>
        </p:txBody>
      </p:sp>
      <p:pic>
        <p:nvPicPr>
          <p:cNvPr id="6" name="图片 4" descr="卡通人物&#10;&#10;低可信度描述已自动生成">
            <a:extLst>
              <a:ext uri="{FF2B5EF4-FFF2-40B4-BE49-F238E27FC236}">
                <a16:creationId xmlns:a16="http://schemas.microsoft.com/office/drawing/2014/main" id="{F322EED0-302C-8252-1239-A752F457C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66" y="4757283"/>
            <a:ext cx="4099364" cy="17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5849</TotalTime>
  <Words>1557</Words>
  <Application>Microsoft Office PowerPoint</Application>
  <PresentationFormat>Widescreen</PresentationFormat>
  <Paragraphs>204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Bell MT</vt:lpstr>
      <vt:lpstr>Calibri Light</vt:lpstr>
      <vt:lpstr>Cambria Math</vt:lpstr>
      <vt:lpstr>Office 主题​​</vt:lpstr>
      <vt:lpstr>It Takes Two: A Peer-Prediction Solution for Blockchain Verifier’s Dilemma</vt:lpstr>
      <vt:lpstr>AI Safety: A Critical Concern in AGI Age</vt:lpstr>
      <vt:lpstr>AI Safety: Threat of Untrusted Training</vt:lpstr>
      <vt:lpstr>What is the Blockchain?</vt:lpstr>
      <vt:lpstr>Verifiable AI Compute: Existing Work</vt:lpstr>
      <vt:lpstr>Blockchain Security: Decentralized Consensus</vt:lpstr>
      <vt:lpstr>Verifier’s Incentive and Dilemma</vt:lpstr>
      <vt:lpstr>Verifier’s Dilemma: A Non-Binary Escape</vt:lpstr>
      <vt:lpstr>Attempted Solution: Capture-The-Flag</vt:lpstr>
      <vt:lpstr>Intuition: Decentralized Verification Game</vt:lpstr>
      <vt:lpstr>Peer Prediction: Toy Example</vt:lpstr>
      <vt:lpstr>Peer Prediction: Toy Example (cont’d)</vt:lpstr>
      <vt:lpstr>Peer Prediction: General Idea</vt:lpstr>
      <vt:lpstr>Peer Prediction: A Confusing Name?</vt:lpstr>
      <vt:lpstr>CTF Peer Prediction: The Pipeline</vt:lpstr>
      <vt:lpstr>CTF Peer Prediction: Theoretical Guarantees</vt:lpstr>
      <vt:lpstr>CTF Peer Prediction: Optimization</vt:lpstr>
      <vt:lpstr>CTF Peer Prediction: Budget vs. Robustness </vt:lpstr>
      <vt:lpstr>Byzantine-Robust PP: Universal Robustness?</vt:lpstr>
      <vt:lpstr>Conclusion: Our Contribution</vt:lpstr>
      <vt:lpstr>Discussion: Future Work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Prediction for Verifier’s Dilemma</dc:title>
  <dc:creator>Zishuo Zhao</dc:creator>
  <cp:lastModifiedBy>Zhao, Zishuo</cp:lastModifiedBy>
  <cp:revision>93</cp:revision>
  <dcterms:created xsi:type="dcterms:W3CDTF">2024-03-14T01:14:43Z</dcterms:created>
  <dcterms:modified xsi:type="dcterms:W3CDTF">2024-10-22T21:34:35Z</dcterms:modified>
</cp:coreProperties>
</file>