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00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6CD4E-2882-45D2-BDF4-E9F88C1A1ADA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14514-865F-4B0E-8E60-D9E92D18E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6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14514-865F-4B0E-8E60-D9E92D18ED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9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5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9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6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4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AD18-5E6A-4AED-A7CD-4FA9CF8D42A2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470828" y="1253973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28" y="1253973"/>
                <a:ext cx="474786" cy="50995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479430" y="1850956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0" y="1850956"/>
                <a:ext cx="474786" cy="50995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492551" y="3708941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51" y="3708941"/>
                <a:ext cx="474786" cy="50995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479430" y="2602004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0" y="2602004"/>
                <a:ext cx="474786" cy="50995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92551" y="3334943"/>
            <a:ext cx="461665" cy="355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312710" y="1827222"/>
            <a:ext cx="649253" cy="640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∑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endCxn id="12" idx="2"/>
          </p:cNvCxnSpPr>
          <p:nvPr/>
        </p:nvCxnSpPr>
        <p:spPr>
          <a:xfrm>
            <a:off x="2967337" y="1998640"/>
            <a:ext cx="1345373" cy="14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978740" y="2384270"/>
            <a:ext cx="1440454" cy="158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1"/>
          </p:cNvCxnSpPr>
          <p:nvPr/>
        </p:nvCxnSpPr>
        <p:spPr>
          <a:xfrm>
            <a:off x="2479430" y="726342"/>
            <a:ext cx="1928361" cy="119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952120" y="2190519"/>
            <a:ext cx="1358494" cy="7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/>
              <p:cNvSpPr/>
              <p:nvPr/>
            </p:nvSpPr>
            <p:spPr>
              <a:xfrm>
                <a:off x="2485990" y="603470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90" y="603470"/>
                <a:ext cx="474786" cy="50995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467699" y="1086082"/>
                <a:ext cx="39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99" y="1086082"/>
                <a:ext cx="3916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75281" y="1778378"/>
                <a:ext cx="39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81" y="1778378"/>
                <a:ext cx="391607" cy="369332"/>
              </a:xfrm>
              <a:prstGeom prst="rect">
                <a:avLst/>
              </a:prstGeom>
              <a:blipFill>
                <a:blip r:embed="rId8"/>
                <a:stretch>
                  <a:fillRect r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340147" y="1430993"/>
                <a:ext cx="391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47" y="1430993"/>
                <a:ext cx="391607" cy="646331"/>
              </a:xfrm>
              <a:prstGeom prst="rect">
                <a:avLst/>
              </a:prstGeom>
              <a:blipFill>
                <a:blip r:embed="rId9"/>
                <a:stretch>
                  <a:fillRect r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144343" y="3111958"/>
                <a:ext cx="39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43" y="3111958"/>
                <a:ext cx="391607" cy="369332"/>
              </a:xfrm>
              <a:prstGeom prst="rect">
                <a:avLst/>
              </a:prstGeom>
              <a:blipFill>
                <a:blip r:embed="rId10"/>
                <a:stretch>
                  <a:fillRect r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111865" y="2334435"/>
                <a:ext cx="5848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65" y="2334435"/>
                <a:ext cx="58483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/>
          <p:cNvCxnSpPr>
            <a:stCxn id="4" idx="6"/>
            <a:endCxn id="12" idx="1"/>
          </p:cNvCxnSpPr>
          <p:nvPr/>
        </p:nvCxnSpPr>
        <p:spPr>
          <a:xfrm>
            <a:off x="2945614" y="1508950"/>
            <a:ext cx="1462177" cy="41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/>
              <p:cNvSpPr/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4" name="椭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>
            <a:stCxn id="12" idx="6"/>
            <a:endCxn id="54" idx="2"/>
          </p:cNvCxnSpPr>
          <p:nvPr/>
        </p:nvCxnSpPr>
        <p:spPr>
          <a:xfrm flipV="1">
            <a:off x="4961963" y="2147710"/>
            <a:ext cx="815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147585" y="1819324"/>
            <a:ext cx="649253" cy="640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sz="1600" dirty="0"/>
          </a:p>
        </p:txBody>
      </p:sp>
      <p:cxnSp>
        <p:nvCxnSpPr>
          <p:cNvPr id="62" name="直接箭头连接符 61"/>
          <p:cNvCxnSpPr>
            <a:stCxn id="54" idx="6"/>
            <a:endCxn id="60" idx="2"/>
          </p:cNvCxnSpPr>
          <p:nvPr/>
        </p:nvCxnSpPr>
        <p:spPr>
          <a:xfrm flipV="1">
            <a:off x="6426941" y="2139813"/>
            <a:ext cx="720644" cy="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326341" y="4719918"/>
            <a:ext cx="10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535950" y="369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权重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679267" y="2899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74859" y="2899789"/>
            <a:ext cx="8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662945"/>
                  </p:ext>
                </p:extLst>
              </p:nvPr>
            </p:nvGraphicFramePr>
            <p:xfrm>
              <a:off x="2032000" y="719666"/>
              <a:ext cx="8128001" cy="3510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41567810"/>
                        </a:ext>
                      </a:extLst>
                    </a:gridCol>
                    <a:gridCol w="1279466">
                      <a:extLst>
                        <a:ext uri="{9D8B030D-6E8A-4147-A177-3AD203B41FA5}">
                          <a16:colId xmlns:a16="http://schemas.microsoft.com/office/drawing/2014/main" val="2688609439"/>
                        </a:ext>
                      </a:extLst>
                    </a:gridCol>
                    <a:gridCol w="1042820">
                      <a:extLst>
                        <a:ext uri="{9D8B030D-6E8A-4147-A177-3AD203B41FA5}">
                          <a16:colId xmlns:a16="http://schemas.microsoft.com/office/drawing/2014/main" val="130525935"/>
                        </a:ext>
                      </a:extLst>
                    </a:gridCol>
                    <a:gridCol w="1104032">
                      <a:extLst>
                        <a:ext uri="{9D8B030D-6E8A-4147-A177-3AD203B41FA5}">
                          <a16:colId xmlns:a16="http://schemas.microsoft.com/office/drawing/2014/main" val="1818196990"/>
                        </a:ext>
                      </a:extLst>
                    </a:gridCol>
                    <a:gridCol w="1218254">
                      <a:extLst>
                        <a:ext uri="{9D8B030D-6E8A-4147-A177-3AD203B41FA5}">
                          <a16:colId xmlns:a16="http://schemas.microsoft.com/office/drawing/2014/main" val="3488119977"/>
                        </a:ext>
                      </a:extLst>
                    </a:gridCol>
                    <a:gridCol w="918659">
                      <a:extLst>
                        <a:ext uri="{9D8B030D-6E8A-4147-A177-3AD203B41FA5}">
                          <a16:colId xmlns:a16="http://schemas.microsoft.com/office/drawing/2014/main" val="3259155346"/>
                        </a:ext>
                      </a:extLst>
                    </a:gridCol>
                    <a:gridCol w="1403627">
                      <a:extLst>
                        <a:ext uri="{9D8B030D-6E8A-4147-A177-3AD203B41FA5}">
                          <a16:colId xmlns:a16="http://schemas.microsoft.com/office/drawing/2014/main" val="1897508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8409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(64,64,64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83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32,32,128)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061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16,16,256)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35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(16,16,128)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8,8,512)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4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(8,8,256)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938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28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全连接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(1024,1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156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662945"/>
                  </p:ext>
                </p:extLst>
              </p:nvPr>
            </p:nvGraphicFramePr>
            <p:xfrm>
              <a:off x="2032000" y="719666"/>
              <a:ext cx="8128001" cy="3510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1941567810"/>
                        </a:ext>
                      </a:extLst>
                    </a:gridCol>
                    <a:gridCol w="1279466">
                      <a:extLst>
                        <a:ext uri="{9D8B030D-6E8A-4147-A177-3AD203B41FA5}">
                          <a16:colId xmlns:a16="http://schemas.microsoft.com/office/drawing/2014/main" val="2688609439"/>
                        </a:ext>
                      </a:extLst>
                    </a:gridCol>
                    <a:gridCol w="1042820">
                      <a:extLst>
                        <a:ext uri="{9D8B030D-6E8A-4147-A177-3AD203B41FA5}">
                          <a16:colId xmlns:a16="http://schemas.microsoft.com/office/drawing/2014/main" val="130525935"/>
                        </a:ext>
                      </a:extLst>
                    </a:gridCol>
                    <a:gridCol w="1104032">
                      <a:extLst>
                        <a:ext uri="{9D8B030D-6E8A-4147-A177-3AD203B41FA5}">
                          <a16:colId xmlns:a16="http://schemas.microsoft.com/office/drawing/2014/main" val="1818196990"/>
                        </a:ext>
                      </a:extLst>
                    </a:gridCol>
                    <a:gridCol w="1218254">
                      <a:extLst>
                        <a:ext uri="{9D8B030D-6E8A-4147-A177-3AD203B41FA5}">
                          <a16:colId xmlns:a16="http://schemas.microsoft.com/office/drawing/2014/main" val="3488119977"/>
                        </a:ext>
                      </a:extLst>
                    </a:gridCol>
                    <a:gridCol w="918659">
                      <a:extLst>
                        <a:ext uri="{9D8B030D-6E8A-4147-A177-3AD203B41FA5}">
                          <a16:colId xmlns:a16="http://schemas.microsoft.com/office/drawing/2014/main" val="3259155346"/>
                        </a:ext>
                      </a:extLst>
                    </a:gridCol>
                    <a:gridCol w="1403627">
                      <a:extLst>
                        <a:ext uri="{9D8B030D-6E8A-4147-A177-3AD203B41FA5}">
                          <a16:colId xmlns:a16="http://schemas.microsoft.com/office/drawing/2014/main" val="18975083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8409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6575" t="-254098" r="-32320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77000" t="-254098" r="-1925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(64,64,64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83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6575" t="-354098" r="-32320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77000" t="-354098" r="-1925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32,32,128)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061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6575" t="-454098" r="-32320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77000" t="-454098" r="-1925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16,16,256)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135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(16,16,128)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6575" t="-563333" r="-32320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77000" t="-563333" r="-1925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</a:t>
                          </a:r>
                          <a:r>
                            <a:rPr lang="en-US" altLang="zh-CN" dirty="0" smtClean="0"/>
                            <a:t>8,8,512)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24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(8,8,256)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6575" t="-652459" r="-3232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77000" t="-652459" r="-1925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938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6575" t="-752459" r="-3232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77000" t="-752459" r="-19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4287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全连接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(1024,1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3156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612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46329" y="3645073"/>
            <a:ext cx="1277656" cy="51356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生成器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41110" y="2294351"/>
            <a:ext cx="1277656" cy="513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真实数据</a:t>
            </a:r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2630467" y="3901857"/>
            <a:ext cx="615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99757" y="3047998"/>
            <a:ext cx="1277656" cy="51356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判别</a:t>
            </a:r>
            <a:r>
              <a:rPr lang="zh-CN" altLang="en-US" dirty="0" smtClean="0"/>
              <a:t>器</a:t>
            </a:r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123629" y="2266258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29" y="2266258"/>
                <a:ext cx="3776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529204" y="3432314"/>
                <a:ext cx="156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生成样本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04" y="3432314"/>
                <a:ext cx="1566454" cy="369332"/>
              </a:xfrm>
              <a:prstGeom prst="rect">
                <a:avLst/>
              </a:prstGeom>
              <a:blipFill>
                <a:blip r:embed="rId3"/>
                <a:stretch>
                  <a:fillRect l="-3502" t="-8197" r="-11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肘形连接符 11"/>
          <p:cNvCxnSpPr>
            <a:stCxn id="7" idx="3"/>
            <a:endCxn id="9" idx="1"/>
          </p:cNvCxnSpPr>
          <p:nvPr/>
        </p:nvCxnSpPr>
        <p:spPr>
          <a:xfrm>
            <a:off x="4518766" y="2551135"/>
            <a:ext cx="1880991" cy="753647"/>
          </a:xfrm>
          <a:prstGeom prst="bentConnector3">
            <a:avLst>
              <a:gd name="adj1" fmla="val 81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9" idx="1"/>
          </p:cNvCxnSpPr>
          <p:nvPr/>
        </p:nvCxnSpPr>
        <p:spPr>
          <a:xfrm flipV="1">
            <a:off x="4523985" y="3304782"/>
            <a:ext cx="1875772" cy="597075"/>
          </a:xfrm>
          <a:prstGeom prst="bentConnector3">
            <a:avLst>
              <a:gd name="adj1" fmla="val 820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 flipV="1">
            <a:off x="7677413" y="3304781"/>
            <a:ext cx="426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04340" y="3120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判别结果</a:t>
            </a:r>
          </a:p>
        </p:txBody>
      </p:sp>
      <p:cxnSp>
        <p:nvCxnSpPr>
          <p:cNvPr id="16" name="肘形连接符 15"/>
          <p:cNvCxnSpPr>
            <a:stCxn id="15" idx="2"/>
            <a:endCxn id="6" idx="2"/>
          </p:cNvCxnSpPr>
          <p:nvPr/>
        </p:nvCxnSpPr>
        <p:spPr>
          <a:xfrm rot="5400000">
            <a:off x="5937152" y="1437453"/>
            <a:ext cx="669193" cy="4773181"/>
          </a:xfrm>
          <a:prstGeom prst="bentConnector3">
            <a:avLst>
              <a:gd name="adj1" fmla="val 18095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5" idx="2"/>
            <a:endCxn id="9" idx="2"/>
          </p:cNvCxnSpPr>
          <p:nvPr/>
        </p:nvCxnSpPr>
        <p:spPr>
          <a:xfrm rot="5400000">
            <a:off x="7812403" y="2715630"/>
            <a:ext cx="72118" cy="1619753"/>
          </a:xfrm>
          <a:prstGeom prst="bentConnector3">
            <a:avLst>
              <a:gd name="adj1" fmla="val 166753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1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416459" y="1405567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459" y="1405567"/>
                <a:ext cx="474786" cy="50995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437245" y="2046089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45" y="2046089"/>
                <a:ext cx="474786" cy="50995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479430" y="2729492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0" y="2729492"/>
                <a:ext cx="474786" cy="50995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5" idx="6"/>
            <a:endCxn id="14" idx="2"/>
          </p:cNvCxnSpPr>
          <p:nvPr/>
        </p:nvCxnSpPr>
        <p:spPr>
          <a:xfrm flipV="1">
            <a:off x="2912031" y="2212607"/>
            <a:ext cx="1225644" cy="8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6"/>
            <a:endCxn id="14" idx="2"/>
          </p:cNvCxnSpPr>
          <p:nvPr/>
        </p:nvCxnSpPr>
        <p:spPr>
          <a:xfrm>
            <a:off x="2878448" y="907183"/>
            <a:ext cx="1259227" cy="130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14" idx="2"/>
          </p:cNvCxnSpPr>
          <p:nvPr/>
        </p:nvCxnSpPr>
        <p:spPr>
          <a:xfrm flipV="1">
            <a:off x="2954216" y="2212607"/>
            <a:ext cx="1183459" cy="7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2403662" y="652206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62" y="652206"/>
                <a:ext cx="474786" cy="50995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endCxn id="14" idx="2"/>
          </p:cNvCxnSpPr>
          <p:nvPr/>
        </p:nvCxnSpPr>
        <p:spPr>
          <a:xfrm>
            <a:off x="2830856" y="1811104"/>
            <a:ext cx="1306819" cy="4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>
          <a:xfrm>
            <a:off x="4144705" y="1263169"/>
            <a:ext cx="590549" cy="5222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h1   </a:t>
            </a:r>
            <a:endParaRPr lang="zh-CN" altLang="en-US" sz="1600" dirty="0"/>
          </a:p>
        </p:txBody>
      </p:sp>
      <p:sp>
        <p:nvSpPr>
          <p:cNvPr id="14" name="椭圆 13"/>
          <p:cNvSpPr/>
          <p:nvPr/>
        </p:nvSpPr>
        <p:spPr>
          <a:xfrm>
            <a:off x="4137675" y="1951471"/>
            <a:ext cx="597580" cy="5222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h2</a:t>
            </a:r>
            <a:endParaRPr lang="zh-CN" altLang="en-US" sz="1600" dirty="0"/>
          </a:p>
        </p:txBody>
      </p:sp>
      <p:cxnSp>
        <p:nvCxnSpPr>
          <p:cNvPr id="15" name="直接箭头连接符 14"/>
          <p:cNvCxnSpPr>
            <a:stCxn id="4" idx="6"/>
            <a:endCxn id="13" idx="2"/>
          </p:cNvCxnSpPr>
          <p:nvPr/>
        </p:nvCxnSpPr>
        <p:spPr>
          <a:xfrm flipV="1">
            <a:off x="2891245" y="1524305"/>
            <a:ext cx="1253460" cy="13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13" idx="2"/>
          </p:cNvCxnSpPr>
          <p:nvPr/>
        </p:nvCxnSpPr>
        <p:spPr>
          <a:xfrm flipV="1">
            <a:off x="2912031" y="1524305"/>
            <a:ext cx="1232674" cy="77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6"/>
            <a:endCxn id="13" idx="2"/>
          </p:cNvCxnSpPr>
          <p:nvPr/>
        </p:nvCxnSpPr>
        <p:spPr>
          <a:xfrm flipV="1">
            <a:off x="2954216" y="1524305"/>
            <a:ext cx="1190489" cy="146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19" idx="2"/>
          </p:cNvCxnSpPr>
          <p:nvPr/>
        </p:nvCxnSpPr>
        <p:spPr>
          <a:xfrm flipV="1">
            <a:off x="2954216" y="2864187"/>
            <a:ext cx="1183459" cy="1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137675" y="2603051"/>
            <a:ext cx="597580" cy="5222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20" name="直接箭头连接符 19"/>
          <p:cNvCxnSpPr>
            <a:stCxn id="13" idx="6"/>
            <a:endCxn id="12" idx="2"/>
          </p:cNvCxnSpPr>
          <p:nvPr/>
        </p:nvCxnSpPr>
        <p:spPr>
          <a:xfrm>
            <a:off x="4735254" y="1524305"/>
            <a:ext cx="1042434" cy="62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6"/>
            <a:endCxn id="12" idx="2"/>
          </p:cNvCxnSpPr>
          <p:nvPr/>
        </p:nvCxnSpPr>
        <p:spPr>
          <a:xfrm flipV="1">
            <a:off x="4735255" y="2147710"/>
            <a:ext cx="1042433" cy="6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12" idx="2"/>
          </p:cNvCxnSpPr>
          <p:nvPr/>
        </p:nvCxnSpPr>
        <p:spPr>
          <a:xfrm flipV="1">
            <a:off x="4735255" y="2147710"/>
            <a:ext cx="1042433" cy="7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9" idx="2"/>
          </p:cNvCxnSpPr>
          <p:nvPr/>
        </p:nvCxnSpPr>
        <p:spPr>
          <a:xfrm>
            <a:off x="2878448" y="907183"/>
            <a:ext cx="1259227" cy="195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19" idx="2"/>
          </p:cNvCxnSpPr>
          <p:nvPr/>
        </p:nvCxnSpPr>
        <p:spPr>
          <a:xfrm>
            <a:off x="2891245" y="1660544"/>
            <a:ext cx="1246430" cy="12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4137674" y="652206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74" y="652206"/>
                <a:ext cx="474786" cy="50995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25" idx="6"/>
            <a:endCxn id="12" idx="2"/>
          </p:cNvCxnSpPr>
          <p:nvPr/>
        </p:nvCxnSpPr>
        <p:spPr>
          <a:xfrm>
            <a:off x="4612460" y="907183"/>
            <a:ext cx="1165228" cy="124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777688" y="1044110"/>
                <a:ext cx="649253" cy="61643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88" y="1044110"/>
                <a:ext cx="649253" cy="61643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>
            <a:stCxn id="25" idx="6"/>
            <a:endCxn id="27" idx="2"/>
          </p:cNvCxnSpPr>
          <p:nvPr/>
        </p:nvCxnSpPr>
        <p:spPr>
          <a:xfrm>
            <a:off x="4612460" y="907183"/>
            <a:ext cx="1165228" cy="4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6"/>
            <a:endCxn id="27" idx="2"/>
          </p:cNvCxnSpPr>
          <p:nvPr/>
        </p:nvCxnSpPr>
        <p:spPr>
          <a:xfrm flipV="1">
            <a:off x="4735254" y="1352327"/>
            <a:ext cx="1042434" cy="1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6"/>
            <a:endCxn id="27" idx="2"/>
          </p:cNvCxnSpPr>
          <p:nvPr/>
        </p:nvCxnSpPr>
        <p:spPr>
          <a:xfrm flipV="1">
            <a:off x="4735255" y="1352327"/>
            <a:ext cx="1042433" cy="86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6"/>
            <a:endCxn id="27" idx="2"/>
          </p:cNvCxnSpPr>
          <p:nvPr/>
        </p:nvCxnSpPr>
        <p:spPr>
          <a:xfrm flipV="1">
            <a:off x="4735255" y="1352327"/>
            <a:ext cx="1042433" cy="151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6"/>
            <a:endCxn id="19" idx="2"/>
          </p:cNvCxnSpPr>
          <p:nvPr/>
        </p:nvCxnSpPr>
        <p:spPr>
          <a:xfrm>
            <a:off x="2912031" y="2301066"/>
            <a:ext cx="1225644" cy="56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620474"/>
                  </p:ext>
                </p:extLst>
              </p:nvPr>
            </p:nvGraphicFramePr>
            <p:xfrm>
              <a:off x="193261" y="3065300"/>
              <a:ext cx="8128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28395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4871989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8081485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597669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356181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4856716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080019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4727765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328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1969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8339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844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37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1055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表格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620474"/>
                  </p:ext>
                </p:extLst>
              </p:nvPr>
            </p:nvGraphicFramePr>
            <p:xfrm>
              <a:off x="193261" y="3065300"/>
              <a:ext cx="8128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283958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64871989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8081485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597669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35618146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48567161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508001998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472776507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3285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599" t="-147619" r="-401796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500000" t="-147619" r="-202395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196971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599" t="-245283" r="-401796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500000" t="-245283" r="-202395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83393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599" t="-348571" r="-40179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500000" t="-348571" r="-20239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8442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599" t="-448571" r="-40179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500000" t="-448571" r="-20239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3792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300599" t="-548571" r="-40179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9"/>
                          <a:stretch>
                            <a:fillRect l="-500000" t="-548571" r="-20239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1055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802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2811" y="3645074"/>
            <a:ext cx="1277656" cy="513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随机噪声</a:t>
            </a:r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46329" y="3645073"/>
            <a:ext cx="1277656" cy="51356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生成器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41110" y="2294351"/>
            <a:ext cx="1277656" cy="513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真实数据</a:t>
            </a:r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2630467" y="3901857"/>
            <a:ext cx="615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99757" y="3047998"/>
            <a:ext cx="1277656" cy="51356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判别</a:t>
            </a:r>
            <a:r>
              <a:rPr lang="zh-CN" altLang="en-US" dirty="0" smtClean="0"/>
              <a:t>器</a:t>
            </a:r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123629" y="2266258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29" y="2266258"/>
                <a:ext cx="3776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529204" y="3432314"/>
                <a:ext cx="156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生成样本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04" y="3432314"/>
                <a:ext cx="1566454" cy="369332"/>
              </a:xfrm>
              <a:prstGeom prst="rect">
                <a:avLst/>
              </a:prstGeom>
              <a:blipFill>
                <a:blip r:embed="rId3"/>
                <a:stretch>
                  <a:fillRect l="-3502" t="-8197" r="-11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肘形连接符 27"/>
          <p:cNvCxnSpPr>
            <a:stCxn id="8" idx="3"/>
            <a:endCxn id="11" idx="1"/>
          </p:cNvCxnSpPr>
          <p:nvPr/>
        </p:nvCxnSpPr>
        <p:spPr>
          <a:xfrm>
            <a:off x="4518766" y="2551135"/>
            <a:ext cx="1880991" cy="753647"/>
          </a:xfrm>
          <a:prstGeom prst="bentConnector3">
            <a:avLst>
              <a:gd name="adj1" fmla="val 81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11" idx="1"/>
          </p:cNvCxnSpPr>
          <p:nvPr/>
        </p:nvCxnSpPr>
        <p:spPr>
          <a:xfrm flipV="1">
            <a:off x="4523985" y="3304782"/>
            <a:ext cx="1875772" cy="597075"/>
          </a:xfrm>
          <a:prstGeom prst="bentConnector3">
            <a:avLst>
              <a:gd name="adj1" fmla="val 820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3"/>
          </p:cNvCxnSpPr>
          <p:nvPr/>
        </p:nvCxnSpPr>
        <p:spPr>
          <a:xfrm flipV="1">
            <a:off x="7677413" y="3304781"/>
            <a:ext cx="426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104340" y="3120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判别结果</a:t>
            </a:r>
          </a:p>
        </p:txBody>
      </p:sp>
      <p:cxnSp>
        <p:nvCxnSpPr>
          <p:cNvPr id="51" name="肘形连接符 50"/>
          <p:cNvCxnSpPr>
            <a:stCxn id="48" idx="2"/>
            <a:endCxn id="5" idx="2"/>
          </p:cNvCxnSpPr>
          <p:nvPr/>
        </p:nvCxnSpPr>
        <p:spPr>
          <a:xfrm rot="5400000">
            <a:off x="5937152" y="1437453"/>
            <a:ext cx="669193" cy="4773181"/>
          </a:xfrm>
          <a:prstGeom prst="bentConnector3">
            <a:avLst>
              <a:gd name="adj1" fmla="val 18095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8" idx="2"/>
            <a:endCxn id="11" idx="2"/>
          </p:cNvCxnSpPr>
          <p:nvPr/>
        </p:nvCxnSpPr>
        <p:spPr>
          <a:xfrm rot="5400000">
            <a:off x="7812403" y="2715630"/>
            <a:ext cx="72118" cy="1619753"/>
          </a:xfrm>
          <a:prstGeom prst="bentConnector3">
            <a:avLst>
              <a:gd name="adj1" fmla="val 166753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932102"/>
                  </p:ext>
                </p:extLst>
              </p:nvPr>
            </p:nvGraphicFramePr>
            <p:xfrm>
              <a:off x="2019474" y="0"/>
              <a:ext cx="8128000" cy="6675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13131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21298596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528138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2506317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49716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4812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64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5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237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14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471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53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920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9931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17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</a:t>
                          </a:r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395908"/>
                      </a:ext>
                    </a:extLst>
                  </a:tr>
                  <a:tr h="371231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</a:t>
                          </a:r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099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43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59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331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4215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341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07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2266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932102"/>
                  </p:ext>
                </p:extLst>
              </p:nvPr>
            </p:nvGraphicFramePr>
            <p:xfrm>
              <a:off x="2019474" y="0"/>
              <a:ext cx="8128000" cy="6675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13131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21298596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528138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2506317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149716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4812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8197" r="-301124" b="-1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8197" r="-101498" b="-1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64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53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8197" r="-301124" b="-1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8197" r="-101498" b="-1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237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08197" r="-301124" b="-1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8197" r="-101498" b="-1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14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15000" r="-301124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15000" r="-101498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471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06557" r="-301124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06557" r="-101498" b="-1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53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6557" r="-301124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6557" r="-101498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9207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6557" r="-301124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6557" r="-101498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9931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806557" r="-301124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06557" r="-101498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17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57" r="-301124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</a:t>
                          </a:r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57" r="-101498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395908"/>
                      </a:ext>
                    </a:extLst>
                  </a:tr>
                  <a:tr h="371231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06557" r="-301124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</a:t>
                          </a:r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06557" r="-101498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099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57" r="-301124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57" r="-101498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43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206557" r="-301124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206557" r="-101498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59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328333" r="-301124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328333" r="-101498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1331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404918" r="-30112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404918" r="-10149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4215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504918" r="-30112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504918" r="-10149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341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04918" r="-30112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04918" r="-10149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:r>
                            <a:rPr lang="en-US" altLang="zh-CN" dirty="0" smtClean="0"/>
                            <a:t>32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07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704918" r="-30112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704918" r="-10149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2266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96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503520"/>
                  </p:ext>
                </p:extLst>
              </p:nvPr>
            </p:nvGraphicFramePr>
            <p:xfrm>
              <a:off x="1917700" y="0"/>
              <a:ext cx="8128001" cy="7218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238">
                      <a:extLst>
                        <a:ext uri="{9D8B030D-6E8A-4147-A177-3AD203B41FA5}">
                          <a16:colId xmlns:a16="http://schemas.microsoft.com/office/drawing/2014/main" val="1513272141"/>
                        </a:ext>
                      </a:extLst>
                    </a:gridCol>
                    <a:gridCol w="1655048">
                      <a:extLst>
                        <a:ext uri="{9D8B030D-6E8A-4147-A177-3AD203B41FA5}">
                          <a16:colId xmlns:a16="http://schemas.microsoft.com/office/drawing/2014/main" val="380061257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2735880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72253906"/>
                        </a:ext>
                      </a:extLst>
                    </a:gridCol>
                    <a:gridCol w="1350805">
                      <a:extLst>
                        <a:ext uri="{9D8B030D-6E8A-4147-A177-3AD203B41FA5}">
                          <a16:colId xmlns:a16="http://schemas.microsoft.com/office/drawing/2014/main" val="3646767623"/>
                        </a:ext>
                      </a:extLst>
                    </a:gridCol>
                    <a:gridCol w="1204546">
                      <a:extLst>
                        <a:ext uri="{9D8B030D-6E8A-4147-A177-3AD203B41FA5}">
                          <a16:colId xmlns:a16="http://schemas.microsoft.com/office/drawing/2014/main" val="2862305153"/>
                        </a:ext>
                      </a:extLst>
                    </a:gridCol>
                    <a:gridCol w="928078">
                      <a:extLst>
                        <a:ext uri="{9D8B030D-6E8A-4147-A177-3AD203B41FA5}">
                          <a16:colId xmlns:a16="http://schemas.microsoft.com/office/drawing/2014/main" val="35796787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</a:t>
                          </a:r>
                          <a:r>
                            <a:rPr lang="zh-CN" altLang="en-US" dirty="0" smtClean="0"/>
                            <a:t>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78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497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8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838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aseline="0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653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621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885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659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285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1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76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886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98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07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037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947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8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8083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503520"/>
                  </p:ext>
                </p:extLst>
              </p:nvPr>
            </p:nvGraphicFramePr>
            <p:xfrm>
              <a:off x="1917700" y="0"/>
              <a:ext cx="8128001" cy="7218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238">
                      <a:extLst>
                        <a:ext uri="{9D8B030D-6E8A-4147-A177-3AD203B41FA5}">
                          <a16:colId xmlns:a16="http://schemas.microsoft.com/office/drawing/2014/main" val="1513272141"/>
                        </a:ext>
                      </a:extLst>
                    </a:gridCol>
                    <a:gridCol w="1655048">
                      <a:extLst>
                        <a:ext uri="{9D8B030D-6E8A-4147-A177-3AD203B41FA5}">
                          <a16:colId xmlns:a16="http://schemas.microsoft.com/office/drawing/2014/main" val="380061257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2735880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72253906"/>
                        </a:ext>
                      </a:extLst>
                    </a:gridCol>
                    <a:gridCol w="1350805">
                      <a:extLst>
                        <a:ext uri="{9D8B030D-6E8A-4147-A177-3AD203B41FA5}">
                          <a16:colId xmlns:a16="http://schemas.microsoft.com/office/drawing/2014/main" val="3646767623"/>
                        </a:ext>
                      </a:extLst>
                    </a:gridCol>
                    <a:gridCol w="1204546">
                      <a:extLst>
                        <a:ext uri="{9D8B030D-6E8A-4147-A177-3AD203B41FA5}">
                          <a16:colId xmlns:a16="http://schemas.microsoft.com/office/drawing/2014/main" val="2862305153"/>
                        </a:ext>
                      </a:extLst>
                    </a:gridCol>
                    <a:gridCol w="928078">
                      <a:extLst>
                        <a:ext uri="{9D8B030D-6E8A-4147-A177-3AD203B41FA5}">
                          <a16:colId xmlns:a16="http://schemas.microsoft.com/office/drawing/2014/main" val="357967877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</a:t>
                          </a:r>
                          <a:r>
                            <a:rPr lang="zh-CN" altLang="en-US" dirty="0" smtClean="0"/>
                            <a:t>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78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54098" r="-401571" b="-1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254098" r="-159910" b="-1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497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54098" r="-401571" b="-1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354098" r="-159910" b="-1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8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54098" r="-401571" b="-1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454098" r="-159910" b="-1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2838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aseline="0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54098" r="-401571" b="-1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554098" r="-159910" b="-1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653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65000" r="-401571" b="-1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665000" r="-159910" b="-1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621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52459" r="-401571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752459" r="-159910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885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52459" r="-401571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852459" r="-159910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659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52459" r="-401571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952459" r="-159910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285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52459" r="-40157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052459" r="-15991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1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52459" r="-401571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152459" r="-15991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076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52459" r="-401571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252459" r="-159910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886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52459" r="-401571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352459" r="-159910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98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476667" r="-401571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476667" r="-159910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07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550820" r="-40157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550820" r="-15991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037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50820" r="-40157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650820" r="-15991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4947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50820" r="-40157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750820" r="-15991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4483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:r>
                            <a:rPr lang="zh-CN" altLang="en-US" dirty="0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850820" r="-40157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43694" t="-1850820" r="-15991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8083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148452"/>
                  </p:ext>
                </p:extLst>
              </p:nvPr>
            </p:nvGraphicFramePr>
            <p:xfrm>
              <a:off x="844062" y="156958"/>
              <a:ext cx="9513276" cy="8820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853">
                      <a:extLst>
                        <a:ext uri="{9D8B030D-6E8A-4147-A177-3AD203B41FA5}">
                          <a16:colId xmlns:a16="http://schemas.microsoft.com/office/drawing/2014/main" val="3096846950"/>
                        </a:ext>
                      </a:extLst>
                    </a:gridCol>
                    <a:gridCol w="1415562">
                      <a:extLst>
                        <a:ext uri="{9D8B030D-6E8A-4147-A177-3AD203B41FA5}">
                          <a16:colId xmlns:a16="http://schemas.microsoft.com/office/drawing/2014/main" val="3010159493"/>
                        </a:ext>
                      </a:extLst>
                    </a:gridCol>
                    <a:gridCol w="1459523">
                      <a:extLst>
                        <a:ext uri="{9D8B030D-6E8A-4147-A177-3AD203B41FA5}">
                          <a16:colId xmlns:a16="http://schemas.microsoft.com/office/drawing/2014/main" val="943453855"/>
                        </a:ext>
                      </a:extLst>
                    </a:gridCol>
                    <a:gridCol w="1740877">
                      <a:extLst>
                        <a:ext uri="{9D8B030D-6E8A-4147-A177-3AD203B41FA5}">
                          <a16:colId xmlns:a16="http://schemas.microsoft.com/office/drawing/2014/main" val="4131478333"/>
                        </a:ext>
                      </a:extLst>
                    </a:gridCol>
                    <a:gridCol w="650631">
                      <a:extLst>
                        <a:ext uri="{9D8B030D-6E8A-4147-A177-3AD203B41FA5}">
                          <a16:colId xmlns:a16="http://schemas.microsoft.com/office/drawing/2014/main" val="2444446538"/>
                        </a:ext>
                      </a:extLst>
                    </a:gridCol>
                    <a:gridCol w="1037493">
                      <a:extLst>
                        <a:ext uri="{9D8B030D-6E8A-4147-A177-3AD203B41FA5}">
                          <a16:colId xmlns:a16="http://schemas.microsoft.com/office/drawing/2014/main" val="2731297254"/>
                        </a:ext>
                      </a:extLst>
                    </a:gridCol>
                    <a:gridCol w="791307">
                      <a:extLst>
                        <a:ext uri="{9D8B030D-6E8A-4147-A177-3AD203B41FA5}">
                          <a16:colId xmlns:a16="http://schemas.microsoft.com/office/drawing/2014/main" val="2260096481"/>
                        </a:ext>
                      </a:extLst>
                    </a:gridCol>
                    <a:gridCol w="1565030">
                      <a:extLst>
                        <a:ext uri="{9D8B030D-6E8A-4147-A177-3AD203B41FA5}">
                          <a16:colId xmlns:a16="http://schemas.microsoft.com/office/drawing/2014/main" val="88758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扩张</a:t>
                          </a:r>
                          <a:r>
                            <a:rPr lang="zh-CN" altLang="en-US" dirty="0" smtClean="0"/>
                            <a:t>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765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2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465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3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aseline="0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9458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495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260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7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172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767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328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016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857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920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09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615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1785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99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997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148452"/>
                  </p:ext>
                </p:extLst>
              </p:nvPr>
            </p:nvGraphicFramePr>
            <p:xfrm>
              <a:off x="844062" y="156958"/>
              <a:ext cx="9513276" cy="8820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853">
                      <a:extLst>
                        <a:ext uri="{9D8B030D-6E8A-4147-A177-3AD203B41FA5}">
                          <a16:colId xmlns:a16="http://schemas.microsoft.com/office/drawing/2014/main" val="3096846950"/>
                        </a:ext>
                      </a:extLst>
                    </a:gridCol>
                    <a:gridCol w="1415562">
                      <a:extLst>
                        <a:ext uri="{9D8B030D-6E8A-4147-A177-3AD203B41FA5}">
                          <a16:colId xmlns:a16="http://schemas.microsoft.com/office/drawing/2014/main" val="3010159493"/>
                        </a:ext>
                      </a:extLst>
                    </a:gridCol>
                    <a:gridCol w="1459523">
                      <a:extLst>
                        <a:ext uri="{9D8B030D-6E8A-4147-A177-3AD203B41FA5}">
                          <a16:colId xmlns:a16="http://schemas.microsoft.com/office/drawing/2014/main" val="943453855"/>
                        </a:ext>
                      </a:extLst>
                    </a:gridCol>
                    <a:gridCol w="1740877">
                      <a:extLst>
                        <a:ext uri="{9D8B030D-6E8A-4147-A177-3AD203B41FA5}">
                          <a16:colId xmlns:a16="http://schemas.microsoft.com/office/drawing/2014/main" val="4131478333"/>
                        </a:ext>
                      </a:extLst>
                    </a:gridCol>
                    <a:gridCol w="650631">
                      <a:extLst>
                        <a:ext uri="{9D8B030D-6E8A-4147-A177-3AD203B41FA5}">
                          <a16:colId xmlns:a16="http://schemas.microsoft.com/office/drawing/2014/main" val="2444446538"/>
                        </a:ext>
                      </a:extLst>
                    </a:gridCol>
                    <a:gridCol w="1037493">
                      <a:extLst>
                        <a:ext uri="{9D8B030D-6E8A-4147-A177-3AD203B41FA5}">
                          <a16:colId xmlns:a16="http://schemas.microsoft.com/office/drawing/2014/main" val="2731297254"/>
                        </a:ext>
                      </a:extLst>
                    </a:gridCol>
                    <a:gridCol w="791307">
                      <a:extLst>
                        <a:ext uri="{9D8B030D-6E8A-4147-A177-3AD203B41FA5}">
                          <a16:colId xmlns:a16="http://schemas.microsoft.com/office/drawing/2014/main" val="2260096481"/>
                        </a:ext>
                      </a:extLst>
                    </a:gridCol>
                    <a:gridCol w="1565030">
                      <a:extLst>
                        <a:ext uri="{9D8B030D-6E8A-4147-A177-3AD203B41FA5}">
                          <a16:colId xmlns:a16="http://schemas.microsoft.com/office/drawing/2014/main" val="88758248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扩张</a:t>
                          </a:r>
                          <a:r>
                            <a:rPr lang="zh-CN" altLang="en-US" dirty="0" smtClean="0"/>
                            <a:t>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8765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254098" r="-233566" b="-20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254098" r="-230000" b="-20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2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354098" r="-233566" b="-19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354098" r="-230000" b="-19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465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454098" r="-233566" b="-18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454098" r="-230000" b="-18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83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aseline="0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554098" r="-233566" b="-17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554098" r="-230000" b="-17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9458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654098" r="-233566" b="-16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654098" r="-230000" b="-16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495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766667" r="-233566" b="-1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766667" r="-230000" b="-1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260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852459" r="-233566" b="-14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852459" r="-230000" b="-14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1172550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558654" r="-233566" b="-75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558654" r="-230000" b="-75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767509"/>
                      </a:ext>
                    </a:extLst>
                  </a:tr>
                  <a:tr h="90811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459732" r="-233566" b="-4255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459732" r="-230000" b="-4255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3280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空洞卷积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794286" r="-233566" b="-5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794286" r="-230000" b="-5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016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1539344" r="-233566" b="-7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1539344" r="-230000" b="-7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1857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1639344" r="-233566" b="-6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1639344" r="-230000" b="-6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920728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1020192" r="-233566" b="-291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1020192" r="-230000" b="-291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09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1909836" r="-233566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1909836" r="-230000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6153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1167619" r="-233566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1167619" r="-23000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1785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2181967" r="-2335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2181967" r="-23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5997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336" t="-2281967" r="-2335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1765" t="-2281967" r="-23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997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94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129976"/>
                  </p:ext>
                </p:extLst>
              </p:nvPr>
            </p:nvGraphicFramePr>
            <p:xfrm>
              <a:off x="838200" y="1825625"/>
              <a:ext cx="8753061" cy="304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1526">
                      <a:extLst>
                        <a:ext uri="{9D8B030D-6E8A-4147-A177-3AD203B41FA5}">
                          <a16:colId xmlns:a16="http://schemas.microsoft.com/office/drawing/2014/main" val="829744026"/>
                        </a:ext>
                      </a:extLst>
                    </a:gridCol>
                    <a:gridCol w="1379883">
                      <a:extLst>
                        <a:ext uri="{9D8B030D-6E8A-4147-A177-3AD203B41FA5}">
                          <a16:colId xmlns:a16="http://schemas.microsoft.com/office/drawing/2014/main" val="1889092902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1705775744"/>
                        </a:ext>
                      </a:extLst>
                    </a:gridCol>
                    <a:gridCol w="1242391">
                      <a:extLst>
                        <a:ext uri="{9D8B030D-6E8A-4147-A177-3AD203B41FA5}">
                          <a16:colId xmlns:a16="http://schemas.microsoft.com/office/drawing/2014/main" val="280486425"/>
                        </a:ext>
                      </a:extLst>
                    </a:gridCol>
                    <a:gridCol w="636104">
                      <a:extLst>
                        <a:ext uri="{9D8B030D-6E8A-4147-A177-3AD203B41FA5}">
                          <a16:colId xmlns:a16="http://schemas.microsoft.com/office/drawing/2014/main" val="1525123303"/>
                        </a:ext>
                      </a:extLst>
                    </a:gridCol>
                    <a:gridCol w="1305339">
                      <a:extLst>
                        <a:ext uri="{9D8B030D-6E8A-4147-A177-3AD203B41FA5}">
                          <a16:colId xmlns:a16="http://schemas.microsoft.com/office/drawing/2014/main" val="2540408974"/>
                        </a:ext>
                      </a:extLst>
                    </a:gridCol>
                    <a:gridCol w="642731">
                      <a:extLst>
                        <a:ext uri="{9D8B030D-6E8A-4147-A177-3AD203B41FA5}">
                          <a16:colId xmlns:a16="http://schemas.microsoft.com/office/drawing/2014/main" val="2722654924"/>
                        </a:ext>
                      </a:extLst>
                    </a:gridCol>
                    <a:gridCol w="1441174">
                      <a:extLst>
                        <a:ext uri="{9D8B030D-6E8A-4147-A177-3AD203B41FA5}">
                          <a16:colId xmlns:a16="http://schemas.microsoft.com/office/drawing/2014/main" val="19434971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1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108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805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88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565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12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129976"/>
                  </p:ext>
                </p:extLst>
              </p:nvPr>
            </p:nvGraphicFramePr>
            <p:xfrm>
              <a:off x="838200" y="1825625"/>
              <a:ext cx="8753061" cy="304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1526">
                      <a:extLst>
                        <a:ext uri="{9D8B030D-6E8A-4147-A177-3AD203B41FA5}">
                          <a16:colId xmlns:a16="http://schemas.microsoft.com/office/drawing/2014/main" val="829744026"/>
                        </a:ext>
                      </a:extLst>
                    </a:gridCol>
                    <a:gridCol w="1379883">
                      <a:extLst>
                        <a:ext uri="{9D8B030D-6E8A-4147-A177-3AD203B41FA5}">
                          <a16:colId xmlns:a16="http://schemas.microsoft.com/office/drawing/2014/main" val="1889092902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1705775744"/>
                        </a:ext>
                      </a:extLst>
                    </a:gridCol>
                    <a:gridCol w="1242391">
                      <a:extLst>
                        <a:ext uri="{9D8B030D-6E8A-4147-A177-3AD203B41FA5}">
                          <a16:colId xmlns:a16="http://schemas.microsoft.com/office/drawing/2014/main" val="280486425"/>
                        </a:ext>
                      </a:extLst>
                    </a:gridCol>
                    <a:gridCol w="636104">
                      <a:extLst>
                        <a:ext uri="{9D8B030D-6E8A-4147-A177-3AD203B41FA5}">
                          <a16:colId xmlns:a16="http://schemas.microsoft.com/office/drawing/2014/main" val="1525123303"/>
                        </a:ext>
                      </a:extLst>
                    </a:gridCol>
                    <a:gridCol w="1305339">
                      <a:extLst>
                        <a:ext uri="{9D8B030D-6E8A-4147-A177-3AD203B41FA5}">
                          <a16:colId xmlns:a16="http://schemas.microsoft.com/office/drawing/2014/main" val="2540408974"/>
                        </a:ext>
                      </a:extLst>
                    </a:gridCol>
                    <a:gridCol w="642731">
                      <a:extLst>
                        <a:ext uri="{9D8B030D-6E8A-4147-A177-3AD203B41FA5}">
                          <a16:colId xmlns:a16="http://schemas.microsoft.com/office/drawing/2014/main" val="2722654924"/>
                        </a:ext>
                      </a:extLst>
                    </a:gridCol>
                    <a:gridCol w="1441174">
                      <a:extLst>
                        <a:ext uri="{9D8B030D-6E8A-4147-A177-3AD203B41FA5}">
                          <a16:colId xmlns:a16="http://schemas.microsoft.com/office/drawing/2014/main" val="194349711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扩张系数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1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327869" r="-32598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2150" t="-327869" r="-16168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108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427869" r="-32598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2150" t="-427869" r="-16168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805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527869" r="-32598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2150" t="-527869" r="-16168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88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627869" r="-32598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2150" t="-627869" r="-1616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565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727869" r="-32598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12150" t="-727869" r="-16168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124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399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992901"/>
                  </p:ext>
                </p:extLst>
              </p:nvPr>
            </p:nvGraphicFramePr>
            <p:xfrm>
              <a:off x="1215887" y="1775929"/>
              <a:ext cx="8116957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1526">
                      <a:extLst>
                        <a:ext uri="{9D8B030D-6E8A-4147-A177-3AD203B41FA5}">
                          <a16:colId xmlns:a16="http://schemas.microsoft.com/office/drawing/2014/main" val="829744026"/>
                        </a:ext>
                      </a:extLst>
                    </a:gridCol>
                    <a:gridCol w="1379883">
                      <a:extLst>
                        <a:ext uri="{9D8B030D-6E8A-4147-A177-3AD203B41FA5}">
                          <a16:colId xmlns:a16="http://schemas.microsoft.com/office/drawing/2014/main" val="1889092902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1705775744"/>
                        </a:ext>
                      </a:extLst>
                    </a:gridCol>
                    <a:gridCol w="1242391">
                      <a:extLst>
                        <a:ext uri="{9D8B030D-6E8A-4147-A177-3AD203B41FA5}">
                          <a16:colId xmlns:a16="http://schemas.microsoft.com/office/drawing/2014/main" val="280486425"/>
                        </a:ext>
                      </a:extLst>
                    </a:gridCol>
                    <a:gridCol w="1305339">
                      <a:extLst>
                        <a:ext uri="{9D8B030D-6E8A-4147-A177-3AD203B41FA5}">
                          <a16:colId xmlns:a16="http://schemas.microsoft.com/office/drawing/2014/main" val="2540408974"/>
                        </a:ext>
                      </a:extLst>
                    </a:gridCol>
                    <a:gridCol w="642731">
                      <a:extLst>
                        <a:ext uri="{9D8B030D-6E8A-4147-A177-3AD203B41FA5}">
                          <a16:colId xmlns:a16="http://schemas.microsoft.com/office/drawing/2014/main" val="2722654924"/>
                        </a:ext>
                      </a:extLst>
                    </a:gridCol>
                    <a:gridCol w="1441174">
                      <a:extLst>
                        <a:ext uri="{9D8B030D-6E8A-4147-A177-3AD203B41FA5}">
                          <a16:colId xmlns:a16="http://schemas.microsoft.com/office/drawing/2014/main" val="19434971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1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108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805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88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565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12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992901"/>
                  </p:ext>
                </p:extLst>
              </p:nvPr>
            </p:nvGraphicFramePr>
            <p:xfrm>
              <a:off x="1215887" y="1775929"/>
              <a:ext cx="8116957" cy="2768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1526">
                      <a:extLst>
                        <a:ext uri="{9D8B030D-6E8A-4147-A177-3AD203B41FA5}">
                          <a16:colId xmlns:a16="http://schemas.microsoft.com/office/drawing/2014/main" val="829744026"/>
                        </a:ext>
                      </a:extLst>
                    </a:gridCol>
                    <a:gridCol w="1379883">
                      <a:extLst>
                        <a:ext uri="{9D8B030D-6E8A-4147-A177-3AD203B41FA5}">
                          <a16:colId xmlns:a16="http://schemas.microsoft.com/office/drawing/2014/main" val="1889092902"/>
                        </a:ext>
                      </a:extLst>
                    </a:gridCol>
                    <a:gridCol w="993913">
                      <a:extLst>
                        <a:ext uri="{9D8B030D-6E8A-4147-A177-3AD203B41FA5}">
                          <a16:colId xmlns:a16="http://schemas.microsoft.com/office/drawing/2014/main" val="1705775744"/>
                        </a:ext>
                      </a:extLst>
                    </a:gridCol>
                    <a:gridCol w="1242391">
                      <a:extLst>
                        <a:ext uri="{9D8B030D-6E8A-4147-A177-3AD203B41FA5}">
                          <a16:colId xmlns:a16="http://schemas.microsoft.com/office/drawing/2014/main" val="280486425"/>
                        </a:ext>
                      </a:extLst>
                    </a:gridCol>
                    <a:gridCol w="1305339">
                      <a:extLst>
                        <a:ext uri="{9D8B030D-6E8A-4147-A177-3AD203B41FA5}">
                          <a16:colId xmlns:a16="http://schemas.microsoft.com/office/drawing/2014/main" val="2540408974"/>
                        </a:ext>
                      </a:extLst>
                    </a:gridCol>
                    <a:gridCol w="642731">
                      <a:extLst>
                        <a:ext uri="{9D8B030D-6E8A-4147-A177-3AD203B41FA5}">
                          <a16:colId xmlns:a16="http://schemas.microsoft.com/office/drawing/2014/main" val="2722654924"/>
                        </a:ext>
                      </a:extLst>
                    </a:gridCol>
                    <a:gridCol w="1441174">
                      <a:extLst>
                        <a:ext uri="{9D8B030D-6E8A-4147-A177-3AD203B41FA5}">
                          <a16:colId xmlns:a16="http://schemas.microsoft.com/office/drawing/2014/main" val="194349711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1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254098" r="-27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63084" t="-254098" r="-16215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108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354098" r="-27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63084" t="-354098" r="-1621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805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(64,64,128)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dirty="0" smtClean="0"/>
                            <a:t>反卷积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454098" r="-27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63084" t="-454098" r="-162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dirty="0" smtClean="0"/>
                            <a:t>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88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</a:t>
                          </a:r>
                          <a:r>
                            <a:rPr lang="en-US" altLang="zh-CN" baseline="0" smtClean="0"/>
                            <a:t>  </a:t>
                          </a:r>
                          <a:r>
                            <a:rPr lang="zh-CN" altLang="en-US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554098" r="-27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63084" t="-554098" r="-162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32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565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/>
                            <a:t>(128,128,32)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   </a:t>
                          </a:r>
                          <a:r>
                            <a:rPr lang="zh-CN" altLang="en-US" smtClean="0"/>
                            <a:t>输出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0882" t="-654098" r="-27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63084" t="-654098" r="-162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mtClean="0"/>
                            <a:t> 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(128,128,3)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124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028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083653"/>
                  </p:ext>
                </p:extLst>
              </p:nvPr>
            </p:nvGraphicFramePr>
            <p:xfrm>
              <a:off x="2032000" y="719666"/>
              <a:ext cx="8128001" cy="313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443">
                      <a:extLst>
                        <a:ext uri="{9D8B030D-6E8A-4147-A177-3AD203B41FA5}">
                          <a16:colId xmlns:a16="http://schemas.microsoft.com/office/drawing/2014/main" val="1269201823"/>
                        </a:ext>
                      </a:extLst>
                    </a:gridCol>
                    <a:gridCol w="1650843">
                      <a:extLst>
                        <a:ext uri="{9D8B030D-6E8A-4147-A177-3AD203B41FA5}">
                          <a16:colId xmlns:a16="http://schemas.microsoft.com/office/drawing/2014/main" val="20756558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7994759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947903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6525300"/>
                        </a:ext>
                      </a:extLst>
                    </a:gridCol>
                    <a:gridCol w="849085">
                      <a:extLst>
                        <a:ext uri="{9D8B030D-6E8A-4147-A177-3AD203B41FA5}">
                          <a16:colId xmlns:a16="http://schemas.microsoft.com/office/drawing/2014/main" val="2891520153"/>
                        </a:ext>
                      </a:extLst>
                    </a:gridCol>
                    <a:gridCol w="1473201">
                      <a:extLst>
                        <a:ext uri="{9D8B030D-6E8A-4147-A177-3AD203B41FA5}">
                          <a16:colId xmlns:a16="http://schemas.microsoft.com/office/drawing/2014/main" val="29087364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</a:t>
                          </a:r>
                          <a:r>
                            <a:rPr lang="zh-CN" altLang="en-US" dirty="0" smtClean="0"/>
                            <a:t>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855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82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(16,16,128)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76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(16,16,128)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(8,8,256)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847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(8,8,256)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 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8018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4354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全连接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(1024,1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6864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083653"/>
                  </p:ext>
                </p:extLst>
              </p:nvPr>
            </p:nvGraphicFramePr>
            <p:xfrm>
              <a:off x="2032000" y="719666"/>
              <a:ext cx="8128001" cy="313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443">
                      <a:extLst>
                        <a:ext uri="{9D8B030D-6E8A-4147-A177-3AD203B41FA5}">
                          <a16:colId xmlns:a16="http://schemas.microsoft.com/office/drawing/2014/main" val="1269201823"/>
                        </a:ext>
                      </a:extLst>
                    </a:gridCol>
                    <a:gridCol w="1650843">
                      <a:extLst>
                        <a:ext uri="{9D8B030D-6E8A-4147-A177-3AD203B41FA5}">
                          <a16:colId xmlns:a16="http://schemas.microsoft.com/office/drawing/2014/main" val="207565584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7994759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9479037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86525300"/>
                        </a:ext>
                      </a:extLst>
                    </a:gridCol>
                    <a:gridCol w="849085">
                      <a:extLst>
                        <a:ext uri="{9D8B030D-6E8A-4147-A177-3AD203B41FA5}">
                          <a16:colId xmlns:a16="http://schemas.microsoft.com/office/drawing/2014/main" val="2891520153"/>
                        </a:ext>
                      </a:extLst>
                    </a:gridCol>
                    <a:gridCol w="1473201">
                      <a:extLst>
                        <a:ext uri="{9D8B030D-6E8A-4147-A177-3AD203B41FA5}">
                          <a16:colId xmlns:a16="http://schemas.microsoft.com/office/drawing/2014/main" val="2908736408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</a:t>
                          </a:r>
                          <a:r>
                            <a:rPr lang="zh-CN" altLang="en-US" baseline="0" dirty="0" smtClean="0"/>
                            <a:t>第</a:t>
                          </a:r>
                          <a:r>
                            <a:rPr lang="en-US" altLang="zh-CN" baseline="0" dirty="0" err="1" smtClean="0"/>
                            <a:t>i</a:t>
                          </a:r>
                          <a:r>
                            <a:rPr lang="zh-CN" altLang="en-US" baseline="0" dirty="0" smtClean="0"/>
                            <a:t>层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输入张量形状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第</a:t>
                          </a:r>
                          <a:r>
                            <a:rPr lang="en-US" altLang="zh-CN" dirty="0" err="1" smtClean="0"/>
                            <a:t>i</a:t>
                          </a:r>
                          <a:r>
                            <a:rPr lang="zh-CN" altLang="en-US" dirty="0" smtClean="0"/>
                            <a:t>到</a:t>
                          </a:r>
                          <a:r>
                            <a:rPr lang="en-US" altLang="zh-CN" dirty="0" smtClean="0"/>
                            <a:t>i+1</a:t>
                          </a:r>
                          <a:r>
                            <a:rPr lang="zh-CN" altLang="en-US" dirty="0" smtClean="0"/>
                            <a:t>层计算方式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核大小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     步长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</a:t>
                          </a:r>
                          <a:r>
                            <a:rPr lang="zh-CN" altLang="en-US" dirty="0" smtClean="0"/>
                            <a:t>输出</a:t>
                          </a:r>
                          <a:r>
                            <a:rPr lang="zh-CN" altLang="en-US" dirty="0" smtClean="0"/>
                            <a:t>维度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输出张量形状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855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(64,64,3)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254098" r="-30315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254098" r="-20157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 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82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(32,32,64)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354098" r="-30315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354098" r="-20157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128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(16,16,128)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760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(16,16,128)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zh-CN" altLang="en-US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454098" r="-30315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454098" r="-20157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baseline="0" dirty="0" smtClean="0"/>
                            <a:t>256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(8,8,256)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847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(8,8,256)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554098" r="-30315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554098" r="-20157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 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8018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(4,4,512)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卷积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579" t="-654098" r="-30315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476" t="-654098" r="-20157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512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4354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(2,2,512)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</a:t>
                          </a:r>
                          <a:r>
                            <a:rPr lang="zh-CN" altLang="en-US" dirty="0" smtClean="0"/>
                            <a:t>全连接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1024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(1024,1</a:t>
                          </a:r>
                          <a:r>
                            <a:rPr lang="zh-CN" altLang="en-US" dirty="0" smtClean="0"/>
                            <a:t>）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6864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234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1448</Words>
  <Application>Microsoft Office PowerPoint</Application>
  <PresentationFormat>宽屏</PresentationFormat>
  <Paragraphs>627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wiky</dc:creator>
  <cp:lastModifiedBy>wiky</cp:lastModifiedBy>
  <cp:revision>30</cp:revision>
  <dcterms:created xsi:type="dcterms:W3CDTF">2018-04-01T07:36:20Z</dcterms:created>
  <dcterms:modified xsi:type="dcterms:W3CDTF">2018-04-22T16:43:07Z</dcterms:modified>
</cp:coreProperties>
</file>