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st.pypi.org/project/pubpypack-gadget-wilber-hdez" TargetMode="External"/><Relationship Id="rId3" Type="http://schemas.openxmlformats.org/officeDocument/2006/relationships/hyperlink" Target="https://github.com/wilberh/pubpypack-gadget-wilber-hdez"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st.pypi.org/"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etuptools.pypa.io/en/latest/userguide/development_mode.html#development-mode-a-k-a-editable-install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cikit-learn/scikit-learn/blob/main/sklearn/__init__.py"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oreilly.com/library/view/publishing-python-packages/9781617299919/" TargetMode="External"/><Relationship Id="rId3" Type="http://schemas.openxmlformats.org/officeDocument/2006/relationships/hyperlink" Target="https://github.com/daneah/publishing-python-packages/tree/main" TargetMode="External"/><Relationship Id="rId4" Type="http://schemas.openxmlformats.org/officeDocument/2006/relationships/hyperlink" Target="https://learning.oreilly.com/library/view/hypermodern-python-tooling/9781098139575/"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ckaging.python.org" TargetMode="External"/><Relationship Id="rId3" Type="http://schemas.openxmlformats.org/officeDocument/2006/relationships/hyperlink" Target="http://mng.bz/qoNz"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pi.org" TargetMode="External"/><Relationship Id="rId3" Type="http://schemas.openxmlformats.org/officeDocument/2006/relationships/hyperlink" Target="https://hub.docker.co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ypi.org/help/#contributing" TargetMode="External"/><Relationship Id="rId3" Type="http://schemas.openxmlformats.org/officeDocument/2006/relationships/hyperlink" Target="https://mail.python.org/mailman3/lists/pypi-announce.python.org/" TargetMode="External"/><Relationship Id="rId4" Type="http://schemas.openxmlformats.org/officeDocument/2006/relationships/hyperlink" Target="https://pyfound.blogspot.com/search/label/pypi" TargetMode="External"/><Relationship Id="rId5" Type="http://schemas.openxmlformats.org/officeDocument/2006/relationships/hyperlink" Target="https://pyfound.blogspot.com/feeds/posts/default/-/pypi" TargetMode="External"/><Relationship Id="rId6" Type="http://schemas.openxmlformats.org/officeDocument/2006/relationships/hyperlink" Target="https://pyfound.blogspot.com/feeds/posts/default/-/pypi?alt=rss" TargetMode="External"/><Relationship Id="rId7" Type="http://schemas.openxmlformats.org/officeDocument/2006/relationships/hyperlink" Target="https://pypi.org/help/#upcoming-changes" TargetMode="External"/><Relationship Id="rId8" Type="http://schemas.openxmlformats.org/officeDocument/2006/relationships/hyperlink" Target="https://en.wikipedia.org/wiki/Python_Package_Index"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jangopackages.or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ng.bz/o5Rj" TargetMode="External"/><Relationship Id="rId3" Type="http://schemas.openxmlformats.org/officeDocument/2006/relationships/hyperlink" Target="https://test.pypi.org/project/pubpypack-gadget-wilber-hdez" TargetMode="External"/><Relationship Id="rId4" Type="http://schemas.openxmlformats.org/officeDocument/2006/relationships/hyperlink" Target="https://github.com/wilberh/pubpypack-gadget-wilber-hdez" TargetMode="External"/><Relationship Id="rId5" Type="http://schemas.openxmlformats.org/officeDocument/2006/relationships/hyperlink" Target="http://mng.bz/o5Rj"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ml.io/" TargetMode="External"/><Relationship Id="rId3" Type="http://schemas.openxmlformats.org/officeDocument/2006/relationships/hyperlink" Target="https://pypi.org/classifier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eb588980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eb588980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contents of the dist/ directory, where you should see the source and binary wheel package files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eb588980a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eb588980a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flow of metadata between input project files and output distribution package files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eb588980a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eb588980a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continuous integration pipeline flow for Python packaging using GitHub Actions to automate yours tasks of building and publishing your Distribution Package to PyPI.</a:t>
            </a:r>
            <a:endParaRPr/>
          </a:p>
          <a:p>
            <a:pPr indent="0" lvl="0" marL="0" rtl="0" algn="l">
              <a:spcBef>
                <a:spcPts val="0"/>
              </a:spcBef>
              <a:spcAft>
                <a:spcPts val="0"/>
              </a:spcAft>
              <a:buNone/>
            </a:pPr>
            <a:r>
              <a:rPr lang="en"/>
              <a:t>I’ll be showing you a “slim” version of this </a:t>
            </a:r>
            <a:r>
              <a:rPr lang="en"/>
              <a:t>pipeline</a:t>
            </a:r>
            <a:r>
              <a:rPr lang="en"/>
              <a:t> that I have working that’s publishing with OpenID Connect to PyPI Trusted publishing exchange.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Todo (share links):</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https://test.pypi.org/project/pubpypack-gadget-wilber-hdez</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3"/>
              </a:rPr>
              <a:t>https://github.com/wilberh/pubpypack-gadget-wilber-hdez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 INSTALLATION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pip install -i https://test.pypi.org/simple/ pubpypack-gadget-wilber-hdez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 IMPLEMENTATION</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```shell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&gt;&gt;&gt; from imppkg import hello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&gt;&gt;&gt; hello.first_word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'hello'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&gt;&gt;&gt;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eb514a386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eb514a386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you’ve finally finished creating a package, complete with 100% unit test coverage.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Before you can automate publishing your package properly, you first need to “claim” the package name you want to use on PyPI by manually uploading your package. I strongly urge you to use the format pubpypack-harmony-&lt;firstname&gt;-&lt;lastname&gt; for your package if you’re following the exercises in this book closely so that you don’t use up good package names on PyPI for your practice package. Update the name field in your setup.cfg file to use this format now. You should also check whether a package with that name already exists by searching for it from the PyPI home page (https://pypi.org) or visiting what would be the project’s URL (https://pypi.org/project/pubpypack-harmony-&lt;firstname&gt;-&lt;lastname&gt;), in case you share your name with another reader. This will also help me find all your successes more easily! My version lives at https://pypi.org/project/pubpypack-harmony-dane-hillard.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https://test.pypi.org/project/</a:t>
            </a:r>
            <a:r>
              <a:rPr lang="en"/>
              <a:t>p</a:t>
            </a:r>
            <a:r>
              <a:rPr lang="en"/>
              <a:t>ubpypack-gadget-wilber-hdez</a:t>
            </a:r>
            <a:endParaRPr/>
          </a:p>
          <a:p>
            <a:pPr indent="0" lvl="0" marL="0" rtl="0" algn="l">
              <a:spcBef>
                <a:spcPts val="0"/>
              </a:spcBef>
              <a:spcAft>
                <a:spcPts val="0"/>
              </a:spcAft>
              <a:buNone/>
            </a:pPr>
            <a:r>
              <a:rPr lang="en"/>
              <a:t>pip install -i https://test.pypi.org/simple/ pubpypack-gadget-wilber-hdez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TIP </a:t>
            </a:r>
            <a:endParaRPr/>
          </a:p>
          <a:p>
            <a:pPr indent="0" lvl="0" marL="0" rtl="0" algn="l">
              <a:spcBef>
                <a:spcPts val="0"/>
              </a:spcBef>
              <a:spcAft>
                <a:spcPts val="0"/>
              </a:spcAft>
              <a:buNone/>
            </a:pPr>
            <a:r>
              <a:rPr lang="en"/>
              <a:t>You can also do all these same steps on the test PyPI instance (https://test.pypi.org/), which is helpful for trying new things out before doing them on the live instance. You need to create a separate account and any other credentials specific to the test instance if you decide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settle on a package name, you can use the twine (https://twine.readthedocs.io/en/stable/) tool to publish your package. To do so, you need to have your PyPI username and password handy. When you’re ready, run the following commands from the root of your package to create a source distribution and upload it to PyPI. You’ll be prompted to enter your PyPI credentials: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pipx install twine</a:t>
            </a:r>
            <a:endParaRPr/>
          </a:p>
          <a:p>
            <a:pPr indent="0" lvl="0" marL="0" rtl="0" algn="l">
              <a:spcBef>
                <a:spcPts val="0"/>
              </a:spcBef>
              <a:spcAft>
                <a:spcPts val="0"/>
              </a:spcAft>
              <a:buNone/>
            </a:pPr>
            <a:r>
              <a:rPr lang="en"/>
              <a:t>$ pyproject-build --sdist</a:t>
            </a:r>
            <a:endParaRPr/>
          </a:p>
          <a:p>
            <a:pPr indent="0" lvl="0" marL="0" rtl="0" algn="l">
              <a:spcBef>
                <a:spcPts val="0"/>
              </a:spcBef>
              <a:spcAft>
                <a:spcPts val="0"/>
              </a:spcAft>
              <a:buNone/>
            </a:pPr>
            <a:r>
              <a:rPr lang="en"/>
              <a:t>$ twine upload dist/*</a:t>
            </a:r>
            <a:endParaRPr/>
          </a:p>
          <a:p>
            <a:pPr indent="0" lvl="0" marL="0" rtl="0" algn="l">
              <a:spcBef>
                <a:spcPts val="0"/>
              </a:spcBef>
              <a:spcAft>
                <a:spcPts val="0"/>
              </a:spcAft>
              <a:buNone/>
            </a:pPr>
            <a:r>
              <a:rPr lang="en"/>
              <a:t>Or</a:t>
            </a:r>
            <a:endParaRPr/>
          </a:p>
          <a:p>
            <a:pPr indent="0" lvl="0" marL="0" rtl="0" algn="l">
              <a:spcBef>
                <a:spcPts val="0"/>
              </a:spcBef>
              <a:spcAft>
                <a:spcPts val="0"/>
              </a:spcAft>
              <a:buNone/>
            </a:pPr>
            <a:r>
              <a:rPr lang="en"/>
              <a:t>$ twine upload --repository testpypi dist/*</a:t>
            </a:r>
            <a:endParaRPr/>
          </a:p>
          <a:p>
            <a:pPr indent="0" lvl="0" marL="0" rtl="0" algn="l">
              <a:spcBef>
                <a:spcPts val="0"/>
              </a:spcBef>
              <a:spcAft>
                <a:spcPts val="0"/>
              </a:spcAft>
              <a:buNone/>
            </a:pPr>
            <a:r>
              <a:rPr lang="en"/>
              <a:t>Username:  __token__</a:t>
            </a:r>
            <a:endParaRPr/>
          </a:p>
          <a:p>
            <a:pPr indent="0" lvl="0" marL="0" rtl="0" algn="l">
              <a:spcBef>
                <a:spcPts val="0"/>
              </a:spcBef>
              <a:spcAft>
                <a:spcPts val="0"/>
              </a:spcAft>
              <a:buNone/>
            </a:pPr>
            <a:r>
              <a:rPr lang="en"/>
              <a:t>Password:  &lt;paste token&gt;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https://test.pypi.org/project/pubpypack-gadget-wilber-hdez</a:t>
            </a:r>
            <a:endParaRPr>
              <a:solidFill>
                <a:schemeClr val="dk1"/>
              </a:solidFill>
            </a:endParaRPr>
          </a:p>
          <a:p>
            <a:pPr indent="0" lvl="0" marL="0" rtl="0" algn="l">
              <a:spcBef>
                <a:spcPts val="0"/>
              </a:spcBef>
              <a:spcAft>
                <a:spcPts val="0"/>
              </a:spcAft>
              <a:buNone/>
            </a:pPr>
            <a:r>
              <a:rPr lang="en">
                <a:solidFill>
                  <a:schemeClr val="dk1"/>
                </a:solidFill>
              </a:rPr>
              <a:t>pip install -i https://test.pypi.org/simple/ pubpypack-gadget-wilber-hdez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TIP </a:t>
            </a:r>
            <a:endParaRPr/>
          </a:p>
          <a:p>
            <a:pPr indent="0" lvl="0" marL="0" rtl="0" algn="l">
              <a:spcBef>
                <a:spcPts val="0"/>
              </a:spcBef>
              <a:spcAft>
                <a:spcPts val="0"/>
              </a:spcAft>
              <a:buNone/>
            </a:pPr>
            <a:r>
              <a:rPr lang="en"/>
              <a:t>You can create a tox environment for uploading the package using twine. This can be helpful for running repeatedly while debugging issues, and is especially helpful if you use a private package repository such as Artifactory that requires you to specify a nonstandard repository URL.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successfully upload the package, it becomes associated with your account. This allows you to create an API token specific to that package, which is very useful for automation purposes because you don’t need to use your personal username and password directly. Create an API token specific to your package now using the following steps: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Visit the API token creation page (https://pypi.org/manage/account/token/).</a:t>
            </a:r>
            <a:endParaRPr/>
          </a:p>
          <a:p>
            <a:pPr indent="0" lvl="0" marL="0" rtl="0" algn="l">
              <a:spcBef>
                <a:spcPts val="0"/>
              </a:spcBef>
              <a:spcAft>
                <a:spcPts val="0"/>
              </a:spcAft>
              <a:buNone/>
            </a:pPr>
            <a:r>
              <a:rPr lang="en"/>
              <a:t>Give the token a name you’ll recognize, such as pubpypack.</a:t>
            </a:r>
            <a:endParaRPr/>
          </a:p>
          <a:p>
            <a:pPr indent="0" lvl="0" marL="0" rtl="0" algn="l">
              <a:spcBef>
                <a:spcPts val="0"/>
              </a:spcBef>
              <a:spcAft>
                <a:spcPts val="0"/>
              </a:spcAft>
              <a:buNone/>
            </a:pPr>
            <a:r>
              <a:rPr lang="en"/>
              <a:t>Select Project: pubpypack-something-&lt;firstname&gt;-&lt;lastname&gt; from the Scope dropdown menu.</a:t>
            </a:r>
            <a:endParaRPr/>
          </a:p>
          <a:p>
            <a:pPr indent="0" lvl="0" marL="0" rtl="0" algn="l">
              <a:spcBef>
                <a:spcPts val="0"/>
              </a:spcBef>
              <a:spcAft>
                <a:spcPts val="0"/>
              </a:spcAft>
              <a:buNone/>
            </a:pPr>
            <a:r>
              <a:rPr lang="en"/>
              <a:t>Click Add 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add the token, you’ll be shown a page with the contents of the token (see figure 7.14). You should copy this token somewhere for safekeeping, because you’ll be able to access it only this one time. You can always generate a new one later, but if you lose the token, you may need to update it in a variety of places, depending on where you used it.</a:t>
            </a:r>
            <a:endParaRPr/>
          </a:p>
          <a:p>
            <a:pPr indent="0" lvl="0" marL="0" rtl="0" algn="l">
              <a:spcBef>
                <a:spcPts val="0"/>
              </a:spcBef>
              <a:spcAft>
                <a:spcPts val="0"/>
              </a:spcAft>
              <a:buNone/>
            </a:pPr>
            <a:r>
              <a:rPr lang="en"/>
              <a:t>Now you need to add your newly created PyPI API token as a secret in your GitHub repository. </a:t>
            </a:r>
            <a:endParaRPr/>
          </a:p>
          <a:p>
            <a:pPr indent="0" lvl="0" marL="0" rtl="0" algn="l">
              <a:spcBef>
                <a:spcPts val="0"/>
              </a:spcBef>
              <a:spcAft>
                <a:spcPts val="0"/>
              </a:spcAft>
              <a:buNone/>
            </a:pPr>
            <a:r>
              <a:rPr lang="en"/>
              <a:t>Secrets are sensitive information that GitHub Actions encrypts for storage. </a:t>
            </a:r>
            <a:endParaRPr/>
          </a:p>
          <a:p>
            <a:pPr indent="0" lvl="0" marL="0" rtl="0" algn="l">
              <a:spcBef>
                <a:spcPts val="0"/>
              </a:spcBef>
              <a:spcAft>
                <a:spcPts val="0"/>
              </a:spcAft>
              <a:buNone/>
            </a:pPr>
            <a:r>
              <a:rPr lang="en"/>
              <a:t>They can be injected into GitHub Actions but aren’t viewable directly by anyone.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rPr lang="en"/>
              <a:t>For </a:t>
            </a:r>
            <a:r>
              <a:rPr lang="en"/>
              <a:t>Github</a:t>
            </a:r>
            <a:r>
              <a:rPr lang="en"/>
              <a:t> Actions, use the pypa/gh-action-pypi-publish@1.5.0 action from the PyPA to take care of the publishing details. This action uses twine under the hood, but reduces the amount of configuration you need to manage.</a:t>
            </a:r>
            <a:endParaRPr/>
          </a:p>
          <a:p>
            <a:pPr indent="0" lvl="0" marL="0" rtl="0" algn="l">
              <a:spcBef>
                <a:spcPts val="0"/>
              </a:spcBef>
              <a:spcAft>
                <a:spcPts val="0"/>
              </a:spcAft>
              <a:buNone/>
            </a:pPr>
            <a:r>
              <a:rPr lang="en"/>
              <a:t>     - uses: pypa/gh-action-pypi-publish@1.5.0        ❻</a:t>
            </a:r>
            <a:endParaRPr/>
          </a:p>
          <a:p>
            <a:pPr indent="0" lvl="0" marL="0" rtl="0" algn="l">
              <a:spcBef>
                <a:spcPts val="0"/>
              </a:spcBef>
              <a:spcAft>
                <a:spcPts val="0"/>
              </a:spcAft>
              <a:buNone/>
            </a:pPr>
            <a:r>
              <a:rPr lang="en"/>
              <a:t>        with:</a:t>
            </a:r>
            <a:endParaRPr/>
          </a:p>
          <a:p>
            <a:pPr indent="0" lvl="0" marL="0" rtl="0" algn="l">
              <a:spcBef>
                <a:spcPts val="0"/>
              </a:spcBef>
              <a:spcAft>
                <a:spcPts val="0"/>
              </a:spcAft>
              <a:buNone/>
            </a:pPr>
            <a:r>
              <a:rPr lang="en"/>
              <a:t>          user: __token__                              ❼</a:t>
            </a:r>
            <a:endParaRPr/>
          </a:p>
          <a:p>
            <a:pPr indent="0" lvl="0" marL="0" rtl="0" algn="l">
              <a:spcBef>
                <a:spcPts val="0"/>
              </a:spcBef>
              <a:spcAft>
                <a:spcPts val="0"/>
              </a:spcAft>
              <a:buNone/>
            </a:pPr>
            <a:r>
              <a:rPr lang="en"/>
              <a:t>          password: ${{ secrets.PYPI_API_TOKEN }}</a:t>
            </a:r>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Fyi -</a:t>
            </a:r>
            <a:endParaRPr>
              <a:solidFill>
                <a:schemeClr val="dk1"/>
              </a:solidFill>
            </a:endParaRPr>
          </a:p>
          <a:p>
            <a:pPr indent="0" lvl="0" marL="0" rtl="0" algn="l">
              <a:spcBef>
                <a:spcPts val="0"/>
              </a:spcBef>
              <a:spcAft>
                <a:spcPts val="0"/>
              </a:spcAft>
              <a:buNone/>
            </a:pPr>
            <a:r>
              <a:rPr lang="en">
                <a:solidFill>
                  <a:schemeClr val="dk1"/>
                </a:solidFill>
              </a:rPr>
              <a:t>If we don't want to fire up our browser to go searching through the index, we can also do it from the command line through pip, as shown in the following command:</a:t>
            </a:r>
            <a:endParaRPr>
              <a:solidFill>
                <a:schemeClr val="dk1"/>
              </a:solidFill>
            </a:endParaRPr>
          </a:p>
          <a:p>
            <a:pPr indent="0" lvl="0" marL="0" rtl="0" algn="l">
              <a:spcBef>
                <a:spcPts val="0"/>
              </a:spcBef>
              <a:spcAft>
                <a:spcPts val="0"/>
              </a:spcAft>
              <a:buNone/>
            </a:pPr>
            <a:r>
              <a:rPr lang="en">
                <a:solidFill>
                  <a:schemeClr val="dk1"/>
                </a:solidFill>
              </a:rPr>
              <a:t>$ python3 -m pip search asyncio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Fyi -</a:t>
            </a:r>
            <a:endParaRPr>
              <a:solidFill>
                <a:schemeClr val="dk1"/>
              </a:solidFill>
            </a:endParaRPr>
          </a:p>
          <a:p>
            <a:pPr indent="0" lvl="0" marL="0" rtl="0" algn="l">
              <a:spcBef>
                <a:spcPts val="0"/>
              </a:spcBef>
              <a:spcAft>
                <a:spcPts val="0"/>
              </a:spcAft>
              <a:buNone/>
            </a:pPr>
            <a:r>
              <a:rPr lang="en">
                <a:solidFill>
                  <a:schemeClr val="dk1"/>
                </a:solidFill>
              </a:rPr>
              <a:t>Installing the package from </a:t>
            </a:r>
            <a:r>
              <a:rPr lang="en" u="sng">
                <a:solidFill>
                  <a:schemeClr val="hlink"/>
                </a:solidFill>
                <a:hlinkClick r:id="rId2"/>
              </a:rPr>
              <a:t>https://test.pypi.org/</a:t>
            </a:r>
            <a:r>
              <a:rPr lang="en">
                <a:solidFill>
                  <a:schemeClr val="dk1"/>
                </a:solidFill>
              </a:rPr>
              <a:t>&lt;python package&gt;/</a:t>
            </a:r>
            <a:endParaRPr>
              <a:solidFill>
                <a:schemeClr val="dk1"/>
              </a:solidFill>
            </a:endParaRPr>
          </a:p>
          <a:p>
            <a:pPr indent="0" lvl="0" marL="0" rtl="0" algn="l">
              <a:spcBef>
                <a:spcPts val="0"/>
              </a:spcBef>
              <a:spcAft>
                <a:spcPts val="0"/>
              </a:spcAft>
              <a:buNone/>
            </a:pPr>
            <a:r>
              <a:rPr lang="en">
                <a:solidFill>
                  <a:schemeClr val="dk1"/>
                </a:solidFill>
              </a:rPr>
              <a:t>$ pip install --index-url https://test.pypi.org/simple/ --no-deps masifutilv2</a:t>
            </a:r>
            <a:endParaRPr>
              <a:solidFill>
                <a:schemeClr val="dk1"/>
              </a:solidFill>
            </a:endParaRPr>
          </a:p>
          <a:p>
            <a:pPr indent="0" lvl="0" marL="0" rtl="0" algn="l">
              <a:spcBef>
                <a:spcPts val="0"/>
              </a:spcBef>
              <a:spcAft>
                <a:spcPts val="0"/>
              </a:spcAft>
              <a:buNone/>
            </a:pPr>
            <a:r>
              <a:rPr lang="en">
                <a:solidFill>
                  <a:schemeClr val="dk1"/>
                </a:solidFill>
              </a:rPr>
              <a:t>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pip install -i https://test.pypi.org/simple/ pubpypack-gadget-wilber-hdez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we can see in the console output, pip is searching for the module in Test PyPI. </a:t>
            </a:r>
            <a:endParaRPr>
              <a:solidFill>
                <a:schemeClr val="dk1"/>
              </a:solidFill>
            </a:endParaRPr>
          </a:p>
          <a:p>
            <a:pPr indent="0" lvl="0" marL="0" rtl="0" algn="l">
              <a:spcBef>
                <a:spcPts val="0"/>
              </a:spcBef>
              <a:spcAft>
                <a:spcPts val="0"/>
              </a:spcAft>
              <a:buNone/>
            </a:pPr>
            <a:r>
              <a:rPr lang="en">
                <a:solidFill>
                  <a:schemeClr val="dk1"/>
                </a:solidFill>
              </a:rPr>
              <a:t>Once it finds the package with the name masifutilv2, it starts downloading and then installing it in the virtual environment.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Fyi - </a:t>
            </a:r>
            <a:endParaRPr>
              <a:solidFill>
                <a:schemeClr val="dk1"/>
              </a:solidFill>
            </a:endParaRPr>
          </a:p>
          <a:p>
            <a:pPr indent="0" lvl="0" marL="0" rtl="0" algn="l">
              <a:spcBef>
                <a:spcPts val="0"/>
              </a:spcBef>
              <a:spcAft>
                <a:spcPts val="0"/>
              </a:spcAft>
              <a:buNone/>
            </a:pPr>
            <a:r>
              <a:rPr lang="en">
                <a:solidFill>
                  <a:schemeClr val="dk1"/>
                </a:solidFill>
              </a:rPr>
              <a:t>You can upload packages to the Python Package Index (PyPI) or a private repository, using a tool like Twine.</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eb75f1aa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eb75f1aa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 far we’ve covered 1, 2, and 3 of the package lifecycle.  </a:t>
            </a:r>
            <a:endParaRPr/>
          </a:p>
          <a:p>
            <a:pPr indent="0" lvl="0" marL="0" rtl="0" algn="l">
              <a:spcBef>
                <a:spcPts val="0"/>
              </a:spcBef>
              <a:spcAft>
                <a:spcPts val="0"/>
              </a:spcAft>
              <a:buClr>
                <a:schemeClr val="dk1"/>
              </a:buClr>
              <a:buSzPts val="1100"/>
              <a:buFont typeface="Arial"/>
              <a:buNone/>
            </a:pPr>
            <a:r>
              <a:rPr lang="en"/>
              <a:t>Let’s move on to the rest by talking about PIP.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ec2dad0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ec2dad0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lets go over using PIP and configuring it.</a:t>
            </a:r>
            <a:endParaRPr/>
          </a:p>
          <a:p>
            <a:pPr indent="0" lvl="0" marL="0" rtl="0" algn="l">
              <a:spcBef>
                <a:spcPts val="0"/>
              </a:spcBef>
              <a:spcAft>
                <a:spcPts val="0"/>
              </a:spcAft>
              <a:buClr>
                <a:schemeClr val="dk1"/>
              </a:buClr>
              <a:buSzPts val="1100"/>
              <a:buFont typeface="Arial"/>
              <a:buNone/>
            </a:pPr>
            <a:r>
              <a:rPr lang="en"/>
              <a:t>PIP is configurable in a variety of ways. Here are some reasons you might want to add a configuration file to your project:</a:t>
            </a:r>
            <a:endParaRPr/>
          </a:p>
          <a:p>
            <a:pPr indent="0" lvl="0" marL="0" rtl="0" algn="l">
              <a:spcBef>
                <a:spcPts val="0"/>
              </a:spcBef>
              <a:spcAft>
                <a:spcPts val="0"/>
              </a:spcAft>
              <a:buClr>
                <a:schemeClr val="dk1"/>
              </a:buClr>
              <a:buSzPts val="1100"/>
              <a:buFont typeface="Arial"/>
              <a:buNone/>
            </a:pPr>
            <a:r>
              <a:rPr lang="en"/>
              <a:t>Your company uses a private package index to keep intellectual property private</a:t>
            </a:r>
            <a:endParaRPr/>
          </a:p>
          <a:p>
            <a:pPr indent="0" lvl="0" marL="0" rtl="0" algn="l">
              <a:spcBef>
                <a:spcPts val="0"/>
              </a:spcBef>
              <a:spcAft>
                <a:spcPts val="0"/>
              </a:spcAft>
              <a:buClr>
                <a:schemeClr val="dk1"/>
              </a:buClr>
              <a:buSzPts val="1100"/>
              <a:buFont typeface="Arial"/>
              <a:buNone/>
            </a:pPr>
            <a:r>
              <a:rPr lang="en"/>
              <a:t>You don’t trust that the cache is in a good state and you want to force pip to redownload everything</a:t>
            </a:r>
            <a:endParaRPr/>
          </a:p>
          <a:p>
            <a:pPr indent="0" lvl="0" marL="0" rtl="0" algn="l">
              <a:spcBef>
                <a:spcPts val="0"/>
              </a:spcBef>
              <a:spcAft>
                <a:spcPts val="0"/>
              </a:spcAft>
              <a:buClr>
                <a:schemeClr val="dk1"/>
              </a:buClr>
              <a:buSzPts val="1100"/>
              <a:buFont typeface="Arial"/>
              <a:buNone/>
            </a:pPr>
            <a:r>
              <a:rPr lang="en"/>
              <a:t>You want to control where pip puts downloaded files and where it extracts them to</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eb75f1aa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eb75f1aa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PIP configuration solves all of those problems listed.</a:t>
            </a:r>
            <a:endParaRPr/>
          </a:p>
          <a:p>
            <a:pPr indent="0" lvl="0" marL="0" rtl="0" algn="l">
              <a:spcBef>
                <a:spcPts val="0"/>
              </a:spcBef>
              <a:spcAft>
                <a:spcPts val="0"/>
              </a:spcAft>
              <a:buClr>
                <a:schemeClr val="dk1"/>
              </a:buClr>
              <a:buSzPts val="1100"/>
              <a:buFont typeface="Arial"/>
              <a:buNone/>
            </a:pPr>
            <a:r>
              <a:rPr lang="en"/>
              <a:t>Here’s an example:</a:t>
            </a:r>
            <a:endParaRPr/>
          </a:p>
          <a:p>
            <a:pPr indent="0" lvl="0" marL="0" rtl="0" algn="l">
              <a:spcBef>
                <a:spcPts val="0"/>
              </a:spcBef>
              <a:spcAft>
                <a:spcPts val="0"/>
              </a:spcAft>
              <a:buClr>
                <a:schemeClr val="dk1"/>
              </a:buClr>
              <a:buSzPts val="1100"/>
              <a:buFont typeface="Arial"/>
              <a:buNone/>
            </a:pPr>
            <a:r>
              <a:rPr lang="en"/>
              <a:t>All of these configuration options are available on the command line too!</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eb75f1aa6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eb75f1aa6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a:t>
            </a:r>
            <a:r>
              <a:rPr lang="en"/>
              <a:t> continue with Installing packages from a local directory.</a:t>
            </a:r>
            <a:endParaRPr/>
          </a:p>
          <a:p>
            <a:pPr indent="0" lvl="0" marL="0" rtl="0" algn="l">
              <a:spcBef>
                <a:spcPts val="0"/>
              </a:spcBef>
              <a:spcAft>
                <a:spcPts val="0"/>
              </a:spcAft>
              <a:buClr>
                <a:schemeClr val="dk1"/>
              </a:buClr>
              <a:buSzPts val="1100"/>
              <a:buFont typeface="Arial"/>
              <a:buNone/>
            </a:pPr>
            <a:r>
              <a:rPr lang="en"/>
              <a:t>Why would you want to do this?</a:t>
            </a:r>
            <a:endParaRPr/>
          </a:p>
          <a:p>
            <a:pPr indent="0" lvl="0" marL="0" rtl="0" algn="l">
              <a:spcBef>
                <a:spcPts val="0"/>
              </a:spcBef>
              <a:spcAft>
                <a:spcPts val="0"/>
              </a:spcAft>
              <a:buClr>
                <a:schemeClr val="dk1"/>
              </a:buClr>
              <a:buSzPts val="1100"/>
              <a:buFont typeface="Arial"/>
              <a:buNone/>
            </a:pPr>
            <a:r>
              <a:rPr lang="en"/>
              <a:t>You’re developing a package and you want to check that the library works in a particular situation</a:t>
            </a:r>
            <a:endParaRPr/>
          </a:p>
          <a:p>
            <a:pPr indent="0" lvl="0" marL="0" rtl="0" algn="l">
              <a:spcBef>
                <a:spcPts val="0"/>
              </a:spcBef>
              <a:spcAft>
                <a:spcPts val="0"/>
              </a:spcAft>
              <a:buClr>
                <a:schemeClr val="dk1"/>
              </a:buClr>
              <a:buSzPts val="1100"/>
              <a:buFont typeface="Arial"/>
              <a:buNone/>
            </a:pPr>
            <a:r>
              <a:rPr lang="en"/>
              <a:t>You’ve built a library but haven’t released it to the package index yet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for editable installs -</a:t>
            </a:r>
            <a:endParaRPr/>
          </a:p>
          <a:p>
            <a:pPr indent="0" lvl="0" marL="0" rtl="0" algn="l">
              <a:spcBef>
                <a:spcPts val="0"/>
              </a:spcBef>
              <a:spcAft>
                <a:spcPts val="0"/>
              </a:spcAft>
              <a:buClr>
                <a:schemeClr val="dk1"/>
              </a:buClr>
              <a:buSzPts val="1100"/>
              <a:buFont typeface="Arial"/>
              <a:buNone/>
            </a:pPr>
            <a:r>
              <a:rPr lang="en"/>
              <a:t>when creating a Python project, developers usually want to implement and test changes iteratively, before cutting a release and preparing a distribution archive.</a:t>
            </a:r>
            <a:endParaRPr/>
          </a:p>
          <a:p>
            <a:pPr indent="0" lvl="0" marL="0" rtl="0" algn="l">
              <a:spcBef>
                <a:spcPts val="0"/>
              </a:spcBef>
              <a:spcAft>
                <a:spcPts val="0"/>
              </a:spcAft>
              <a:buClr>
                <a:schemeClr val="dk1"/>
              </a:buClr>
              <a:buSzPts val="1100"/>
              <a:buFont typeface="Arial"/>
              <a:buNone/>
            </a:pPr>
            <a:r>
              <a:rPr lang="en"/>
              <a:t>To facilitate iterative exploration and experimentation, setuptools allows users to instruct the Python interpreter and its import machinery to load the code under development directly from the project folder without having to copy the files to a different location in the disk. </a:t>
            </a:r>
            <a:endParaRPr/>
          </a:p>
          <a:p>
            <a:pPr indent="0" lvl="0" marL="0" rtl="0" algn="l">
              <a:spcBef>
                <a:spcPts val="0"/>
              </a:spcBef>
              <a:spcAft>
                <a:spcPts val="0"/>
              </a:spcAft>
              <a:buClr>
                <a:schemeClr val="dk1"/>
              </a:buClr>
              <a:buSzPts val="1100"/>
              <a:buFont typeface="Arial"/>
              <a:buNone/>
            </a:pPr>
            <a:r>
              <a:rPr lang="en"/>
              <a:t>This means that changes in the Python source code can immediately take place without requiring a new installation.</a:t>
            </a:r>
            <a:endParaRPr/>
          </a:p>
          <a:p>
            <a:pPr indent="0" lvl="0" marL="0" rtl="0" algn="l">
              <a:spcBef>
                <a:spcPts val="0"/>
              </a:spcBef>
              <a:spcAft>
                <a:spcPts val="0"/>
              </a:spcAft>
              <a:buClr>
                <a:schemeClr val="dk1"/>
              </a:buClr>
              <a:buSzPts val="1100"/>
              <a:buFont typeface="Arial"/>
              <a:buNone/>
            </a:pPr>
            <a:r>
              <a:rPr lang="en"/>
              <a:t>You can enter this “development mode” by performing an editable installation inside of a virtual environment, using pip’s -e/--editable flag</a:t>
            </a:r>
            <a:endParaRPr/>
          </a:p>
          <a:p>
            <a:pPr indent="0" lvl="0" marL="0" rtl="0" algn="l">
              <a:spcBef>
                <a:spcPts val="0"/>
              </a:spcBef>
              <a:spcAft>
                <a:spcPts val="0"/>
              </a:spcAft>
              <a:buClr>
                <a:schemeClr val="dk1"/>
              </a:buClr>
              <a:buSzPts val="1100"/>
              <a:buFont typeface="Arial"/>
              <a:buNone/>
            </a:pPr>
            <a:r>
              <a:rPr lang="en"/>
              <a:t># Activate your environment with:</a:t>
            </a:r>
            <a:endParaRPr/>
          </a:p>
          <a:p>
            <a:pPr indent="0" lvl="0" marL="0" rtl="0" algn="l">
              <a:spcBef>
                <a:spcPts val="0"/>
              </a:spcBef>
              <a:spcAft>
                <a:spcPts val="0"/>
              </a:spcAft>
              <a:buClr>
                <a:schemeClr val="dk1"/>
              </a:buClr>
              <a:buSzPts val="1100"/>
              <a:buFont typeface="Arial"/>
              <a:buNone/>
            </a:pPr>
            <a:r>
              <a:rPr lang="en"/>
              <a:t>$ pip install --editable .</a:t>
            </a:r>
            <a:endParaRPr/>
          </a:p>
          <a:p>
            <a:pPr indent="0" lvl="0" marL="0" rtl="0" algn="l">
              <a:spcBef>
                <a:spcPts val="0"/>
              </a:spcBef>
              <a:spcAft>
                <a:spcPts val="0"/>
              </a:spcAft>
              <a:buClr>
                <a:schemeClr val="dk1"/>
              </a:buClr>
              <a:buSzPts val="1100"/>
              <a:buFont typeface="Arial"/>
              <a:buNone/>
            </a:pPr>
            <a:r>
              <a:rPr lang="en"/>
              <a:t># Now you have access to your package</a:t>
            </a:r>
            <a:endParaRPr/>
          </a:p>
          <a:p>
            <a:pPr indent="0" lvl="0" marL="0" rtl="0" algn="l">
              <a:spcBef>
                <a:spcPts val="0"/>
              </a:spcBef>
              <a:spcAft>
                <a:spcPts val="0"/>
              </a:spcAft>
              <a:buClr>
                <a:schemeClr val="dk1"/>
              </a:buClr>
              <a:buSzPts val="1100"/>
              <a:buFont typeface="Arial"/>
              <a:buNone/>
            </a:pPr>
            <a:r>
              <a:rPr lang="en"/>
              <a:t># as if it was installed in .venv</a:t>
            </a:r>
            <a:endParaRPr/>
          </a:p>
          <a:p>
            <a:pPr indent="0" lvl="0" marL="0" rtl="0" algn="l">
              <a:spcBef>
                <a:spcPts val="0"/>
              </a:spcBef>
              <a:spcAft>
                <a:spcPts val="0"/>
              </a:spcAft>
              <a:buClr>
                <a:schemeClr val="dk1"/>
              </a:buClr>
              <a:buSzPts val="1100"/>
              <a:buFont typeface="Arial"/>
              <a:buNone/>
            </a:pPr>
            <a:r>
              <a:rPr lang="en"/>
              <a:t>$ python -c "import your_python_project"</a:t>
            </a:r>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https://setuptools.pypa.io/en/latest/userguide/development_mode.html#development-mode-a-k-a-editable-installs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eb75f1aa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eb75f1aa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Juggling pip, python, and virtual environments can be a lot.</a:t>
            </a:r>
            <a:endParaRPr/>
          </a:p>
          <a:p>
            <a:pPr indent="0" lvl="0" marL="0" rtl="0" algn="l">
              <a:spcBef>
                <a:spcPts val="0"/>
              </a:spcBef>
              <a:spcAft>
                <a:spcPts val="0"/>
              </a:spcAft>
              <a:buClr>
                <a:schemeClr val="dk1"/>
              </a:buClr>
              <a:buSzPts val="1100"/>
              <a:buFont typeface="Arial"/>
              <a:buNone/>
            </a:pPr>
            <a:r>
              <a:rPr lang="en"/>
              <a:t>You can use the pipenv package that’s meant to streamline your workflow.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Pipenv is a tool that provides all necessary means to create a virtual environment for your Python project. It automatically manages project packages through the Pipfile file as you install or uninstall packages. Pipenv also generates the Pipfile.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eb514a386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eb514a386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initialization file</a:t>
            </a:r>
            <a:endParaRPr/>
          </a:p>
          <a:p>
            <a:pPr indent="0" lvl="0" marL="0" rtl="0" algn="l">
              <a:spcBef>
                <a:spcPts val="0"/>
              </a:spcBef>
              <a:spcAft>
                <a:spcPts val="0"/>
              </a:spcAft>
              <a:buNone/>
            </a:pPr>
            <a:r>
              <a:rPr lang="en"/>
              <a:t>A package can have an optional source file named __init__.py (or simply an init file). The presence of the init file (even a blank one) is recommended to mark folders as packages. Since Python release 3.3 or later, the use of an init file is optional (PEP 420: Implicit Namespace Packages). There can be multiple purposes of using this init file and there is always a debate about what can go inside an init file versus what cannot go in. A few uses of the init file are discussed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Empty __init__.py: </a:t>
            </a:r>
            <a:endParaRPr/>
          </a:p>
          <a:p>
            <a:pPr indent="0" lvl="0" marL="0" rtl="0" algn="l">
              <a:spcBef>
                <a:spcPts val="0"/>
              </a:spcBef>
              <a:spcAft>
                <a:spcPts val="0"/>
              </a:spcAft>
              <a:buNone/>
            </a:pPr>
            <a:r>
              <a:rPr lang="en"/>
              <a:t>This will force developers to use explicit imports and manage the namespaces as they like. As expected, developers have to import separate modules, which can be tedious for a large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Full import in __init__.py: </a:t>
            </a:r>
            <a:endParaRPr/>
          </a:p>
          <a:p>
            <a:pPr indent="0" lvl="0" marL="0" rtl="0" algn="l">
              <a:spcBef>
                <a:spcPts val="0"/>
              </a:spcBef>
              <a:spcAft>
                <a:spcPts val="0"/>
              </a:spcAft>
              <a:buNone/>
            </a:pPr>
            <a:r>
              <a:rPr lang="en"/>
              <a:t>In this case, developers can import the package and then refer to the modules directly in their code using the package name or its alias name. This provides more convenience but at the expense of maintaining the list of all imports in the __init__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Limited import: </a:t>
            </a:r>
            <a:endParaRPr/>
          </a:p>
          <a:p>
            <a:pPr indent="0" lvl="0" marL="0" rtl="0" algn="l">
              <a:spcBef>
                <a:spcPts val="0"/>
              </a:spcBef>
              <a:spcAft>
                <a:spcPts val="0"/>
              </a:spcAft>
              <a:buNone/>
            </a:pPr>
            <a:r>
              <a:rPr lang="en"/>
              <a:t>This is another approach in which the module developers can import only key functions in the init file from different modules and manage them under the package namespace. This provides the additional benefit of providing a wrapper around the underlying module's functionality. If by any chance we have to refactor the underlying modules, we have an option to keep the namespace the same, especially for API consumers. The only drawback of this approach is that it requires extra effort to manage and maintain such init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developers add code to the init file that is executed when a module is imported from a package. An example of such code is to create a session for remote systems such as a database or remote SSH server.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b514a386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b514a386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c46a7f2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ec46a7f2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 initialization file</a:t>
            </a:r>
            <a:endParaRPr/>
          </a:p>
          <a:p>
            <a:pPr indent="0" lvl="0" marL="0" rtl="0" algn="l">
              <a:spcBef>
                <a:spcPts val="0"/>
              </a:spcBef>
              <a:spcAft>
                <a:spcPts val="0"/>
              </a:spcAft>
              <a:buNone/>
            </a:pPr>
            <a:r>
              <a:rPr lang="en"/>
              <a:t>A package can have an optional source file named __init__.py (or simply an init file). The presence of the init file (even a blank one) is recommended to mark folders as packages. Since Python release 3.3 or later, the use of an init file is optional (PEP 420: Implicit Namespace Packages). There can be multiple purposes of using this init file and there is always a debate about what can go inside an init file versus what cannot go in. A few uses of the init file are discussed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Empty __init__.py: </a:t>
            </a:r>
            <a:endParaRPr/>
          </a:p>
          <a:p>
            <a:pPr indent="0" lvl="0" marL="0" rtl="0" algn="l">
              <a:spcBef>
                <a:spcPts val="0"/>
              </a:spcBef>
              <a:spcAft>
                <a:spcPts val="0"/>
              </a:spcAft>
              <a:buNone/>
            </a:pPr>
            <a:r>
              <a:rPr lang="en"/>
              <a:t>This will force developers to use explicit imports and manage the namespaces as they like. As expected, developers have to import separate modules, which can be tedious for a large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Full import in __init__.py: </a:t>
            </a:r>
            <a:endParaRPr/>
          </a:p>
          <a:p>
            <a:pPr indent="0" lvl="0" marL="0" rtl="0" algn="l">
              <a:spcBef>
                <a:spcPts val="0"/>
              </a:spcBef>
              <a:spcAft>
                <a:spcPts val="0"/>
              </a:spcAft>
              <a:buNone/>
            </a:pPr>
            <a:r>
              <a:rPr lang="en"/>
              <a:t>In this case, developers can import the package and then refer to the modules directly in their code using the package name or its alias name. This provides more convenience but at the expense of maintaining the list of all imports in the __init__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Limited import: </a:t>
            </a:r>
            <a:endParaRPr/>
          </a:p>
          <a:p>
            <a:pPr indent="0" lvl="0" marL="0" rtl="0" algn="l">
              <a:spcBef>
                <a:spcPts val="0"/>
              </a:spcBef>
              <a:spcAft>
                <a:spcPts val="0"/>
              </a:spcAft>
              <a:buNone/>
            </a:pPr>
            <a:r>
              <a:rPr lang="en"/>
              <a:t>This is another approach in which the module developers can import only key functions in the init file from different modules and manage them under the package namespace. This provides the additional benefit of providing a wrapper around the underlying module's functionality. If by any chance we have to refactor the underlying modules, we have an option to keep the namespace the same, especially for API consumers. The only drawback of this approach is that it requires extra effort to manage and maintain such init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Sometimes, developers add code to the init file that is executed when a module is imported from a package. An example of such code is to create a session for remote systems such as a database or remote SSH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Fyi-</a:t>
            </a:r>
            <a:endParaRPr/>
          </a:p>
          <a:p>
            <a:pPr indent="0" lvl="0" marL="0" rtl="0" algn="l">
              <a:spcBef>
                <a:spcPts val="0"/>
              </a:spcBef>
              <a:spcAft>
                <a:spcPts val="0"/>
              </a:spcAft>
              <a:buNone/>
            </a:pPr>
            <a:r>
              <a:rPr lang="en"/>
              <a:t>See __init__.py file for scikit-learn:</a:t>
            </a:r>
            <a:endParaRPr/>
          </a:p>
          <a:p>
            <a:pPr indent="0" lvl="0" marL="0" rtl="0" algn="l">
              <a:spcBef>
                <a:spcPts val="0"/>
              </a:spcBef>
              <a:spcAft>
                <a:spcPts val="0"/>
              </a:spcAft>
              <a:buNone/>
            </a:pPr>
            <a:r>
              <a:rPr lang="en" u="sng">
                <a:solidFill>
                  <a:schemeClr val="hlink"/>
                </a:solidFill>
                <a:hlinkClick r:id="rId2"/>
              </a:rPr>
              <a:t>https://github.com/scikit-learn/scikit-learn/blob/main/sklearn/__init__.py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eb588980a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eb588980a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Publishing Python Packages, by Dane Hillard (February 2023)</a:t>
            </a:r>
            <a:endParaRPr/>
          </a:p>
          <a:p>
            <a:pPr indent="-298450" lvl="0" marL="457200" rtl="0" algn="l">
              <a:spcBef>
                <a:spcPts val="0"/>
              </a:spcBef>
              <a:spcAft>
                <a:spcPts val="0"/>
              </a:spcAft>
              <a:buSzPts val="1100"/>
              <a:buChar char="-"/>
            </a:pPr>
            <a:r>
              <a:rPr lang="en"/>
              <a:t>Ebook (paywall):  </a:t>
            </a:r>
            <a:r>
              <a:rPr lang="en" u="sng">
                <a:solidFill>
                  <a:schemeClr val="hlink"/>
                </a:solidFill>
                <a:hlinkClick r:id="rId2"/>
              </a:rPr>
              <a:t>https://learning.oreilly.com/library/view/publishing-python-packages/9781617299919/</a:t>
            </a:r>
            <a:endParaRPr/>
          </a:p>
          <a:p>
            <a:pPr indent="-298450" lvl="0" marL="457200" rtl="0" algn="l">
              <a:spcBef>
                <a:spcPts val="0"/>
              </a:spcBef>
              <a:spcAft>
                <a:spcPts val="0"/>
              </a:spcAft>
              <a:buSzPts val="1100"/>
              <a:buChar char="-"/>
            </a:pPr>
            <a:r>
              <a:rPr lang="en"/>
              <a:t>Book repo:  </a:t>
            </a:r>
            <a:r>
              <a:rPr lang="en" u="sng">
                <a:solidFill>
                  <a:schemeClr val="hlink"/>
                </a:solidFill>
                <a:hlinkClick r:id="rId3"/>
              </a:rPr>
              <a:t>https://github.com/daneah/publishing-python-packages/tree/main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Hypermodern Python Tooling, by Claudio Jolowicz (April 2024)</a:t>
            </a:r>
            <a:endParaRPr/>
          </a:p>
          <a:p>
            <a:pPr indent="-298450" lvl="0" marL="457200" rtl="0" algn="l">
              <a:spcBef>
                <a:spcPts val="0"/>
              </a:spcBef>
              <a:spcAft>
                <a:spcPts val="0"/>
              </a:spcAft>
              <a:buSzPts val="1100"/>
              <a:buChar char="-"/>
            </a:pPr>
            <a:r>
              <a:rPr lang="en"/>
              <a:t>Ebook (paywall):  </a:t>
            </a:r>
            <a:r>
              <a:rPr lang="en" u="sng">
                <a:solidFill>
                  <a:schemeClr val="hlink"/>
                </a:solidFill>
                <a:hlinkClick r:id="rId4"/>
              </a:rPr>
              <a:t>https://learning.oreilly.com/library/view/hypermodern-python-tooling/9781098139575/</a:t>
            </a:r>
            <a:endParaRPr/>
          </a:p>
          <a:p>
            <a:pPr indent="-298450" lvl="0" marL="457200" rtl="0" algn="l">
              <a:spcBef>
                <a:spcPts val="0"/>
              </a:spcBef>
              <a:spcAft>
                <a:spcPts val="0"/>
              </a:spcAft>
              <a:buSzPts val="1100"/>
              <a:buChar char="-"/>
            </a:pPr>
            <a:r>
              <a:rPr lang="en"/>
              <a:t>Book repo:  since this an early release ebook, the github repo will be made active later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eb514a386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eb514a386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packaging has a messy history, and many alternative options.</a:t>
            </a:r>
            <a:endParaRPr/>
          </a:p>
          <a:p>
            <a:pPr indent="0" lvl="0" marL="0" rtl="0" algn="l">
              <a:spcBef>
                <a:spcPts val="0"/>
              </a:spcBef>
              <a:spcAft>
                <a:spcPts val="0"/>
              </a:spcAft>
              <a:buNone/>
            </a:pPr>
            <a:r>
              <a:rPr lang="en"/>
              <a:t>Packaging is the act of archiving software with metadata to describe those files, with the purpose of sharing or publishing them.</a:t>
            </a:r>
            <a:endParaRPr/>
          </a:p>
          <a:p>
            <a:pPr indent="0" lvl="0" marL="0" rtl="0" algn="l">
              <a:spcBef>
                <a:spcPts val="0"/>
              </a:spcBef>
              <a:spcAft>
                <a:spcPts val="0"/>
              </a:spcAft>
              <a:buNone/>
            </a:pPr>
            <a:r>
              <a:rPr lang="en"/>
              <a:t>Let's</a:t>
            </a:r>
            <a:r>
              <a:rPr lang="en"/>
              <a:t> start with, what is a package?</a:t>
            </a:r>
            <a:endParaRPr/>
          </a:p>
          <a:p>
            <a:pPr indent="0" lvl="0" marL="0" rtl="0" algn="l">
              <a:spcBef>
                <a:spcPts val="0"/>
              </a:spcBef>
              <a:spcAft>
                <a:spcPts val="0"/>
              </a:spcAft>
              <a:buNone/>
            </a:pPr>
            <a:r>
              <a:rPr lang="en"/>
              <a:t>The Python ecosystem uses the word “package” for two different concepts.</a:t>
            </a:r>
            <a:endParaRPr/>
          </a:p>
          <a:p>
            <a:pPr indent="0" lvl="0" marL="0" rtl="0" algn="l">
              <a:spcBef>
                <a:spcPts val="0"/>
              </a:spcBef>
              <a:spcAft>
                <a:spcPts val="0"/>
              </a:spcAft>
              <a:buNone/>
            </a:pPr>
            <a:r>
              <a:rPr lang="en"/>
              <a:t>These 2 concepts can be found in the “Python Packaging User Guide” from the Python Packaging Authority (</a:t>
            </a:r>
            <a:r>
              <a:rPr lang="en" u="sng">
                <a:solidFill>
                  <a:schemeClr val="hlink"/>
                </a:solidFill>
                <a:hlinkClick r:id="rId2"/>
              </a:rPr>
              <a:t>https://packaging.python.org</a:t>
            </a:r>
            <a:r>
              <a:rPr lang="en"/>
              <a:t>).  </a:t>
            </a:r>
            <a:endParaRPr/>
          </a:p>
          <a:p>
            <a:pPr indent="0" lvl="0" marL="0" rtl="0" algn="l">
              <a:spcBef>
                <a:spcPts val="0"/>
              </a:spcBef>
              <a:spcAft>
                <a:spcPts val="0"/>
              </a:spcAft>
              <a:buNone/>
            </a:pPr>
            <a:r>
              <a:rPr lang="en"/>
              <a:t>The concepts are,</a:t>
            </a:r>
            <a:endParaRPr/>
          </a:p>
          <a:p>
            <a:pPr indent="0" lvl="0" marL="0" rtl="0" algn="l">
              <a:spcBef>
                <a:spcPts val="0"/>
              </a:spcBef>
              <a:spcAft>
                <a:spcPts val="0"/>
              </a:spcAft>
              <a:buNone/>
            </a:pPr>
            <a:r>
              <a:rPr lang="en"/>
              <a:t>1 - “import packages” - is about organizing multiple Python modules into a directory for discovery purposes, http://mng.bz/wypg</a:t>
            </a:r>
            <a:endParaRPr/>
          </a:p>
          <a:p>
            <a:pPr indent="0" lvl="0" marL="0" rtl="0" algn="l">
              <a:spcBef>
                <a:spcPts val="0"/>
              </a:spcBef>
              <a:spcAft>
                <a:spcPts val="0"/>
              </a:spcAft>
              <a:buNone/>
            </a:pPr>
            <a:r>
              <a:rPr lang="en"/>
              <a:t>2 - “distribution packages” - is about archiving Python projects for publishing for others to use, </a:t>
            </a:r>
            <a:r>
              <a:rPr lang="en" u="sng">
                <a:solidFill>
                  <a:schemeClr val="hlink"/>
                </a:solidFill>
                <a:hlinkClick r:id="rId3"/>
              </a:rPr>
              <a:t>http://mng.bz/qoNz</a:t>
            </a:r>
            <a:endParaRPr/>
          </a:p>
          <a:p>
            <a:pPr indent="0" lvl="0" marL="0" rtl="0" algn="l">
              <a:spcBef>
                <a:spcPts val="0"/>
              </a:spcBef>
              <a:spcAft>
                <a:spcPts val="0"/>
              </a:spcAft>
              <a:buNone/>
            </a:pPr>
            <a:r>
              <a:rPr lang="en"/>
              <a:t>Here, we’ll concentrate on the second one.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eb514a386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eb514a386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PyPl, is Python’s community official (or de facto) standard repository for installing Python packages (</a:t>
            </a:r>
            <a:r>
              <a:rPr lang="en" u="sng">
                <a:solidFill>
                  <a:schemeClr val="hlink"/>
                </a:solidFill>
                <a:hlinkClick r:id="rId2"/>
              </a:rPr>
              <a:t>https://pypi.org</a:t>
            </a:r>
            <a:r>
              <a:rPr lang="en"/>
              <a:t>). </a:t>
            </a:r>
            <a:endParaRPr/>
          </a:p>
          <a:p>
            <a:pPr indent="0" lvl="0" marL="0" rtl="0" algn="l">
              <a:spcBef>
                <a:spcPts val="0"/>
              </a:spcBef>
              <a:spcAft>
                <a:spcPts val="0"/>
              </a:spcAft>
              <a:buNone/>
            </a:pPr>
            <a:r>
              <a:rPr lang="en"/>
              <a:t>Also, it is a “Package Management System” to help in setting a standard for the rollout of these software packages and its metadata.  </a:t>
            </a:r>
            <a:endParaRPr/>
          </a:p>
          <a:p>
            <a:pPr indent="0" lvl="0" marL="0" rtl="0" algn="l">
              <a:spcBef>
                <a:spcPts val="0"/>
              </a:spcBef>
              <a:spcAft>
                <a:spcPts val="0"/>
              </a:spcAft>
              <a:buNone/>
            </a:pPr>
            <a:r>
              <a:rPr lang="en"/>
              <a:t>Is used by maintainers and users of that software to manage the experience and reduce the manual work of installing and using the code.</a:t>
            </a:r>
            <a:endParaRPr/>
          </a:p>
          <a:p>
            <a:pPr indent="0" lvl="0" marL="0" rtl="0" algn="l">
              <a:spcBef>
                <a:spcPts val="0"/>
              </a:spcBef>
              <a:spcAft>
                <a:spcPts val="0"/>
              </a:spcAft>
              <a:buNone/>
            </a:pPr>
            <a:r>
              <a:rPr lang="en"/>
              <a:t>The same can be said about C</a:t>
            </a:r>
            <a:r>
              <a:rPr lang="en">
                <a:solidFill>
                  <a:schemeClr val="dk1"/>
                </a:solidFill>
              </a:rPr>
              <a:t>onda-forge, which is the package index that is coupled with Anaconda.</a:t>
            </a:r>
            <a:endParaRPr>
              <a:solidFill>
                <a:schemeClr val="dk1"/>
              </a:solidFill>
            </a:endParaRPr>
          </a:p>
          <a:p>
            <a:pPr indent="0" lvl="0" marL="0" rtl="0" algn="l">
              <a:spcBef>
                <a:spcPts val="0"/>
              </a:spcBef>
              <a:spcAft>
                <a:spcPts val="0"/>
              </a:spcAft>
              <a:buNone/>
            </a:pPr>
            <a:r>
              <a:rPr lang="en">
                <a:solidFill>
                  <a:schemeClr val="dk1"/>
                </a:solidFill>
              </a:rPr>
              <a:t>Much like Docker Hub is for Docker images (</a:t>
            </a:r>
            <a:r>
              <a:rPr lang="en" u="sng">
                <a:solidFill>
                  <a:schemeClr val="hlink"/>
                </a:solidFill>
                <a:hlinkClick r:id="rId3"/>
              </a:rPr>
              <a:t>https://hub.docker.com/</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 the other hand, “Package Managers” provide tools to help in the installation of dependencies for some project, programming language, framework, or OS level.  We’ll cover this towards the end.</a:t>
            </a:r>
            <a:endParaRPr/>
          </a:p>
          <a:p>
            <a:pPr indent="0" lvl="0" marL="0" rtl="0" algn="l">
              <a:spcBef>
                <a:spcPts val="0"/>
              </a:spcBef>
              <a:spcAft>
                <a:spcPts val="0"/>
              </a:spcAft>
              <a:buNone/>
            </a:pPr>
            <a:r>
              <a:rPr lang="en"/>
              <a:t>You may have used these, </a:t>
            </a:r>
            <a:endParaRPr/>
          </a:p>
          <a:p>
            <a:pPr indent="0" lvl="0" marL="0" rtl="0" algn="l">
              <a:spcBef>
                <a:spcPts val="0"/>
              </a:spcBef>
              <a:spcAft>
                <a:spcPts val="0"/>
              </a:spcAft>
              <a:buNone/>
            </a:pPr>
            <a:r>
              <a:rPr lang="en"/>
              <a:t>pip (https://pip.pypa.io)</a:t>
            </a:r>
            <a:endParaRPr/>
          </a:p>
          <a:p>
            <a:pPr indent="0" lvl="0" marL="0" rtl="0" algn="l">
              <a:spcBef>
                <a:spcPts val="0"/>
              </a:spcBef>
              <a:spcAft>
                <a:spcPts val="0"/>
              </a:spcAft>
              <a:buNone/>
            </a:pPr>
            <a:r>
              <a:rPr lang="en"/>
              <a:t>conda (https://docs.conda.io)</a:t>
            </a:r>
            <a:endParaRPr/>
          </a:p>
          <a:p>
            <a:pPr indent="0" lvl="0" marL="0" rtl="0" algn="l">
              <a:spcBef>
                <a:spcPts val="0"/>
              </a:spcBef>
              <a:spcAft>
                <a:spcPts val="0"/>
              </a:spcAft>
              <a:buNone/>
            </a:pPr>
            <a:r>
              <a:rPr lang="en"/>
              <a:t>Homebrew (https://brew.sh/)</a:t>
            </a:r>
            <a:endParaRPr/>
          </a:p>
          <a:p>
            <a:pPr indent="0" lvl="0" marL="0" rtl="0" algn="l">
              <a:spcBef>
                <a:spcPts val="0"/>
              </a:spcBef>
              <a:spcAft>
                <a:spcPts val="0"/>
              </a:spcAft>
              <a:buNone/>
            </a:pPr>
            <a:r>
              <a:rPr lang="en"/>
              <a:t>npm (https://www.npmjs.com/)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rPr lang="en"/>
              <a:t>Creating environments  ⇒  venv, virtualenv, pipenv, poetry, pyenv, and anaconda</a:t>
            </a:r>
            <a:endParaRPr/>
          </a:p>
          <a:p>
            <a:pPr indent="0" lvl="0" marL="0" rtl="0" algn="l">
              <a:spcBef>
                <a:spcPts val="0"/>
              </a:spcBef>
              <a:spcAft>
                <a:spcPts val="0"/>
              </a:spcAft>
              <a:buNone/>
            </a:pPr>
            <a:r>
              <a:rPr lang="en"/>
              <a:t>Package installation</a:t>
            </a:r>
            <a:r>
              <a:rPr lang="en">
                <a:solidFill>
                  <a:schemeClr val="dk1"/>
                </a:solidFill>
              </a:rPr>
              <a:t>  ⇒  </a:t>
            </a:r>
            <a:r>
              <a:rPr lang="en"/>
              <a:t>pip, poetry, pipenv, and conda</a:t>
            </a:r>
            <a:endParaRPr/>
          </a:p>
          <a:p>
            <a:pPr indent="0" lvl="0" marL="0" rtl="0" algn="l">
              <a:spcBef>
                <a:spcPts val="0"/>
              </a:spcBef>
              <a:spcAft>
                <a:spcPts val="0"/>
              </a:spcAft>
              <a:buNone/>
            </a:pPr>
            <a:r>
              <a:rPr lang="en"/>
              <a:t>Managing dependencies</a:t>
            </a:r>
            <a:r>
              <a:rPr lang="en">
                <a:solidFill>
                  <a:schemeClr val="dk1"/>
                </a:solidFill>
              </a:rPr>
              <a:t>  ⇒  </a:t>
            </a:r>
            <a:r>
              <a:rPr lang="en"/>
              <a:t>requirements.txt, poetry, and pipenv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b588980a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b588980a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Pronounced "pie pea eye" (aka, the “Cheese Shop”)</a:t>
            </a:r>
            <a:endParaRPr/>
          </a:p>
          <a:p>
            <a:pPr indent="0" lvl="0" marL="0" rtl="0" algn="l">
              <a:spcBef>
                <a:spcPts val="0"/>
              </a:spcBef>
              <a:spcAft>
                <a:spcPts val="0"/>
              </a:spcAft>
              <a:buNone/>
            </a:pPr>
            <a:r>
              <a:rPr lang="en"/>
              <a:t>This helps to minimize confusion with the PyPy project (a Python interpreter and JIT compiler)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Python Package Index (PyPI) became available ALMOST a decade after Python was release in February 1991 when Guido van Rossum published the first release of Python on Usenet.</a:t>
            </a:r>
            <a:endParaRPr/>
          </a:p>
          <a:p>
            <a:pPr indent="0" lvl="0" marL="0" rtl="0" algn="l">
              <a:spcBef>
                <a:spcPts val="0"/>
              </a:spcBef>
              <a:spcAft>
                <a:spcPts val="0"/>
              </a:spcAft>
              <a:buNone/>
            </a:pPr>
            <a:r>
              <a:rPr lang="en"/>
              <a:t>Around the beginning of 2001.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the different ways to contribute to PyPI.  Look into joining the Warehouse project, or through donations.</a:t>
            </a:r>
            <a:endParaRPr/>
          </a:p>
          <a:p>
            <a:pPr indent="0" lvl="0" marL="0" rtl="0" algn="l">
              <a:spcBef>
                <a:spcPts val="0"/>
              </a:spcBef>
              <a:spcAft>
                <a:spcPts val="0"/>
              </a:spcAft>
              <a:buNone/>
            </a:pPr>
            <a:r>
              <a:rPr lang="en"/>
              <a:t>Also, changes are </a:t>
            </a:r>
            <a:r>
              <a:rPr lang="en"/>
              <a:t>announced</a:t>
            </a:r>
            <a:r>
              <a:rPr lang="en"/>
              <a:t> via the mailing list, and PSF blog.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rPr lang="en"/>
              <a:t>Contributing to PyPI?</a:t>
            </a:r>
            <a:endParaRPr/>
          </a:p>
          <a:p>
            <a:pPr indent="0" lvl="0" marL="0" rtl="0" algn="l">
              <a:spcBef>
                <a:spcPts val="0"/>
              </a:spcBef>
              <a:spcAft>
                <a:spcPts val="0"/>
              </a:spcAft>
              <a:buNone/>
            </a:pPr>
            <a:r>
              <a:rPr lang="en" u="sng">
                <a:solidFill>
                  <a:schemeClr val="hlink"/>
                </a:solidFill>
                <a:hlinkClick r:id="rId2"/>
              </a:rPr>
              <a:t>https://pypi.org/help/#contributing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Changes to PyPI are generally announced on both the </a:t>
            </a:r>
            <a:r>
              <a:rPr lang="en" u="sng">
                <a:solidFill>
                  <a:schemeClr val="hlink"/>
                </a:solidFill>
                <a:hlinkClick r:id="rId3"/>
              </a:rPr>
              <a:t>pypi-announce mailing list</a:t>
            </a:r>
            <a:r>
              <a:rPr lang="en"/>
              <a:t> and the </a:t>
            </a:r>
            <a:r>
              <a:rPr lang="en" u="sng">
                <a:solidFill>
                  <a:schemeClr val="hlink"/>
                </a:solidFill>
                <a:hlinkClick r:id="rId4"/>
              </a:rPr>
              <a:t>PSF blog</a:t>
            </a:r>
            <a:r>
              <a:rPr lang="en"/>
              <a:t> under the label "pypi". The PSF blog also has </a:t>
            </a:r>
            <a:r>
              <a:rPr lang="en" u="sng">
                <a:solidFill>
                  <a:schemeClr val="hlink"/>
                </a:solidFill>
                <a:hlinkClick r:id="rId5"/>
              </a:rPr>
              <a:t>Atom</a:t>
            </a:r>
            <a:r>
              <a:rPr lang="en"/>
              <a:t> and </a:t>
            </a:r>
            <a:r>
              <a:rPr lang="en" u="sng">
                <a:solidFill>
                  <a:schemeClr val="hlink"/>
                </a:solidFill>
                <a:hlinkClick r:id="rId6"/>
              </a:rPr>
              <a:t>RSS</a:t>
            </a:r>
            <a:r>
              <a:rPr lang="en"/>
              <a:t> feeds for the "pypi" label.</a:t>
            </a:r>
            <a:endParaRPr/>
          </a:p>
          <a:p>
            <a:pPr indent="0" lvl="0" marL="0" rtl="0" algn="l">
              <a:spcBef>
                <a:spcPts val="0"/>
              </a:spcBef>
              <a:spcAft>
                <a:spcPts val="0"/>
              </a:spcAft>
              <a:buNone/>
            </a:pPr>
            <a:r>
              <a:rPr lang="en" u="sng">
                <a:solidFill>
                  <a:schemeClr val="hlink"/>
                </a:solidFill>
                <a:hlinkClick r:id="rId7"/>
              </a:rPr>
              <a:t>https://pypi.org/help/#upcoming-changes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Wikipedia</a:t>
            </a:r>
            <a:endParaRPr/>
          </a:p>
          <a:p>
            <a:pPr indent="0" lvl="0" marL="0" rtl="0" algn="l">
              <a:spcBef>
                <a:spcPts val="0"/>
              </a:spcBef>
              <a:spcAft>
                <a:spcPts val="0"/>
              </a:spcAft>
              <a:buNone/>
            </a:pPr>
            <a:r>
              <a:rPr lang="en" u="sng">
                <a:solidFill>
                  <a:schemeClr val="hlink"/>
                </a:solidFill>
                <a:hlinkClick r:id="rId8"/>
              </a:rPr>
              <a:t>https://en.wikipedia.org/wiki/Python_Package_Index</a:t>
            </a:r>
            <a:endParaRPr/>
          </a:p>
          <a:p>
            <a:pPr indent="0" lvl="0" marL="0" rtl="0" algn="l">
              <a:spcBef>
                <a:spcPts val="0"/>
              </a:spcBef>
              <a:spcAft>
                <a:spcPts val="0"/>
              </a:spcAft>
              <a:buNone/>
            </a:pPr>
            <a:r>
              <a:rPr lang="en"/>
              <a:t>PyPI primarily hosts Python packages in the form of archives called sdists (source distributions) or precompiled "wheels."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b514a386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b514a386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distributing a package, your users will have a one-stop shop to have everything they need to get started in using your software.</a:t>
            </a:r>
            <a:endParaRPr/>
          </a:p>
          <a:p>
            <a:pPr indent="0" lvl="0" marL="0" rtl="0" algn="l">
              <a:spcBef>
                <a:spcPts val="0"/>
              </a:spcBef>
              <a:spcAft>
                <a:spcPts val="0"/>
              </a:spcAft>
              <a:buNone/>
            </a:pPr>
            <a:r>
              <a:rPr lang="en"/>
              <a:t>This is a high-level view of what a “Distribution Package” is made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of that metadata information includes,</a:t>
            </a:r>
            <a:endParaRPr/>
          </a:p>
          <a:p>
            <a:pPr indent="-298450" lvl="0" marL="457200" rtl="0" algn="l">
              <a:spcBef>
                <a:spcPts val="0"/>
              </a:spcBef>
              <a:spcAft>
                <a:spcPts val="0"/>
              </a:spcAft>
              <a:buSzPts val="1100"/>
              <a:buChar char="-"/>
            </a:pPr>
            <a:r>
              <a:rPr lang="en"/>
              <a:t>the name of a software project</a:t>
            </a:r>
            <a:endParaRPr/>
          </a:p>
          <a:p>
            <a:pPr indent="-298450" lvl="0" marL="457200" rtl="0" algn="l">
              <a:spcBef>
                <a:spcPts val="0"/>
              </a:spcBef>
              <a:spcAft>
                <a:spcPts val="0"/>
              </a:spcAft>
              <a:buSzPts val="1100"/>
              <a:buChar char="-"/>
            </a:pPr>
            <a:r>
              <a:rPr lang="en"/>
              <a:t>its creator(s)</a:t>
            </a:r>
            <a:endParaRPr/>
          </a:p>
          <a:p>
            <a:pPr indent="-298450" lvl="0" marL="457200" rtl="0" algn="l">
              <a:spcBef>
                <a:spcPts val="0"/>
              </a:spcBef>
              <a:spcAft>
                <a:spcPts val="0"/>
              </a:spcAft>
              <a:buSzPts val="1100"/>
              <a:buChar char="-"/>
            </a:pPr>
            <a:r>
              <a:rPr lang="en"/>
              <a:t>the license under which it can be reused</a:t>
            </a:r>
            <a:endParaRPr/>
          </a:p>
          <a:p>
            <a:pPr indent="-298450" lvl="0" marL="457200" rtl="0" algn="l">
              <a:spcBef>
                <a:spcPts val="0"/>
              </a:spcBef>
              <a:spcAft>
                <a:spcPts val="0"/>
              </a:spcAft>
              <a:buSzPts val="1100"/>
              <a:buChar char="-"/>
            </a:pPr>
            <a:r>
              <a:rPr lang="en"/>
              <a:t>and the version of the package that you are releasing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in the early days before PyPI, sharing software was a very manual process like,</a:t>
            </a:r>
            <a:endParaRPr/>
          </a:p>
          <a:p>
            <a:pPr indent="-298450" lvl="0" marL="457200" rtl="0" algn="l">
              <a:spcBef>
                <a:spcPts val="0"/>
              </a:spcBef>
              <a:spcAft>
                <a:spcPts val="0"/>
              </a:spcAft>
              <a:buSzPts val="1100"/>
              <a:buChar char="-"/>
            </a:pPr>
            <a:r>
              <a:rPr lang="en"/>
              <a:t>downloading source code</a:t>
            </a:r>
            <a:endParaRPr/>
          </a:p>
          <a:p>
            <a:pPr indent="-298450" lvl="0" marL="457200" rtl="0" algn="l">
              <a:spcBef>
                <a:spcPts val="0"/>
              </a:spcBef>
              <a:spcAft>
                <a:spcPts val="0"/>
              </a:spcAft>
              <a:buSzPts val="1100"/>
              <a:buChar char="-"/>
            </a:pPr>
            <a:r>
              <a:rPr lang="en"/>
              <a:t>compiling it</a:t>
            </a:r>
            <a:endParaRPr/>
          </a:p>
          <a:p>
            <a:pPr indent="-298450" lvl="0" marL="457200" rtl="0" algn="l">
              <a:spcBef>
                <a:spcPts val="0"/>
              </a:spcBef>
              <a:spcAft>
                <a:spcPts val="0"/>
              </a:spcAft>
              <a:buSzPts val="1100"/>
              <a:buChar char="-"/>
            </a:pPr>
            <a:r>
              <a:rPr lang="en"/>
              <a:t>and any additional headache with the artifacts of that compilation were all left up to the person trying to use the code</a:t>
            </a:r>
            <a:endParaRPr/>
          </a:p>
          <a:p>
            <a:pPr indent="0" lvl="0" marL="0" rtl="0" algn="l">
              <a:spcBef>
                <a:spcPts val="0"/>
              </a:spcBef>
              <a:spcAft>
                <a:spcPts val="0"/>
              </a:spcAft>
              <a:buNone/>
            </a:pPr>
            <a:r>
              <a:rPr lang="en"/>
              <a:t>Each of those steps introduced a point-of-failure because of human error and architectural or environmental differences between systems. </a:t>
            </a:r>
            <a:endParaRPr/>
          </a:p>
          <a:p>
            <a:pPr indent="0" lvl="0" marL="0" rtl="0" algn="l">
              <a:spcBef>
                <a:spcPts val="0"/>
              </a:spcBef>
              <a:spcAft>
                <a:spcPts val="0"/>
              </a:spcAft>
              <a:buNone/>
            </a:pPr>
            <a:r>
              <a:rPr lang="en"/>
              <a:t>However, tools like Make (https://www.gnu.org/software/make/) removed some of this variation from the process but stopped shy of package version, dependency, and installation management.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eb514a386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eb514a386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benefits of packaging.  </a:t>
            </a:r>
            <a:endParaRPr/>
          </a:p>
          <a:p>
            <a:pPr indent="0" lvl="0" marL="0" rtl="0" algn="l">
              <a:spcBef>
                <a:spcPts val="0"/>
              </a:spcBef>
              <a:spcAft>
                <a:spcPts val="0"/>
              </a:spcAft>
              <a:buNone/>
            </a:pPr>
            <a:r>
              <a:rPr lang="en"/>
              <a:t>Besides the goal of sharing software, you’ll also get stronger c</a:t>
            </a:r>
            <a:r>
              <a:rPr lang="en"/>
              <a:t>ohesion - which is about how a block of code sticks to doing one job well. </a:t>
            </a:r>
            <a:endParaRPr/>
          </a:p>
          <a:p>
            <a:pPr indent="0" lvl="0" marL="0" rtl="0" algn="l">
              <a:spcBef>
                <a:spcPts val="0"/>
              </a:spcBef>
              <a:spcAft>
                <a:spcPts val="0"/>
              </a:spcAft>
              <a:buNone/>
            </a:pPr>
            <a:r>
              <a:rPr i="1" lang="en"/>
              <a:t>(Fyi - The more stray functionality is floating around, the less cohesive the code is.)</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Creating cohesion and packaging a cohesive area of code is a gateway into encapsulation.</a:t>
            </a:r>
            <a:endParaRPr/>
          </a:p>
          <a:p>
            <a:pPr indent="0" lvl="0" marL="0" rtl="0" algn="l">
              <a:spcBef>
                <a:spcPts val="0"/>
              </a:spcBef>
              <a:spcAft>
                <a:spcPts val="0"/>
              </a:spcAft>
              <a:buNone/>
            </a:pPr>
            <a:r>
              <a:rPr lang="en"/>
              <a:t>Encapsulation helps you build the right expectations with your users about how to interact with your code by defining how your code’s behavior is exposed, and by better defining the API contract that’s less subject to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team working to create this </a:t>
            </a:r>
            <a:r>
              <a:rPr lang="en"/>
              <a:t>package</a:t>
            </a:r>
            <a:r>
              <a:rPr lang="en"/>
              <a:t> will benefit from clear ownership over areas of code.  </a:t>
            </a:r>
            <a:endParaRPr/>
          </a:p>
          <a:p>
            <a:pPr indent="0" lvl="0" marL="0" rtl="0" algn="l">
              <a:spcBef>
                <a:spcPts val="0"/>
              </a:spcBef>
              <a:spcAft>
                <a:spcPts val="0"/>
              </a:spcAft>
              <a:buNone/>
            </a:pPr>
            <a:r>
              <a:rPr lang="en"/>
              <a:t>By keeping the scope of a bounded area of code small your team can have clear ownership of their code. </a:t>
            </a:r>
            <a:endParaRPr/>
          </a:p>
          <a:p>
            <a:pPr indent="0" lvl="0" marL="0" rtl="0" algn="l">
              <a:spcBef>
                <a:spcPts val="0"/>
              </a:spcBef>
              <a:spcAft>
                <a:spcPts val="0"/>
              </a:spcAft>
              <a:buNone/>
            </a:pPr>
            <a:r>
              <a:rPr lang="en"/>
              <a:t>Packaging is one tool for managing scope.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benefit is that it promotes loose coupling by reducing interdependence between areas of code.</a:t>
            </a:r>
            <a:endParaRPr/>
          </a:p>
          <a:p>
            <a:pPr indent="0" lvl="0" marL="0" rtl="0" algn="l">
              <a:spcBef>
                <a:spcPts val="0"/>
              </a:spcBef>
              <a:spcAft>
                <a:spcPts val="0"/>
              </a:spcAft>
              <a:buNone/>
            </a:pPr>
            <a:r>
              <a:rPr lang="en"/>
              <a:t>Code becomes flexible so you can implement and choose from a variety of execution strategies instead of being forced down a particular path when writing your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Python packaging can even decouple usage in Python from the language in which a package is written in C and even Fortran for improved performance or integration with legacy systems. </a:t>
            </a:r>
            <a:endParaRPr/>
          </a:p>
          <a:p>
            <a:pPr indent="0" lvl="0" marL="0" rtl="0" algn="l">
              <a:spcBef>
                <a:spcPts val="0"/>
              </a:spcBef>
              <a:spcAft>
                <a:spcPts val="0"/>
              </a:spcAft>
              <a:buNone/>
            </a:pPr>
            <a:r>
              <a:rPr lang="en"/>
              <a:t>You can do this by providing precompiled versions of these packages alongside versions that can be built from source if needed. </a:t>
            </a:r>
            <a:endParaRPr/>
          </a:p>
          <a:p>
            <a:pPr indent="0" lvl="0" marL="0" rtl="0" algn="l">
              <a:spcBef>
                <a:spcPts val="0"/>
              </a:spcBef>
              <a:spcAft>
                <a:spcPts val="0"/>
              </a:spcAft>
              <a:buNone/>
            </a:pPr>
            <a:r>
              <a:rPr i="1" lang="en"/>
              <a:t>(Fyi - This also makes packages more portable, decoupling developers somewhat from the details of the computer or server they’re using.)</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Finally, you can see great examples of composition at play in packaging through Python frameworks like Django (https://www.djangoproject.com). </a:t>
            </a:r>
            <a:endParaRPr/>
          </a:p>
          <a:p>
            <a:pPr indent="0" lvl="0" marL="0" rtl="0" algn="l">
              <a:spcBef>
                <a:spcPts val="0"/>
              </a:spcBef>
              <a:spcAft>
                <a:spcPts val="0"/>
              </a:spcAft>
              <a:buNone/>
            </a:pPr>
            <a:r>
              <a:rPr lang="en"/>
              <a:t>Django is itself a package, and because it’s built as a plugin-based architecture, you can extend its functionality by installing and configuring additional packages. </a:t>
            </a:r>
            <a:endParaRPr/>
          </a:p>
          <a:p>
            <a:pPr indent="0" lvl="0" marL="0" rtl="0" algn="l">
              <a:spcBef>
                <a:spcPts val="0"/>
              </a:spcBef>
              <a:spcAft>
                <a:spcPts val="0"/>
              </a:spcAft>
              <a:buNone/>
            </a:pPr>
            <a:r>
              <a:rPr lang="en"/>
              <a:t>There are hundreds of packages listed on the website, Django Packages (</a:t>
            </a:r>
            <a:r>
              <a:rPr lang="en" u="sng">
                <a:solidFill>
                  <a:schemeClr val="hlink"/>
                </a:solidFill>
                <a:hlinkClick r:id="rId2"/>
              </a:rPr>
              <a:t>https://djangopackages.org</a:t>
            </a:r>
            <a:r>
              <a:rPr lang="en"/>
              <a:t>).  </a:t>
            </a:r>
            <a:endParaRPr/>
          </a:p>
          <a:p>
            <a:pPr indent="0" lvl="0" marL="0" rtl="0" algn="l">
              <a:spcBef>
                <a:spcPts val="0"/>
              </a:spcBef>
              <a:spcAft>
                <a:spcPts val="0"/>
              </a:spcAft>
              <a:buNone/>
            </a:pPr>
            <a:r>
              <a:rPr i="1" lang="en"/>
              <a:t>(Fyi - There you’ll see the kind of wide adoption the packaging approach enjoys.)</a:t>
            </a:r>
            <a:endParaRPr i="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eb514a386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eb514a386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already covered this during the previous meeting.</a:t>
            </a:r>
            <a:endParaRPr/>
          </a:p>
          <a:p>
            <a:pPr indent="0" lvl="0" marL="0" rtl="0" algn="l">
              <a:spcBef>
                <a:spcPts val="0"/>
              </a:spcBef>
              <a:spcAft>
                <a:spcPts val="0"/>
              </a:spcAft>
              <a:buNone/>
            </a:pPr>
            <a:r>
              <a:rPr lang="en"/>
              <a:t>But to quickly give you a high-level </a:t>
            </a:r>
            <a:r>
              <a:rPr lang="en"/>
              <a:t>description of </a:t>
            </a:r>
            <a:r>
              <a:rPr lang="en"/>
              <a:t>a Python build workflow.  First,</a:t>
            </a:r>
            <a:endParaRPr/>
          </a:p>
          <a:p>
            <a:pPr indent="-298450" lvl="0" marL="457200" rtl="0" algn="l">
              <a:spcBef>
                <a:spcPts val="0"/>
              </a:spcBef>
              <a:spcAft>
                <a:spcPts val="0"/>
              </a:spcAft>
              <a:buSzPts val="1100"/>
              <a:buChar char="-"/>
            </a:pPr>
            <a:r>
              <a:rPr lang="en"/>
              <a:t>setup a virtual environment (</a:t>
            </a:r>
            <a:r>
              <a:rPr lang="en"/>
              <a:t>I used</a:t>
            </a:r>
            <a:r>
              <a:rPr b="1" lang="en"/>
              <a:t> virtualenv</a:t>
            </a:r>
            <a:r>
              <a:rPr lang="en"/>
              <a:t>)</a:t>
            </a:r>
            <a:endParaRPr/>
          </a:p>
          <a:p>
            <a:pPr indent="-298450" lvl="0" marL="457200" rtl="0" algn="l">
              <a:spcBef>
                <a:spcPts val="0"/>
              </a:spcBef>
              <a:spcAft>
                <a:spcPts val="0"/>
              </a:spcAft>
              <a:buSzPts val="1100"/>
              <a:buChar char="-"/>
            </a:pPr>
            <a:r>
              <a:rPr lang="en"/>
              <a:t>create the necessary metadata files and your code</a:t>
            </a:r>
            <a:endParaRPr/>
          </a:p>
          <a:p>
            <a:pPr indent="-298450" lvl="0" marL="457200" rtl="0" algn="l">
              <a:spcBef>
                <a:spcPts val="0"/>
              </a:spcBef>
              <a:spcAft>
                <a:spcPts val="0"/>
              </a:spcAft>
              <a:buSzPts val="1100"/>
              <a:buChar char="-"/>
            </a:pPr>
            <a:r>
              <a:rPr lang="en"/>
              <a:t>i</a:t>
            </a:r>
            <a:r>
              <a:rPr lang="en"/>
              <a:t>n the root directory for your project, start by using a “Build Frontend tool” to build your package-artifacts using the following command:</a:t>
            </a:r>
            <a:endParaRPr/>
          </a:p>
          <a:p>
            <a:pPr indent="457200" lvl="0" marL="0" rtl="0" algn="l">
              <a:spcBef>
                <a:spcPts val="0"/>
              </a:spcBef>
              <a:spcAft>
                <a:spcPts val="0"/>
              </a:spcAft>
              <a:buNone/>
            </a:pPr>
            <a:r>
              <a:rPr lang="en"/>
              <a:t>$ pyproject-build</a:t>
            </a:r>
            <a:endParaRPr/>
          </a:p>
          <a:p>
            <a:pPr indent="0" lvl="0" marL="0" rtl="0" algn="l">
              <a:spcBef>
                <a:spcPts val="0"/>
              </a:spcBef>
              <a:spcAft>
                <a:spcPts val="0"/>
              </a:spcAft>
              <a:buNone/>
            </a:pPr>
            <a:r>
              <a:rPr lang="en"/>
              <a:t>If anything is missing or misconfigured, the output makes two file suggestions.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build frontend is a tool you run to initiate building a package from source code.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build frontend provides a user interface and integrates with the build backend via the hook interface.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you use a build frontend tool like build to trigger a build backend like Setuptools to create package artifacts from your source code and metadata.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build backend is a Python object that provides several required and optional hooks that implement packaging behavior.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core build backend interface is defined in PEP 517 (</a:t>
            </a:r>
            <a:r>
              <a:rPr lang="en" u="sng">
                <a:solidFill>
                  <a:schemeClr val="hlink"/>
                </a:solidFill>
                <a:hlinkClick r:id="rId2"/>
              </a:rPr>
              <a:t>http://mng.bz/o5Rj</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 build backend does the logistical work of creating package artifacts during the build process, namely through the build_sdist and build_wheel hooks.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build tool uses Setuptools as a build backend </a:t>
            </a:r>
            <a:r>
              <a:rPr b="1" lang="en">
                <a:solidFill>
                  <a:schemeClr val="dk1"/>
                </a:solidFill>
              </a:rPr>
              <a:t>by default</a:t>
            </a:r>
            <a:r>
              <a:rPr lang="en">
                <a:solidFill>
                  <a:schemeClr val="dk1"/>
                </a:solidFill>
              </a:rPr>
              <a:t> when you don’t specify one.</a:t>
            </a:r>
            <a:endParaRPr>
              <a:solidFill>
                <a:schemeClr val="dk1"/>
              </a:solidFill>
            </a:endParaRPr>
          </a:p>
          <a:p>
            <a:pPr indent="0" lvl="0" marL="0" rtl="0" algn="l">
              <a:spcBef>
                <a:spcPts val="0"/>
              </a:spcBef>
              <a:spcAft>
                <a:spcPts val="0"/>
              </a:spcAft>
              <a:buNone/>
            </a:pPr>
            <a:r>
              <a:rPr lang="en">
                <a:solidFill>
                  <a:schemeClr val="dk1"/>
                </a:solidFill>
              </a:rPr>
              <a:t>Setuptools uses the wheel package to build the wheel during the build_wheel step.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These are other build-backend tools that you can use - Hatch, Poetry, flit, Maturin, and Sphinx.</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Todo (share links):</a:t>
            </a:r>
            <a:endParaRPr/>
          </a:p>
          <a:p>
            <a:pPr indent="0" lvl="0" marL="0" rtl="0" algn="l">
              <a:spcBef>
                <a:spcPts val="0"/>
              </a:spcBef>
              <a:spcAft>
                <a:spcPts val="0"/>
              </a:spcAft>
              <a:buNone/>
            </a:pPr>
            <a:r>
              <a:rPr lang="en" u="sng">
                <a:solidFill>
                  <a:schemeClr val="hlink"/>
                </a:solidFill>
                <a:hlinkClick r:id="rId3"/>
              </a:rPr>
              <a:t>https://test.pypi.org/project/pubpypack-gadget-wilber-hdez</a:t>
            </a:r>
            <a:endParaRPr>
              <a:solidFill>
                <a:schemeClr val="dk1"/>
              </a:solidFill>
            </a:endParaRPr>
          </a:p>
          <a:p>
            <a:pPr indent="0" lvl="0" marL="0" rtl="0" algn="l">
              <a:spcBef>
                <a:spcPts val="0"/>
              </a:spcBef>
              <a:spcAft>
                <a:spcPts val="0"/>
              </a:spcAft>
              <a:buNone/>
            </a:pPr>
            <a:r>
              <a:rPr lang="en" u="sng">
                <a:solidFill>
                  <a:schemeClr val="hlink"/>
                </a:solidFill>
                <a:hlinkClick r:id="rId4"/>
              </a:rPr>
              <a:t>https://github.com/wilberh/pubpypack-gadget-wilber-hdez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 INSTALLATION</a:t>
            </a:r>
            <a:endParaRPr b="1">
              <a:solidFill>
                <a:schemeClr val="dk1"/>
              </a:solidFill>
            </a:endParaRPr>
          </a:p>
          <a:p>
            <a:pPr indent="0" lvl="0" marL="0" rtl="0" algn="l">
              <a:spcBef>
                <a:spcPts val="0"/>
              </a:spcBef>
              <a:spcAft>
                <a:spcPts val="0"/>
              </a:spcAft>
              <a:buNone/>
            </a:pPr>
            <a:r>
              <a:rPr lang="en">
                <a:solidFill>
                  <a:schemeClr val="dk1"/>
                </a:solidFill>
              </a:rPr>
              <a:t>pip install -i https://test.pypi.org/simple/ pubpypack-gadget-wilber-hdez</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 IMPLEMENTATION</a:t>
            </a:r>
            <a:endParaRPr b="1">
              <a:solidFill>
                <a:schemeClr val="dk1"/>
              </a:solidFill>
            </a:endParaRPr>
          </a:p>
          <a:p>
            <a:pPr indent="0" lvl="0" marL="0" rtl="0" algn="l">
              <a:spcBef>
                <a:spcPts val="0"/>
              </a:spcBef>
              <a:spcAft>
                <a:spcPts val="0"/>
              </a:spcAft>
              <a:buNone/>
            </a:pPr>
            <a:r>
              <a:rPr lang="en">
                <a:solidFill>
                  <a:schemeClr val="dk1"/>
                </a:solidFill>
              </a:rPr>
              <a:t>```shell</a:t>
            </a:r>
            <a:endParaRPr>
              <a:solidFill>
                <a:schemeClr val="dk1"/>
              </a:solidFill>
            </a:endParaRPr>
          </a:p>
          <a:p>
            <a:pPr indent="0" lvl="0" marL="0" rtl="0" algn="l">
              <a:spcBef>
                <a:spcPts val="0"/>
              </a:spcBef>
              <a:spcAft>
                <a:spcPts val="0"/>
              </a:spcAft>
              <a:buNone/>
            </a:pPr>
            <a:r>
              <a:rPr lang="en">
                <a:solidFill>
                  <a:schemeClr val="dk1"/>
                </a:solidFill>
              </a:rPr>
              <a:t>&gt;&gt;&gt; from imppkg import hello</a:t>
            </a:r>
            <a:endParaRPr>
              <a:solidFill>
                <a:schemeClr val="dk1"/>
              </a:solidFill>
            </a:endParaRPr>
          </a:p>
          <a:p>
            <a:pPr indent="0" lvl="0" marL="0" rtl="0" algn="l">
              <a:spcBef>
                <a:spcPts val="0"/>
              </a:spcBef>
              <a:spcAft>
                <a:spcPts val="0"/>
              </a:spcAft>
              <a:buNone/>
            </a:pPr>
            <a:r>
              <a:rPr lang="en">
                <a:solidFill>
                  <a:schemeClr val="dk1"/>
                </a:solidFill>
              </a:rPr>
              <a:t>&gt;&gt;&gt; hello.first_word</a:t>
            </a:r>
            <a:endParaRPr>
              <a:solidFill>
                <a:schemeClr val="dk1"/>
              </a:solidFill>
            </a:endParaRPr>
          </a:p>
          <a:p>
            <a:pPr indent="0" lvl="0" marL="0" rtl="0" algn="l">
              <a:spcBef>
                <a:spcPts val="0"/>
              </a:spcBef>
              <a:spcAft>
                <a:spcPts val="0"/>
              </a:spcAft>
              <a:buNone/>
            </a:pPr>
            <a:r>
              <a:rPr lang="en">
                <a:solidFill>
                  <a:schemeClr val="dk1"/>
                </a:solidFill>
              </a:rPr>
              <a:t>'hello'</a:t>
            </a:r>
            <a:endParaRPr>
              <a:solidFill>
                <a:schemeClr val="dk1"/>
              </a:solidFill>
            </a:endParaRPr>
          </a:p>
          <a:p>
            <a:pPr indent="0" lvl="0" marL="0" rtl="0" algn="l">
              <a:spcBef>
                <a:spcPts val="0"/>
              </a:spcBef>
              <a:spcAft>
                <a:spcPts val="0"/>
              </a:spcAft>
              <a:buNone/>
            </a:pPr>
            <a:r>
              <a:rPr lang="en">
                <a:solidFill>
                  <a:schemeClr val="dk1"/>
                </a:solidFill>
              </a:rPr>
              <a:t>&gt;&gt;&gt;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Fyi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DO ONE THING, AND DO IT WELL</a:t>
            </a:r>
            <a:endParaRPr>
              <a:solidFill>
                <a:schemeClr val="dk1"/>
              </a:solidFill>
            </a:endParaRPr>
          </a:p>
          <a:p>
            <a:pPr indent="0" lvl="0" marL="0" rtl="0" algn="l">
              <a:spcBef>
                <a:spcPts val="0"/>
              </a:spcBef>
              <a:spcAft>
                <a:spcPts val="0"/>
              </a:spcAft>
              <a:buNone/>
            </a:pPr>
            <a:r>
              <a:rPr lang="en">
                <a:solidFill>
                  <a:schemeClr val="dk1"/>
                </a:solidFill>
              </a:rPr>
              <a:t>You have to wonder why the Python community decided to split up responsibilities between several packaging tools.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know most programming languages other than Python come with a single tool for building and packaging.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Well, the answer has to do with the history of the Python project.</a:t>
            </a:r>
            <a:endParaRPr>
              <a:solidFill>
                <a:schemeClr val="dk1"/>
              </a:solidFill>
            </a:endParaRPr>
          </a:p>
          <a:p>
            <a:pPr indent="0" lvl="0" marL="0" rtl="0" algn="l">
              <a:spcBef>
                <a:spcPts val="0"/>
              </a:spcBef>
              <a:spcAft>
                <a:spcPts val="0"/>
              </a:spcAft>
              <a:buNone/>
            </a:pPr>
            <a:r>
              <a:rPr lang="en">
                <a:solidFill>
                  <a:schemeClr val="dk1"/>
                </a:solidFill>
              </a:rPr>
              <a:t>Python is a decentralized open-source project driven by a community of thousands of volunteers, with a history that spans more than 30 years. </a:t>
            </a:r>
            <a:endParaRPr>
              <a:solidFill>
                <a:schemeClr val="dk1"/>
              </a:solidFill>
            </a:endParaRPr>
          </a:p>
          <a:p>
            <a:pPr indent="0" lvl="0" marL="0" rtl="0" algn="l">
              <a:spcBef>
                <a:spcPts val="0"/>
              </a:spcBef>
              <a:spcAft>
                <a:spcPts val="0"/>
              </a:spcAft>
              <a:buNone/>
            </a:pPr>
            <a:r>
              <a:rPr lang="en">
                <a:solidFill>
                  <a:schemeClr val="dk1"/>
                </a:solidFill>
              </a:rPr>
              <a:t>This makes it hard for a single packaging tool to become firmly established. </a:t>
            </a:r>
            <a:endParaRPr>
              <a:solidFill>
                <a:schemeClr val="dk1"/>
              </a:solidFill>
            </a:endParaRPr>
          </a:p>
          <a:p>
            <a:pPr indent="0" lvl="0" marL="0" rtl="0" algn="l">
              <a:spcBef>
                <a:spcPts val="0"/>
              </a:spcBef>
              <a:spcAft>
                <a:spcPts val="0"/>
              </a:spcAft>
              <a:buNone/>
            </a:pPr>
            <a:r>
              <a:rPr lang="en">
                <a:solidFill>
                  <a:schemeClr val="dk1"/>
                </a:solidFill>
              </a:rPr>
              <a:t>Python’s ecosystem ​and interoperability standards promote this diversity of build tools. </a:t>
            </a:r>
            <a:endParaRPr>
              <a:solidFill>
                <a:schemeClr val="dk1"/>
              </a:solidFill>
            </a:endParaRPr>
          </a:p>
          <a:p>
            <a:pPr indent="0" lvl="0" marL="0" rtl="0" algn="l">
              <a:spcBef>
                <a:spcPts val="0"/>
              </a:spcBef>
              <a:spcAft>
                <a:spcPts val="0"/>
              </a:spcAft>
              <a:buNone/>
            </a:pPr>
            <a:r>
              <a:rPr lang="en">
                <a:solidFill>
                  <a:schemeClr val="dk1"/>
                </a:solidFill>
              </a:rPr>
              <a:t>As a Python developer, you have a choice of small single-purpose tools that play well together. </a:t>
            </a:r>
            <a:endParaRPr>
              <a:solidFill>
                <a:schemeClr val="dk1"/>
              </a:solidFill>
            </a:endParaRPr>
          </a:p>
          <a:p>
            <a:pPr indent="0" lvl="0" marL="0" rtl="0" algn="l">
              <a:spcBef>
                <a:spcPts val="0"/>
              </a:spcBef>
              <a:spcAft>
                <a:spcPts val="0"/>
              </a:spcAft>
              <a:buNone/>
            </a:pPr>
            <a:r>
              <a:rPr lang="en">
                <a:solidFill>
                  <a:schemeClr val="dk1"/>
                </a:solidFill>
              </a:rPr>
              <a:t>This approach ties in with the UNIX philosophy of “Do one thing, and do it well.” </a:t>
            </a:r>
            <a:endParaRPr>
              <a:solidFill>
                <a:schemeClr val="dk1"/>
              </a:solidFill>
            </a:endParaRPr>
          </a:p>
          <a:p>
            <a:pPr indent="0" lvl="0" marL="0" rtl="0" algn="l">
              <a:spcBef>
                <a:spcPts val="0"/>
              </a:spcBef>
              <a:spcAft>
                <a:spcPts val="0"/>
              </a:spcAft>
              <a:buNone/>
            </a:pPr>
            <a:r>
              <a:rPr lang="en">
                <a:solidFill>
                  <a:schemeClr val="dk1"/>
                </a:solidFill>
              </a:rPr>
              <a:t>However, there are also tools like Poetry that provide a more integrated workflow.</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rPr lang="en"/>
              <a:t>(venv) $ pip install build</a:t>
            </a:r>
            <a:endParaRPr/>
          </a:p>
          <a:p>
            <a:pPr indent="0" lvl="0" marL="0" rtl="0" algn="l">
              <a:spcBef>
                <a:spcPts val="0"/>
              </a:spcBef>
              <a:spcAft>
                <a:spcPts val="0"/>
              </a:spcAft>
              <a:buClr>
                <a:schemeClr val="dk1"/>
              </a:buClr>
              <a:buSzPts val="1100"/>
              <a:buFont typeface="Arial"/>
              <a:buNone/>
            </a:pPr>
            <a:r>
              <a:rPr lang="en"/>
              <a:t>(venv) $ pyproject-build</a:t>
            </a:r>
            <a:endParaRPr/>
          </a:p>
          <a:p>
            <a:pPr indent="0" lvl="0" marL="0" rtl="0" algn="l">
              <a:spcBef>
                <a:spcPts val="0"/>
              </a:spcBef>
              <a:spcAft>
                <a:spcPts val="0"/>
              </a:spcAft>
              <a:buClr>
                <a:schemeClr val="dk1"/>
              </a:buClr>
              <a:buSzPts val="1100"/>
              <a:buFont typeface="Arial"/>
              <a:buNone/>
            </a:pPr>
            <a:r>
              <a:rPr lang="en"/>
              <a:t>Command 'pyproject-build' not found, but can be installed with:</a:t>
            </a:r>
            <a:endParaRPr/>
          </a:p>
          <a:p>
            <a:pPr indent="0" lvl="0" marL="0" rtl="0" algn="l">
              <a:spcBef>
                <a:spcPts val="0"/>
              </a:spcBef>
              <a:spcAft>
                <a:spcPts val="0"/>
              </a:spcAft>
              <a:buClr>
                <a:schemeClr val="dk1"/>
              </a:buClr>
              <a:buSzPts val="1100"/>
              <a:buFont typeface="Arial"/>
              <a:buNone/>
            </a:pPr>
            <a:r>
              <a:rPr lang="en"/>
              <a:t>sudo apt install python3-build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pyproject.toml is the newer standard file for configuring Python packaging introduced in PEP 518 (https://www.python.org/dev/peps/pep-0518/) and should be preferred unless a third-party tool you want to use is only compatible with setup.py. </a:t>
            </a:r>
            <a:endParaRPr/>
          </a:p>
          <a:p>
            <a:pPr indent="0" lvl="0" marL="0" rtl="0" algn="l">
              <a:spcBef>
                <a:spcPts val="0"/>
              </a:spcBef>
              <a:spcAft>
                <a:spcPts val="0"/>
              </a:spcAft>
              <a:buNone/>
            </a:pPr>
            <a:r>
              <a:rPr lang="en"/>
              <a:t>The file uses TOML (https://toml.io/en/), an INI-like language, to split configuration into relevant sections.</a:t>
            </a:r>
            <a:endParaRPr/>
          </a:p>
          <a:p>
            <a:pPr indent="0" lvl="0" marL="0" rtl="0" algn="l">
              <a:spcBef>
                <a:spcPts val="0"/>
              </a:spcBef>
              <a:spcAft>
                <a:spcPts val="0"/>
              </a:spcAft>
              <a:buNone/>
            </a:pPr>
            <a:r>
              <a:rPr lang="en"/>
              <a:t>Fyi - If your existing package uses the setup.py file, you should consider migrating to the pyproject.toml file and the setup.cfg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What’s happening here? </a:t>
            </a:r>
            <a:endParaRPr/>
          </a:p>
          <a:p>
            <a:pPr indent="0" lvl="0" marL="0" rtl="0" algn="l">
              <a:spcBef>
                <a:spcPts val="0"/>
              </a:spcBef>
              <a:spcAft>
                <a:spcPts val="0"/>
              </a:spcAft>
              <a:buNone/>
            </a:pPr>
            <a:r>
              <a:rPr lang="en"/>
              <a:t>At a high level, the build command consumes your source code and the metadata you supply, along with some files it generates, to create the following:</a:t>
            </a:r>
            <a:endParaRPr/>
          </a:p>
          <a:p>
            <a:pPr indent="-298450" lvl="0" marL="457200" rtl="0" algn="l">
              <a:spcBef>
                <a:spcPts val="0"/>
              </a:spcBef>
              <a:spcAft>
                <a:spcPts val="0"/>
              </a:spcAft>
              <a:buSzPts val="1100"/>
              <a:buChar char="-"/>
            </a:pPr>
            <a:r>
              <a:rPr lang="en"/>
              <a:t>A source distribution package—A Python source distribution, or sdist, is a compressed archive file of the source code with a .tgz extension.</a:t>
            </a:r>
            <a:endParaRPr/>
          </a:p>
          <a:p>
            <a:pPr indent="-298450" lvl="0" marL="457200" rtl="0" algn="l">
              <a:spcBef>
                <a:spcPts val="0"/>
              </a:spcBef>
              <a:spcAft>
                <a:spcPts val="0"/>
              </a:spcAft>
              <a:buSzPts val="1100"/>
              <a:buChar char="-"/>
            </a:pPr>
            <a:r>
              <a:rPr lang="en"/>
              <a:t>A binary distribution package—A Python built distribution package is a binary file. The current standard for built distributions is what’s known as a wheel or bdist_wheel, a file with a .whl extension.</a:t>
            </a:r>
            <a:endParaRPr/>
          </a:p>
          <a:p>
            <a:pPr indent="0" lvl="0" marL="0" rtl="0" algn="l">
              <a:spcBef>
                <a:spcPts val="0"/>
              </a:spcBef>
              <a:spcAft>
                <a:spcPts val="0"/>
              </a:spcAft>
              <a:buNone/>
            </a:pPr>
            <a:r>
              <a:rPr lang="en"/>
              <a:t>A source distribution allows almost anyone to build your code on their platform, a binary distribution is prebuilt for a given platform and saves users the work of building it themselves.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 of building an empty Python package:</a:t>
            </a:r>
            <a:endParaRPr/>
          </a:p>
          <a:p>
            <a:pPr indent="0" lvl="0" marL="0" rtl="0" algn="l">
              <a:spcBef>
                <a:spcPts val="0"/>
              </a:spcBef>
              <a:spcAft>
                <a:spcPts val="0"/>
              </a:spcAft>
              <a:buNone/>
            </a:pPr>
            <a:r>
              <a:rPr lang="en"/>
              <a:t>❶ Setuptool and the wheel package are used for the build backend.</a:t>
            </a:r>
            <a:endParaRPr/>
          </a:p>
          <a:p>
            <a:pPr indent="0" lvl="0" marL="0" rtl="0" algn="l">
              <a:spcBef>
                <a:spcPts val="0"/>
              </a:spcBef>
              <a:spcAft>
                <a:spcPts val="0"/>
              </a:spcAft>
              <a:buNone/>
            </a:pPr>
            <a:r>
              <a:rPr lang="en"/>
              <a:t>❷ The source distribution package is built by the build_sdist hook.</a:t>
            </a:r>
            <a:endParaRPr/>
          </a:p>
          <a:p>
            <a:pPr indent="0" lvl="0" marL="0" rtl="0" algn="l">
              <a:spcBef>
                <a:spcPts val="0"/>
              </a:spcBef>
              <a:spcAft>
                <a:spcPts val="0"/>
              </a:spcAft>
              <a:buNone/>
            </a:pPr>
            <a:r>
              <a:rPr lang="en"/>
              <a:t>❸ The build process expects a README file in one of a few formats.</a:t>
            </a:r>
            <a:endParaRPr/>
          </a:p>
          <a:p>
            <a:pPr indent="0" lvl="0" marL="0" rtl="0" algn="l">
              <a:spcBef>
                <a:spcPts val="0"/>
              </a:spcBef>
              <a:spcAft>
                <a:spcPts val="0"/>
              </a:spcAft>
              <a:buNone/>
            </a:pPr>
            <a:r>
              <a:rPr lang="en"/>
              <a:t>❹ The build process expects a name and a URL for the package.</a:t>
            </a:r>
            <a:endParaRPr/>
          </a:p>
          <a:p>
            <a:pPr indent="0" lvl="0" marL="0" rtl="0" algn="l">
              <a:spcBef>
                <a:spcPts val="0"/>
              </a:spcBef>
              <a:spcAft>
                <a:spcPts val="0"/>
              </a:spcAft>
              <a:buNone/>
            </a:pPr>
            <a:r>
              <a:rPr lang="en"/>
              <a:t>❺ The build process expects an author or maintainer of the package.</a:t>
            </a:r>
            <a:endParaRPr/>
          </a:p>
          <a:p>
            <a:pPr indent="0" lvl="0" marL="0" rtl="0" algn="l">
              <a:spcBef>
                <a:spcPts val="0"/>
              </a:spcBef>
              <a:spcAft>
                <a:spcPts val="0"/>
              </a:spcAft>
              <a:buNone/>
            </a:pPr>
            <a:r>
              <a:rPr lang="en"/>
              <a:t>❻ The package is called UNKNOWN because no name was specified.</a:t>
            </a:r>
            <a:endParaRPr/>
          </a:p>
          <a:p>
            <a:pPr indent="0" lvl="0" marL="0" rtl="0" algn="l">
              <a:spcBef>
                <a:spcPts val="0"/>
              </a:spcBef>
              <a:spcAft>
                <a:spcPts val="0"/>
              </a:spcAft>
              <a:buNone/>
            </a:pPr>
            <a:r>
              <a:rPr lang="en"/>
              <a:t>❼ The source distribution is a compressed archive file.</a:t>
            </a:r>
            <a:endParaRPr/>
          </a:p>
          <a:p>
            <a:pPr indent="0" lvl="0" marL="0" rtl="0" algn="l">
              <a:spcBef>
                <a:spcPts val="0"/>
              </a:spcBef>
              <a:spcAft>
                <a:spcPts val="0"/>
              </a:spcAft>
              <a:buNone/>
            </a:pPr>
            <a:r>
              <a:rPr lang="en"/>
              <a:t>❽ The binary wheel distribution package is built by the build_wheel hook.</a:t>
            </a:r>
            <a:endParaRPr/>
          </a:p>
          <a:p>
            <a:pPr indent="0" lvl="0" marL="0" rtl="0" algn="l">
              <a:spcBef>
                <a:spcPts val="0"/>
              </a:spcBef>
              <a:spcAft>
                <a:spcPts val="0"/>
              </a:spcAft>
              <a:buNone/>
            </a:pPr>
            <a:r>
              <a:rPr lang="en"/>
              <a:t>❾ The binary wheel distribution is a .whl file.</a:t>
            </a:r>
            <a:endParaRPr/>
          </a:p>
          <a:p>
            <a:pPr indent="0" lvl="0" marL="0" rtl="0" algn="l">
              <a:spcBef>
                <a:spcPts val="0"/>
              </a:spcBef>
              <a:spcAft>
                <a:spcPts val="0"/>
              </a:spcAft>
              <a:buNone/>
            </a:pPr>
            <a:r>
              <a:rPr lang="en"/>
              <a:t>Because you haven’t supplied any metadata yet, the build process alerts you to the fact that it’s missing some important information like a README file, the author, and so on.</a:t>
            </a:r>
            <a:endParaRPr/>
          </a:p>
          <a:p>
            <a:pPr indent="0" lvl="0" marL="0" rtl="0" algn="l">
              <a:spcBef>
                <a:spcPts val="0"/>
              </a:spcBef>
              <a:spcAft>
                <a:spcPts val="0"/>
              </a:spcAft>
              <a:buNone/>
            </a:pPr>
            <a:r>
              <a:rPr lang="en"/>
              <a:t>Notice that the build process installs the setuptools and wheel packages. </a:t>
            </a:r>
            <a:endParaRPr/>
          </a:p>
          <a:p>
            <a:pPr indent="0" lvl="0" marL="0" rtl="0" algn="l">
              <a:spcBef>
                <a:spcPts val="0"/>
              </a:spcBef>
              <a:spcAft>
                <a:spcPts val="0"/>
              </a:spcAft>
              <a:buNone/>
            </a:pPr>
            <a:r>
              <a:rPr lang="en"/>
              <a:t>Setuptools (https://setuptools.readthedocs.io) is a library that was, for a long time, one of the only ways to create Python packages. </a:t>
            </a:r>
            <a:endParaRPr/>
          </a:p>
          <a:p>
            <a:pPr indent="0" lvl="0" marL="0" rtl="0" algn="l">
              <a:spcBef>
                <a:spcPts val="0"/>
              </a:spcBef>
              <a:spcAft>
                <a:spcPts val="0"/>
              </a:spcAft>
              <a:buNone/>
            </a:pPr>
            <a:r>
              <a:rPr lang="en"/>
              <a:t>Now, Setuptools is one of a variety of available build backends for Python package builds.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Fyi - A build backend is a Python object that provides several required and optional hooks that implement packaging behavior. The core build backend interface is defined in PEP 517 (</a:t>
            </a:r>
            <a:r>
              <a:rPr lang="en" u="sng">
                <a:solidFill>
                  <a:schemeClr val="hlink"/>
                </a:solidFill>
                <a:hlinkClick r:id="rId5"/>
              </a:rPr>
              <a:t>http://mng.bz/o5Rj</a:t>
            </a:r>
            <a:r>
              <a:rPr lang="en"/>
              <a:t>).</a:t>
            </a:r>
            <a:endParaRPr/>
          </a:p>
          <a:p>
            <a:pPr indent="0" lvl="0" marL="0" rtl="0" algn="l">
              <a:spcBef>
                <a:spcPts val="0"/>
              </a:spcBef>
              <a:spcAft>
                <a:spcPts val="0"/>
              </a:spcAft>
              <a:buNone/>
            </a:pPr>
            <a:r>
              <a:rPr lang="en"/>
              <a:t>A build backend does the logistical work of creating package artifacts during the build process, namely through the build_sdist and build_wheel hooks. Setuptools uses the wheel package to build the wheel during the build_wheel step. The build tool uses Setuptools as a build backend by default when you don’t specify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presence of build backends may leave you wondering if there may be build frontends as well. As it turns out, you’ve been using a build frontend already. The build tool is a build frontend!</a:t>
            </a:r>
            <a:endParaRPr/>
          </a:p>
          <a:p>
            <a:pPr indent="0" lvl="0" marL="0" rtl="0" algn="l">
              <a:spcBef>
                <a:spcPts val="0"/>
              </a:spcBef>
              <a:spcAft>
                <a:spcPts val="0"/>
              </a:spcAft>
              <a:buNone/>
            </a:pPr>
            <a:r>
              <a:rPr lang="en"/>
              <a:t>Fyi - A build frontend is a tool you run to initiate building a package from source code. The build frontend provides a user interface and integrates with the build backend via the hook interface.</a:t>
            </a:r>
            <a:endParaRPr/>
          </a:p>
          <a:p>
            <a:pPr indent="0" lvl="0" marL="0" rtl="0" algn="l">
              <a:spcBef>
                <a:spcPts val="0"/>
              </a:spcBef>
              <a:spcAft>
                <a:spcPts val="0"/>
              </a:spcAft>
              <a:buNone/>
            </a:pPr>
            <a:r>
              <a:rPr lang="en"/>
              <a:t>To recap, you use a build frontend tool like build to trigger a build backend like Setuptools to create package artifacts from your source code and metadata.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the build process creates package artifacts, you can now check the effect of running the build. List the contents of the root directory for your project now. You should see the following:</a:t>
            </a:r>
            <a:endParaRPr/>
          </a:p>
          <a:p>
            <a:pPr indent="0" lvl="0" marL="0" rtl="0" algn="l">
              <a:spcBef>
                <a:spcPts val="0"/>
              </a:spcBef>
              <a:spcAft>
                <a:spcPts val="0"/>
              </a:spcAft>
              <a:buNone/>
            </a:pPr>
            <a:r>
              <a:rPr lang="en"/>
              <a:t>$ ls -a1 $HOME/code/first-python-package/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.venv/</a:t>
            </a:r>
            <a:endParaRPr/>
          </a:p>
          <a:p>
            <a:pPr indent="0" lvl="0" marL="0" rtl="0" algn="l">
              <a:spcBef>
                <a:spcPts val="0"/>
              </a:spcBef>
              <a:spcAft>
                <a:spcPts val="0"/>
              </a:spcAft>
              <a:buNone/>
            </a:pPr>
            <a:r>
              <a:rPr lang="en"/>
              <a:t>UNKNOWN.egg-info/</a:t>
            </a:r>
            <a:endParaRPr/>
          </a:p>
          <a:p>
            <a:pPr indent="0" lvl="0" marL="0" rtl="0" algn="l">
              <a:spcBef>
                <a:spcPts val="0"/>
              </a:spcBef>
              <a:spcAft>
                <a:spcPts val="0"/>
              </a:spcAft>
              <a:buNone/>
            </a:pPr>
            <a:r>
              <a:rPr lang="en"/>
              <a:t>build/</a:t>
            </a:r>
            <a:endParaRPr/>
          </a:p>
          <a:p>
            <a:pPr indent="0" lvl="0" marL="0" rtl="0" algn="l">
              <a:spcBef>
                <a:spcPts val="0"/>
              </a:spcBef>
              <a:spcAft>
                <a:spcPts val="0"/>
              </a:spcAft>
              <a:buNone/>
            </a:pPr>
            <a:r>
              <a:rPr lang="en"/>
              <a:t>dist/</a:t>
            </a:r>
            <a:endParaRPr/>
          </a:p>
          <a:p>
            <a:pPr indent="0" lvl="0" marL="0" rtl="0" algn="l">
              <a:spcBef>
                <a:spcPts val="0"/>
              </a:spcBef>
              <a:spcAft>
                <a:spcPts val="0"/>
              </a:spcAft>
              <a:buNone/>
            </a:pPr>
            <a:r>
              <a:rPr lang="en"/>
              <a:t>pyproject.toml</a:t>
            </a:r>
            <a:endParaRPr/>
          </a:p>
          <a:p>
            <a:pPr indent="0" lvl="0" marL="0" rtl="0" algn="l">
              <a:spcBef>
                <a:spcPts val="0"/>
              </a:spcBef>
              <a:spcAft>
                <a:spcPts val="0"/>
              </a:spcAft>
              <a:buNone/>
            </a:pPr>
            <a:r>
              <a:rPr lang="en"/>
              <a:t>The UKNOWN.egg-info/ and build/ directories are intermediate artifacts. List the contents of the dist/ directory, where you should see the source and binary wheel package files, as shown here:</a:t>
            </a:r>
            <a:endParaRPr/>
          </a:p>
          <a:p>
            <a:pPr indent="0" lvl="0" marL="0" rtl="0" algn="l">
              <a:spcBef>
                <a:spcPts val="0"/>
              </a:spcBef>
              <a:spcAft>
                <a:spcPts val="0"/>
              </a:spcAft>
              <a:buNone/>
            </a:pPr>
            <a:r>
              <a:rPr lang="en"/>
              <a:t>$ ls -a1 $HOME/code/first-python-package/dist/</a:t>
            </a:r>
            <a:endParaRPr/>
          </a:p>
          <a:p>
            <a:pPr indent="0" lvl="0" marL="0" rtl="0" algn="l">
              <a:spcBef>
                <a:spcPts val="0"/>
              </a:spcBef>
              <a:spcAft>
                <a:spcPts val="0"/>
              </a:spcAft>
              <a:buNone/>
            </a:pPr>
            <a:r>
              <a:rPr lang="en"/>
              <a:t>UNKNOWN-0.0.0-py3-none-any.whl</a:t>
            </a:r>
            <a:endParaRPr/>
          </a:p>
          <a:p>
            <a:pPr indent="0" lvl="0" marL="0" rtl="0" algn="l">
              <a:spcBef>
                <a:spcPts val="0"/>
              </a:spcBef>
              <a:spcAft>
                <a:spcPts val="0"/>
              </a:spcAft>
              <a:buNone/>
            </a:pPr>
            <a:r>
              <a:rPr lang="en"/>
              <a:t>UNKNOWN-0.0.0.tar.gz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that build used Setuptools as the fallback build backend because you didn’t specify one. </a:t>
            </a:r>
            <a:endParaRPr/>
          </a:p>
          <a:p>
            <a:pPr indent="0" lvl="0" marL="0" rtl="0" algn="l">
              <a:spcBef>
                <a:spcPts val="0"/>
              </a:spcBef>
              <a:spcAft>
                <a:spcPts val="0"/>
              </a:spcAft>
              <a:buNone/>
            </a:pPr>
            <a:r>
              <a:rPr lang="en"/>
              <a:t>You can specify Setuptools as the build backend for your package by adding the lines below to pyproject.toml. </a:t>
            </a:r>
            <a:endParaRPr/>
          </a:p>
          <a:p>
            <a:pPr indent="0" lvl="0" marL="0" rtl="0" algn="l">
              <a:spcBef>
                <a:spcPts val="0"/>
              </a:spcBef>
              <a:spcAft>
                <a:spcPts val="0"/>
              </a:spcAft>
              <a:buNone/>
            </a:pPr>
            <a:r>
              <a:rPr lang="en"/>
              <a:t>[build-system]                             ❶</a:t>
            </a:r>
            <a:endParaRPr/>
          </a:p>
          <a:p>
            <a:pPr indent="0" lvl="0" marL="0" rtl="0" algn="l">
              <a:spcBef>
                <a:spcPts val="0"/>
              </a:spcBef>
              <a:spcAft>
                <a:spcPts val="0"/>
              </a:spcAft>
              <a:buNone/>
            </a:pPr>
            <a:r>
              <a:rPr lang="en"/>
              <a:t>requires = ["setuptools", "wheel"]         ❷</a:t>
            </a:r>
            <a:endParaRPr/>
          </a:p>
          <a:p>
            <a:pPr indent="0" lvl="0" marL="0" rtl="0" algn="l">
              <a:spcBef>
                <a:spcPts val="0"/>
              </a:spcBef>
              <a:spcAft>
                <a:spcPts val="0"/>
              </a:spcAft>
              <a:buNone/>
            </a:pPr>
            <a:r>
              <a:rPr lang="en"/>
              <a:t>build-backend = "setuptools.build_meta"    ❸</a:t>
            </a:r>
            <a:endParaRPr/>
          </a:p>
          <a:p>
            <a:pPr indent="0" lvl="0" marL="0" rtl="0" algn="l">
              <a:spcBef>
                <a:spcPts val="0"/>
              </a:spcBef>
              <a:spcAft>
                <a:spcPts val="0"/>
              </a:spcAft>
              <a:buNone/>
            </a:pPr>
            <a:r>
              <a:rPr lang="en"/>
              <a:t>❶ Opens a new TOML section</a:t>
            </a:r>
            <a:endParaRPr/>
          </a:p>
          <a:p>
            <a:pPr indent="0" lvl="0" marL="0" rtl="0" algn="l">
              <a:spcBef>
                <a:spcPts val="0"/>
              </a:spcBef>
              <a:spcAft>
                <a:spcPts val="0"/>
              </a:spcAft>
              <a:buNone/>
            </a:pPr>
            <a:r>
              <a:rPr lang="en"/>
              <a:t>❷ List of package names as strings</a:t>
            </a:r>
            <a:endParaRPr/>
          </a:p>
          <a:p>
            <a:pPr indent="0" lvl="0" marL="0" rtl="0" algn="l">
              <a:spcBef>
                <a:spcPts val="0"/>
              </a:spcBef>
              <a:spcAft>
                <a:spcPts val="0"/>
              </a:spcAft>
              <a:buNone/>
            </a:pPr>
            <a:r>
              <a:rPr lang="en"/>
              <a:t>❸ Dotted path to the object as a string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lines specify the following:</a:t>
            </a:r>
            <a:endParaRPr/>
          </a:p>
          <a:p>
            <a:pPr indent="0" lvl="0" marL="0" rtl="0" algn="l">
              <a:spcBef>
                <a:spcPts val="0"/>
              </a:spcBef>
              <a:spcAft>
                <a:spcPts val="0"/>
              </a:spcAft>
              <a:buNone/>
            </a:pPr>
            <a:r>
              <a:rPr lang="en"/>
              <a:t>build-system—This section describes the package build system.</a:t>
            </a:r>
            <a:endParaRPr/>
          </a:p>
          <a:p>
            <a:pPr indent="0" lvl="0" marL="0" rtl="0" algn="l">
              <a:spcBef>
                <a:spcPts val="0"/>
              </a:spcBef>
              <a:spcAft>
                <a:spcPts val="0"/>
              </a:spcAft>
              <a:buNone/>
            </a:pPr>
            <a:r>
              <a:rPr lang="en"/>
              <a:t>requires—These are a list of dependencies, as strings, which must be installed for the build system to work. A Setuptools build system needs Setuptools and wheel, as you saw earlier in this chapter.</a:t>
            </a:r>
            <a:endParaRPr/>
          </a:p>
          <a:p>
            <a:pPr indent="0" lvl="0" marL="0" rtl="0" algn="l">
              <a:spcBef>
                <a:spcPts val="0"/>
              </a:spcBef>
              <a:spcAft>
                <a:spcPts val="0"/>
              </a:spcAft>
              <a:buNone/>
            </a:pPr>
            <a:r>
              <a:rPr lang="en"/>
              <a:t>build-backend—This identifies the entry point to the build backend object, using the dotted path as a string. The Setuptools build backend object is available at setuptools.build_meta.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you’ve added the build system information, run the build again. Nothing should change in the output: you’ve just locked in Setuptools as the explicit backend instead of letting build fall back to it as a default. Now that you’ve got a handle on the Python package build system, you need to add some metadata about your package.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Required core metadata</a:t>
            </a:r>
            <a:endParaRPr/>
          </a:p>
          <a:p>
            <a:pPr indent="0" lvl="0" marL="0" rtl="0" algn="l">
              <a:spcBef>
                <a:spcPts val="0"/>
              </a:spcBef>
              <a:spcAft>
                <a:spcPts val="0"/>
              </a:spcAft>
              <a:buNone/>
            </a:pPr>
            <a:r>
              <a:rPr lang="en"/>
              <a:t>To fix the names of your package files, start by creating the setup.cfg file in the root directory of your project.</a:t>
            </a:r>
            <a:endParaRPr/>
          </a:p>
          <a:p>
            <a:pPr indent="0" lvl="0" marL="0" rtl="0" algn="l">
              <a:spcBef>
                <a:spcPts val="0"/>
              </a:spcBef>
              <a:spcAft>
                <a:spcPts val="0"/>
              </a:spcAft>
              <a:buNone/>
            </a:pPr>
            <a:r>
              <a:rPr lang="en"/>
              <a:t>NOTE - PEP 621 (https://www.python.org/dev/peps/pep-0621/) describes a standard for declaring static metadata in the pyproject.toml file. Although it’s been accepted, the standard is not yet widely adopted. In particular, as of the time of writing, Setuptools does not yet support it (https://github.com/pypa/setuptools/issues/1688), though some alternatives may. This and future chapters will attempt to balance the developer experience for packaging, testing, code quality, and so on across setup.py, setup.cfg, and pyproject.toml accordingly.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fields are minimally required for a package: name and version. These distinguish a distributed version of your package from other packages and other versions of your own package. Add the fields to setup.cfg in a section called metadata. It should look like the following:</a:t>
            </a:r>
            <a:endParaRPr/>
          </a:p>
          <a:p>
            <a:pPr indent="0" lvl="0" marL="0" rtl="0" algn="l">
              <a:spcBef>
                <a:spcPts val="0"/>
              </a:spcBef>
              <a:spcAft>
                <a:spcPts val="0"/>
              </a:spcAft>
              <a:buNone/>
            </a:pPr>
            <a:r>
              <a:rPr lang="en"/>
              <a:t>[metadata]                    ❶</a:t>
            </a:r>
            <a:endParaRPr/>
          </a:p>
          <a:p>
            <a:pPr indent="0" lvl="0" marL="0" rtl="0" algn="l">
              <a:spcBef>
                <a:spcPts val="0"/>
              </a:spcBef>
              <a:spcAft>
                <a:spcPts val="0"/>
              </a:spcAft>
              <a:buNone/>
            </a:pPr>
            <a:r>
              <a:rPr lang="en"/>
              <a:t>name = first-python-package   ❷</a:t>
            </a:r>
            <a:endParaRPr/>
          </a:p>
          <a:p>
            <a:pPr indent="0" lvl="0" marL="0" rtl="0" algn="l">
              <a:spcBef>
                <a:spcPts val="0"/>
              </a:spcBef>
              <a:spcAft>
                <a:spcPts val="0"/>
              </a:spcAft>
              <a:buNone/>
            </a:pPr>
            <a:r>
              <a:rPr lang="en"/>
              <a:t>version = 0.0.1</a:t>
            </a:r>
            <a:endParaRPr/>
          </a:p>
          <a:p>
            <a:pPr indent="0" lvl="0" marL="0" rtl="0" algn="l">
              <a:spcBef>
                <a:spcPts val="0"/>
              </a:spcBef>
              <a:spcAft>
                <a:spcPts val="0"/>
              </a:spcAft>
              <a:buNone/>
            </a:pPr>
            <a:r>
              <a:rPr lang="en"/>
              <a:t>❶ This is the "metadata" section.</a:t>
            </a:r>
            <a:endParaRPr/>
          </a:p>
          <a:p>
            <a:pPr indent="0" lvl="0" marL="0" rtl="0" algn="l">
              <a:spcBef>
                <a:spcPts val="0"/>
              </a:spcBef>
              <a:spcAft>
                <a:spcPts val="0"/>
              </a:spcAft>
              <a:buNone/>
            </a:pPr>
            <a:r>
              <a:rPr lang="en"/>
              <a:t>❷ Sections contain one or more key-value pairs.</a:t>
            </a:r>
            <a:endParaRPr/>
          </a:p>
          <a:p>
            <a:pPr indent="0" lvl="0" marL="0" rtl="0" algn="l">
              <a:spcBef>
                <a:spcPts val="0"/>
              </a:spcBef>
              <a:spcAft>
                <a:spcPts val="0"/>
              </a:spcAft>
              <a:buNone/>
            </a:pPr>
            <a:r>
              <a:rPr lang="en"/>
              <a:t>After you save the file, remove the dist/ directory and run the build process again. List the contents of the newly generated dist/ directory, where you should see the following:</a:t>
            </a:r>
            <a:endParaRPr/>
          </a:p>
          <a:p>
            <a:pPr indent="0" lvl="0" marL="0" rtl="0" algn="l">
              <a:spcBef>
                <a:spcPts val="0"/>
              </a:spcBef>
              <a:spcAft>
                <a:spcPts val="0"/>
              </a:spcAft>
              <a:buNone/>
            </a:pPr>
            <a:r>
              <a:rPr lang="en"/>
              <a:t>$ ls -a1 dist/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first-python-package-0.0.1.tar.gz</a:t>
            </a:r>
            <a:endParaRPr/>
          </a:p>
          <a:p>
            <a:pPr indent="0" lvl="0" marL="0" rtl="0" algn="l">
              <a:spcBef>
                <a:spcPts val="0"/>
              </a:spcBef>
              <a:spcAft>
                <a:spcPts val="0"/>
              </a:spcAft>
              <a:buNone/>
            </a:pPr>
            <a:r>
              <a:rPr lang="en"/>
              <a:t>first_python_package-0.0.1-py3-none-any.whl</a:t>
            </a:r>
            <a:endParaRPr/>
          </a:p>
          <a:p>
            <a:pPr indent="0" lvl="0" marL="0" rtl="0" algn="l">
              <a:spcBef>
                <a:spcPts val="0"/>
              </a:spcBef>
              <a:spcAft>
                <a:spcPts val="0"/>
              </a:spcAft>
              <a:buNone/>
            </a:pPr>
            <a:r>
              <a:rPr lang="en"/>
              <a:t>This confirms that you’ve supplied the name and version correctly. </a:t>
            </a:r>
            <a:endParaRPr/>
          </a:p>
          <a:p>
            <a:pPr indent="0" lvl="0" marL="0" rtl="0" algn="l">
              <a:spcBef>
                <a:spcPts val="0"/>
              </a:spcBef>
              <a:spcAft>
                <a:spcPts val="0"/>
              </a:spcAft>
              <a:buNone/>
            </a:pPr>
            <a:r>
              <a:rPr lang="en"/>
              <a:t>The build process recognized the values you supplied and used them to populate the filenames of the package artifacts. “UNKNOWN” has been replaced by a normalized version of “first-python-package,” and “0.0.0” has been replaced by “0.0.1”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confirm that the package contains the intended files, you can manually inspect its contents. Change to the dist/ directory and unpack the source distribution package using the following commands:</a:t>
            </a:r>
            <a:endParaRPr/>
          </a:p>
          <a:p>
            <a:pPr indent="0" lvl="0" marL="0" rtl="0" algn="l">
              <a:spcBef>
                <a:spcPts val="0"/>
              </a:spcBef>
              <a:spcAft>
                <a:spcPts val="0"/>
              </a:spcAft>
              <a:buNone/>
            </a:pPr>
            <a:r>
              <a:rPr lang="en"/>
              <a:t>$ cd $HOME/code/first-python-package/dist/</a:t>
            </a:r>
            <a:endParaRPr/>
          </a:p>
          <a:p>
            <a:pPr indent="0" lvl="0" marL="0" rtl="0" algn="l">
              <a:spcBef>
                <a:spcPts val="0"/>
              </a:spcBef>
              <a:spcAft>
                <a:spcPts val="0"/>
              </a:spcAft>
              <a:buNone/>
            </a:pPr>
            <a:r>
              <a:rPr lang="en"/>
              <a:t>$ tar -xzf first-python-package-0.0.1.tar.gz</a:t>
            </a:r>
            <a:endParaRPr/>
          </a:p>
          <a:p>
            <a:pPr indent="0" lvl="0" marL="0" rtl="0" algn="l">
              <a:spcBef>
                <a:spcPts val="0"/>
              </a:spcBef>
              <a:spcAft>
                <a:spcPts val="0"/>
              </a:spcAft>
              <a:buNone/>
            </a:pPr>
            <a:r>
              <a:rPr lang="en"/>
              <a:t>This creates a first-python-package-0.0.1/ directory next to the package file, containing the files packaged from your project along with a few generated files. You should see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ls -1R first-python-package-0.0.1/</a:t>
            </a:r>
            <a:endParaRPr/>
          </a:p>
          <a:p>
            <a:pPr indent="0" lvl="0" marL="0" rtl="0" algn="l">
              <a:spcBef>
                <a:spcPts val="0"/>
              </a:spcBef>
              <a:spcAft>
                <a:spcPts val="0"/>
              </a:spcAft>
              <a:buNone/>
            </a:pPr>
            <a:r>
              <a:rPr lang="en"/>
              <a:t>PKG-INFO                               ❶</a:t>
            </a:r>
            <a:endParaRPr/>
          </a:p>
          <a:p>
            <a:pPr indent="0" lvl="0" marL="0" rtl="0" algn="l">
              <a:spcBef>
                <a:spcPts val="0"/>
              </a:spcBef>
              <a:spcAft>
                <a:spcPts val="0"/>
              </a:spcAft>
              <a:buNone/>
            </a:pPr>
            <a:r>
              <a:rPr lang="en"/>
              <a:t>first_python_package.egg-info</a:t>
            </a:r>
            <a:endParaRPr/>
          </a:p>
          <a:p>
            <a:pPr indent="0" lvl="0" marL="0" rtl="0" algn="l">
              <a:spcBef>
                <a:spcPts val="0"/>
              </a:spcBef>
              <a:spcAft>
                <a:spcPts val="0"/>
              </a:spcAft>
              <a:buNone/>
            </a:pPr>
            <a:r>
              <a:rPr lang="en"/>
              <a:t>pyproject.toml                         ❷</a:t>
            </a:r>
            <a:endParaRPr/>
          </a:p>
          <a:p>
            <a:pPr indent="0" lvl="0" marL="0" rtl="0" algn="l">
              <a:spcBef>
                <a:spcPts val="0"/>
              </a:spcBef>
              <a:spcAft>
                <a:spcPts val="0"/>
              </a:spcAft>
              <a:buNone/>
            </a:pPr>
            <a:r>
              <a:rPr lang="en"/>
              <a:t>setup.cfg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first-python-package-0.0.1/first_python_package.egg-info:</a:t>
            </a:r>
            <a:endParaRPr/>
          </a:p>
          <a:p>
            <a:pPr indent="0" lvl="0" marL="0" rtl="0" algn="l">
              <a:spcBef>
                <a:spcPts val="0"/>
              </a:spcBef>
              <a:spcAft>
                <a:spcPts val="0"/>
              </a:spcAft>
              <a:buNone/>
            </a:pPr>
            <a:r>
              <a:rPr lang="en"/>
              <a:t>PKG-INFO</a:t>
            </a:r>
            <a:endParaRPr/>
          </a:p>
          <a:p>
            <a:pPr indent="0" lvl="0" marL="0" rtl="0" algn="l">
              <a:spcBef>
                <a:spcPts val="0"/>
              </a:spcBef>
              <a:spcAft>
                <a:spcPts val="0"/>
              </a:spcAft>
              <a:buNone/>
            </a:pPr>
            <a:r>
              <a:rPr lang="en"/>
              <a:t>SOURCES.txt</a:t>
            </a:r>
            <a:endParaRPr/>
          </a:p>
          <a:p>
            <a:pPr indent="0" lvl="0" marL="0" rtl="0" algn="l">
              <a:spcBef>
                <a:spcPts val="0"/>
              </a:spcBef>
              <a:spcAft>
                <a:spcPts val="0"/>
              </a:spcAft>
              <a:buNone/>
            </a:pPr>
            <a:r>
              <a:rPr lang="en"/>
              <a:t>dependency_links.txt</a:t>
            </a:r>
            <a:endParaRPr/>
          </a:p>
          <a:p>
            <a:pPr indent="0" lvl="0" marL="0" rtl="0" algn="l">
              <a:spcBef>
                <a:spcPts val="0"/>
              </a:spcBef>
              <a:spcAft>
                <a:spcPts val="0"/>
              </a:spcAft>
              <a:buNone/>
            </a:pPr>
            <a:r>
              <a:rPr lang="en"/>
              <a:t>top_level.txt</a:t>
            </a:r>
            <a:endParaRPr/>
          </a:p>
          <a:p>
            <a:pPr indent="0" lvl="0" marL="0" rtl="0" algn="l">
              <a:spcBef>
                <a:spcPts val="0"/>
              </a:spcBef>
              <a:spcAft>
                <a:spcPts val="0"/>
              </a:spcAft>
              <a:buNone/>
            </a:pPr>
            <a:r>
              <a:rPr lang="en"/>
              <a:t>❶ The source distribution contains several generated files.</a:t>
            </a:r>
            <a:endParaRPr/>
          </a:p>
          <a:p>
            <a:pPr indent="0" lvl="0" marL="0" rtl="0" algn="l">
              <a:spcBef>
                <a:spcPts val="0"/>
              </a:spcBef>
              <a:spcAft>
                <a:spcPts val="0"/>
              </a:spcAft>
              <a:buNone/>
            </a:pPr>
            <a:r>
              <a:rPr lang="en"/>
              <a:t>❷ The source distribution also contains files you created in your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confirm that the metadata you specified has been faithfully reproduced in the package. Open either of the PKG-INFO files and take a look at the contents. The PKG-INFO file contains a normalized version of the metadata. You should see the following:</a:t>
            </a:r>
            <a:endParaRPr/>
          </a:p>
          <a:p>
            <a:pPr indent="0" lvl="0" marL="0" rtl="0" algn="l">
              <a:spcBef>
                <a:spcPts val="0"/>
              </a:spcBef>
              <a:spcAft>
                <a:spcPts val="0"/>
              </a:spcAft>
              <a:buNone/>
            </a:pPr>
            <a:r>
              <a:rPr lang="en"/>
              <a:t>Metadata-Version: 2.1</a:t>
            </a:r>
            <a:endParaRPr/>
          </a:p>
          <a:p>
            <a:pPr indent="0" lvl="0" marL="0" rtl="0" algn="l">
              <a:spcBef>
                <a:spcPts val="0"/>
              </a:spcBef>
              <a:spcAft>
                <a:spcPts val="0"/>
              </a:spcAft>
              <a:buNone/>
            </a:pPr>
            <a:r>
              <a:rPr lang="en"/>
              <a:t>Name: first-python-package   ❶</a:t>
            </a:r>
            <a:endParaRPr/>
          </a:p>
          <a:p>
            <a:pPr indent="0" lvl="0" marL="0" rtl="0" algn="l">
              <a:spcBef>
                <a:spcPts val="0"/>
              </a:spcBef>
              <a:spcAft>
                <a:spcPts val="0"/>
              </a:spcAft>
              <a:buNone/>
            </a:pPr>
            <a:r>
              <a:rPr lang="en"/>
              <a:t>Version: 0.0.1               ❷</a:t>
            </a:r>
            <a:endParaRPr/>
          </a:p>
          <a:p>
            <a:pPr indent="0" lvl="0" marL="0" rtl="0" algn="l">
              <a:spcBef>
                <a:spcPts val="0"/>
              </a:spcBef>
              <a:spcAft>
                <a:spcPts val="0"/>
              </a:spcAft>
              <a:buNone/>
            </a:pPr>
            <a:r>
              <a:rPr lang="en"/>
              <a:t>Summary: UNKNOWN             ❸</a:t>
            </a:r>
            <a:endParaRPr/>
          </a:p>
          <a:p>
            <a:pPr indent="0" lvl="0" marL="0" rtl="0" algn="l">
              <a:spcBef>
                <a:spcPts val="0"/>
              </a:spcBef>
              <a:spcAft>
                <a:spcPts val="0"/>
              </a:spcAft>
              <a:buNone/>
            </a:pPr>
            <a:r>
              <a:rPr lang="en"/>
              <a:t>Home-page: UNKNOWN</a:t>
            </a:r>
            <a:endParaRPr/>
          </a:p>
          <a:p>
            <a:pPr indent="0" lvl="0" marL="0" rtl="0" algn="l">
              <a:spcBef>
                <a:spcPts val="0"/>
              </a:spcBef>
              <a:spcAft>
                <a:spcPts val="0"/>
              </a:spcAft>
              <a:buNone/>
            </a:pPr>
            <a:r>
              <a:rPr lang="en"/>
              <a:t>License: UNKNOWN</a:t>
            </a:r>
            <a:endParaRPr/>
          </a:p>
          <a:p>
            <a:pPr indent="0" lvl="0" marL="0" rtl="0" algn="l">
              <a:spcBef>
                <a:spcPts val="0"/>
              </a:spcBef>
              <a:spcAft>
                <a:spcPts val="0"/>
              </a:spcAft>
              <a:buNone/>
            </a:pPr>
            <a:r>
              <a:rPr lang="en"/>
              <a:t>Platform: UNKNOWN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UNKNOWN</a:t>
            </a:r>
            <a:endParaRPr/>
          </a:p>
          <a:p>
            <a:pPr indent="0" lvl="0" marL="0" rtl="0" algn="l">
              <a:spcBef>
                <a:spcPts val="0"/>
              </a:spcBef>
              <a:spcAft>
                <a:spcPts val="0"/>
              </a:spcAft>
              <a:buNone/>
            </a:pPr>
            <a:r>
              <a:rPr lang="en"/>
              <a:t>❶ The package name you specified maps to the Name field.</a:t>
            </a:r>
            <a:endParaRPr/>
          </a:p>
          <a:p>
            <a:pPr indent="0" lvl="0" marL="0" rtl="0" algn="l">
              <a:spcBef>
                <a:spcPts val="0"/>
              </a:spcBef>
              <a:spcAft>
                <a:spcPts val="0"/>
              </a:spcAft>
              <a:buNone/>
            </a:pPr>
            <a:r>
              <a:rPr lang="en"/>
              <a:t>❷ The package version you specified maps to the Version field.</a:t>
            </a:r>
            <a:endParaRPr/>
          </a:p>
          <a:p>
            <a:pPr indent="0" lvl="0" marL="0" rtl="0" algn="l">
              <a:spcBef>
                <a:spcPts val="0"/>
              </a:spcBef>
              <a:spcAft>
                <a:spcPts val="0"/>
              </a:spcAft>
              <a:buNone/>
            </a:pPr>
            <a:r>
              <a:rPr lang="en"/>
              <a:t>❸ Fields you haven’t specified yet show as UNKNOWN.</a:t>
            </a:r>
            <a:endParaRPr/>
          </a:p>
          <a:p>
            <a:pPr indent="0" lvl="0" marL="0" rtl="0" algn="l">
              <a:spcBef>
                <a:spcPts val="0"/>
              </a:spcBef>
              <a:spcAft>
                <a:spcPts val="0"/>
              </a:spcAft>
              <a:buNone/>
            </a:pPr>
            <a:r>
              <a:rPr lang="en"/>
              <a:t>The package name and version you specified show up here, but there are several other fields that are still UNKNOWN. The build process is still alerting you to a missing URL, README, and author information as well. Next, you’ll fix these issues and flesh out the metadata a bit further to tell people about the package.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Optional core metadata</a:t>
            </a:r>
            <a:endParaRPr/>
          </a:p>
          <a:p>
            <a:pPr indent="0" lvl="0" marL="0" rtl="0" algn="l">
              <a:spcBef>
                <a:spcPts val="0"/>
              </a:spcBef>
              <a:spcAft>
                <a:spcPts val="0"/>
              </a:spcAft>
              <a:buNone/>
            </a:pPr>
            <a:r>
              <a:rPr lang="en"/>
              <a:t>The name and version are the only two strictly required fields, per the core metadata specification (http://mng.bz/nez8), but several other fields are indexed by search engines or surfaced in highly visible ways on sites like PyPI. If you want others to find and use your package, it’s a good idea to supply information for as many of the fields as possible.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rundown on package metadata</a:t>
            </a:r>
            <a:endParaRPr/>
          </a:p>
          <a:p>
            <a:pPr indent="0" lvl="0" marL="0" rtl="0" algn="l">
              <a:spcBef>
                <a:spcPts val="0"/>
              </a:spcBef>
              <a:spcAft>
                <a:spcPts val="0"/>
              </a:spcAft>
              <a:buNone/>
            </a:pPr>
            <a:r>
              <a:rPr lang="en"/>
              <a:t>If you want to learn all the different fields available and how they’ve evolved over time, the following PEPs (https://www.python.org/dev/peps/) deal with the package metadata specification:</a:t>
            </a:r>
            <a:endParaRPr/>
          </a:p>
          <a:p>
            <a:pPr indent="0" lvl="0" marL="0" rtl="0" algn="l">
              <a:spcBef>
                <a:spcPts val="0"/>
              </a:spcBef>
              <a:spcAft>
                <a:spcPts val="0"/>
              </a:spcAft>
              <a:buNone/>
            </a:pPr>
            <a:r>
              <a:rPr lang="en"/>
              <a:t>PEP 241: Metadata for Python Software Packages (https://www.python.org/dev/peps/pep-0241/) introduces the PKG-INFO file.</a:t>
            </a:r>
            <a:endParaRPr/>
          </a:p>
          <a:p>
            <a:pPr indent="0" lvl="0" marL="0" rtl="0" algn="l">
              <a:spcBef>
                <a:spcPts val="0"/>
              </a:spcBef>
              <a:spcAft>
                <a:spcPts val="0"/>
              </a:spcAft>
              <a:buNone/>
            </a:pPr>
            <a:r>
              <a:rPr lang="en"/>
              <a:t>PEP 301: Package Index and Metadata for Distutils (https://www.python.org/dev/peps/pep-0301/) introduces the idea of a centralized Python package index as well as classifiers to better distinguish Python packages.</a:t>
            </a:r>
            <a:endParaRPr/>
          </a:p>
          <a:p>
            <a:pPr indent="0" lvl="0" marL="0" rtl="0" algn="l">
              <a:spcBef>
                <a:spcPts val="0"/>
              </a:spcBef>
              <a:spcAft>
                <a:spcPts val="0"/>
              </a:spcAft>
              <a:buNone/>
            </a:pPr>
            <a:r>
              <a:rPr lang="en"/>
              <a:t>PEP 314: Metadata for Python Software Packages v1.1 (https://www.python.org/dev/peps/pep-0314/) augments PEP 241 with additional fields.</a:t>
            </a:r>
            <a:endParaRPr/>
          </a:p>
          <a:p>
            <a:pPr indent="0" lvl="0" marL="0" rtl="0" algn="l">
              <a:spcBef>
                <a:spcPts val="0"/>
              </a:spcBef>
              <a:spcAft>
                <a:spcPts val="0"/>
              </a:spcAft>
              <a:buNone/>
            </a:pPr>
            <a:r>
              <a:rPr lang="en"/>
              <a:t>PEP 345: Metadata for Python Software Packages 1.2 (https://www.python.org/dev/peps/pep-0345/) augments PEP 314 with additional fields, changed fields, and deprecated fields.</a:t>
            </a:r>
            <a:endParaRPr/>
          </a:p>
          <a:p>
            <a:pPr indent="0" lvl="0" marL="0" rtl="0" algn="l">
              <a:spcBef>
                <a:spcPts val="0"/>
              </a:spcBef>
              <a:spcAft>
                <a:spcPts val="0"/>
              </a:spcAft>
              <a:buNone/>
            </a:pPr>
            <a:r>
              <a:rPr lang="en"/>
              <a:t>PEP 566: Metadata for Python Software Packages 2.1 (https://www.python.org/dev/peps/pep-0566/) augments PEP 345 with the core metadata specification, stricter allowable values for package names, additional fields, and a canonical transform of package metadata to JSON.</a:t>
            </a:r>
            <a:endParaRPr/>
          </a:p>
          <a:p>
            <a:pPr indent="0" lvl="0" marL="0" rtl="0" algn="l">
              <a:spcBef>
                <a:spcPts val="0"/>
              </a:spcBef>
              <a:spcAft>
                <a:spcPts val="0"/>
              </a:spcAft>
              <a:buNone/>
            </a:pPr>
            <a:r>
              <a:rPr lang="en"/>
              <a:t>PEP 621: Storing project metadata in pyproject.toml (https://www.python.org/dev/peps/pep-0621/) defines a standard for providing package metadata in the pyproject.toml file as opposed to files like setup.py or setup.cfg. This has been accepted but doesn’t yet have wide adoption by packaging tools.</a:t>
            </a:r>
            <a:endParaRPr/>
          </a:p>
          <a:p>
            <a:pPr indent="0" lvl="0" marL="0" rtl="0" algn="l">
              <a:spcBef>
                <a:spcPts val="0"/>
              </a:spcBef>
              <a:spcAft>
                <a:spcPts val="0"/>
              </a:spcAft>
              <a:buNone/>
            </a:pPr>
            <a:r>
              <a:rPr lang="en"/>
              <a:t>PEP 639: Metadata for Python Software Packages 2.2 (https://www.python.org/dev/peps/pep-0639/) proposes an approach to standardizing how licenses are specified for packages.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core metadata specification provides the most current list of available fields and their format.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build process is still alerting you to a missing URL and author information. Add the following fields to the [metadata] section in the setup.cfg file, filling in your personal information where appropriate: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url = https:/ /github.com/&lt;username&gt;/&lt;package repo name&gt;</a:t>
            </a:r>
            <a:endParaRPr/>
          </a:p>
          <a:p>
            <a:pPr indent="0" lvl="0" marL="0" rtl="0" algn="l">
              <a:spcBef>
                <a:spcPts val="0"/>
              </a:spcBef>
              <a:spcAft>
                <a:spcPts val="0"/>
              </a:spcAft>
              <a:buNone/>
            </a:pPr>
            <a:r>
              <a:rPr lang="en"/>
              <a:t>author = Given Family</a:t>
            </a:r>
            <a:endParaRPr/>
          </a:p>
          <a:p>
            <a:pPr indent="0" lvl="0" marL="0" rtl="0" algn="l">
              <a:spcBef>
                <a:spcPts val="0"/>
              </a:spcBef>
              <a:spcAft>
                <a:spcPts val="0"/>
              </a:spcAft>
              <a:buNone/>
            </a:pPr>
            <a:r>
              <a:rPr lang="en"/>
              <a:t>author_email = "Given Family" &lt;given.family@example.com&gt;</a:t>
            </a:r>
            <a:endParaRPr/>
          </a:p>
          <a:p>
            <a:pPr indent="0" lvl="0" marL="0" rtl="0" algn="l">
              <a:spcBef>
                <a:spcPts val="0"/>
              </a:spcBef>
              <a:spcAft>
                <a:spcPts val="0"/>
              </a:spcAft>
              <a:buNone/>
            </a:pPr>
            <a:r>
              <a:rPr lang="en"/>
              <a:t>Run the build again, and you should no longer see the alerts about a missing URL and author. Unpack the source distribution file and view the PKG-INFO file again. You should see the following, with the new values you’ve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Metadata-Version: 2.1</a:t>
            </a:r>
            <a:endParaRPr/>
          </a:p>
          <a:p>
            <a:pPr indent="0" lvl="0" marL="0" rtl="0" algn="l">
              <a:spcBef>
                <a:spcPts val="0"/>
              </a:spcBef>
              <a:spcAft>
                <a:spcPts val="0"/>
              </a:spcAft>
              <a:buNone/>
            </a:pPr>
            <a:r>
              <a:rPr lang="en"/>
              <a:t>Name: first-python-package</a:t>
            </a:r>
            <a:endParaRPr/>
          </a:p>
          <a:p>
            <a:pPr indent="0" lvl="0" marL="0" rtl="0" algn="l">
              <a:spcBef>
                <a:spcPts val="0"/>
              </a:spcBef>
              <a:spcAft>
                <a:spcPts val="0"/>
              </a:spcAft>
              <a:buNone/>
            </a:pPr>
            <a:r>
              <a:rPr lang="en"/>
              <a:t>Version: 0.0.1</a:t>
            </a:r>
            <a:endParaRPr/>
          </a:p>
          <a:p>
            <a:pPr indent="0" lvl="0" marL="0" rtl="0" algn="l">
              <a:spcBef>
                <a:spcPts val="0"/>
              </a:spcBef>
              <a:spcAft>
                <a:spcPts val="0"/>
              </a:spcAft>
              <a:buNone/>
            </a:pPr>
            <a:r>
              <a:rPr lang="en"/>
              <a:t>Summary: UNKNOWN</a:t>
            </a:r>
            <a:endParaRPr/>
          </a:p>
          <a:p>
            <a:pPr indent="0" lvl="0" marL="0" rtl="0" algn="l">
              <a:spcBef>
                <a:spcPts val="0"/>
              </a:spcBef>
              <a:spcAft>
                <a:spcPts val="0"/>
              </a:spcAft>
              <a:buNone/>
            </a:pPr>
            <a:r>
              <a:rPr lang="en"/>
              <a:t>Home-page: https:/ /github.com/&lt;username&gt;/</a:t>
            </a:r>
            <a:endParaRPr/>
          </a:p>
          <a:p>
            <a:pPr indent="0" lvl="0" marL="0" rtl="0" algn="l">
              <a:spcBef>
                <a:spcPts val="0"/>
              </a:spcBef>
              <a:spcAft>
                <a:spcPts val="0"/>
              </a:spcAft>
              <a:buNone/>
            </a:pPr>
            <a:r>
              <a:rPr lang="en"/>
              <a:t>➥ &lt;package repo name&gt;                                   ❶</a:t>
            </a:r>
            <a:endParaRPr/>
          </a:p>
          <a:p>
            <a:pPr indent="0" lvl="0" marL="0" rtl="0" algn="l">
              <a:spcBef>
                <a:spcPts val="0"/>
              </a:spcBef>
              <a:spcAft>
                <a:spcPts val="0"/>
              </a:spcAft>
              <a:buNone/>
            </a:pPr>
            <a:r>
              <a:rPr lang="en"/>
              <a:t>Author: Given Family                                     ❷</a:t>
            </a:r>
            <a:endParaRPr/>
          </a:p>
          <a:p>
            <a:pPr indent="0" lvl="0" marL="0" rtl="0" algn="l">
              <a:spcBef>
                <a:spcPts val="0"/>
              </a:spcBef>
              <a:spcAft>
                <a:spcPts val="0"/>
              </a:spcAft>
              <a:buNone/>
            </a:pPr>
            <a:r>
              <a:rPr lang="en"/>
              <a:t>Author-email: "Given Family" &lt;given.family@example.com&gt;</a:t>
            </a:r>
            <a:endParaRPr/>
          </a:p>
          <a:p>
            <a:pPr indent="0" lvl="0" marL="0" rtl="0" algn="l">
              <a:spcBef>
                <a:spcPts val="0"/>
              </a:spcBef>
              <a:spcAft>
                <a:spcPts val="0"/>
              </a:spcAft>
              <a:buNone/>
            </a:pPr>
            <a:r>
              <a:rPr lang="en"/>
              <a:t>License: UNKNOWN</a:t>
            </a:r>
            <a:endParaRPr/>
          </a:p>
          <a:p>
            <a:pPr indent="0" lvl="0" marL="0" rtl="0" algn="l">
              <a:spcBef>
                <a:spcPts val="0"/>
              </a:spcBef>
              <a:spcAft>
                <a:spcPts val="0"/>
              </a:spcAft>
              <a:buNone/>
            </a:pPr>
            <a:r>
              <a:rPr lang="en"/>
              <a:t>Platform: UNKNOWN</a:t>
            </a:r>
            <a:endParaRPr/>
          </a:p>
          <a:p>
            <a:pPr indent="0" lvl="0" marL="0" rtl="0" algn="l">
              <a:spcBef>
                <a:spcPts val="0"/>
              </a:spcBef>
              <a:spcAft>
                <a:spcPts val="0"/>
              </a:spcAft>
              <a:buNone/>
            </a:pPr>
            <a:r>
              <a:rPr lang="en"/>
              <a:t> UNKNOWN</a:t>
            </a:r>
            <a:endParaRPr/>
          </a:p>
          <a:p>
            <a:pPr indent="0" lvl="0" marL="0" rtl="0" algn="l">
              <a:spcBef>
                <a:spcPts val="0"/>
              </a:spcBef>
              <a:spcAft>
                <a:spcPts val="0"/>
              </a:spcAft>
              <a:buNone/>
            </a:pPr>
            <a:r>
              <a:rPr lang="en"/>
              <a:t>❶ The url field maps to Home-page.</a:t>
            </a:r>
            <a:endParaRPr/>
          </a:p>
          <a:p>
            <a:pPr indent="0" lvl="0" marL="0" rtl="0" algn="l">
              <a:spcBef>
                <a:spcPts val="0"/>
              </a:spcBef>
              <a:spcAft>
                <a:spcPts val="0"/>
              </a:spcAft>
              <a:buNone/>
            </a:pPr>
            <a:r>
              <a:rPr lang="en"/>
              <a:t>❷ The author and author_email fields map to Author and Author-email.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summary is still showing as UNKNOWN. The summary is a short description of the package’s purpose. You can think of this as an elevator pitch for your package: it’s what people will see most often when they’re searching for packages to use. If you’re reading this book, chances are that you want to learn how to share your code. If you skimp on the metadata, it’s likely that no one will find it. Metadata ensures that your package will be as discoverable as possible further down the line. In Setuptools, the summary is called description. Add the description field to your metadata now, like so:</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description = This package does amazing things.</a:t>
            </a:r>
            <a:endParaRPr/>
          </a:p>
          <a:p>
            <a:pPr indent="0" lvl="0" marL="0" rtl="0" algn="l">
              <a:spcBef>
                <a:spcPts val="0"/>
              </a:spcBef>
              <a:spcAft>
                <a:spcPts val="0"/>
              </a:spcAft>
              <a:buNone/>
            </a:pPr>
            <a:r>
              <a:rPr lang="en"/>
              <a:t>There’s also that unlabeled UNKNOWN lurking at the end of the file. That space is for the package’s long description, which can provide more details about how to install and use the package or what problems it solves. Recall that the build process is still complaining about a missing README file. You can fix both these issues in one pass by creating a README file and referencing it in the metadata. Create a README.md file now, with content something like the following:</a:t>
            </a:r>
            <a:endParaRPr/>
          </a:p>
          <a:p>
            <a:pPr indent="0" lvl="0" marL="0" rtl="0" algn="l">
              <a:spcBef>
                <a:spcPts val="0"/>
              </a:spcBef>
              <a:spcAft>
                <a:spcPts val="0"/>
              </a:spcAft>
              <a:buNone/>
            </a:pPr>
            <a:r>
              <a:rPr lang="en"/>
              <a:t># first-python-package</a:t>
            </a:r>
            <a:endParaRPr/>
          </a:p>
          <a:p>
            <a:pPr indent="0" lvl="0" marL="0" rtl="0" algn="l">
              <a:spcBef>
                <a:spcPts val="0"/>
              </a:spcBef>
              <a:spcAft>
                <a:spcPts val="0"/>
              </a:spcAft>
              <a:buNone/>
            </a:pPr>
            <a:r>
              <a:rPr lang="en"/>
              <a:t>This package does amazing things.</a:t>
            </a:r>
            <a:endParaRPr/>
          </a:p>
          <a:p>
            <a:pPr indent="0" lvl="0" marL="0" rtl="0" algn="l">
              <a:spcBef>
                <a:spcPts val="0"/>
              </a:spcBef>
              <a:spcAft>
                <a:spcPts val="0"/>
              </a:spcAft>
              <a:buNone/>
            </a:pPr>
            <a:r>
              <a:rPr lang="en"/>
              <a:t>## Installation</a:t>
            </a:r>
            <a:endParaRPr/>
          </a:p>
          <a:p>
            <a:pPr indent="0" lvl="0" marL="0" rtl="0" algn="l">
              <a:spcBef>
                <a:spcPts val="0"/>
              </a:spcBef>
              <a:spcAft>
                <a:spcPts val="0"/>
              </a:spcAft>
              <a:buNone/>
            </a:pPr>
            <a:r>
              <a:rPr lang="en"/>
              <a:t>```shell</a:t>
            </a:r>
            <a:endParaRPr/>
          </a:p>
          <a:p>
            <a:pPr indent="0" lvl="0" marL="0" rtl="0" algn="l">
              <a:spcBef>
                <a:spcPts val="0"/>
              </a:spcBef>
              <a:spcAft>
                <a:spcPts val="0"/>
              </a:spcAft>
              <a:buNone/>
            </a:pPr>
            <a:r>
              <a:rPr lang="en"/>
              <a:t>$ python -m pip install first-python-package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setup.cfg, you can now use the long_description field to reference your README file using the special file: directive. The file: directive accepts the path to a file, relative to setup.cfg, whose contents should be taken as the value for the field. In addition, you also need to specify the long_description_content_type field to indicate that your README is something other than plain text. Because your file is a Markdown file, you should specify the text/markdown content type. Add both of these fields to your metadata now:</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long_description = file: README.md</a:t>
            </a:r>
            <a:endParaRPr/>
          </a:p>
          <a:p>
            <a:pPr indent="0" lvl="0" marL="0" rtl="0" algn="l">
              <a:spcBef>
                <a:spcPts val="0"/>
              </a:spcBef>
              <a:spcAft>
                <a:spcPts val="0"/>
              </a:spcAft>
              <a:buNone/>
            </a:pPr>
            <a:r>
              <a:rPr lang="en"/>
              <a:t>long_description_content_type = text/markdown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Run the build, extract the source distribution, and inspect PKG-INFO again. You should see the following:</a:t>
            </a:r>
            <a:endParaRPr/>
          </a:p>
          <a:p>
            <a:pPr indent="0" lvl="0" marL="0" rtl="0" algn="l">
              <a:spcBef>
                <a:spcPts val="0"/>
              </a:spcBef>
              <a:spcAft>
                <a:spcPts val="0"/>
              </a:spcAft>
              <a:buNone/>
            </a:pPr>
            <a:r>
              <a:rPr lang="en"/>
              <a:t>The Summary field is populated with the short description.</a:t>
            </a:r>
            <a:endParaRPr/>
          </a:p>
          <a:p>
            <a:pPr indent="0" lvl="0" marL="0" rtl="0" algn="l">
              <a:spcBef>
                <a:spcPts val="0"/>
              </a:spcBef>
              <a:spcAft>
                <a:spcPts val="0"/>
              </a:spcAft>
              <a:buNone/>
            </a:pPr>
            <a:r>
              <a:rPr lang="en"/>
              <a:t>The file now contains a Description-Content-Type with a value of text/markdown.</a:t>
            </a:r>
            <a:endParaRPr/>
          </a:p>
          <a:p>
            <a:pPr indent="0" lvl="0" marL="0" rtl="0" algn="l">
              <a:spcBef>
                <a:spcPts val="0"/>
              </a:spcBef>
              <a:spcAft>
                <a:spcPts val="0"/>
              </a:spcAft>
              <a:buNone/>
            </a:pPr>
            <a:r>
              <a:rPr lang="en"/>
              <a:t>The UNKNOWN at the end of the file is now replaced with the contents of your README.md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update your README file, those changes will be pulled into the next version of the package you build. This automation reduces the issue of remembering to update your documentation in multiple places. The license is the last UNKNOWN field you’ll address for now, and it requires some special attention.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Specifying a license</a:t>
            </a:r>
            <a:endParaRPr/>
          </a:p>
          <a:p>
            <a:pPr indent="0" lvl="0" marL="0" rtl="0" algn="l">
              <a:spcBef>
                <a:spcPts val="0"/>
              </a:spcBef>
              <a:spcAft>
                <a:spcPts val="0"/>
              </a:spcAft>
              <a:buNone/>
            </a:pPr>
            <a:r>
              <a:rPr lang="en"/>
              <a:t>In most regions, software is protected by copyright by default. If you don’t provide any license, you’re not giving anyone permission to use your code—even if you publish it as open source software (see Tal Einat, “Over 10% of Python Packages on PyPI Are Distributed without Any License,” Snyk, http://mng.bz/vX9q). Licenses are important because they help your users understand the conditions under which they’re allowed to use your software. The detailed process of choosing a specific license is outside the scope of this book, but sites like Choose a License (https://choosealicense.com) guide you through the process by asking you what freedoms and restrictions you want to provide with your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License granularity</a:t>
            </a:r>
            <a:endParaRPr/>
          </a:p>
          <a:p>
            <a:pPr indent="0" lvl="0" marL="0" rtl="0" algn="l">
              <a:spcBef>
                <a:spcPts val="0"/>
              </a:spcBef>
              <a:spcAft>
                <a:spcPts val="0"/>
              </a:spcAft>
              <a:buNone/>
            </a:pPr>
            <a:r>
              <a:rPr lang="en"/>
              <a:t>Most often, you need to specify the license that pertains to your entire package only once at the package metadata level. If you need to give a more permissive or restrictive license to a specific file or files, you can include the overriding license directly in those files. The Python packaging process doesn’t provide a way to handle complex per-file license granularity within a project, but third-party tools may exist to help with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you choose a license, you need to declare that license alongside your code so that users can identify whether they can work with your software. Sites like GitHub automatically discover license information from a few files like LICENSE or LICENSE.txt. At the same time, you need to provide your license in your source and binary package distributions so people who install your package can view the license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properly identify your license of choice and to include the license information in your built package distributions, use a combination of the following three fields:</a:t>
            </a:r>
            <a:endParaRPr/>
          </a:p>
          <a:p>
            <a:pPr indent="0" lvl="0" marL="0" rtl="0" algn="l">
              <a:spcBef>
                <a:spcPts val="0"/>
              </a:spcBef>
              <a:spcAft>
                <a:spcPts val="0"/>
              </a:spcAft>
              <a:buNone/>
            </a:pPr>
            <a:r>
              <a:rPr lang="en"/>
              <a:t>license—Specifies the identifier from the SPDX license list (https://spdx.org/licenses/) that corresponds to your chosen license</a:t>
            </a:r>
            <a:endParaRPr/>
          </a:p>
          <a:p>
            <a:pPr indent="0" lvl="0" marL="0" rtl="0" algn="l">
              <a:spcBef>
                <a:spcPts val="0"/>
              </a:spcBef>
              <a:spcAft>
                <a:spcPts val="0"/>
              </a:spcAft>
              <a:buNone/>
            </a:pPr>
            <a:r>
              <a:rPr lang="en"/>
              <a:t>license_files—Specifies the path to one or more license files, relative to setup.cfg</a:t>
            </a:r>
            <a:endParaRPr/>
          </a:p>
          <a:p>
            <a:pPr indent="0" lvl="0" marL="0" rtl="0" algn="l">
              <a:spcBef>
                <a:spcPts val="0"/>
              </a:spcBef>
              <a:spcAft>
                <a:spcPts val="0"/>
              </a:spcAft>
              <a:buNone/>
            </a:pPr>
            <a:r>
              <a:rPr lang="en"/>
              <a:t>classifiers—Specifies any relevant trove classifiers (https://pypi.org/classifiers/) your package falls under for discovery purposes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an example, if you were to choose the MIT License (https://mit-license.org/), you’d place a copy of the license text in a LICENSE file in the root directory of your project, and then add the following fields to your metadata:</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license = MIT</a:t>
            </a:r>
            <a:endParaRPr/>
          </a:p>
          <a:p>
            <a:pPr indent="0" lvl="0" marL="0" rtl="0" algn="l">
              <a:spcBef>
                <a:spcPts val="0"/>
              </a:spcBef>
              <a:spcAft>
                <a:spcPts val="0"/>
              </a:spcAft>
              <a:buNone/>
            </a:pPr>
            <a:r>
              <a:rPr lang="en"/>
              <a:t>license_files = LICENSE</a:t>
            </a:r>
            <a:endParaRPr/>
          </a:p>
          <a:p>
            <a:pPr indent="0" lvl="0" marL="0" rtl="0" algn="l">
              <a:spcBef>
                <a:spcPts val="0"/>
              </a:spcBef>
              <a:spcAft>
                <a:spcPts val="0"/>
              </a:spcAft>
              <a:buNone/>
            </a:pPr>
            <a:r>
              <a:rPr lang="en"/>
              <a:t>classifiers =</a:t>
            </a:r>
            <a:endParaRPr/>
          </a:p>
          <a:p>
            <a:pPr indent="0" lvl="0" marL="0" rtl="0" algn="l">
              <a:spcBef>
                <a:spcPts val="0"/>
              </a:spcBef>
              <a:spcAft>
                <a:spcPts val="0"/>
              </a:spcAft>
              <a:buNone/>
            </a:pPr>
            <a:r>
              <a:rPr lang="en"/>
              <a:t>    License :: OSI Approved :: MIT License</a:t>
            </a:r>
            <a:endParaRPr/>
          </a:p>
          <a:p>
            <a:pPr indent="0" lvl="0" marL="0" rtl="0" algn="l">
              <a:spcBef>
                <a:spcPts val="0"/>
              </a:spcBef>
              <a:spcAft>
                <a:spcPts val="0"/>
              </a:spcAft>
              <a:buNone/>
            </a:pPr>
            <a:r>
              <a:rPr lang="en"/>
              <a:t>Now you’ve learned how to specify a variety of metadata about your package for the Setuptools build backend, and you’ve seen how the build system normalizes and uses that metadata when it builds distribution packages.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Fyi-</a:t>
            </a:r>
            <a:endParaRPr/>
          </a:p>
          <a:p>
            <a:pPr indent="0" lvl="0" marL="0" rtl="0" algn="l">
              <a:spcBef>
                <a:spcPts val="0"/>
              </a:spcBef>
              <a:spcAft>
                <a:spcPts val="0"/>
              </a:spcAft>
              <a:buNone/>
            </a:pPr>
            <a:r>
              <a:rPr lang="en"/>
              <a:t>You can specify the required Python version or range of versions with the python _requires keyword in the [options] section of the setup.cfg file, using the same PEP 440 (https://peps.python.org/pep-0440/) version specifiers that you use to specify package versions. Add this to your setup.cfg file now. It should look like the following: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[options]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python_requires = &gt;=3.9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rPr lang="en"/>
              <a:t>Specifying dependencies for Python packages</a:t>
            </a:r>
            <a:endParaRPr/>
          </a:p>
          <a:p>
            <a:pPr indent="0" lvl="0" marL="0" rtl="0" algn="l">
              <a:spcBef>
                <a:spcPts val="0"/>
              </a:spcBef>
              <a:spcAft>
                <a:spcPts val="0"/>
              </a:spcAft>
              <a:buNone/>
            </a:pPr>
            <a:r>
              <a:rPr lang="en"/>
              <a:t>Setuptools looks for package dependencies in the install_requires key of the [options] section in the setup.cfg file. The install_requires value is a list of dependencies specified using the same syntax you would use in a requirements.txt file.</a:t>
            </a:r>
            <a:endParaRPr/>
          </a:p>
          <a:p>
            <a:pPr indent="0" lvl="0" marL="0" rtl="0" algn="l">
              <a:spcBef>
                <a:spcPts val="0"/>
              </a:spcBef>
              <a:spcAft>
                <a:spcPts val="0"/>
              </a:spcAft>
              <a:buNone/>
            </a:pPr>
            <a:r>
              <a:rPr lang="en"/>
              <a:t>Add the install_requires key now. It should look like the following snippet: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[options]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install_requires =</a:t>
            </a:r>
            <a:endParaRPr/>
          </a:p>
          <a:p>
            <a:pPr indent="0" lvl="0" marL="0" rtl="0" algn="l">
              <a:spcBef>
                <a:spcPts val="0"/>
              </a:spcBef>
              <a:spcAft>
                <a:spcPts val="0"/>
              </a:spcAft>
              <a:buNone/>
            </a:pPr>
            <a:r>
              <a:rPr lang="en"/>
              <a:t>    termcolor&gt;=1.1.0,&lt;2</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rPr lang="en"/>
              <a:t>You can use this environment to test the installation of your package. Use the pip module to install it using the following command from the root directory of your project. The . indicates that pip should install the current directory as a package:</a:t>
            </a:r>
            <a:endParaRPr/>
          </a:p>
          <a:p>
            <a:pPr indent="0" lvl="0" marL="0" rtl="0" algn="l">
              <a:spcBef>
                <a:spcPts val="0"/>
              </a:spcBef>
              <a:spcAft>
                <a:spcPts val="0"/>
              </a:spcAft>
              <a:buNone/>
            </a:pPr>
            <a:r>
              <a:rPr lang="en"/>
              <a:t>$ py -m pip install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command completes, your first-python-package package will be installed just as if it had been installed from PyPI!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want to explore some alternative build tools, check out Poetry (https://python-poetry.org/), flit (https://flit.readthedocs.io), and hatch (https://hatch.pypa.io). Each build system makes different trade-offs between ease of configuration, capability, and user interface. As an example, flit and poetry are geared toward pure-Python packages, whereas Setuptools can support extensions in other languages.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eb514a386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eb514a386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and try to picture how all these things work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I haven’t mention it, t</a:t>
            </a:r>
            <a:r>
              <a:rPr lang="en">
                <a:solidFill>
                  <a:schemeClr val="dk1"/>
                </a:solidFill>
              </a:rPr>
              <a:t>he </a:t>
            </a:r>
            <a:r>
              <a:rPr lang="en">
                <a:solidFill>
                  <a:schemeClr val="dk1"/>
                </a:solidFill>
              </a:rPr>
              <a:t>pyproject.toml contains your metadata.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the newer standard file for configuring Python packaging introduced in PEP 518 (https://www.python.org/dev/peps/pep-0518/) and should be preferred unless a third-party tool you want to use is only compatible with setup.py. </a:t>
            </a:r>
            <a:endParaRPr>
              <a:solidFill>
                <a:schemeClr val="dk1"/>
              </a:solidFill>
            </a:endParaRPr>
          </a:p>
          <a:p>
            <a:pPr indent="0" lvl="0" marL="0" rtl="0" algn="l">
              <a:spcBef>
                <a:spcPts val="0"/>
              </a:spcBef>
              <a:spcAft>
                <a:spcPts val="0"/>
              </a:spcAft>
              <a:buNone/>
            </a:pPr>
            <a:r>
              <a:rPr lang="en">
                <a:solidFill>
                  <a:schemeClr val="dk1"/>
                </a:solidFill>
              </a:rPr>
              <a:t>Python’s project specification file uses TOML (Tom’s Obvious Minimal Language ; https://toml.io/en/), an INI-like language, a cross-language format for configuration files that’s both unambiguous and easy to read and write. The TOML website has an excellent introduction to the format.</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https://toml.io/</a:t>
            </a:r>
            <a:endParaRPr>
              <a:solidFill>
                <a:schemeClr val="dk1"/>
              </a:solidFill>
            </a:endParaRPr>
          </a:p>
          <a:p>
            <a:pPr indent="0" lvl="0" marL="0" rtl="0" algn="l">
              <a:spcBef>
                <a:spcPts val="0"/>
              </a:spcBef>
              <a:spcAft>
                <a:spcPts val="0"/>
              </a:spcAft>
              <a:buNone/>
            </a:pPr>
            <a:r>
              <a:rPr lang="en">
                <a:solidFill>
                  <a:schemeClr val="dk1"/>
                </a:solidFill>
              </a:rPr>
              <a:t>Please note, if you already have a package and it uses the setup.py file, you should consider migrating to the pyproject.toml file and the setup.cfg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Something to point out about the metadata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should start by creating a setup.cfg file in the root directory of your project.  Why?</a:t>
            </a:r>
            <a:endParaRPr>
              <a:solidFill>
                <a:schemeClr val="dk1"/>
              </a:solidFill>
            </a:endParaRPr>
          </a:p>
          <a:p>
            <a:pPr indent="0" lvl="0" marL="0" rtl="0" algn="l">
              <a:spcBef>
                <a:spcPts val="0"/>
              </a:spcBef>
              <a:spcAft>
                <a:spcPts val="0"/>
              </a:spcAft>
              <a:buNone/>
            </a:pPr>
            <a:r>
              <a:rPr lang="en">
                <a:solidFill>
                  <a:schemeClr val="dk1"/>
                </a:solidFill>
              </a:rPr>
              <a:t>Because PEP 621 (https://www.python.org/dev/peps/pep-0621/) describes a standard for declaring static metadata in the pyproject.toml file. </a:t>
            </a:r>
            <a:endParaRPr>
              <a:solidFill>
                <a:schemeClr val="dk1"/>
              </a:solidFill>
            </a:endParaRPr>
          </a:p>
          <a:p>
            <a:pPr indent="0" lvl="0" marL="0" rtl="0" algn="l">
              <a:spcBef>
                <a:spcPts val="0"/>
              </a:spcBef>
              <a:spcAft>
                <a:spcPts val="0"/>
              </a:spcAft>
              <a:buNone/>
            </a:pPr>
            <a:r>
              <a:rPr lang="en">
                <a:solidFill>
                  <a:schemeClr val="dk1"/>
                </a:solidFill>
              </a:rPr>
              <a:t>The PEP has been accepted, BUT the standard is not yet widely adopted. </a:t>
            </a:r>
            <a:endParaRPr>
              <a:solidFill>
                <a:schemeClr val="dk1"/>
              </a:solidFill>
            </a:endParaRPr>
          </a:p>
          <a:p>
            <a:pPr indent="0" lvl="0" marL="0" rtl="0" algn="l">
              <a:spcBef>
                <a:spcPts val="0"/>
              </a:spcBef>
              <a:spcAft>
                <a:spcPts val="0"/>
              </a:spcAft>
              <a:buNone/>
            </a:pPr>
            <a:r>
              <a:rPr lang="en">
                <a:solidFill>
                  <a:schemeClr val="dk1"/>
                </a:solidFill>
              </a:rPr>
              <a:t>Currently, Setuptools backend does not yet support it (https://github.com/pypa/setuptools/issues/1688), but some alternative backends do.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Future chapters will attempt to balance the developer experience for packaging, testing, code quality, and so on across setup.py, setup.cfg, and pyproject.toml accordingly.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Wanted to let you know that 2 fields are minimally required for a package: name and version. </a:t>
            </a:r>
            <a:endParaRPr>
              <a:solidFill>
                <a:schemeClr val="dk1"/>
              </a:solidFill>
            </a:endParaRPr>
          </a:p>
          <a:p>
            <a:pPr indent="0" lvl="0" marL="0" rtl="0" algn="l">
              <a:spcBef>
                <a:spcPts val="0"/>
              </a:spcBef>
              <a:spcAft>
                <a:spcPts val="0"/>
              </a:spcAft>
              <a:buNone/>
            </a:pPr>
            <a:r>
              <a:rPr lang="en">
                <a:solidFill>
                  <a:schemeClr val="dk1"/>
                </a:solidFill>
              </a:rPr>
              <a:t>This is to distinguish a distributed version of your package from other packages and other versions of your own package.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Add the fields to setup.cfg in a section called metadata. It should look like the following: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[metadata]                    ❶</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name = first-python-package   ❷</a:t>
            </a:r>
            <a:endParaRPr>
              <a:solidFill>
                <a:schemeClr val="dk1"/>
              </a:solidFill>
            </a:endParaRPr>
          </a:p>
          <a:p>
            <a:pPr indent="0" lvl="0" marL="0" rtl="0" algn="l">
              <a:spcBef>
                <a:spcPts val="0"/>
              </a:spcBef>
              <a:spcAft>
                <a:spcPts val="0"/>
              </a:spcAft>
              <a:buNone/>
            </a:pPr>
            <a:r>
              <a:rPr lang="en">
                <a:solidFill>
                  <a:schemeClr val="dk1"/>
                </a:solidFill>
              </a:rPr>
              <a:t>version = 0.0.1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already know the Python build system consists of a frontend user interface that integrates with a backend to build package artifacts.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Let’s talk more about the </a:t>
            </a:r>
            <a:r>
              <a:rPr lang="en">
                <a:solidFill>
                  <a:schemeClr val="dk1"/>
                </a:solidFill>
              </a:rPr>
              <a:t>Build Frontends and Build Backends: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the Frontend,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—Pip and build don’t know how to assemble packaging artifacts from source trees.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They delegate that work to the tool you declare in the build-system table.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this relationship, pip and build take the role of build frontends, the tools an end-user invokes to orchestrate the build process. </a:t>
            </a:r>
            <a:endParaRPr>
              <a:solidFill>
                <a:schemeClr val="dk1"/>
              </a:solidFill>
            </a:endParaRPr>
          </a:p>
          <a:p>
            <a:pPr indent="0" lvl="0" marL="0" rtl="0" algn="l">
              <a:spcBef>
                <a:spcPts val="0"/>
              </a:spcBef>
              <a:spcAft>
                <a:spcPts val="0"/>
              </a:spcAft>
              <a:buNone/>
            </a:pPr>
            <a:r>
              <a:rPr lang="en">
                <a:solidFill>
                  <a:schemeClr val="dk1"/>
                </a:solidFill>
              </a:rPr>
              <a:t>The tool that does the actual building is known as the build backend.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Build backends write out core metadata fields based on what you specify in the project table of pyproject.toml</a:t>
            </a:r>
            <a:endParaRPr>
              <a:solidFill>
                <a:schemeClr val="dk1"/>
              </a:solidFill>
            </a:endParaRPr>
          </a:p>
          <a:p>
            <a:pPr indent="0" lvl="0" marL="0" rtl="0" algn="l">
              <a:spcBef>
                <a:spcPts val="0"/>
              </a:spcBef>
              <a:spcAft>
                <a:spcPts val="0"/>
              </a:spcAft>
              <a:buNone/>
            </a:pPr>
            <a:r>
              <a:rPr lang="en">
                <a:solidFill>
                  <a:schemeClr val="dk1"/>
                </a:solidFill>
              </a:rPr>
              <a:t>You specify which backend to use in the TOML file,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Two fields are essential and mandatory for every package: project.name and project.version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are a number of optional fields you can provide, such as the author and license, a short text describing the project, or third-party packages used by the project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not on this picture, but a pyproject.toml file contains up to three tables:</a:t>
            </a:r>
            <a:endParaRPr/>
          </a:p>
          <a:p>
            <a:pPr indent="0" lvl="0" marL="0" rtl="0" algn="l">
              <a:spcBef>
                <a:spcPts val="0"/>
              </a:spcBef>
              <a:spcAft>
                <a:spcPts val="0"/>
              </a:spcAft>
              <a:buNone/>
            </a:pPr>
            <a:r>
              <a:rPr lang="en"/>
              <a:t>1—a “build-system” table</a:t>
            </a:r>
            <a:endParaRPr/>
          </a:p>
          <a:p>
            <a:pPr indent="0" lvl="0" marL="0" rtl="0" algn="l">
              <a:spcBef>
                <a:spcPts val="0"/>
              </a:spcBef>
              <a:spcAft>
                <a:spcPts val="0"/>
              </a:spcAft>
              <a:buNone/>
            </a:pPr>
            <a:r>
              <a:rPr lang="en"/>
              <a:t>Specifies how to build packages for the project (see “Build Frontends and Build Backends”).</a:t>
            </a:r>
            <a:endParaRPr/>
          </a:p>
          <a:p>
            <a:pPr indent="0" lvl="0" marL="0" rtl="0" algn="l">
              <a:spcBef>
                <a:spcPts val="0"/>
              </a:spcBef>
              <a:spcAft>
                <a:spcPts val="0"/>
              </a:spcAft>
              <a:buNone/>
            </a:pPr>
            <a:r>
              <a:rPr lang="en"/>
              <a:t>2—a “project” table</a:t>
            </a:r>
            <a:endParaRPr/>
          </a:p>
          <a:p>
            <a:pPr indent="0" lvl="0" marL="0" rtl="0" algn="l">
              <a:spcBef>
                <a:spcPts val="0"/>
              </a:spcBef>
              <a:spcAft>
                <a:spcPts val="0"/>
              </a:spcAft>
              <a:buNone/>
            </a:pPr>
            <a:r>
              <a:rPr lang="en"/>
              <a:t>Holds the project metadata (see “Project Metadata”).</a:t>
            </a:r>
            <a:endParaRPr/>
          </a:p>
          <a:p>
            <a:pPr indent="0" lvl="0" marL="0" rtl="0" algn="l">
              <a:spcBef>
                <a:spcPts val="0"/>
              </a:spcBef>
              <a:spcAft>
                <a:spcPts val="0"/>
              </a:spcAft>
              <a:buNone/>
            </a:pPr>
            <a:r>
              <a:rPr lang="en"/>
              <a:t>3—a “tool” table</a:t>
            </a:r>
            <a:endParaRPr/>
          </a:p>
          <a:p>
            <a:pPr indent="0" lvl="0" marL="0" rtl="0" algn="l">
              <a:spcBef>
                <a:spcPts val="0"/>
              </a:spcBef>
              <a:spcAft>
                <a:spcPts val="0"/>
              </a:spcAft>
              <a:buNone/>
            </a:pPr>
            <a:r>
              <a:rPr lang="en"/>
              <a:t>Stores configuration for each tool used by the project. For example, the Black code formatter uses tool.black for its configuration.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artifacts (Wheels and Sdists files) -</a:t>
            </a:r>
            <a:endParaRPr/>
          </a:p>
          <a:p>
            <a:pPr indent="0" lvl="0" marL="0" rtl="0" algn="l">
              <a:spcBef>
                <a:spcPts val="0"/>
              </a:spcBef>
              <a:spcAft>
                <a:spcPts val="0"/>
              </a:spcAft>
              <a:buNone/>
            </a:pPr>
            <a:r>
              <a:rPr lang="en"/>
              <a:t>The build placed </a:t>
            </a:r>
            <a:r>
              <a:rPr lang="en"/>
              <a:t>two </a:t>
            </a:r>
            <a:r>
              <a:rPr lang="en"/>
              <a:t>packages/artifacts for your project in the dist directory:</a:t>
            </a:r>
            <a:endParaRPr/>
          </a:p>
          <a:p>
            <a:pPr indent="-298450" lvl="0" marL="457200" rtl="0" algn="l">
              <a:spcBef>
                <a:spcPts val="0"/>
              </a:spcBef>
              <a:spcAft>
                <a:spcPts val="0"/>
              </a:spcAft>
              <a:buSzPts val="1100"/>
              <a:buChar char="-"/>
            </a:pPr>
            <a:r>
              <a:rPr lang="en"/>
              <a:t>random_wikipedia_article-0.1.tar.gz</a:t>
            </a:r>
            <a:endParaRPr/>
          </a:p>
          <a:p>
            <a:pPr indent="-298450" lvl="0" marL="457200" rtl="0" algn="l">
              <a:spcBef>
                <a:spcPts val="0"/>
              </a:spcBef>
              <a:spcAft>
                <a:spcPts val="0"/>
              </a:spcAft>
              <a:buSzPts val="1100"/>
              <a:buChar char="-"/>
            </a:pPr>
            <a:r>
              <a:rPr lang="en"/>
              <a:t>random_wikipedia_article-0.1-py2.py3-none-any.whl</a:t>
            </a:r>
            <a:endParaRPr/>
          </a:p>
          <a:p>
            <a:pPr indent="0" lvl="0" marL="0" rtl="0" algn="l">
              <a:spcBef>
                <a:spcPts val="0"/>
              </a:spcBef>
              <a:spcAft>
                <a:spcPts val="0"/>
              </a:spcAft>
              <a:buNone/>
            </a:pPr>
            <a:r>
              <a:rPr lang="en"/>
              <a:t>These artifacts are known as wheels and sdists. </a:t>
            </a:r>
            <a:endParaRPr/>
          </a:p>
          <a:p>
            <a:pPr indent="-298450" lvl="0" marL="457200" rtl="0" algn="l">
              <a:spcBef>
                <a:spcPts val="0"/>
              </a:spcBef>
              <a:spcAft>
                <a:spcPts val="0"/>
              </a:spcAft>
              <a:buSzPts val="1100"/>
              <a:buChar char="-"/>
            </a:pPr>
            <a:r>
              <a:rPr lang="en"/>
              <a:t>Sdists are tar archives with gzip compression (.tar.gz)</a:t>
            </a:r>
            <a:endParaRPr/>
          </a:p>
          <a:p>
            <a:pPr indent="-298450" lvl="1" marL="914400" rtl="0" algn="l">
              <a:spcBef>
                <a:spcPts val="0"/>
              </a:spcBef>
              <a:spcAft>
                <a:spcPts val="0"/>
              </a:spcAft>
              <a:buSzPts val="1100"/>
              <a:buChar char="-"/>
            </a:pPr>
            <a:r>
              <a:rPr lang="en"/>
              <a:t>Sdists, by contrast, are SOURCE-distributions: they require an additional build step to produce an installable wheel.</a:t>
            </a:r>
            <a:endParaRPr/>
          </a:p>
          <a:p>
            <a:pPr indent="-298450" lvl="0" marL="457200" rtl="0" algn="l">
              <a:spcBef>
                <a:spcPts val="0"/>
              </a:spcBef>
              <a:spcAft>
                <a:spcPts val="0"/>
              </a:spcAft>
              <a:buClr>
                <a:schemeClr val="dk1"/>
              </a:buClr>
              <a:buSzPts val="1100"/>
              <a:buChar char="-"/>
            </a:pPr>
            <a:r>
              <a:rPr lang="en">
                <a:solidFill>
                  <a:schemeClr val="dk1"/>
                </a:solidFill>
              </a:rPr>
              <a:t>Wheels are ZIP archives with a .whl extension,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Wheels are BUILT-distributions—for the most part, installers simply extract them into the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distinction between SOURCE-distributions and BUILT-distributions may seem strange for an interpreted language, but remember that Python modules can also be written in a compiled language, for performance (or to provide Python bindings for an existing library). </a:t>
            </a:r>
            <a:endParaRPr/>
          </a:p>
          <a:p>
            <a:pPr indent="0" lvl="0" marL="0" rtl="0" algn="l">
              <a:spcBef>
                <a:spcPts val="0"/>
              </a:spcBef>
              <a:spcAft>
                <a:spcPts val="0"/>
              </a:spcAft>
              <a:buNone/>
            </a:pPr>
            <a:r>
              <a:rPr lang="en"/>
              <a:t>In this case, SOURCE-distributions provide a useful fallback for platforms where no pre-BUILT wheels are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 create your package, you should build and publish both (SOURCE) sdists and (BUILT) wheels for your releases. </a:t>
            </a:r>
            <a:endParaRPr/>
          </a:p>
          <a:p>
            <a:pPr indent="0" lvl="0" marL="0" rtl="0" algn="l">
              <a:spcBef>
                <a:spcPts val="0"/>
              </a:spcBef>
              <a:spcAft>
                <a:spcPts val="0"/>
              </a:spcAft>
              <a:buNone/>
            </a:pPr>
            <a:r>
              <a:rPr lang="en"/>
              <a:t>This gives users a choice,</a:t>
            </a:r>
            <a:endParaRPr/>
          </a:p>
          <a:p>
            <a:pPr indent="-298450" lvl="0" marL="457200" rtl="0" algn="l">
              <a:spcBef>
                <a:spcPts val="0"/>
              </a:spcBef>
              <a:spcAft>
                <a:spcPts val="0"/>
              </a:spcAft>
              <a:buSzPts val="1100"/>
              <a:buChar char="-"/>
            </a:pPr>
            <a:r>
              <a:rPr lang="en"/>
              <a:t> they can download and install the wheel if their environment is compatible (which is always the case for a pure Python package).</a:t>
            </a:r>
            <a:endParaRPr/>
          </a:p>
          <a:p>
            <a:pPr indent="-298450" lvl="0" marL="457200" rtl="0" algn="l">
              <a:spcBef>
                <a:spcPts val="0"/>
              </a:spcBef>
              <a:spcAft>
                <a:spcPts val="0"/>
              </a:spcAft>
              <a:buSzPts val="1100"/>
              <a:buChar char="-"/>
            </a:pPr>
            <a:r>
              <a:rPr lang="en"/>
              <a:t>Or they can download the sdist and build and install a wheel from it locally.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t>
            </a:r>
            <a:endParaRPr/>
          </a:p>
          <a:p>
            <a:pPr indent="0" lvl="0" marL="0" rtl="0" algn="l">
              <a:spcBef>
                <a:spcPts val="0"/>
              </a:spcBef>
              <a:spcAft>
                <a:spcPts val="0"/>
              </a:spcAft>
              <a:buClr>
                <a:schemeClr val="dk1"/>
              </a:buClr>
              <a:buSzPts val="1100"/>
              <a:buFont typeface="Arial"/>
              <a:buNone/>
            </a:pPr>
            <a:r>
              <a:rPr lang="en">
                <a:solidFill>
                  <a:schemeClr val="dk1"/>
                </a:solidFill>
              </a:rPr>
              <a:t>Fyi-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build-system table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Field			Type			Description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Requires		array of strings	The list of packages required to build the project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Build-backend		string			The import name of the build backend in the format package.module:object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Build-path		string			An entry for sys.path needed to import the build backend (optional)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Fyi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HINT-</a:t>
            </a:r>
            <a:endParaRPr/>
          </a:p>
          <a:p>
            <a:pPr indent="0" lvl="0" marL="0" rtl="0" algn="l">
              <a:spcBef>
                <a:spcPts val="0"/>
              </a:spcBef>
              <a:spcAft>
                <a:spcPts val="0"/>
              </a:spcAft>
              <a:buNone/>
            </a:pPr>
            <a:r>
              <a:rPr lang="en"/>
              <a:t>The build tool first creates an sdist from the project, and then uses that to create a wheel. </a:t>
            </a:r>
            <a:endParaRPr/>
          </a:p>
          <a:p>
            <a:pPr indent="0" lvl="0" marL="0" rtl="0" algn="l">
              <a:spcBef>
                <a:spcPts val="0"/>
              </a:spcBef>
              <a:spcAft>
                <a:spcPts val="0"/>
              </a:spcAft>
              <a:buNone/>
            </a:pPr>
            <a:r>
              <a:rPr lang="en"/>
              <a:t>Generally, a pure Python package has a single sdist and a single wheel for a given release. </a:t>
            </a:r>
            <a:endParaRPr/>
          </a:p>
          <a:p>
            <a:pPr indent="0" lvl="0" marL="0" rtl="0" algn="l">
              <a:spcBef>
                <a:spcPts val="0"/>
              </a:spcBef>
              <a:spcAft>
                <a:spcPts val="0"/>
              </a:spcAft>
              <a:buNone/>
            </a:pPr>
            <a:r>
              <a:rPr lang="en"/>
              <a:t>Binary extension modules, on the other hand, commonly come in wheels for a range of platforms and environments.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last thing that we can talk about in the TOML metadata/ini file -</a:t>
            </a:r>
            <a:endParaRPr/>
          </a:p>
          <a:p>
            <a:pPr indent="0" lvl="0" marL="0" rtl="0" algn="l">
              <a:spcBef>
                <a:spcPts val="0"/>
              </a:spcBef>
              <a:spcAft>
                <a:spcPts val="0"/>
              </a:spcAft>
              <a:buNone/>
            </a:pPr>
            <a:r>
              <a:rPr lang="en"/>
              <a:t>Keywords and Classifiers</a:t>
            </a:r>
            <a:endParaRPr/>
          </a:p>
          <a:p>
            <a:pPr indent="0" lvl="0" marL="0" rtl="0" algn="l">
              <a:spcBef>
                <a:spcPts val="0"/>
              </a:spcBef>
              <a:spcAft>
                <a:spcPts val="0"/>
              </a:spcAft>
              <a:buNone/>
            </a:pPr>
            <a:r>
              <a:rPr lang="en"/>
              <a:t>The project.keywords field contains a list of strings that people can use to search for your project.</a:t>
            </a:r>
            <a:endParaRPr/>
          </a:p>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keywords = ["wikipedia"]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project.classifiers field contains a list of classifiers to categorize the project in a standardized way.</a:t>
            </a:r>
            <a:endParaRPr/>
          </a:p>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classifiers = [</a:t>
            </a:r>
            <a:endParaRPr/>
          </a:p>
          <a:p>
            <a:pPr indent="0" lvl="0" marL="0" rtl="0" algn="l">
              <a:spcBef>
                <a:spcPts val="0"/>
              </a:spcBef>
              <a:spcAft>
                <a:spcPts val="0"/>
              </a:spcAft>
              <a:buNone/>
            </a:pPr>
            <a:r>
              <a:rPr lang="en"/>
              <a:t>    "Development Status :: 3 - Alpha",</a:t>
            </a:r>
            <a:endParaRPr/>
          </a:p>
          <a:p>
            <a:pPr indent="0" lvl="0" marL="0" rtl="0" algn="l">
              <a:spcBef>
                <a:spcPts val="0"/>
              </a:spcBef>
              <a:spcAft>
                <a:spcPts val="0"/>
              </a:spcAft>
              <a:buNone/>
            </a:pPr>
            <a:r>
              <a:rPr lang="en"/>
              <a:t>    "Environment :: Console",</a:t>
            </a:r>
            <a:endParaRPr/>
          </a:p>
          <a:p>
            <a:pPr indent="0" lvl="0" marL="0" rtl="0" algn="l">
              <a:spcBef>
                <a:spcPts val="0"/>
              </a:spcBef>
              <a:spcAft>
                <a:spcPts val="0"/>
              </a:spcAft>
              <a:buNone/>
            </a:pPr>
            <a:r>
              <a:rPr lang="en"/>
              <a:t>    "Topic :: Games/Entertainment :: Fortune Cookies",</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PyPI maintains the official registry of classifiers for Python projects. </a:t>
            </a:r>
            <a:endParaRPr/>
          </a:p>
          <a:p>
            <a:pPr indent="0" lvl="0" marL="0" rtl="0" algn="l">
              <a:spcBef>
                <a:spcPts val="0"/>
              </a:spcBef>
              <a:spcAft>
                <a:spcPts val="0"/>
              </a:spcAft>
              <a:buNone/>
            </a:pPr>
            <a:r>
              <a:rPr lang="en" u="sng">
                <a:solidFill>
                  <a:schemeClr val="hlink"/>
                </a:solidFill>
                <a:hlinkClick r:id="rId3"/>
              </a:rPr>
              <a:t>https://pypi.org/classifiers</a:t>
            </a:r>
            <a:endParaRPr/>
          </a:p>
          <a:p>
            <a:pPr indent="0" lvl="0" marL="0" rtl="0" algn="l">
              <a:spcBef>
                <a:spcPts val="0"/>
              </a:spcBef>
              <a:spcAft>
                <a:spcPts val="0"/>
              </a:spcAft>
              <a:buNone/>
            </a:pPr>
            <a:r>
              <a:rPr lang="en"/>
              <a:t>They are known as Trove classifiers and consist of hierarchically organized labels separated by double colon.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ilberhdez@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est.pypi.org" TargetMode="External"/><Relationship Id="rId4" Type="http://schemas.openxmlformats.org/officeDocument/2006/relationships/hyperlink" Target="https://twine.readthedocs.io/en/stable/" TargetMode="External"/><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log.tidelift.com/a-brief-history-of-package-management" TargetMode="External"/><Relationship Id="rId4" Type="http://schemas.openxmlformats.org/officeDocument/2006/relationships/hyperlink" Target="https://packaging.python.org/en/latest/tutorials/packaging-projects/#configuring-metadata" TargetMode="External"/><Relationship Id="rId5" Type="http://schemas.openxmlformats.org/officeDocument/2006/relationships/hyperlink" Target="https://packaging.python.org/en/latest/guides/writing-pyproject-toml/#writing-your-pyproject-toml" TargetMode="External"/><Relationship Id="rId6" Type="http://schemas.openxmlformats.org/officeDocument/2006/relationships/hyperlink" Target="https://docs.pypi.org/trusted-publishers/adding-a-publish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7902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Background / Deployment:</a:t>
            </a:r>
            <a:endParaRPr sz="2400">
              <a:latin typeface="Arial"/>
              <a:ea typeface="Arial"/>
              <a:cs typeface="Arial"/>
              <a:sym typeface="Arial"/>
            </a:endParaRPr>
          </a:p>
          <a:p>
            <a:pPr indent="0" lvl="0" marL="0" rtl="0" algn="l">
              <a:spcBef>
                <a:spcPts val="0"/>
              </a:spcBef>
              <a:spcAft>
                <a:spcPts val="0"/>
              </a:spcAft>
              <a:buNone/>
            </a:pPr>
            <a:r>
              <a:rPr lang="en" sz="2400">
                <a:latin typeface="Arial"/>
                <a:ea typeface="Arial"/>
                <a:cs typeface="Arial"/>
                <a:sym typeface="Arial"/>
              </a:rPr>
              <a:t>PyPI - the package index</a:t>
            </a:r>
            <a:endParaRPr sz="4900">
              <a:latin typeface="Arial"/>
              <a:ea typeface="Arial"/>
              <a:cs typeface="Arial"/>
              <a:sym typeface="Aria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Wilber Hernandez</a:t>
            </a:r>
            <a:endParaRPr sz="1400">
              <a:latin typeface="Arial"/>
              <a:ea typeface="Arial"/>
              <a:cs typeface="Arial"/>
              <a:sym typeface="Arial"/>
            </a:endParaRPr>
          </a:p>
          <a:p>
            <a:pPr indent="0" lvl="0" marL="0" rtl="0" algn="l">
              <a:spcBef>
                <a:spcPts val="0"/>
              </a:spcBef>
              <a:spcAft>
                <a:spcPts val="0"/>
              </a:spcAft>
              <a:buNone/>
            </a:pPr>
            <a:r>
              <a:rPr lang="en" sz="1400" u="sng">
                <a:solidFill>
                  <a:schemeClr val="hlink"/>
                </a:solidFill>
                <a:latin typeface="Arial"/>
                <a:ea typeface="Arial"/>
                <a:cs typeface="Arial"/>
                <a:sym typeface="Arial"/>
                <a:hlinkClick r:id="rId3"/>
              </a:rPr>
              <a:t>wilberhdez@gmail.com</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https://www.linkedin.com/in/wilberhdez26/</a:t>
            </a:r>
            <a:endParaRPr sz="1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3" name="Shape 353"/>
        <p:cNvGrpSpPr/>
        <p:nvPr/>
      </p:nvGrpSpPr>
      <p:grpSpPr>
        <a:xfrm>
          <a:off x="0" y="0"/>
          <a:ext cx="0" cy="0"/>
          <a:chOff x="0" y="0"/>
          <a:chExt cx="0" cy="0"/>
        </a:xfrm>
      </p:grpSpPr>
      <p:sp>
        <p:nvSpPr>
          <p:cNvPr id="354" name="Google Shape;35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Distribution Package Artifacts Created</a:t>
            </a:r>
            <a:endParaRPr sz="4900">
              <a:solidFill>
                <a:schemeClr val="lt1"/>
              </a:solidFill>
              <a:latin typeface="Arial"/>
              <a:ea typeface="Arial"/>
              <a:cs typeface="Arial"/>
              <a:sym typeface="Arial"/>
            </a:endParaRPr>
          </a:p>
        </p:txBody>
      </p:sp>
      <p:pic>
        <p:nvPicPr>
          <p:cNvPr id="355" name="Google Shape;355;p22"/>
          <p:cNvPicPr preferRelativeResize="0"/>
          <p:nvPr/>
        </p:nvPicPr>
        <p:blipFill>
          <a:blip r:embed="rId3">
            <a:alphaModFix/>
          </a:blip>
          <a:stretch>
            <a:fillRect/>
          </a:stretch>
        </p:blipFill>
        <p:spPr>
          <a:xfrm>
            <a:off x="970375" y="1379000"/>
            <a:ext cx="2112085" cy="999300"/>
          </a:xfrm>
          <a:prstGeom prst="rect">
            <a:avLst/>
          </a:prstGeom>
          <a:noFill/>
          <a:ln>
            <a:noFill/>
          </a:ln>
        </p:spPr>
      </p:pic>
      <p:pic>
        <p:nvPicPr>
          <p:cNvPr id="356" name="Google Shape;356;p22"/>
          <p:cNvPicPr preferRelativeResize="0"/>
          <p:nvPr/>
        </p:nvPicPr>
        <p:blipFill>
          <a:blip r:embed="rId4">
            <a:alphaModFix/>
          </a:blip>
          <a:stretch>
            <a:fillRect/>
          </a:stretch>
        </p:blipFill>
        <p:spPr>
          <a:xfrm>
            <a:off x="3569752" y="1850163"/>
            <a:ext cx="3885000" cy="1237625"/>
          </a:xfrm>
          <a:prstGeom prst="rect">
            <a:avLst/>
          </a:prstGeom>
          <a:noFill/>
          <a:ln>
            <a:noFill/>
          </a:ln>
        </p:spPr>
      </p:pic>
      <p:pic>
        <p:nvPicPr>
          <p:cNvPr id="357" name="Google Shape;357;p22"/>
          <p:cNvPicPr preferRelativeResize="0"/>
          <p:nvPr/>
        </p:nvPicPr>
        <p:blipFill>
          <a:blip r:embed="rId5">
            <a:alphaModFix/>
          </a:blip>
          <a:stretch>
            <a:fillRect/>
          </a:stretch>
        </p:blipFill>
        <p:spPr>
          <a:xfrm>
            <a:off x="3596763" y="3249116"/>
            <a:ext cx="3272025" cy="424175"/>
          </a:xfrm>
          <a:prstGeom prst="rect">
            <a:avLst/>
          </a:prstGeom>
          <a:noFill/>
          <a:ln>
            <a:noFill/>
          </a:ln>
        </p:spPr>
      </p:pic>
      <p:pic>
        <p:nvPicPr>
          <p:cNvPr id="358" name="Google Shape;358;p22"/>
          <p:cNvPicPr preferRelativeResize="0"/>
          <p:nvPr/>
        </p:nvPicPr>
        <p:blipFill>
          <a:blip r:embed="rId6">
            <a:alphaModFix/>
          </a:blip>
          <a:stretch>
            <a:fillRect/>
          </a:stretch>
        </p:blipFill>
        <p:spPr>
          <a:xfrm>
            <a:off x="3158500" y="3834625"/>
            <a:ext cx="1950250" cy="782075"/>
          </a:xfrm>
          <a:prstGeom prst="rect">
            <a:avLst/>
          </a:prstGeom>
          <a:noFill/>
          <a:ln>
            <a:noFill/>
          </a:ln>
        </p:spPr>
      </p:pic>
      <p:pic>
        <p:nvPicPr>
          <p:cNvPr id="359" name="Google Shape;359;p22"/>
          <p:cNvPicPr preferRelativeResize="0"/>
          <p:nvPr/>
        </p:nvPicPr>
        <p:blipFill>
          <a:blip r:embed="rId7">
            <a:alphaModFix/>
          </a:blip>
          <a:stretch>
            <a:fillRect/>
          </a:stretch>
        </p:blipFill>
        <p:spPr>
          <a:xfrm>
            <a:off x="5396450" y="4156850"/>
            <a:ext cx="2881900" cy="686825"/>
          </a:xfrm>
          <a:prstGeom prst="rect">
            <a:avLst/>
          </a:prstGeom>
          <a:noFill/>
          <a:ln>
            <a:noFill/>
          </a:ln>
        </p:spPr>
      </p:pic>
      <p:cxnSp>
        <p:nvCxnSpPr>
          <p:cNvPr id="360" name="Google Shape;360;p22"/>
          <p:cNvCxnSpPr/>
          <p:nvPr/>
        </p:nvCxnSpPr>
        <p:spPr>
          <a:xfrm flipH="1" rot="10800000">
            <a:off x="1399875" y="2022950"/>
            <a:ext cx="2196900" cy="38100"/>
          </a:xfrm>
          <a:prstGeom prst="straightConnector1">
            <a:avLst/>
          </a:prstGeom>
          <a:noFill/>
          <a:ln cap="flat" cmpd="sng" w="9525">
            <a:solidFill>
              <a:schemeClr val="dk2"/>
            </a:solidFill>
            <a:prstDash val="solid"/>
            <a:round/>
            <a:headEnd len="med" w="med" type="none"/>
            <a:tailEnd len="med" w="med" type="triangle"/>
          </a:ln>
        </p:spPr>
      </p:cxnSp>
      <p:cxnSp>
        <p:nvCxnSpPr>
          <p:cNvPr id="361" name="Google Shape;361;p22"/>
          <p:cNvCxnSpPr/>
          <p:nvPr/>
        </p:nvCxnSpPr>
        <p:spPr>
          <a:xfrm flipH="1">
            <a:off x="5108675" y="3614975"/>
            <a:ext cx="869400" cy="3309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22"/>
          <p:cNvCxnSpPr/>
          <p:nvPr/>
        </p:nvCxnSpPr>
        <p:spPr>
          <a:xfrm>
            <a:off x="4712450" y="4219663"/>
            <a:ext cx="684000" cy="1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6" name="Shape 366"/>
        <p:cNvGrpSpPr/>
        <p:nvPr/>
      </p:nvGrpSpPr>
      <p:grpSpPr>
        <a:xfrm>
          <a:off x="0" y="0"/>
          <a:ext cx="0" cy="0"/>
          <a:chOff x="0" y="0"/>
          <a:chExt cx="0" cy="0"/>
        </a:xfrm>
      </p:grpSpPr>
      <p:sp>
        <p:nvSpPr>
          <p:cNvPr id="367" name="Google Shape;36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Metadata bet. project and distribution package</a:t>
            </a:r>
            <a:endParaRPr sz="4900">
              <a:solidFill>
                <a:schemeClr val="lt1"/>
              </a:solidFill>
              <a:latin typeface="Arial"/>
              <a:ea typeface="Arial"/>
              <a:cs typeface="Arial"/>
              <a:sym typeface="Arial"/>
            </a:endParaRPr>
          </a:p>
        </p:txBody>
      </p:sp>
      <p:pic>
        <p:nvPicPr>
          <p:cNvPr id="368" name="Google Shape;368;p23"/>
          <p:cNvPicPr preferRelativeResize="0"/>
          <p:nvPr/>
        </p:nvPicPr>
        <p:blipFill>
          <a:blip r:embed="rId3">
            <a:alphaModFix/>
          </a:blip>
          <a:stretch>
            <a:fillRect/>
          </a:stretch>
        </p:blipFill>
        <p:spPr>
          <a:xfrm>
            <a:off x="2932225" y="1110150"/>
            <a:ext cx="3404849" cy="383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2" name="Shape 372"/>
        <p:cNvGrpSpPr/>
        <p:nvPr/>
      </p:nvGrpSpPr>
      <p:grpSpPr>
        <a:xfrm>
          <a:off x="0" y="0"/>
          <a:ext cx="0" cy="0"/>
          <a:chOff x="0" y="0"/>
          <a:chExt cx="0" cy="0"/>
        </a:xfrm>
      </p:grpSpPr>
      <p:sp>
        <p:nvSpPr>
          <p:cNvPr id="373" name="Google Shape;37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A Continuous Integration Pipeline</a:t>
            </a:r>
            <a:endParaRPr sz="4900">
              <a:solidFill>
                <a:schemeClr val="lt1"/>
              </a:solidFill>
              <a:latin typeface="Arial"/>
              <a:ea typeface="Arial"/>
              <a:cs typeface="Arial"/>
              <a:sym typeface="Arial"/>
            </a:endParaRPr>
          </a:p>
        </p:txBody>
      </p:sp>
      <p:pic>
        <p:nvPicPr>
          <p:cNvPr id="374" name="Google Shape;374;p24"/>
          <p:cNvPicPr preferRelativeResize="0"/>
          <p:nvPr/>
        </p:nvPicPr>
        <p:blipFill>
          <a:blip r:embed="rId3">
            <a:alphaModFix/>
          </a:blip>
          <a:stretch>
            <a:fillRect/>
          </a:stretch>
        </p:blipFill>
        <p:spPr>
          <a:xfrm>
            <a:off x="2445925" y="1354625"/>
            <a:ext cx="4252126" cy="34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8" name="Shape 378"/>
        <p:cNvGrpSpPr/>
        <p:nvPr/>
      </p:nvGrpSpPr>
      <p:grpSpPr>
        <a:xfrm>
          <a:off x="0" y="0"/>
          <a:ext cx="0" cy="0"/>
          <a:chOff x="0" y="0"/>
          <a:chExt cx="0" cy="0"/>
        </a:xfrm>
      </p:grpSpPr>
      <p:sp>
        <p:nvSpPr>
          <p:cNvPr id="379" name="Google Shape;37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Deployment / Publishing Your Package</a:t>
            </a:r>
            <a:endParaRPr sz="4900">
              <a:solidFill>
                <a:schemeClr val="lt1"/>
              </a:solidFill>
              <a:latin typeface="Arial"/>
              <a:ea typeface="Arial"/>
              <a:cs typeface="Arial"/>
              <a:sym typeface="Arial"/>
            </a:endParaRPr>
          </a:p>
        </p:txBody>
      </p:sp>
      <p:sp>
        <p:nvSpPr>
          <p:cNvPr id="380" name="Google Shape;380;p25"/>
          <p:cNvSpPr txBox="1"/>
          <p:nvPr>
            <p:ph idx="1" type="body"/>
          </p:nvPr>
        </p:nvSpPr>
        <p:spPr>
          <a:xfrm>
            <a:off x="1303800" y="1761450"/>
            <a:ext cx="7030500" cy="2541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Create an PyPI user account</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https://pypi.org/account/register/</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“Claim” the package name you want to use on PyPI</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Check if your package name already exists on PyPI, https://pypi.org</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M</a:t>
            </a:r>
            <a:r>
              <a:rPr lang="en" sz="1400">
                <a:solidFill>
                  <a:schemeClr val="lt1"/>
                </a:solidFill>
                <a:latin typeface="Arial"/>
                <a:ea typeface="Arial"/>
                <a:cs typeface="Arial"/>
                <a:sym typeface="Arial"/>
              </a:rPr>
              <a:t>anually</a:t>
            </a:r>
            <a:r>
              <a:rPr lang="en" sz="1400">
                <a:solidFill>
                  <a:schemeClr val="lt1"/>
                </a:solidFill>
                <a:latin typeface="Arial"/>
                <a:ea typeface="Arial"/>
                <a:cs typeface="Arial"/>
                <a:sym typeface="Arial"/>
              </a:rPr>
              <a:t> upload your </a:t>
            </a:r>
            <a:r>
              <a:rPr lang="en" sz="1400">
                <a:solidFill>
                  <a:schemeClr val="lt1"/>
                </a:solidFill>
                <a:latin typeface="Arial"/>
                <a:ea typeface="Arial"/>
                <a:cs typeface="Arial"/>
                <a:sym typeface="Arial"/>
              </a:rPr>
              <a:t>package</a:t>
            </a:r>
            <a:endParaRPr sz="1400">
              <a:solidFill>
                <a:schemeClr val="lt1"/>
              </a:solidFill>
              <a:latin typeface="Arial"/>
              <a:ea typeface="Arial"/>
              <a:cs typeface="Arial"/>
              <a:sym typeface="Arial"/>
            </a:endParaRPr>
          </a:p>
          <a:p>
            <a:pPr indent="-317500" lvl="2" marL="13716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You can test on </a:t>
            </a:r>
            <a:r>
              <a:rPr lang="en" sz="1400" u="sng">
                <a:solidFill>
                  <a:schemeClr val="hlink"/>
                </a:solidFill>
                <a:latin typeface="Arial"/>
                <a:ea typeface="Arial"/>
                <a:cs typeface="Arial"/>
                <a:sym typeface="Arial"/>
                <a:hlinkClick r:id="rId3"/>
              </a:rPr>
              <a:t>https://test.pypi.org</a:t>
            </a:r>
            <a:r>
              <a:rPr lang="en" sz="1400">
                <a:solidFill>
                  <a:schemeClr val="lt1"/>
                </a:solidFill>
                <a:latin typeface="Arial"/>
                <a:ea typeface="Arial"/>
                <a:cs typeface="Arial"/>
                <a:sym typeface="Arial"/>
              </a:rPr>
              <a:t> before trying on live home page</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Use Twine-tool to publish your package, </a:t>
            </a:r>
            <a:r>
              <a:rPr lang="en" sz="1400" u="sng">
                <a:solidFill>
                  <a:schemeClr val="hlink"/>
                </a:solidFill>
                <a:latin typeface="Arial"/>
                <a:ea typeface="Arial"/>
                <a:cs typeface="Arial"/>
                <a:sym typeface="Arial"/>
                <a:hlinkClick r:id="rId4"/>
              </a:rPr>
              <a:t>https://twine.readthedocs.io/en/stable/</a:t>
            </a:r>
            <a:endParaRPr sz="1400">
              <a:solidFill>
                <a:schemeClr val="lt1"/>
              </a:solidFill>
              <a:latin typeface="Arial"/>
              <a:ea typeface="Arial"/>
              <a:cs typeface="Arial"/>
              <a:sym typeface="Arial"/>
            </a:endParaRPr>
          </a:p>
        </p:txBody>
      </p:sp>
      <p:pic>
        <p:nvPicPr>
          <p:cNvPr id="381" name="Google Shape;381;p25"/>
          <p:cNvPicPr preferRelativeResize="0"/>
          <p:nvPr/>
        </p:nvPicPr>
        <p:blipFill>
          <a:blip r:embed="rId5">
            <a:alphaModFix/>
          </a:blip>
          <a:stretch>
            <a:fillRect/>
          </a:stretch>
        </p:blipFill>
        <p:spPr>
          <a:xfrm>
            <a:off x="6180275" y="1317599"/>
            <a:ext cx="2514001" cy="569126"/>
          </a:xfrm>
          <a:prstGeom prst="rect">
            <a:avLst/>
          </a:prstGeom>
          <a:noFill/>
          <a:ln>
            <a:noFill/>
          </a:ln>
        </p:spPr>
      </p:pic>
      <p:pic>
        <p:nvPicPr>
          <p:cNvPr id="382" name="Google Shape;382;p25"/>
          <p:cNvPicPr preferRelativeResize="0"/>
          <p:nvPr/>
        </p:nvPicPr>
        <p:blipFill>
          <a:blip r:embed="rId6">
            <a:alphaModFix/>
          </a:blip>
          <a:stretch>
            <a:fillRect/>
          </a:stretch>
        </p:blipFill>
        <p:spPr>
          <a:xfrm>
            <a:off x="6180275" y="2659454"/>
            <a:ext cx="2514000" cy="437475"/>
          </a:xfrm>
          <a:prstGeom prst="rect">
            <a:avLst/>
          </a:prstGeom>
          <a:noFill/>
          <a:ln>
            <a:noFill/>
          </a:ln>
        </p:spPr>
      </p:pic>
      <p:pic>
        <p:nvPicPr>
          <p:cNvPr id="383" name="Google Shape;383;p25"/>
          <p:cNvPicPr preferRelativeResize="0"/>
          <p:nvPr/>
        </p:nvPicPr>
        <p:blipFill>
          <a:blip r:embed="rId7">
            <a:alphaModFix/>
          </a:blip>
          <a:stretch>
            <a:fillRect/>
          </a:stretch>
        </p:blipFill>
        <p:spPr>
          <a:xfrm>
            <a:off x="6128545" y="1978150"/>
            <a:ext cx="2565729" cy="56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Package Lifecycle</a:t>
            </a:r>
            <a:endParaRPr sz="2400">
              <a:solidFill>
                <a:schemeClr val="lt1"/>
              </a:solidFill>
              <a:latin typeface="Arial"/>
              <a:ea typeface="Arial"/>
              <a:cs typeface="Arial"/>
              <a:sym typeface="Arial"/>
            </a:endParaRPr>
          </a:p>
        </p:txBody>
      </p:sp>
      <p:pic>
        <p:nvPicPr>
          <p:cNvPr id="389" name="Google Shape;389;p26"/>
          <p:cNvPicPr preferRelativeResize="0"/>
          <p:nvPr/>
        </p:nvPicPr>
        <p:blipFill>
          <a:blip r:embed="rId3">
            <a:alphaModFix/>
          </a:blip>
          <a:stretch>
            <a:fillRect/>
          </a:stretch>
        </p:blipFill>
        <p:spPr>
          <a:xfrm>
            <a:off x="1523275" y="1597871"/>
            <a:ext cx="6097449" cy="2859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3" name="Shape 393"/>
        <p:cNvGrpSpPr/>
        <p:nvPr/>
      </p:nvGrpSpPr>
      <p:grpSpPr>
        <a:xfrm>
          <a:off x="0" y="0"/>
          <a:ext cx="0" cy="0"/>
          <a:chOff x="0" y="0"/>
          <a:chExt cx="0" cy="0"/>
        </a:xfrm>
      </p:grpSpPr>
      <p:sp>
        <p:nvSpPr>
          <p:cNvPr id="394" name="Google Shape;39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PIP Package Manager</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(Configuring PIP)</a:t>
            </a:r>
            <a:endParaRPr sz="2400">
              <a:solidFill>
                <a:schemeClr val="lt1"/>
              </a:solidFill>
              <a:latin typeface="Arial"/>
              <a:ea typeface="Arial"/>
              <a:cs typeface="Arial"/>
              <a:sym typeface="Arial"/>
            </a:endParaRPr>
          </a:p>
        </p:txBody>
      </p:sp>
      <p:sp>
        <p:nvSpPr>
          <p:cNvPr id="395" name="Google Shape;39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Reasons for adding a configuration file:</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Company hosting a private package index</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Issues with cache so force PIP to redownload</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Control where PIP puts downloaded and extracts files</a:t>
            </a:r>
            <a:endParaRPr sz="1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9" name="Shape 399"/>
        <p:cNvGrpSpPr/>
        <p:nvPr/>
      </p:nvGrpSpPr>
      <p:grpSpPr>
        <a:xfrm>
          <a:off x="0" y="0"/>
          <a:ext cx="0" cy="0"/>
          <a:chOff x="0" y="0"/>
          <a:chExt cx="0" cy="0"/>
        </a:xfrm>
      </p:grpSpPr>
      <p:sp>
        <p:nvSpPr>
          <p:cNvPr id="400" name="Google Shape;400;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PIP Package Manager</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(Configuring PIP continues)</a:t>
            </a:r>
            <a:endParaRPr sz="2400">
              <a:solidFill>
                <a:schemeClr val="lt1"/>
              </a:solidFill>
              <a:latin typeface="Arial"/>
              <a:ea typeface="Arial"/>
              <a:cs typeface="Arial"/>
              <a:sym typeface="Arial"/>
            </a:endParaRPr>
          </a:p>
        </p:txBody>
      </p:sp>
      <p:sp>
        <p:nvSpPr>
          <p:cNvPr id="401" name="Google Shape;401;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Here’s an example of the configuration file (also available in CLI)  </a:t>
            </a:r>
            <a:endParaRPr sz="1400">
              <a:solidFill>
                <a:schemeClr val="lt1"/>
              </a:solidFill>
              <a:latin typeface="Arial"/>
              <a:ea typeface="Arial"/>
              <a:cs typeface="Arial"/>
              <a:sym typeface="Arial"/>
            </a:endParaRPr>
          </a:p>
        </p:txBody>
      </p:sp>
      <p:pic>
        <p:nvPicPr>
          <p:cNvPr id="402" name="Google Shape;402;p28"/>
          <p:cNvPicPr preferRelativeResize="0"/>
          <p:nvPr/>
        </p:nvPicPr>
        <p:blipFill>
          <a:blip r:embed="rId3">
            <a:alphaModFix/>
          </a:blip>
          <a:stretch>
            <a:fillRect/>
          </a:stretch>
        </p:blipFill>
        <p:spPr>
          <a:xfrm>
            <a:off x="2722829" y="2341875"/>
            <a:ext cx="5210721" cy="2405426"/>
          </a:xfrm>
          <a:prstGeom prst="rect">
            <a:avLst/>
          </a:prstGeom>
          <a:noFill/>
          <a:ln>
            <a:noFill/>
          </a:ln>
        </p:spPr>
      </p:pic>
      <p:cxnSp>
        <p:nvCxnSpPr>
          <p:cNvPr id="403" name="Google Shape;403;p28"/>
          <p:cNvCxnSpPr/>
          <p:nvPr/>
        </p:nvCxnSpPr>
        <p:spPr>
          <a:xfrm>
            <a:off x="2328641" y="3283764"/>
            <a:ext cx="1533000" cy="64200"/>
          </a:xfrm>
          <a:prstGeom prst="straightConnector1">
            <a:avLst/>
          </a:prstGeom>
          <a:noFill/>
          <a:ln cap="flat" cmpd="sng" w="28575">
            <a:solidFill>
              <a:srgbClr val="38761D"/>
            </a:solidFill>
            <a:prstDash val="solid"/>
            <a:round/>
            <a:headEnd len="med" w="med" type="none"/>
            <a:tailEnd len="med" w="med" type="triangle"/>
          </a:ln>
        </p:spPr>
      </p:cxnSp>
      <p:sp>
        <p:nvSpPr>
          <p:cNvPr id="404" name="Google Shape;404;p28"/>
          <p:cNvSpPr txBox="1"/>
          <p:nvPr/>
        </p:nvSpPr>
        <p:spPr>
          <a:xfrm>
            <a:off x="1362438" y="3000274"/>
            <a:ext cx="12912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DFDFD"/>
                </a:solidFill>
              </a:rPr>
              <a:t>This could be your company’s internal package index</a:t>
            </a:r>
            <a:endParaRPr sz="800">
              <a:solidFill>
                <a:srgbClr val="FDFDFD"/>
              </a:solidFill>
            </a:endParaRPr>
          </a:p>
        </p:txBody>
      </p:sp>
      <p:cxnSp>
        <p:nvCxnSpPr>
          <p:cNvPr id="405" name="Google Shape;405;p28"/>
          <p:cNvCxnSpPr/>
          <p:nvPr/>
        </p:nvCxnSpPr>
        <p:spPr>
          <a:xfrm>
            <a:off x="2217175" y="3777571"/>
            <a:ext cx="1152000" cy="283500"/>
          </a:xfrm>
          <a:prstGeom prst="straightConnector1">
            <a:avLst/>
          </a:prstGeom>
          <a:noFill/>
          <a:ln cap="flat" cmpd="sng" w="28575">
            <a:solidFill>
              <a:srgbClr val="38761D"/>
            </a:solidFill>
            <a:prstDash val="solid"/>
            <a:round/>
            <a:headEnd len="med" w="med" type="none"/>
            <a:tailEnd len="med" w="med" type="triangle"/>
          </a:ln>
        </p:spPr>
      </p:cxnSp>
      <p:sp>
        <p:nvSpPr>
          <p:cNvPr id="406" name="Google Shape;406;p28"/>
          <p:cNvSpPr txBox="1"/>
          <p:nvPr/>
        </p:nvSpPr>
        <p:spPr>
          <a:xfrm>
            <a:off x="1586555" y="3489682"/>
            <a:ext cx="12912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rPr>
              <a:t>This ignores the local cache</a:t>
            </a:r>
            <a:endParaRPr sz="800">
              <a:solidFill>
                <a:schemeClr val="lt1"/>
              </a:solidFill>
            </a:endParaRPr>
          </a:p>
        </p:txBody>
      </p:sp>
      <p:cxnSp>
        <p:nvCxnSpPr>
          <p:cNvPr id="407" name="Google Shape;407;p28"/>
          <p:cNvCxnSpPr/>
          <p:nvPr/>
        </p:nvCxnSpPr>
        <p:spPr>
          <a:xfrm>
            <a:off x="2014699" y="4290040"/>
            <a:ext cx="1122300" cy="225300"/>
          </a:xfrm>
          <a:prstGeom prst="straightConnector1">
            <a:avLst/>
          </a:prstGeom>
          <a:noFill/>
          <a:ln cap="flat" cmpd="sng" w="28575">
            <a:solidFill>
              <a:srgbClr val="38761D"/>
            </a:solidFill>
            <a:prstDash val="solid"/>
            <a:round/>
            <a:headEnd len="med" w="med" type="none"/>
            <a:tailEnd len="med" w="med" type="triangle"/>
          </a:ln>
        </p:spPr>
      </p:cxnSp>
      <p:sp>
        <p:nvSpPr>
          <p:cNvPr id="408" name="Google Shape;408;p28"/>
          <p:cNvSpPr txBox="1"/>
          <p:nvPr/>
        </p:nvSpPr>
        <p:spPr>
          <a:xfrm>
            <a:off x="1210450" y="4060927"/>
            <a:ext cx="1257900" cy="4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rPr>
              <a:t>This puts wheels in a custom location</a:t>
            </a:r>
            <a:endParaRPr sz="8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2" name="Shape 412"/>
        <p:cNvGrpSpPr/>
        <p:nvPr/>
      </p:nvGrpSpPr>
      <p:grpSpPr>
        <a:xfrm>
          <a:off x="0" y="0"/>
          <a:ext cx="0" cy="0"/>
          <a:chOff x="0" y="0"/>
          <a:chExt cx="0" cy="0"/>
        </a:xfrm>
      </p:grpSpPr>
      <p:sp>
        <p:nvSpPr>
          <p:cNvPr id="413" name="Google Shape;41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PIP Package Manager</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(Configuring PIP continues)</a:t>
            </a:r>
            <a:endParaRPr sz="2400">
              <a:solidFill>
                <a:schemeClr val="lt1"/>
              </a:solidFill>
              <a:latin typeface="Arial"/>
              <a:ea typeface="Arial"/>
              <a:cs typeface="Arial"/>
              <a:sym typeface="Arial"/>
            </a:endParaRPr>
          </a:p>
        </p:txBody>
      </p:sp>
      <p:sp>
        <p:nvSpPr>
          <p:cNvPr id="414" name="Google Shape;414;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Why install packages from a local directory?</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You’re developing a package/library and want to make sure it works</a:t>
            </a:r>
            <a:endParaRPr sz="1400">
              <a:solidFill>
                <a:schemeClr val="lt1"/>
              </a:solidFill>
              <a:latin typeface="Arial"/>
              <a:ea typeface="Arial"/>
              <a:cs typeface="Arial"/>
              <a:sym typeface="Arial"/>
            </a:endParaRPr>
          </a:p>
        </p:txBody>
      </p:sp>
      <p:sp>
        <p:nvSpPr>
          <p:cNvPr id="415" name="Google Shape;415;p29"/>
          <p:cNvSpPr txBox="1"/>
          <p:nvPr/>
        </p:nvSpPr>
        <p:spPr>
          <a:xfrm>
            <a:off x="2305800" y="3079675"/>
            <a:ext cx="4532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highlight>
                  <a:srgbClr val="000000"/>
                </a:highlight>
                <a:latin typeface="Courier New"/>
                <a:ea typeface="Courier New"/>
                <a:cs typeface="Courier New"/>
                <a:sym typeface="Courier New"/>
              </a:rPr>
              <a:t>python -m pip install path/to/SomeProject</a:t>
            </a:r>
            <a:endParaRPr sz="1200">
              <a:solidFill>
                <a:srgbClr val="FFFFFF"/>
              </a:solidFill>
              <a:highlight>
                <a:srgbClr val="000000"/>
              </a:highlight>
              <a:latin typeface="Courier New"/>
              <a:ea typeface="Courier New"/>
              <a:cs typeface="Courier New"/>
              <a:sym typeface="Courier New"/>
            </a:endParaRPr>
          </a:p>
        </p:txBody>
      </p:sp>
      <p:sp>
        <p:nvSpPr>
          <p:cNvPr id="416" name="Google Shape;416;p29"/>
          <p:cNvSpPr txBox="1"/>
          <p:nvPr/>
        </p:nvSpPr>
        <p:spPr>
          <a:xfrm>
            <a:off x="2377075" y="3502800"/>
            <a:ext cx="3035100" cy="11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rPr>
              <a:t>Keep in mind that you can also install an *editable* version of your package. This lets you develop and test your library without reimporting and reinstalling!</a:t>
            </a:r>
            <a:endParaRPr sz="1000">
              <a:solidFill>
                <a:schemeClr val="lt1"/>
              </a:solidFill>
            </a:endParaRPr>
          </a:p>
        </p:txBody>
      </p:sp>
      <p:sp>
        <p:nvSpPr>
          <p:cNvPr id="417" name="Google Shape;417;p29"/>
          <p:cNvSpPr txBox="1"/>
          <p:nvPr/>
        </p:nvSpPr>
        <p:spPr>
          <a:xfrm>
            <a:off x="2305800" y="4281900"/>
            <a:ext cx="45324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highlight>
                  <a:srgbClr val="000000"/>
                </a:highlight>
                <a:latin typeface="Courier New"/>
                <a:ea typeface="Courier New"/>
                <a:cs typeface="Courier New"/>
                <a:sym typeface="Courier New"/>
              </a:rPr>
              <a:t>python -m pip install -e path/to/SomeProject</a:t>
            </a:r>
            <a:endParaRPr sz="1200">
              <a:solidFill>
                <a:srgbClr val="FFFFFF"/>
              </a:solidFill>
              <a:highlight>
                <a:srgbClr val="000000"/>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1" name="Shape 421"/>
        <p:cNvGrpSpPr/>
        <p:nvPr/>
      </p:nvGrpSpPr>
      <p:grpSpPr>
        <a:xfrm>
          <a:off x="0" y="0"/>
          <a:ext cx="0" cy="0"/>
          <a:chOff x="0" y="0"/>
          <a:chExt cx="0" cy="0"/>
        </a:xfrm>
      </p:grpSpPr>
      <p:sp>
        <p:nvSpPr>
          <p:cNvPr id="422" name="Google Shape;422;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PIP Package Manager</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(When PIP isn’t enough)</a:t>
            </a:r>
            <a:endParaRPr sz="2400">
              <a:solidFill>
                <a:schemeClr val="lt1"/>
              </a:solidFill>
              <a:latin typeface="Arial"/>
              <a:ea typeface="Arial"/>
              <a:cs typeface="Arial"/>
              <a:sym typeface="Arial"/>
            </a:endParaRPr>
          </a:p>
        </p:txBody>
      </p:sp>
      <p:sp>
        <p:nvSpPr>
          <p:cNvPr id="423" name="Google Shape;423;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The pipenv package is meant to streamline your workflow</a:t>
            </a:r>
            <a:endParaRPr sz="1400">
              <a:solidFill>
                <a:schemeClr val="lt1"/>
              </a:solidFill>
              <a:latin typeface="Arial"/>
              <a:ea typeface="Arial"/>
              <a:cs typeface="Arial"/>
              <a:sym typeface="Arial"/>
            </a:endParaRPr>
          </a:p>
        </p:txBody>
      </p:sp>
      <p:sp>
        <p:nvSpPr>
          <p:cNvPr id="424" name="Google Shape;424;p30"/>
          <p:cNvSpPr txBox="1"/>
          <p:nvPr/>
        </p:nvSpPr>
        <p:spPr>
          <a:xfrm>
            <a:off x="2028700" y="2568600"/>
            <a:ext cx="2332500" cy="13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lt1"/>
                </a:solidFill>
              </a:rPr>
              <a:t>Instead of:</a:t>
            </a:r>
            <a:endParaRPr sz="1200" u="sng">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python -m venv venv</a:t>
            </a:r>
            <a:endParaRPr sz="1200">
              <a:solidFill>
                <a:schemeClr val="lt1"/>
              </a:solidFill>
            </a:endParaRPr>
          </a:p>
          <a:p>
            <a:pPr indent="0" lvl="0" marL="0" rtl="0" algn="l">
              <a:spcBef>
                <a:spcPts val="0"/>
              </a:spcBef>
              <a:spcAft>
                <a:spcPts val="0"/>
              </a:spcAft>
              <a:buNone/>
            </a:pPr>
            <a:r>
              <a:rPr lang="en" sz="1200">
                <a:solidFill>
                  <a:schemeClr val="lt1"/>
                </a:solidFill>
              </a:rPr>
              <a:t>source venv/bin/activate</a:t>
            </a:r>
            <a:endParaRPr sz="1200">
              <a:solidFill>
                <a:schemeClr val="lt1"/>
              </a:solidFill>
            </a:endParaRPr>
          </a:p>
          <a:p>
            <a:pPr indent="0" lvl="0" marL="0" rtl="0" algn="l">
              <a:spcBef>
                <a:spcPts val="0"/>
              </a:spcBef>
              <a:spcAft>
                <a:spcPts val="0"/>
              </a:spcAft>
              <a:buNone/>
            </a:pPr>
            <a:r>
              <a:rPr lang="en" sz="1200">
                <a:solidFill>
                  <a:schemeClr val="lt1"/>
                </a:solidFill>
              </a:rPr>
              <a:t>pip install requests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304800" lvl="0" marL="457200" rtl="0" algn="l">
              <a:spcBef>
                <a:spcPts val="0"/>
              </a:spcBef>
              <a:spcAft>
                <a:spcPts val="0"/>
              </a:spcAft>
              <a:buClr>
                <a:schemeClr val="lt1"/>
              </a:buClr>
              <a:buSzPts val="1200"/>
              <a:buChar char="+"/>
            </a:pPr>
            <a:r>
              <a:rPr lang="en" sz="1200">
                <a:solidFill>
                  <a:schemeClr val="lt1"/>
                </a:solidFill>
              </a:rPr>
              <a:t>Manually managing dependencies</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
        <p:nvSpPr>
          <p:cNvPr id="425" name="Google Shape;425;p30"/>
          <p:cNvSpPr txBox="1"/>
          <p:nvPr/>
        </p:nvSpPr>
        <p:spPr>
          <a:xfrm>
            <a:off x="4782808" y="2568600"/>
            <a:ext cx="2332500" cy="13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lt1"/>
                </a:solidFill>
              </a:rPr>
              <a:t>You could do:</a:t>
            </a:r>
            <a:endParaRPr sz="1200" u="sng">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rPr lang="en" sz="1200">
                <a:solidFill>
                  <a:schemeClr val="lt1"/>
                </a:solidFill>
              </a:rPr>
              <a:t>pipenv install requests</a:t>
            </a:r>
            <a:endParaRPr sz="1200">
              <a:solidFill>
                <a:schemeClr val="lt1"/>
              </a:solidFill>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Clr>
                <a:srgbClr val="000000"/>
              </a:buClr>
              <a:buSzPts val="1100"/>
              <a:buFont typeface="Arial"/>
              <a:buNone/>
            </a:pPr>
            <a:r>
              <a:rPr lang="en" sz="1200">
                <a:solidFill>
                  <a:schemeClr val="lt1"/>
                </a:solidFill>
              </a:rPr>
              <a:t>and pipenv will take care of the rest</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29" name="Shape 429"/>
        <p:cNvGrpSpPr/>
        <p:nvPr/>
      </p:nvGrpSpPr>
      <p:grpSpPr>
        <a:xfrm>
          <a:off x="0" y="0"/>
          <a:ext cx="0" cy="0"/>
          <a:chOff x="0" y="0"/>
          <a:chExt cx="0" cy="0"/>
        </a:xfrm>
      </p:grpSpPr>
      <p:sp>
        <p:nvSpPr>
          <p:cNvPr id="430" name="Google Shape;43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Q&amp;A</a:t>
            </a:r>
            <a:endParaRPr sz="4900">
              <a:solidFill>
                <a:schemeClr val="lt1"/>
              </a:solidFill>
              <a:latin typeface="Arial"/>
              <a:ea typeface="Arial"/>
              <a:cs typeface="Arial"/>
              <a:sym typeface="Arial"/>
            </a:endParaRPr>
          </a:p>
        </p:txBody>
      </p:sp>
      <p:sp>
        <p:nvSpPr>
          <p:cNvPr id="431" name="Google Shape;431;p31"/>
          <p:cNvSpPr txBox="1"/>
          <p:nvPr>
            <p:ph idx="1" type="body"/>
          </p:nvPr>
        </p:nvSpPr>
        <p:spPr>
          <a:xfrm>
            <a:off x="1303800" y="1381550"/>
            <a:ext cx="7030500" cy="315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What is the difference between a module and a package?</a:t>
            </a:r>
            <a:endParaRPr>
              <a:solidFill>
                <a:schemeClr val="lt1"/>
              </a:solidFill>
              <a:latin typeface="Arial"/>
              <a:ea typeface="Arial"/>
              <a:cs typeface="Arial"/>
              <a:sym typeface="Arial"/>
            </a:endParaRPr>
          </a:p>
          <a:p>
            <a:pPr indent="0" lvl="0" marL="457200" rtl="0" algn="l">
              <a:spcBef>
                <a:spcPts val="1200"/>
              </a:spcBef>
              <a:spcAft>
                <a:spcPts val="0"/>
              </a:spcAft>
              <a:buNone/>
            </a:pPr>
            <a:r>
              <a:t/>
            </a:r>
            <a:endParaRPr>
              <a:solidFill>
                <a:schemeClr val="lt1"/>
              </a:solidFill>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What are absolute and relative imports in Python?</a:t>
            </a:r>
            <a:endParaRPr>
              <a:solidFill>
                <a:schemeClr val="lt1"/>
              </a:solidFill>
              <a:latin typeface="Arial"/>
              <a:ea typeface="Arial"/>
              <a:cs typeface="Arial"/>
              <a:sym typeface="Arial"/>
            </a:endParaRPr>
          </a:p>
          <a:p>
            <a:pPr indent="0" lvl="0" marL="457200" rtl="0" algn="l">
              <a:spcBef>
                <a:spcPts val="1200"/>
              </a:spcBef>
              <a:spcAft>
                <a:spcPts val="0"/>
              </a:spcAft>
              <a:buNone/>
            </a:pPr>
            <a:r>
              <a:t/>
            </a:r>
            <a:endParaRPr>
              <a:solidFill>
                <a:schemeClr val="lt1"/>
              </a:solidFill>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What is PyPA?</a:t>
            </a:r>
            <a:endParaRPr>
              <a:solidFill>
                <a:schemeClr val="lt1"/>
              </a:solidFill>
              <a:latin typeface="Arial"/>
              <a:ea typeface="Arial"/>
              <a:cs typeface="Arial"/>
              <a:sym typeface="Arial"/>
            </a:endParaRPr>
          </a:p>
          <a:p>
            <a:pPr indent="0" lvl="0" marL="457200" rtl="0" algn="l">
              <a:spcBef>
                <a:spcPts val="1200"/>
              </a:spcBef>
              <a:spcAft>
                <a:spcPts val="0"/>
              </a:spcAft>
              <a:buNone/>
            </a:pPr>
            <a:r>
              <a:t/>
            </a:r>
            <a:endParaRPr>
              <a:solidFill>
                <a:schemeClr val="lt1"/>
              </a:solidFill>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What is Test PyPI and why do we need it?</a:t>
            </a:r>
            <a:endParaRPr>
              <a:solidFill>
                <a:schemeClr val="lt1"/>
              </a:solidFill>
              <a:latin typeface="Arial"/>
              <a:ea typeface="Arial"/>
              <a:cs typeface="Arial"/>
              <a:sym typeface="Arial"/>
            </a:endParaRPr>
          </a:p>
          <a:p>
            <a:pPr indent="0" lvl="0" marL="457200" rtl="0" algn="l">
              <a:spcBef>
                <a:spcPts val="1200"/>
              </a:spcBef>
              <a:spcAft>
                <a:spcPts val="0"/>
              </a:spcAft>
              <a:buNone/>
            </a:pPr>
            <a:r>
              <a:t/>
            </a:r>
            <a:endParaRPr>
              <a:solidFill>
                <a:schemeClr val="lt1"/>
              </a:solidFill>
              <a:latin typeface="Arial"/>
              <a:ea typeface="Arial"/>
              <a:cs typeface="Arial"/>
              <a:sym typeface="Arial"/>
            </a:endParaRPr>
          </a:p>
          <a:p>
            <a:pPr indent="-311150" lvl="0" marL="457200" rtl="0" algn="l">
              <a:spcBef>
                <a:spcPts val="1200"/>
              </a:spcBef>
              <a:spcAft>
                <a:spcPts val="0"/>
              </a:spcAft>
              <a:buClr>
                <a:schemeClr val="lt1"/>
              </a:buClr>
              <a:buSzPts val="1300"/>
              <a:buFont typeface="Arial"/>
              <a:buChar char="●"/>
            </a:pPr>
            <a:r>
              <a:rPr lang="en">
                <a:solidFill>
                  <a:schemeClr val="lt1"/>
                </a:solidFill>
                <a:latin typeface="Arial"/>
                <a:ea typeface="Arial"/>
                <a:cs typeface="Arial"/>
                <a:sym typeface="Arial"/>
              </a:rPr>
              <a:t>Is an init file a requirement to build a package?</a:t>
            </a:r>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Content</a:t>
            </a:r>
            <a:endParaRPr sz="4900">
              <a:solidFill>
                <a:schemeClr val="lt1"/>
              </a:solidFill>
            </a:endParaRPr>
          </a:p>
        </p:txBody>
      </p:sp>
      <p:sp>
        <p:nvSpPr>
          <p:cNvPr id="284" name="Google Shape;284;p14"/>
          <p:cNvSpPr txBox="1"/>
          <p:nvPr>
            <p:ph idx="1" type="body"/>
          </p:nvPr>
        </p:nvSpPr>
        <p:spPr>
          <a:xfrm>
            <a:off x="1303800" y="1380450"/>
            <a:ext cx="7030500" cy="254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Intro</a:t>
            </a:r>
            <a:endParaRPr sz="1400">
              <a:solidFill>
                <a:schemeClr val="lt1"/>
              </a:solidFill>
              <a:latin typeface="Arial"/>
              <a:ea typeface="Arial"/>
              <a:cs typeface="Arial"/>
              <a:sym typeface="Arial"/>
            </a:endParaRPr>
          </a:p>
          <a:p>
            <a:pPr indent="-317500" lvl="1"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Python Package</a:t>
            </a:r>
            <a:endParaRPr sz="1400">
              <a:solidFill>
                <a:schemeClr val="lt1"/>
              </a:solidFill>
              <a:latin typeface="Arial"/>
              <a:ea typeface="Arial"/>
              <a:cs typeface="Arial"/>
              <a:sym typeface="Arial"/>
            </a:endParaRPr>
          </a:p>
          <a:p>
            <a:pPr indent="-317500" lvl="1"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Package Management Systems -vs- Package Managers</a:t>
            </a:r>
            <a:endParaRPr sz="1400">
              <a:solidFill>
                <a:schemeClr val="lt1"/>
              </a:solidFill>
              <a:latin typeface="Arial"/>
              <a:ea typeface="Arial"/>
              <a:cs typeface="Arial"/>
              <a:sym typeface="Arial"/>
            </a:endParaRPr>
          </a:p>
          <a:p>
            <a:pPr indent="-317500" lvl="1" marL="9144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Facts About PyPI</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Contents of a Distribution Package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Benefits of Packaging</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Python Build Workflow</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The Python Build System</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Distribution Package Artifacts Created</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Metadata between project and distribution package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A Continuous Integration Pipeline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Deployment / Publishing Your Package</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PIP Package Manager</a:t>
            </a:r>
            <a:endParaRPr sz="1400">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Resources</a:t>
            </a:r>
            <a:endParaRPr sz="14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35" name="Shape 435"/>
        <p:cNvGrpSpPr/>
        <p:nvPr/>
      </p:nvGrpSpPr>
      <p:grpSpPr>
        <a:xfrm>
          <a:off x="0" y="0"/>
          <a:ext cx="0" cy="0"/>
          <a:chOff x="0" y="0"/>
          <a:chExt cx="0" cy="0"/>
        </a:xfrm>
      </p:grpSpPr>
      <p:sp>
        <p:nvSpPr>
          <p:cNvPr id="436" name="Google Shape;43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Q&amp;A</a:t>
            </a:r>
            <a:endParaRPr sz="4900">
              <a:solidFill>
                <a:schemeClr val="lt1"/>
              </a:solidFill>
              <a:latin typeface="Arial"/>
              <a:ea typeface="Arial"/>
              <a:cs typeface="Arial"/>
              <a:sym typeface="Arial"/>
            </a:endParaRPr>
          </a:p>
        </p:txBody>
      </p:sp>
      <p:sp>
        <p:nvSpPr>
          <p:cNvPr id="437" name="Google Shape;437;p32"/>
          <p:cNvSpPr txBox="1"/>
          <p:nvPr>
            <p:ph idx="1" type="body"/>
          </p:nvPr>
        </p:nvSpPr>
        <p:spPr>
          <a:xfrm>
            <a:off x="1303800" y="1381550"/>
            <a:ext cx="7030500" cy="3150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What is the difference between a module and a package?</a:t>
            </a:r>
            <a:endParaRPr>
              <a:solidFill>
                <a:schemeClr val="lt1"/>
              </a:solidFill>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A module is meant to organize functions, variables, and classes into separate Python code files. A Python package is like a folder to organize multiple modules or sub-packages.</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What are absolute and relative imports in Python?</a:t>
            </a:r>
            <a:endParaRPr>
              <a:solidFill>
                <a:schemeClr val="lt1"/>
              </a:solidFill>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Absolute import requires the use of the absolute path of a package starting from the top level, whereas relative import is based on the relative path of the package as per the current location of the program in which the import statement is to be used.</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What is PyPA?</a:t>
            </a:r>
            <a:endParaRPr>
              <a:solidFill>
                <a:schemeClr val="lt1"/>
              </a:solidFill>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The Python Packaging Authority (PyPA) is a working group that maintains a core set of software projects used in Python packaging.</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What is Test PyPI and why do we need it?</a:t>
            </a:r>
            <a:endParaRPr>
              <a:solidFill>
                <a:schemeClr val="lt1"/>
              </a:solidFill>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Test PyPI is a repository of software for the Python programming language for testing purposes.</a:t>
            </a:r>
            <a:endParaRPr>
              <a:solidFill>
                <a:schemeClr val="lt1"/>
              </a:solidFill>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lang="en">
                <a:solidFill>
                  <a:schemeClr val="lt1"/>
                </a:solidFill>
                <a:latin typeface="Arial"/>
                <a:ea typeface="Arial"/>
                <a:cs typeface="Arial"/>
                <a:sym typeface="Arial"/>
              </a:rPr>
              <a:t>Is an init file a requirement to build a package?</a:t>
            </a:r>
            <a:endParaRPr>
              <a:solidFill>
                <a:schemeClr val="lt1"/>
              </a:solidFill>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
                <a:solidFill>
                  <a:schemeClr val="lt1"/>
                </a:solidFill>
                <a:latin typeface="Arial"/>
                <a:ea typeface="Arial"/>
                <a:cs typeface="Arial"/>
                <a:sym typeface="Arial"/>
              </a:rPr>
              <a:t>The init file is optional since Python version 3.3.</a:t>
            </a:r>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41" name="Shape 441"/>
        <p:cNvGrpSpPr/>
        <p:nvPr/>
      </p:nvGrpSpPr>
      <p:grpSpPr>
        <a:xfrm>
          <a:off x="0" y="0"/>
          <a:ext cx="0" cy="0"/>
          <a:chOff x="0" y="0"/>
          <a:chExt cx="0" cy="0"/>
        </a:xfrm>
      </p:grpSpPr>
      <p:sp>
        <p:nvSpPr>
          <p:cNvPr id="442" name="Google Shape;44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Resources</a:t>
            </a:r>
            <a:endParaRPr sz="4900">
              <a:solidFill>
                <a:schemeClr val="lt1"/>
              </a:solidFill>
              <a:latin typeface="Arial"/>
              <a:ea typeface="Arial"/>
              <a:cs typeface="Arial"/>
              <a:sym typeface="Arial"/>
            </a:endParaRPr>
          </a:p>
        </p:txBody>
      </p:sp>
      <p:sp>
        <p:nvSpPr>
          <p:cNvPr id="443" name="Google Shape;443;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Books</a:t>
            </a:r>
            <a:endParaRPr sz="1400">
              <a:solidFill>
                <a:schemeClr val="lt1"/>
              </a:solidFill>
              <a:latin typeface="Arial"/>
              <a:ea typeface="Arial"/>
              <a:cs typeface="Arial"/>
              <a:sym typeface="Arial"/>
            </a:endParaRPr>
          </a:p>
          <a:p>
            <a:pPr indent="-304165" lvl="1" marL="9144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Publishing Python Packages, by Dane Hillard (February 2023)</a:t>
            </a:r>
            <a:endParaRPr sz="1400">
              <a:solidFill>
                <a:schemeClr val="lt1"/>
              </a:solidFill>
              <a:latin typeface="Arial"/>
              <a:ea typeface="Arial"/>
              <a:cs typeface="Arial"/>
              <a:sym typeface="Arial"/>
            </a:endParaRPr>
          </a:p>
          <a:p>
            <a:pPr indent="-304165" lvl="1" marL="9144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Hypermodern Python Tooling, by Claudio Jolowicz </a:t>
            </a:r>
            <a:r>
              <a:rPr lang="en" sz="1400">
                <a:solidFill>
                  <a:schemeClr val="lt1"/>
                </a:solidFill>
                <a:latin typeface="Arial"/>
                <a:ea typeface="Arial"/>
                <a:cs typeface="Arial"/>
                <a:sym typeface="Arial"/>
              </a:rPr>
              <a:t>(April 2024)</a:t>
            </a:r>
            <a:endParaRPr sz="1400">
              <a:solidFill>
                <a:schemeClr val="lt1"/>
              </a:solidFill>
              <a:latin typeface="Arial"/>
              <a:ea typeface="Arial"/>
              <a:cs typeface="Arial"/>
              <a:sym typeface="Arial"/>
            </a:endParaRPr>
          </a:p>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Emily Charles (Boston Meetup group)</a:t>
            </a:r>
            <a:endParaRPr sz="1400">
              <a:solidFill>
                <a:schemeClr val="lt1"/>
              </a:solidFill>
              <a:latin typeface="Arial"/>
              <a:ea typeface="Arial"/>
              <a:cs typeface="Arial"/>
              <a:sym typeface="Arial"/>
            </a:endParaRPr>
          </a:p>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Webpage - “Package management: a brief history”, </a:t>
            </a:r>
            <a:r>
              <a:rPr lang="en" sz="1400" u="sng">
                <a:solidFill>
                  <a:schemeClr val="hlink"/>
                </a:solidFill>
                <a:latin typeface="Arial"/>
                <a:ea typeface="Arial"/>
                <a:cs typeface="Arial"/>
                <a:sym typeface="Arial"/>
                <a:hlinkClick r:id="rId3"/>
              </a:rPr>
              <a:t>https://blog.tidelift.com/a-brief-history-of-package-management</a:t>
            </a:r>
            <a:r>
              <a:rPr lang="en" sz="1400">
                <a:solidFill>
                  <a:schemeClr val="lt1"/>
                </a:solidFill>
                <a:latin typeface="Arial"/>
                <a:ea typeface="Arial"/>
                <a:cs typeface="Arial"/>
                <a:sym typeface="Arial"/>
              </a:rPr>
              <a:t>, by by Jeremy Katz (December 19, 2017)</a:t>
            </a:r>
            <a:endParaRPr sz="1400">
              <a:solidFill>
                <a:schemeClr val="lt1"/>
              </a:solidFill>
              <a:latin typeface="Arial"/>
              <a:ea typeface="Arial"/>
              <a:cs typeface="Arial"/>
              <a:sym typeface="Arial"/>
            </a:endParaRPr>
          </a:p>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Sample p</a:t>
            </a:r>
            <a:r>
              <a:rPr lang="en" sz="1400">
                <a:solidFill>
                  <a:schemeClr val="lt1"/>
                </a:solidFill>
                <a:latin typeface="Arial"/>
                <a:ea typeface="Arial"/>
                <a:cs typeface="Arial"/>
                <a:sym typeface="Arial"/>
              </a:rPr>
              <a:t>yproject.toml metadata file, </a:t>
            </a:r>
            <a:r>
              <a:rPr lang="en" sz="1400" u="sng">
                <a:solidFill>
                  <a:schemeClr val="hlink"/>
                </a:solidFill>
                <a:latin typeface="Arial"/>
                <a:ea typeface="Arial"/>
                <a:cs typeface="Arial"/>
                <a:sym typeface="Arial"/>
                <a:hlinkClick r:id="rId4"/>
              </a:rPr>
              <a:t>https://packaging.python.org/en/latest/tutorials/packaging-projects/#configuring-metadata</a:t>
            </a:r>
            <a:endParaRPr sz="1400">
              <a:solidFill>
                <a:schemeClr val="lt1"/>
              </a:solidFill>
              <a:latin typeface="Arial"/>
              <a:ea typeface="Arial"/>
              <a:cs typeface="Arial"/>
              <a:sym typeface="Arial"/>
            </a:endParaRPr>
          </a:p>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Writing Your pyproject.toml file, </a:t>
            </a:r>
            <a:r>
              <a:rPr lang="en" sz="1400" u="sng">
                <a:solidFill>
                  <a:schemeClr val="hlink"/>
                </a:solidFill>
                <a:latin typeface="Arial"/>
                <a:ea typeface="Arial"/>
                <a:cs typeface="Arial"/>
                <a:sym typeface="Arial"/>
                <a:hlinkClick r:id="rId5"/>
              </a:rPr>
              <a:t>https://packaging.python.org/en/latest/guides/writing-pyproject-toml/#writing-your-pyproject-toml</a:t>
            </a:r>
            <a:endParaRPr sz="1400">
              <a:solidFill>
                <a:schemeClr val="lt1"/>
              </a:solidFill>
              <a:latin typeface="Arial"/>
              <a:ea typeface="Arial"/>
              <a:cs typeface="Arial"/>
              <a:sym typeface="Arial"/>
            </a:endParaRPr>
          </a:p>
          <a:p>
            <a:pPr indent="-304165" lvl="0" marL="457200" rtl="0" algn="l">
              <a:spcBef>
                <a:spcPts val="0"/>
              </a:spcBef>
              <a:spcAft>
                <a:spcPts val="0"/>
              </a:spcAft>
              <a:buClr>
                <a:schemeClr val="lt1"/>
              </a:buClr>
              <a:buSzPct val="100000"/>
              <a:buFont typeface="Arial"/>
              <a:buChar char="●"/>
            </a:pPr>
            <a:r>
              <a:rPr lang="en" sz="1400">
                <a:solidFill>
                  <a:schemeClr val="lt1"/>
                </a:solidFill>
                <a:latin typeface="Arial"/>
                <a:ea typeface="Arial"/>
                <a:cs typeface="Arial"/>
                <a:sym typeface="Arial"/>
              </a:rPr>
              <a:t>Adding a trusted publisher to an existing PyPI project, </a:t>
            </a:r>
            <a:r>
              <a:rPr lang="en" sz="1400" u="sng">
                <a:solidFill>
                  <a:schemeClr val="hlink"/>
                </a:solidFill>
                <a:latin typeface="Arial"/>
                <a:ea typeface="Arial"/>
                <a:cs typeface="Arial"/>
                <a:sym typeface="Arial"/>
                <a:hlinkClick r:id="rId6"/>
              </a:rPr>
              <a:t>https://docs.pypi.org/trusted-publishers/adding-a-publisher/</a:t>
            </a:r>
            <a:r>
              <a:rPr lang="en" sz="1400">
                <a:solidFill>
                  <a:schemeClr val="lt1"/>
                </a:solidFill>
                <a:latin typeface="Arial"/>
                <a:ea typeface="Arial"/>
                <a:cs typeface="Arial"/>
                <a:sym typeface="Arial"/>
              </a:rPr>
              <a:t> </a:t>
            </a:r>
            <a:endParaRPr sz="14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Python Package</a:t>
            </a:r>
            <a:endParaRPr sz="4900">
              <a:solidFill>
                <a:schemeClr val="lt1"/>
              </a:solidFill>
              <a:latin typeface="Arial"/>
              <a:ea typeface="Arial"/>
              <a:cs typeface="Arial"/>
              <a:sym typeface="Arial"/>
            </a:endParaRPr>
          </a:p>
        </p:txBody>
      </p:sp>
      <p:sp>
        <p:nvSpPr>
          <p:cNvPr id="290" name="Google Shape;290;p15"/>
          <p:cNvSpPr txBox="1"/>
          <p:nvPr>
            <p:ph idx="1" type="body"/>
          </p:nvPr>
        </p:nvSpPr>
        <p:spPr>
          <a:xfrm>
            <a:off x="1303800" y="20662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What is a package?</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Software and metadata rolled together</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Two concepts defined by the Python Packaging Authority</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import packages</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b="1" lang="en" sz="1400" u="sng">
                <a:solidFill>
                  <a:schemeClr val="lt1"/>
                </a:solidFill>
                <a:latin typeface="Arial"/>
                <a:ea typeface="Arial"/>
                <a:cs typeface="Arial"/>
                <a:sym typeface="Arial"/>
              </a:rPr>
              <a:t>distribution packages</a:t>
            </a:r>
            <a:endParaRPr b="1" sz="1400">
              <a:solidFill>
                <a:schemeClr val="lt1"/>
              </a:solidFill>
              <a:latin typeface="Arial"/>
              <a:ea typeface="Arial"/>
              <a:cs typeface="Arial"/>
              <a:sym typeface="Arial"/>
            </a:endParaRPr>
          </a:p>
          <a:p>
            <a:pPr indent="-317500" lvl="2" marL="13716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archiving Python projects for publishing for others to use</a:t>
            </a:r>
            <a:endParaRPr sz="1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400">
                <a:solidFill>
                  <a:schemeClr val="lt1"/>
                </a:solidFill>
                <a:latin typeface="Arial"/>
                <a:ea typeface="Arial"/>
                <a:cs typeface="Arial"/>
                <a:sym typeface="Arial"/>
              </a:rPr>
              <a:t>Package Management Systems -vs- </a:t>
            </a:r>
            <a:endParaRPr sz="2400">
              <a:solidFill>
                <a:schemeClr val="lt1"/>
              </a:solidFill>
              <a:latin typeface="Arial"/>
              <a:ea typeface="Arial"/>
              <a:cs typeface="Arial"/>
              <a:sym typeface="Arial"/>
            </a:endParaRPr>
          </a:p>
          <a:p>
            <a:pPr indent="0" lvl="0" marL="0" rtl="0" algn="ctr">
              <a:spcBef>
                <a:spcPts val="0"/>
              </a:spcBef>
              <a:spcAft>
                <a:spcPts val="0"/>
              </a:spcAft>
              <a:buNone/>
            </a:pPr>
            <a:r>
              <a:rPr lang="en" sz="2400">
                <a:solidFill>
                  <a:schemeClr val="lt1"/>
                </a:solidFill>
                <a:latin typeface="Arial"/>
                <a:ea typeface="Arial"/>
                <a:cs typeface="Arial"/>
                <a:sym typeface="Arial"/>
              </a:rPr>
              <a:t>Package Managers</a:t>
            </a:r>
            <a:endParaRPr sz="4900">
              <a:solidFill>
                <a:schemeClr val="lt1"/>
              </a:solidFill>
              <a:latin typeface="Arial"/>
              <a:ea typeface="Arial"/>
              <a:cs typeface="Arial"/>
              <a:sym typeface="Arial"/>
            </a:endParaRPr>
          </a:p>
        </p:txBody>
      </p:sp>
      <p:sp>
        <p:nvSpPr>
          <p:cNvPr id="296" name="Google Shape;296;p16"/>
          <p:cNvSpPr txBox="1"/>
          <p:nvPr>
            <p:ph idx="1" type="body"/>
          </p:nvPr>
        </p:nvSpPr>
        <p:spPr>
          <a:xfrm>
            <a:off x="838100" y="1609050"/>
            <a:ext cx="7496100" cy="2541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Package Management System</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PyPI (Python Package Index)</a:t>
            </a:r>
            <a:endParaRPr b="1" sz="1400">
              <a:solidFill>
                <a:schemeClr val="lt1"/>
              </a:solidFill>
              <a:latin typeface="Arial"/>
              <a:ea typeface="Arial"/>
              <a:cs typeface="Arial"/>
              <a:sym typeface="Arial"/>
            </a:endParaRPr>
          </a:p>
          <a:p>
            <a:pPr indent="-317500" lvl="2" marL="13716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Python’s community official repository for installing packages</a:t>
            </a:r>
            <a:endParaRPr sz="1400">
              <a:solidFill>
                <a:schemeClr val="lt1"/>
              </a:solidFill>
              <a:latin typeface="Arial"/>
              <a:ea typeface="Arial"/>
              <a:cs typeface="Arial"/>
              <a:sym typeface="Arial"/>
            </a:endParaRPr>
          </a:p>
          <a:p>
            <a:pPr indent="-317500" lvl="2" marL="13716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to </a:t>
            </a:r>
            <a:r>
              <a:rPr lang="en" sz="1400">
                <a:solidFill>
                  <a:schemeClr val="lt1"/>
                </a:solidFill>
                <a:latin typeface="Arial"/>
                <a:ea typeface="Arial"/>
                <a:cs typeface="Arial"/>
                <a:sym typeface="Arial"/>
              </a:rPr>
              <a:t>manage (standardize) the experience of installing and using others’ code</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Conda-forge</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Package  Managers</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pip</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conda</a:t>
            </a:r>
            <a:endParaRPr sz="1400">
              <a:solidFill>
                <a:schemeClr val="lt1"/>
              </a:solidFill>
              <a:latin typeface="Arial"/>
              <a:ea typeface="Arial"/>
              <a:cs typeface="Arial"/>
              <a:sym typeface="Arial"/>
            </a:endParaRPr>
          </a:p>
        </p:txBody>
      </p:sp>
      <p:grpSp>
        <p:nvGrpSpPr>
          <p:cNvPr id="297" name="Google Shape;297;p16"/>
          <p:cNvGrpSpPr/>
          <p:nvPr/>
        </p:nvGrpSpPr>
        <p:grpSpPr>
          <a:xfrm>
            <a:off x="4480000" y="3629725"/>
            <a:ext cx="4198700" cy="1162650"/>
            <a:chOff x="4516250" y="1304700"/>
            <a:chExt cx="4198700" cy="1162650"/>
          </a:xfrm>
        </p:grpSpPr>
        <p:sp>
          <p:nvSpPr>
            <p:cNvPr id="298" name="Google Shape;298;p16"/>
            <p:cNvSpPr/>
            <p:nvPr/>
          </p:nvSpPr>
          <p:spPr>
            <a:xfrm>
              <a:off x="6197325" y="1597875"/>
              <a:ext cx="953700" cy="68580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Software repository</a:t>
              </a:r>
              <a:endParaRPr sz="1000">
                <a:latin typeface="Nunito"/>
                <a:ea typeface="Nunito"/>
                <a:cs typeface="Nunito"/>
                <a:sym typeface="Nunito"/>
              </a:endParaRPr>
            </a:p>
          </p:txBody>
        </p:sp>
        <p:sp>
          <p:nvSpPr>
            <p:cNvPr id="299" name="Google Shape;299;p16"/>
            <p:cNvSpPr/>
            <p:nvPr/>
          </p:nvSpPr>
          <p:spPr>
            <a:xfrm>
              <a:off x="7761250" y="1998750"/>
              <a:ext cx="9537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Package Manager</a:t>
              </a:r>
              <a:endParaRPr sz="1000">
                <a:latin typeface="Nunito"/>
                <a:ea typeface="Nunito"/>
                <a:cs typeface="Nunito"/>
                <a:sym typeface="Nunito"/>
              </a:endParaRPr>
            </a:p>
          </p:txBody>
        </p:sp>
        <p:sp>
          <p:nvSpPr>
            <p:cNvPr id="300" name="Google Shape;300;p16"/>
            <p:cNvSpPr/>
            <p:nvPr/>
          </p:nvSpPr>
          <p:spPr>
            <a:xfrm>
              <a:off x="4742050" y="1990050"/>
              <a:ext cx="953700" cy="4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Package</a:t>
              </a:r>
              <a:endParaRPr sz="1000">
                <a:latin typeface="Nunito"/>
                <a:ea typeface="Nunito"/>
                <a:cs typeface="Nunito"/>
                <a:sym typeface="Nunito"/>
              </a:endParaRPr>
            </a:p>
          </p:txBody>
        </p:sp>
        <p:cxnSp>
          <p:nvCxnSpPr>
            <p:cNvPr id="301" name="Google Shape;301;p16"/>
            <p:cNvCxnSpPr>
              <a:stCxn id="300" idx="3"/>
              <a:endCxn id="298" idx="2"/>
            </p:cNvCxnSpPr>
            <p:nvPr/>
          </p:nvCxnSpPr>
          <p:spPr>
            <a:xfrm flipH="1" rot="10800000">
              <a:off x="5695750" y="1940700"/>
              <a:ext cx="501600" cy="28800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16"/>
            <p:cNvCxnSpPr>
              <a:stCxn id="298" idx="4"/>
              <a:endCxn id="299" idx="1"/>
            </p:cNvCxnSpPr>
            <p:nvPr/>
          </p:nvCxnSpPr>
          <p:spPr>
            <a:xfrm>
              <a:off x="7151025" y="1940775"/>
              <a:ext cx="610200" cy="2880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16"/>
            <p:cNvSpPr/>
            <p:nvPr/>
          </p:nvSpPr>
          <p:spPr>
            <a:xfrm flipH="1">
              <a:off x="4516250" y="1304700"/>
              <a:ext cx="1287900" cy="477300"/>
            </a:xfrm>
            <a:prstGeom prst="wedgeRoundRectCallout">
              <a:avLst>
                <a:gd fmla="val -64291" name="adj1"/>
                <a:gd fmla="val 109454"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Developers publish packages to software repos for others to use</a:t>
              </a:r>
              <a:endParaRPr sz="800">
                <a:latin typeface="Nunito"/>
                <a:ea typeface="Nunito"/>
                <a:cs typeface="Nunito"/>
                <a:sym typeface="Nunito"/>
              </a:endParaRPr>
            </a:p>
          </p:txBody>
        </p:sp>
        <p:sp>
          <p:nvSpPr>
            <p:cNvPr id="304" name="Google Shape;304;p16"/>
            <p:cNvSpPr/>
            <p:nvPr/>
          </p:nvSpPr>
          <p:spPr>
            <a:xfrm flipH="1">
              <a:off x="7353325" y="1304700"/>
              <a:ext cx="1287900" cy="477300"/>
            </a:xfrm>
            <a:prstGeom prst="wedgeRoundRectCallout">
              <a:avLst>
                <a:gd fmla="val 44951" name="adj1"/>
                <a:gd fmla="val 111204"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Package managers install packages from software repositories to consumer’s system</a:t>
              </a:r>
              <a:endParaRPr sz="800">
                <a:latin typeface="Nunito"/>
                <a:ea typeface="Nunito"/>
                <a:cs typeface="Nunito"/>
                <a:sym typeface="Nuni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Facts about PyPI</a:t>
            </a:r>
            <a:endParaRPr sz="4900">
              <a:solidFill>
                <a:schemeClr val="lt1"/>
              </a:solidFill>
              <a:latin typeface="Arial"/>
              <a:ea typeface="Arial"/>
              <a:cs typeface="Arial"/>
              <a:sym typeface="Arial"/>
            </a:endParaRPr>
          </a:p>
        </p:txBody>
      </p:sp>
      <p:sp>
        <p:nvSpPr>
          <p:cNvPr id="310" name="Google Shape;310;p17"/>
          <p:cNvSpPr txBox="1"/>
          <p:nvPr>
            <p:ph idx="1" type="body"/>
          </p:nvPr>
        </p:nvSpPr>
        <p:spPr>
          <a:xfrm>
            <a:off x="1303800" y="1558325"/>
            <a:ext cx="7030500" cy="3049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Pronounced "pie pea eye" (aka, the “Cheese Shop”)</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PyPI came about around a  decade after Python was released in Feb 1991</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Contribute to PyPI</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Lots of work at the Warehouse project</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Donations are appreciated</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Changes announced on</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pypi-announce mailing list</a:t>
            </a:r>
            <a:endParaRPr sz="1400">
              <a:solidFill>
                <a:schemeClr val="lt1"/>
              </a:solidFill>
              <a:latin typeface="Arial"/>
              <a:ea typeface="Arial"/>
              <a:cs typeface="Arial"/>
              <a:sym typeface="Arial"/>
            </a:endParaRPr>
          </a:p>
          <a:p>
            <a:pPr indent="-317500" lvl="1" marL="9144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PSF blog (under label “pypi”)</a:t>
            </a:r>
            <a:endParaRPr sz="14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Contents</a:t>
            </a:r>
            <a:r>
              <a:rPr lang="en" sz="2400">
                <a:solidFill>
                  <a:schemeClr val="lt1"/>
                </a:solidFill>
                <a:latin typeface="Arial"/>
                <a:ea typeface="Arial"/>
                <a:cs typeface="Arial"/>
                <a:sym typeface="Arial"/>
              </a:rPr>
              <a:t> of a Distribution Package</a:t>
            </a:r>
            <a:endParaRPr sz="4900">
              <a:solidFill>
                <a:schemeClr val="lt1"/>
              </a:solidFill>
              <a:latin typeface="Arial"/>
              <a:ea typeface="Arial"/>
              <a:cs typeface="Arial"/>
              <a:sym typeface="Arial"/>
            </a:endParaRPr>
          </a:p>
        </p:txBody>
      </p:sp>
      <p:grpSp>
        <p:nvGrpSpPr>
          <p:cNvPr id="316" name="Google Shape;316;p18"/>
          <p:cNvGrpSpPr/>
          <p:nvPr/>
        </p:nvGrpSpPr>
        <p:grpSpPr>
          <a:xfrm>
            <a:off x="1109550" y="1488675"/>
            <a:ext cx="7028050" cy="3328125"/>
            <a:chOff x="1109550" y="1488675"/>
            <a:chExt cx="7028050" cy="3328125"/>
          </a:xfrm>
        </p:grpSpPr>
        <p:sp>
          <p:nvSpPr>
            <p:cNvPr id="317" name="Google Shape;317;p18"/>
            <p:cNvSpPr/>
            <p:nvPr/>
          </p:nvSpPr>
          <p:spPr>
            <a:xfrm>
              <a:off x="4743650" y="3913975"/>
              <a:ext cx="953700" cy="4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Metadata</a:t>
              </a:r>
              <a:endParaRPr sz="1000">
                <a:latin typeface="Nunito"/>
                <a:ea typeface="Nunito"/>
                <a:cs typeface="Nunito"/>
                <a:sym typeface="Nunito"/>
              </a:endParaRPr>
            </a:p>
          </p:txBody>
        </p:sp>
        <p:sp>
          <p:nvSpPr>
            <p:cNvPr id="318" name="Google Shape;318;p18"/>
            <p:cNvSpPr/>
            <p:nvPr/>
          </p:nvSpPr>
          <p:spPr>
            <a:xfrm>
              <a:off x="3135350" y="3587475"/>
              <a:ext cx="953700" cy="4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Makefile</a:t>
              </a:r>
              <a:endParaRPr sz="1000">
                <a:latin typeface="Nunito"/>
                <a:ea typeface="Nunito"/>
                <a:cs typeface="Nunito"/>
                <a:sym typeface="Nunito"/>
              </a:endParaRPr>
            </a:p>
          </p:txBody>
        </p:sp>
        <p:cxnSp>
          <p:nvCxnSpPr>
            <p:cNvPr id="319" name="Google Shape;319;p18"/>
            <p:cNvCxnSpPr>
              <a:stCxn id="318" idx="3"/>
              <a:endCxn id="320" idx="1"/>
            </p:cNvCxnSpPr>
            <p:nvPr/>
          </p:nvCxnSpPr>
          <p:spPr>
            <a:xfrm flipH="1" rot="10800000">
              <a:off x="4089050" y="3240825"/>
              <a:ext cx="654600" cy="5853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18"/>
            <p:cNvCxnSpPr>
              <a:stCxn id="317" idx="0"/>
              <a:endCxn id="320" idx="2"/>
            </p:cNvCxnSpPr>
            <p:nvPr/>
          </p:nvCxnSpPr>
          <p:spPr>
            <a:xfrm rot="10800000">
              <a:off x="5220500" y="3479575"/>
              <a:ext cx="0" cy="43440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18"/>
            <p:cNvSpPr/>
            <p:nvPr/>
          </p:nvSpPr>
          <p:spPr>
            <a:xfrm flipH="1">
              <a:off x="1109550" y="4014600"/>
              <a:ext cx="1287900" cy="693900"/>
            </a:xfrm>
            <a:prstGeom prst="wedgeRoundRectCallout">
              <a:avLst>
                <a:gd fmla="val -108665" name="adj1"/>
                <a:gd fmla="val -78949"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Configuration and compilation code with instructions to help the user build and use your software</a:t>
              </a:r>
              <a:endParaRPr sz="800">
                <a:latin typeface="Nunito"/>
                <a:ea typeface="Nunito"/>
                <a:cs typeface="Nunito"/>
                <a:sym typeface="Nunito"/>
              </a:endParaRPr>
            </a:p>
          </p:txBody>
        </p:sp>
        <p:sp>
          <p:nvSpPr>
            <p:cNvPr id="323" name="Google Shape;323;p18"/>
            <p:cNvSpPr/>
            <p:nvPr/>
          </p:nvSpPr>
          <p:spPr>
            <a:xfrm flipH="1">
              <a:off x="6808900" y="1488675"/>
              <a:ext cx="1287900" cy="477300"/>
            </a:xfrm>
            <a:prstGeom prst="wedgeRoundRectCallout">
              <a:avLst>
                <a:gd fmla="val 153337" name="adj1"/>
                <a:gd fmla="val 53384"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Distribution packages for distributing code and other kinds of files</a:t>
              </a:r>
              <a:endParaRPr sz="800">
                <a:latin typeface="Nunito"/>
                <a:ea typeface="Nunito"/>
                <a:cs typeface="Nunito"/>
                <a:sym typeface="Nunito"/>
              </a:endParaRPr>
            </a:p>
          </p:txBody>
        </p:sp>
        <p:sp>
          <p:nvSpPr>
            <p:cNvPr id="320" name="Google Shape;320;p18"/>
            <p:cNvSpPr/>
            <p:nvPr/>
          </p:nvSpPr>
          <p:spPr>
            <a:xfrm>
              <a:off x="4743650" y="3002175"/>
              <a:ext cx="953700" cy="47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Distribution</a:t>
              </a:r>
              <a:endParaRPr sz="1000">
                <a:latin typeface="Nunito"/>
                <a:ea typeface="Nunito"/>
                <a:cs typeface="Nunito"/>
                <a:sym typeface="Nunito"/>
              </a:endParaRPr>
            </a:p>
            <a:p>
              <a:pPr indent="0" lvl="0" marL="0" rtl="0" algn="ctr">
                <a:spcBef>
                  <a:spcPts val="0"/>
                </a:spcBef>
                <a:spcAft>
                  <a:spcPts val="0"/>
                </a:spcAft>
                <a:buNone/>
              </a:pPr>
              <a:r>
                <a:rPr lang="en" sz="1000">
                  <a:latin typeface="Nunito"/>
                  <a:ea typeface="Nunito"/>
                  <a:cs typeface="Nunito"/>
                  <a:sym typeface="Nunito"/>
                </a:rPr>
                <a:t>package</a:t>
              </a:r>
              <a:endParaRPr sz="1000">
                <a:latin typeface="Nunito"/>
                <a:ea typeface="Nunito"/>
                <a:cs typeface="Nunito"/>
                <a:sym typeface="Nunito"/>
              </a:endParaRPr>
            </a:p>
          </p:txBody>
        </p:sp>
        <p:sp>
          <p:nvSpPr>
            <p:cNvPr id="324" name="Google Shape;324;p18"/>
            <p:cNvSpPr/>
            <p:nvPr/>
          </p:nvSpPr>
          <p:spPr>
            <a:xfrm>
              <a:off x="3135350" y="3002175"/>
              <a:ext cx="953700" cy="47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README</a:t>
              </a:r>
              <a:endParaRPr sz="1000">
                <a:latin typeface="Nunito"/>
                <a:ea typeface="Nunito"/>
                <a:cs typeface="Nunito"/>
                <a:sym typeface="Nunito"/>
              </a:endParaRPr>
            </a:p>
          </p:txBody>
        </p:sp>
        <p:cxnSp>
          <p:nvCxnSpPr>
            <p:cNvPr id="325" name="Google Shape;325;p18"/>
            <p:cNvCxnSpPr>
              <a:stCxn id="324" idx="3"/>
              <a:endCxn id="320" idx="1"/>
            </p:cNvCxnSpPr>
            <p:nvPr/>
          </p:nvCxnSpPr>
          <p:spPr>
            <a:xfrm>
              <a:off x="4089050" y="3240825"/>
              <a:ext cx="654600" cy="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18"/>
            <p:cNvSpPr/>
            <p:nvPr/>
          </p:nvSpPr>
          <p:spPr>
            <a:xfrm>
              <a:off x="2961575" y="1806500"/>
              <a:ext cx="2508000" cy="932700"/>
            </a:xfrm>
            <a:prstGeom prst="rect">
              <a:avLst/>
            </a:prstGeom>
            <a:solidFill>
              <a:schemeClr val="lt2"/>
            </a:solidFill>
            <a:ln cap="flat" cmpd="sng" w="9525">
              <a:solidFill>
                <a:schemeClr val="dk2"/>
              </a:solidFill>
              <a:prstDash val="dash"/>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Source code</a:t>
              </a:r>
              <a:endParaRPr sz="1000">
                <a:latin typeface="Nunito"/>
                <a:ea typeface="Nunito"/>
                <a:cs typeface="Nunito"/>
                <a:sym typeface="Nunito"/>
              </a:endParaRPr>
            </a:p>
          </p:txBody>
        </p:sp>
        <p:cxnSp>
          <p:nvCxnSpPr>
            <p:cNvPr id="327" name="Google Shape;327;p18"/>
            <p:cNvCxnSpPr>
              <a:stCxn id="326" idx="2"/>
              <a:endCxn id="320" idx="0"/>
            </p:cNvCxnSpPr>
            <p:nvPr/>
          </p:nvCxnSpPr>
          <p:spPr>
            <a:xfrm>
              <a:off x="4215575" y="2739200"/>
              <a:ext cx="1005000" cy="263100"/>
            </a:xfrm>
            <a:prstGeom prst="straightConnector1">
              <a:avLst/>
            </a:prstGeom>
            <a:noFill/>
            <a:ln cap="flat" cmpd="sng" w="9525">
              <a:solidFill>
                <a:schemeClr val="dk2"/>
              </a:solidFill>
              <a:prstDash val="solid"/>
              <a:round/>
              <a:headEnd len="med" w="med" type="none"/>
              <a:tailEnd len="med" w="med" type="triangle"/>
            </a:ln>
          </p:spPr>
        </p:cxnSp>
        <p:sp>
          <p:nvSpPr>
            <p:cNvPr id="328" name="Google Shape;328;p18"/>
            <p:cNvSpPr/>
            <p:nvPr/>
          </p:nvSpPr>
          <p:spPr>
            <a:xfrm>
              <a:off x="3146525" y="2237575"/>
              <a:ext cx="601200" cy="2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File 1</a:t>
              </a:r>
              <a:endParaRPr sz="1000">
                <a:latin typeface="Nunito"/>
                <a:ea typeface="Nunito"/>
                <a:cs typeface="Nunito"/>
                <a:sym typeface="Nunito"/>
              </a:endParaRPr>
            </a:p>
          </p:txBody>
        </p:sp>
        <p:sp>
          <p:nvSpPr>
            <p:cNvPr id="329" name="Google Shape;329;p18"/>
            <p:cNvSpPr/>
            <p:nvPr/>
          </p:nvSpPr>
          <p:spPr>
            <a:xfrm>
              <a:off x="3948238" y="2237575"/>
              <a:ext cx="601200" cy="2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File 2</a:t>
              </a:r>
              <a:endParaRPr sz="1000">
                <a:latin typeface="Nunito"/>
                <a:ea typeface="Nunito"/>
                <a:cs typeface="Nunito"/>
                <a:sym typeface="Nunito"/>
              </a:endParaRPr>
            </a:p>
          </p:txBody>
        </p:sp>
        <p:sp>
          <p:nvSpPr>
            <p:cNvPr id="330" name="Google Shape;330;p18"/>
            <p:cNvSpPr/>
            <p:nvPr/>
          </p:nvSpPr>
          <p:spPr>
            <a:xfrm>
              <a:off x="4673763" y="2237575"/>
              <a:ext cx="601200" cy="26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Nunito"/>
                  <a:ea typeface="Nunito"/>
                  <a:cs typeface="Nunito"/>
                  <a:sym typeface="Nunito"/>
                </a:rPr>
                <a:t>File 3</a:t>
              </a:r>
              <a:endParaRPr sz="1000">
                <a:latin typeface="Nunito"/>
                <a:ea typeface="Nunito"/>
                <a:cs typeface="Nunito"/>
                <a:sym typeface="Nunito"/>
              </a:endParaRPr>
            </a:p>
          </p:txBody>
        </p:sp>
        <p:sp>
          <p:nvSpPr>
            <p:cNvPr id="331" name="Google Shape;331;p18"/>
            <p:cNvSpPr/>
            <p:nvPr/>
          </p:nvSpPr>
          <p:spPr>
            <a:xfrm flipH="1">
              <a:off x="6808900" y="4122900"/>
              <a:ext cx="1328700" cy="693900"/>
            </a:xfrm>
            <a:prstGeom prst="wedgeRoundRectCallout">
              <a:avLst>
                <a:gd fmla="val 134427" name="adj1"/>
                <a:gd fmla="val -42729"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Nunito"/>
                  <a:ea typeface="Nunito"/>
                  <a:cs typeface="Nunito"/>
                  <a:sym typeface="Nunito"/>
                </a:rPr>
                <a:t>Metadata about the package (name, version - to help set it apart from other packages or versions)</a:t>
              </a:r>
              <a:endParaRPr sz="800">
                <a:latin typeface="Nunito"/>
                <a:ea typeface="Nunito"/>
                <a:cs typeface="Nunito"/>
                <a:sym typeface="Nuni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5" name="Shape 335"/>
        <p:cNvGrpSpPr/>
        <p:nvPr/>
      </p:nvGrpSpPr>
      <p:grpSpPr>
        <a:xfrm>
          <a:off x="0" y="0"/>
          <a:ext cx="0" cy="0"/>
          <a:chOff x="0" y="0"/>
          <a:chExt cx="0" cy="0"/>
        </a:xfrm>
      </p:grpSpPr>
      <p:sp>
        <p:nvSpPr>
          <p:cNvPr id="336" name="Google Shape;33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Benefits of Packaging</a:t>
            </a:r>
            <a:endParaRPr sz="4900">
              <a:solidFill>
                <a:schemeClr val="lt1"/>
              </a:solidFill>
              <a:latin typeface="Arial"/>
              <a:ea typeface="Arial"/>
              <a:cs typeface="Arial"/>
              <a:sym typeface="Arial"/>
            </a:endParaRPr>
          </a:p>
        </p:txBody>
      </p:sp>
      <p:sp>
        <p:nvSpPr>
          <p:cNvPr id="337" name="Google Shape;33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Sharing software with people</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Stronger cohesion and encapsulation</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Clearer definition of ownership</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Looser coupling between </a:t>
            </a:r>
            <a:r>
              <a:rPr lang="en" sz="1400">
                <a:solidFill>
                  <a:schemeClr val="lt1"/>
                </a:solidFill>
                <a:latin typeface="Arial"/>
                <a:ea typeface="Arial"/>
                <a:cs typeface="Arial"/>
                <a:sym typeface="Arial"/>
              </a:rPr>
              <a:t>areas</a:t>
            </a:r>
            <a:r>
              <a:rPr lang="en" sz="1400">
                <a:solidFill>
                  <a:schemeClr val="lt1"/>
                </a:solidFill>
                <a:latin typeface="Arial"/>
                <a:ea typeface="Arial"/>
                <a:cs typeface="Arial"/>
                <a:sym typeface="Arial"/>
              </a:rPr>
              <a:t> of the code</a:t>
            </a:r>
            <a:endParaRPr sz="1400">
              <a:solidFill>
                <a:schemeClr val="lt1"/>
              </a:solidFill>
              <a:latin typeface="Arial"/>
              <a:ea typeface="Arial"/>
              <a:cs typeface="Arial"/>
              <a:sym typeface="Arial"/>
            </a:endParaRPr>
          </a:p>
          <a:p>
            <a:pPr indent="-317500" lvl="0" marL="457200" rtl="0" algn="l">
              <a:lnSpc>
                <a:spcPct val="20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More opportunity for composition</a:t>
            </a:r>
            <a:endParaRPr sz="14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1" name="Shape 341"/>
        <p:cNvGrpSpPr/>
        <p:nvPr/>
      </p:nvGrpSpPr>
      <p:grpSpPr>
        <a:xfrm>
          <a:off x="0" y="0"/>
          <a:ext cx="0" cy="0"/>
          <a:chOff x="0" y="0"/>
          <a:chExt cx="0" cy="0"/>
        </a:xfrm>
      </p:grpSpPr>
      <p:sp>
        <p:nvSpPr>
          <p:cNvPr id="342" name="Google Shape;34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Python Build Workflow</a:t>
            </a:r>
            <a:endParaRPr sz="4900">
              <a:solidFill>
                <a:schemeClr val="lt1"/>
              </a:solidFill>
              <a:latin typeface="Arial"/>
              <a:ea typeface="Arial"/>
              <a:cs typeface="Arial"/>
              <a:sym typeface="Arial"/>
            </a:endParaRPr>
          </a:p>
        </p:txBody>
      </p:sp>
      <p:sp>
        <p:nvSpPr>
          <p:cNvPr id="343" name="Google Shape;343;p20"/>
          <p:cNvSpPr txBox="1"/>
          <p:nvPr>
            <p:ph idx="1" type="body"/>
          </p:nvPr>
        </p:nvSpPr>
        <p:spPr>
          <a:xfrm>
            <a:off x="1303800" y="1228050"/>
            <a:ext cx="7030500" cy="2943000"/>
          </a:xfrm>
          <a:prstGeom prst="rect">
            <a:avLst/>
          </a:prstGeom>
        </p:spPr>
        <p:txBody>
          <a:bodyPr anchorCtr="0" anchor="t" bIns="91425" lIns="91425" spcFirstLastPara="1" rIns="91425" wrap="square" tIns="91425">
            <a:noAutofit/>
          </a:bodyPr>
          <a:lstStyle/>
          <a:p>
            <a:pPr indent="-317500" lvl="0" marL="4572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Setup a virtual environment, and install dependencies using pip</a:t>
            </a:r>
            <a:endParaRPr sz="1400">
              <a:solidFill>
                <a:schemeClr val="lt1"/>
              </a:solidFill>
              <a:latin typeface="Arial"/>
              <a:ea typeface="Arial"/>
              <a:cs typeface="Arial"/>
              <a:sym typeface="Arial"/>
            </a:endParaRPr>
          </a:p>
          <a:p>
            <a:pPr indent="-317500" lvl="0" marL="4572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Types of build systems</a:t>
            </a:r>
            <a:endParaRPr sz="1400">
              <a:solidFill>
                <a:schemeClr val="lt1"/>
              </a:solidFill>
              <a:latin typeface="Arial"/>
              <a:ea typeface="Arial"/>
              <a:cs typeface="Arial"/>
              <a:sym typeface="Arial"/>
            </a:endParaRPr>
          </a:p>
          <a:p>
            <a:pPr indent="-317500" lvl="1" marL="9144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Frontend tool</a:t>
            </a:r>
            <a:endParaRPr sz="1400">
              <a:solidFill>
                <a:schemeClr val="lt1"/>
              </a:solidFill>
              <a:latin typeface="Arial"/>
              <a:ea typeface="Arial"/>
              <a:cs typeface="Arial"/>
              <a:sym typeface="Arial"/>
            </a:endParaRPr>
          </a:p>
          <a:p>
            <a:pPr indent="-317500" lvl="2" marL="13716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Python package build system  ⇒ $ pyproject-build</a:t>
            </a:r>
            <a:endParaRPr sz="1400">
              <a:solidFill>
                <a:schemeClr val="lt1"/>
              </a:solidFill>
              <a:latin typeface="Arial"/>
              <a:ea typeface="Arial"/>
              <a:cs typeface="Arial"/>
              <a:sym typeface="Arial"/>
            </a:endParaRPr>
          </a:p>
          <a:p>
            <a:pPr indent="-317500" lvl="2" marL="13716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pip</a:t>
            </a:r>
            <a:endParaRPr sz="1400">
              <a:solidFill>
                <a:schemeClr val="lt1"/>
              </a:solidFill>
              <a:latin typeface="Arial"/>
              <a:ea typeface="Arial"/>
              <a:cs typeface="Arial"/>
              <a:sym typeface="Arial"/>
            </a:endParaRPr>
          </a:p>
          <a:p>
            <a:pPr indent="-317500" lvl="1" marL="9144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Backend tools</a:t>
            </a:r>
            <a:endParaRPr sz="1400">
              <a:solidFill>
                <a:schemeClr val="lt1"/>
              </a:solidFill>
              <a:latin typeface="Arial"/>
              <a:ea typeface="Arial"/>
              <a:cs typeface="Arial"/>
              <a:sym typeface="Arial"/>
            </a:endParaRPr>
          </a:p>
          <a:p>
            <a:pPr indent="-317500" lvl="2" marL="13716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Traditional:</a:t>
            </a:r>
            <a:endParaRPr sz="1400">
              <a:solidFill>
                <a:schemeClr val="lt1"/>
              </a:solidFill>
              <a:latin typeface="Arial"/>
              <a:ea typeface="Arial"/>
              <a:cs typeface="Arial"/>
              <a:sym typeface="Arial"/>
            </a:endParaRPr>
          </a:p>
          <a:p>
            <a:pPr indent="-317500" lvl="3" marL="18288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Setuptools</a:t>
            </a:r>
            <a:endParaRPr sz="1400">
              <a:solidFill>
                <a:schemeClr val="lt1"/>
              </a:solidFill>
              <a:latin typeface="Arial"/>
              <a:ea typeface="Arial"/>
              <a:cs typeface="Arial"/>
              <a:sym typeface="Arial"/>
            </a:endParaRPr>
          </a:p>
          <a:p>
            <a:pPr indent="-317500" lvl="2" marL="13716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Modern:</a:t>
            </a:r>
            <a:endParaRPr sz="1400">
              <a:solidFill>
                <a:schemeClr val="lt1"/>
              </a:solidFill>
              <a:latin typeface="Arial"/>
              <a:ea typeface="Arial"/>
              <a:cs typeface="Arial"/>
              <a:sym typeface="Arial"/>
            </a:endParaRPr>
          </a:p>
          <a:p>
            <a:pPr indent="-317500" lvl="3" marL="1828800" rtl="0" algn="l">
              <a:lnSpc>
                <a:spcPct val="180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Hatch, Poetry, Flit, Maturin (Rust), Sphinx doc themes</a:t>
            </a:r>
            <a:endParaRPr sz="14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47" name="Shape 347"/>
        <p:cNvGrpSpPr/>
        <p:nvPr/>
      </p:nvGrpSpPr>
      <p:grpSpPr>
        <a:xfrm>
          <a:off x="0" y="0"/>
          <a:ext cx="0" cy="0"/>
          <a:chOff x="0" y="0"/>
          <a:chExt cx="0" cy="0"/>
        </a:xfrm>
      </p:grpSpPr>
      <p:sp>
        <p:nvSpPr>
          <p:cNvPr id="348" name="Google Shape;34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lt1"/>
                </a:solidFill>
                <a:latin typeface="Arial"/>
                <a:ea typeface="Arial"/>
                <a:cs typeface="Arial"/>
                <a:sym typeface="Arial"/>
              </a:rPr>
              <a:t>The Python Build System</a:t>
            </a:r>
            <a:endParaRPr sz="4900">
              <a:solidFill>
                <a:schemeClr val="lt1"/>
              </a:solidFill>
              <a:latin typeface="Arial"/>
              <a:ea typeface="Arial"/>
              <a:cs typeface="Arial"/>
              <a:sym typeface="Arial"/>
            </a:endParaRPr>
          </a:p>
        </p:txBody>
      </p:sp>
      <p:pic>
        <p:nvPicPr>
          <p:cNvPr id="349" name="Google Shape;349;p21"/>
          <p:cNvPicPr preferRelativeResize="0"/>
          <p:nvPr/>
        </p:nvPicPr>
        <p:blipFill>
          <a:blip r:embed="rId3">
            <a:alphaModFix/>
          </a:blip>
          <a:stretch>
            <a:fillRect/>
          </a:stretch>
        </p:blipFill>
        <p:spPr>
          <a:xfrm>
            <a:off x="2300313" y="1498600"/>
            <a:ext cx="4543374" cy="3240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