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29.png" ContentType="image/png"/>
  <Override PartName="/ppt/media/image31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Predicting ufc fighter winner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39" name="Imagen 19" descr="Imagen que contiene hombre, boxeo, persona, deporte&#10;&#10;Descripción generada automáticamente"/>
          <p:cNvPicPr/>
          <p:nvPr/>
        </p:nvPicPr>
        <p:blipFill>
          <a:blip r:embed="rId1"/>
          <a:stretch/>
        </p:blipFill>
        <p:spPr>
          <a:xfrm>
            <a:off x="2047320" y="1800000"/>
            <a:ext cx="8096400" cy="384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The winner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55" name="Imagen 3" descr="Gráfico, Gráfico de barras&#10;&#10;Descripción generada automáticamente"/>
          <p:cNvPicPr/>
          <p:nvPr/>
        </p:nvPicPr>
        <p:blipFill>
          <a:blip r:embed="rId1"/>
          <a:stretch/>
        </p:blipFill>
        <p:spPr>
          <a:xfrm>
            <a:off x="6829920" y="2324880"/>
            <a:ext cx="3702240" cy="2788920"/>
          </a:xfrm>
          <a:prstGeom prst="rect">
            <a:avLst/>
          </a:prstGeom>
          <a:ln w="0">
            <a:noFill/>
          </a:ln>
        </p:spPr>
      </p:pic>
      <p:pic>
        <p:nvPicPr>
          <p:cNvPr id="56" name="Imagen 5" descr="Gráfico, Gráfico de barras&#10;&#10;Descripción generada automáticamente"/>
          <p:cNvPicPr/>
          <p:nvPr/>
        </p:nvPicPr>
        <p:blipFill>
          <a:blip r:embed="rId2"/>
          <a:stretch/>
        </p:blipFill>
        <p:spPr>
          <a:xfrm>
            <a:off x="1659240" y="2324880"/>
            <a:ext cx="3752640" cy="278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Age distribution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58" name="Imagen 2" descr="Gráfico, Histograma&#10;&#10;Descripción generada automáticamente"/>
          <p:cNvPicPr/>
          <p:nvPr/>
        </p:nvPicPr>
        <p:blipFill>
          <a:blip r:embed="rId1"/>
          <a:stretch/>
        </p:blipFill>
        <p:spPr>
          <a:xfrm>
            <a:off x="2206080" y="2179080"/>
            <a:ext cx="3040200" cy="2827440"/>
          </a:xfrm>
          <a:prstGeom prst="rect">
            <a:avLst/>
          </a:prstGeom>
          <a:ln w="0">
            <a:noFill/>
          </a:ln>
        </p:spPr>
      </p:pic>
      <p:pic>
        <p:nvPicPr>
          <p:cNvPr id="59" name="Imagen 6" descr="Gráfico, Histo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6373440" y="2179080"/>
            <a:ext cx="4106520" cy="29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Gender distribution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61" name="Imagen 3" descr="Gráfico, Gráfico circular&#10;&#10;Descripción generada automáticamente"/>
          <p:cNvPicPr/>
          <p:nvPr/>
        </p:nvPicPr>
        <p:blipFill>
          <a:blip r:embed="rId1"/>
          <a:stretch/>
        </p:blipFill>
        <p:spPr>
          <a:xfrm>
            <a:off x="3360240" y="1786320"/>
            <a:ext cx="5470560" cy="394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Weight classes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63" name="Imagen 2" descr="Gráfico, Gráfico de barras&#10;&#10;Descripción generada automáticamente"/>
          <p:cNvPicPr/>
          <p:nvPr/>
        </p:nvPicPr>
        <p:blipFill>
          <a:blip r:embed="rId1"/>
          <a:stretch/>
        </p:blipFill>
        <p:spPr>
          <a:xfrm>
            <a:off x="3565440" y="1563120"/>
            <a:ext cx="5060520" cy="488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Fight type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65" name="Imagen 3" descr="Gráfico, Gráfico circular&#10;&#10;Descripción generada automáticamente"/>
          <p:cNvPicPr/>
          <p:nvPr/>
        </p:nvPicPr>
        <p:blipFill>
          <a:blip r:embed="rId1"/>
          <a:stretch/>
        </p:blipFill>
        <p:spPr>
          <a:xfrm>
            <a:off x="3465000" y="1984320"/>
            <a:ext cx="5261400" cy="357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Fight duration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67" name="Imagen 3" descr="Gráfico, Gráfico de barras&#10;&#10;Descripción generada automáticamente"/>
          <p:cNvPicPr/>
          <p:nvPr/>
        </p:nvPicPr>
        <p:blipFill>
          <a:blip r:embed="rId1"/>
          <a:stretch/>
        </p:blipFill>
        <p:spPr>
          <a:xfrm>
            <a:off x="3295800" y="1802160"/>
            <a:ext cx="5459400" cy="372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Finish type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69" name="Imagen 3" descr="Gráfico, Histograma&#10;&#10;Descripción generada automáticamente"/>
          <p:cNvPicPr/>
          <p:nvPr/>
        </p:nvPicPr>
        <p:blipFill>
          <a:blip r:embed="rId1"/>
          <a:stretch/>
        </p:blipFill>
        <p:spPr>
          <a:xfrm>
            <a:off x="3718440" y="1659960"/>
            <a:ext cx="4754520" cy="418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Finish type PER TIME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71" name="Imagen 2" descr="Gráfico, Gráfico de cajas y bigotes&#10;&#10;Descripción generada automáticamente"/>
          <p:cNvPicPr/>
          <p:nvPr/>
        </p:nvPicPr>
        <p:blipFill>
          <a:blip r:embed="rId1"/>
          <a:stretch/>
        </p:blipFill>
        <p:spPr>
          <a:xfrm>
            <a:off x="3365640" y="1905120"/>
            <a:ext cx="5094000" cy="38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Fight frequency per months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60000" y="1800000"/>
            <a:ext cx="11235240" cy="252000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9188640" y="4500000"/>
            <a:ext cx="1971360" cy="194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Which columns were dropped?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ARQUITECTURE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1" name="Imagen 2" descr="Diagrama&#10;&#10;Descripción generada automáticamente"/>
          <p:cNvPicPr/>
          <p:nvPr/>
        </p:nvPicPr>
        <p:blipFill>
          <a:blip r:embed="rId1"/>
          <a:stretch/>
        </p:blipFill>
        <p:spPr>
          <a:xfrm>
            <a:off x="2180160" y="1621440"/>
            <a:ext cx="7831080" cy="43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Constant columns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77" name="Imagen 2" descr=""/>
          <p:cNvPicPr/>
          <p:nvPr/>
        </p:nvPicPr>
        <p:blipFill>
          <a:blip r:embed="rId1"/>
          <a:stretch/>
        </p:blipFill>
        <p:spPr>
          <a:xfrm>
            <a:off x="1117440" y="2160000"/>
            <a:ext cx="9956160" cy="273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columns represented by other columns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79" name="Imagen 3" descr=""/>
          <p:cNvPicPr/>
          <p:nvPr/>
        </p:nvPicPr>
        <p:blipFill>
          <a:blip r:embed="rId1"/>
          <a:stretch/>
        </p:blipFill>
        <p:spPr>
          <a:xfrm>
            <a:off x="1566000" y="2507400"/>
            <a:ext cx="9138240" cy="27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Underrepresented data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620000" y="2880000"/>
            <a:ext cx="8831880" cy="139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Data that can only be known after the fight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83" name="Imagen 2" descr=""/>
          <p:cNvPicPr/>
          <p:nvPr/>
        </p:nvPicPr>
        <p:blipFill>
          <a:blip r:embed="rId1"/>
          <a:stretch/>
        </p:blipFill>
        <p:spPr>
          <a:xfrm>
            <a:off x="1640880" y="2416320"/>
            <a:ext cx="8909280" cy="280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Hard-to-code categorical data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85" name="Imagen 3" descr=""/>
          <p:cNvPicPr/>
          <p:nvPr/>
        </p:nvPicPr>
        <p:blipFill>
          <a:blip r:embed="rId1"/>
          <a:stretch/>
        </p:blipFill>
        <p:spPr>
          <a:xfrm>
            <a:off x="2814840" y="1878120"/>
            <a:ext cx="6577200" cy="363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Draw data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87" name="Imagen 2" descr=""/>
          <p:cNvPicPr/>
          <p:nvPr/>
        </p:nvPicPr>
        <p:blipFill>
          <a:blip r:embed="rId1"/>
          <a:stretch/>
        </p:blipFill>
        <p:spPr>
          <a:xfrm>
            <a:off x="2900160" y="1560600"/>
            <a:ext cx="6391080" cy="373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Duplicate features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89" name="Imagen 3" descr=""/>
          <p:cNvPicPr/>
          <p:nvPr/>
        </p:nvPicPr>
        <p:blipFill>
          <a:blip r:embed="rId1"/>
          <a:stretch/>
        </p:blipFill>
        <p:spPr>
          <a:xfrm>
            <a:off x="2222640" y="2177640"/>
            <a:ext cx="7745760" cy="250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Duplicate samples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91" name="Imagen 2" descr=""/>
          <p:cNvPicPr/>
          <p:nvPr/>
        </p:nvPicPr>
        <p:blipFill>
          <a:blip r:embed="rId1"/>
          <a:stretch/>
        </p:blipFill>
        <p:spPr>
          <a:xfrm>
            <a:off x="2108520" y="2009160"/>
            <a:ext cx="7974360" cy="283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transformations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Trim columns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594520" y="2680200"/>
            <a:ext cx="7305120" cy="19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Why?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3" name="CuadroTexto 1"/>
          <p:cNvSpPr/>
          <p:nvPr/>
        </p:nvSpPr>
        <p:spPr>
          <a:xfrm>
            <a:off x="1296360" y="2315520"/>
            <a:ext cx="98629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emulates the acquisition and saving of data with real data store tools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allows you to work in a modular way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you do not depend on the saturation of google servers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the result can be easily distributed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winner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96" name="Imagen 1" descr=""/>
          <p:cNvPicPr/>
          <p:nvPr/>
        </p:nvPicPr>
        <p:blipFill>
          <a:blip r:embed="rId1"/>
          <a:stretch/>
        </p:blipFill>
        <p:spPr>
          <a:xfrm>
            <a:off x="3139920" y="1701720"/>
            <a:ext cx="5911560" cy="345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Strings to categories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98" name="Imagen 2" descr=""/>
          <p:cNvPicPr/>
          <p:nvPr/>
        </p:nvPicPr>
        <p:blipFill>
          <a:blip r:embed="rId1"/>
          <a:stretch/>
        </p:blipFill>
        <p:spPr>
          <a:xfrm>
            <a:off x="2207880" y="2444760"/>
            <a:ext cx="7776000" cy="196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Categories to dummies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00" name="Imagen 3" descr=""/>
          <p:cNvPicPr/>
          <p:nvPr/>
        </p:nvPicPr>
        <p:blipFill>
          <a:blip r:embed="rId1"/>
          <a:stretch/>
        </p:blipFill>
        <p:spPr>
          <a:xfrm>
            <a:off x="2409840" y="2012400"/>
            <a:ext cx="7371360" cy="28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outliers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60480" y="2463840"/>
            <a:ext cx="5159160" cy="25758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7510680" y="1620000"/>
            <a:ext cx="3288960" cy="19652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7740000" y="3960000"/>
            <a:ext cx="3059640" cy="18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Feature engineering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The underdog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620000" y="2340000"/>
            <a:ext cx="9010080" cy="25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results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Biased distribution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780000" y="1915560"/>
            <a:ext cx="3975120" cy="402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Non-biased distribution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958200" y="1929240"/>
            <a:ext cx="3961800" cy="401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30400" y="440640"/>
            <a:ext cx="11730600" cy="73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The end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950200" y="1726560"/>
            <a:ext cx="6049440" cy="40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Workflow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45" name="Imagen 3" descr="Texto&#10;&#10;Descripción generada automáticamente"/>
          <p:cNvPicPr/>
          <p:nvPr/>
        </p:nvPicPr>
        <p:blipFill>
          <a:blip r:embed="rId1"/>
          <a:srcRect l="0" t="0" r="5354" b="0"/>
          <a:stretch/>
        </p:blipFill>
        <p:spPr>
          <a:xfrm>
            <a:off x="1744920" y="1713960"/>
            <a:ext cx="3179520" cy="2542680"/>
          </a:xfrm>
          <a:prstGeom prst="rect">
            <a:avLst/>
          </a:prstGeom>
          <a:ln w="0">
            <a:noFill/>
          </a:ln>
        </p:spPr>
      </p:pic>
      <p:pic>
        <p:nvPicPr>
          <p:cNvPr id="46" name="Imagen 2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7404480" y="1513440"/>
            <a:ext cx="3380400" cy="4008960"/>
          </a:xfrm>
          <a:prstGeom prst="rect">
            <a:avLst/>
          </a:prstGeom>
          <a:ln w="0">
            <a:noFill/>
          </a:ln>
        </p:spPr>
      </p:pic>
      <p:pic>
        <p:nvPicPr>
          <p:cNvPr id="47" name="Imagen 167" descr=""/>
          <p:cNvPicPr/>
          <p:nvPr/>
        </p:nvPicPr>
        <p:blipFill>
          <a:blip r:embed="rId3"/>
          <a:stretch/>
        </p:blipFill>
        <p:spPr>
          <a:xfrm>
            <a:off x="1785600" y="4743000"/>
            <a:ext cx="2713680" cy="65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AND THE DATA?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169" descr=""/>
          <p:cNvPicPr/>
          <p:nvPr/>
        </p:nvPicPr>
        <p:blipFill>
          <a:blip r:embed="rId1"/>
          <a:srcRect l="0" t="2616" r="1318" b="16001"/>
          <a:stretch/>
        </p:blipFill>
        <p:spPr>
          <a:xfrm>
            <a:off x="720000" y="720000"/>
            <a:ext cx="10618920" cy="55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n 170" descr=""/>
          <p:cNvPicPr/>
          <p:nvPr/>
        </p:nvPicPr>
        <p:blipFill>
          <a:blip r:embed="rId1"/>
          <a:srcRect l="0" t="21242" r="-352" b="0"/>
          <a:stretch/>
        </p:blipFill>
        <p:spPr>
          <a:xfrm>
            <a:off x="720000" y="720000"/>
            <a:ext cx="10798920" cy="53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0200" y="36324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About the data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2" name="CuadroTexto 2"/>
          <p:cNvSpPr/>
          <p:nvPr/>
        </p:nvSpPr>
        <p:spPr>
          <a:xfrm>
            <a:off x="1779480" y="2113920"/>
            <a:ext cx="8492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ultimate UFC Dataset - Kaggle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numeric, boolean, strings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non-temporary data, temporary data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statistics, latest results, knowledge we shouldn’t know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missing values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060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  <a:ea typeface="DejaVu Sans"/>
              </a:rPr>
              <a:t>visualization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{9EA12582-04DE-46E3-A015-7D6EAF903AF4}tf16411242_win32</Template>
  <TotalTime>308</TotalTime>
  <Application>LibreOffice/7.3.6.2$Linux_X86_64 LibreOffice_project/30$Build-2</Application>
  <AppVersion>15.0000</AppVersion>
  <Words>138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2022-11-12T12:18:47Z</dcterms:created>
  <dc:creator>Wilber Bermeo</dc:creator>
  <dc:description/>
  <dc:language>es-ES</dc:language>
  <cp:lastModifiedBy/>
  <dcterms:modified xsi:type="dcterms:W3CDTF">2022-11-14T18:02:58Z</dcterms:modified>
  <cp:revision>9</cp:revision>
  <dc:subject/>
  <dc:title>Predicting ufc fighter winner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Panorámica</vt:lpwstr>
  </property>
  <property fmtid="{D5CDD505-2E9C-101B-9397-08002B2CF9AE}" pid="5" name="Slides">
    <vt:i4>32</vt:i4>
  </property>
</Properties>
</file>