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27.png" ContentType="image/png"/>
  <Override PartName="/ppt/media/image4.png" ContentType="image/png"/>
  <Override PartName="/ppt/media/image34.png" ContentType="image/png"/>
  <Override PartName="/ppt/media/image9.png" ContentType="image/png"/>
  <Override PartName="/ppt/media/image29.png" ContentType="image/png"/>
  <Override PartName="/ppt/media/image6.png" ContentType="image/png"/>
  <Override PartName="/ppt/media/image31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30.png" ContentType="image/png"/>
  <Override PartName="/ppt/media/image28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1.jpeg" ContentType="image/jpeg"/>
  <Override PartName="/ppt/media/image10.png" ContentType="image/png"/>
  <Override PartName="/ppt/media/image5.png" ContentType="image/png"/>
  <Override PartName="/ppt/media/image35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28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33.xml.rels" ContentType="application/vnd.openxmlformats-package.relationships+xml"/>
  <Override PartName="/ppt/slides/_rels/slide5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0960" cy="63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b="1" lang="en-US" sz="3600" spc="-1" strike="noStrike" cap="all">
                <a:solidFill>
                  <a:srgbClr val="000000"/>
                </a:solidFill>
                <a:latin typeface="Speak Pro"/>
                <a:ea typeface="DejaVu Sans"/>
              </a:rPr>
              <a:t>Predicting ufc fighter winner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" name="Imagen 19" descr="Imagen que contiene hombre, boxeo, persona, deporte&#10;&#10;Descripción generada automáticamente"/>
          <p:cNvPicPr/>
          <p:nvPr/>
        </p:nvPicPr>
        <p:blipFill>
          <a:blip r:embed="rId1"/>
          <a:stretch/>
        </p:blipFill>
        <p:spPr>
          <a:xfrm>
            <a:off x="2047320" y="1800000"/>
            <a:ext cx="8096760" cy="3848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60200" y="363240"/>
            <a:ext cx="11730960" cy="63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b="1" lang="en-US" sz="3600" spc="-1" strike="noStrike" cap="all">
                <a:solidFill>
                  <a:srgbClr val="000000"/>
                </a:solidFill>
                <a:latin typeface="Speak Pro"/>
                <a:ea typeface="DejaVu Sans"/>
              </a:rPr>
              <a:t>The winner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5" name="Imagen 3" descr="Gráfico, Gráfico de barras&#10;&#10;Descripción generada automáticamente"/>
          <p:cNvPicPr/>
          <p:nvPr/>
        </p:nvPicPr>
        <p:blipFill>
          <a:blip r:embed="rId1"/>
          <a:stretch/>
        </p:blipFill>
        <p:spPr>
          <a:xfrm>
            <a:off x="6829920" y="2324880"/>
            <a:ext cx="3702600" cy="2789280"/>
          </a:xfrm>
          <a:prstGeom prst="rect">
            <a:avLst/>
          </a:prstGeom>
          <a:ln w="0">
            <a:noFill/>
          </a:ln>
        </p:spPr>
      </p:pic>
      <p:pic>
        <p:nvPicPr>
          <p:cNvPr id="56" name="Imagen 5" descr="Gráfico, Gráfico de barras&#10;&#10;Descripción generada automáticamente"/>
          <p:cNvPicPr/>
          <p:nvPr/>
        </p:nvPicPr>
        <p:blipFill>
          <a:blip r:embed="rId2"/>
          <a:stretch/>
        </p:blipFill>
        <p:spPr>
          <a:xfrm>
            <a:off x="1659240" y="2324880"/>
            <a:ext cx="3753000" cy="278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60200" y="363240"/>
            <a:ext cx="11730960" cy="63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b="1" lang="en-US" sz="3600" spc="-1" strike="noStrike" cap="all">
                <a:solidFill>
                  <a:srgbClr val="000000"/>
                </a:solidFill>
                <a:latin typeface="Speak Pro"/>
                <a:ea typeface="DejaVu Sans"/>
              </a:rPr>
              <a:t>Age distribution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8" name="Imagen 2" descr="Gráfico, Histograma&#10;&#10;Descripción generada automáticamente"/>
          <p:cNvPicPr/>
          <p:nvPr/>
        </p:nvPicPr>
        <p:blipFill>
          <a:blip r:embed="rId1"/>
          <a:stretch/>
        </p:blipFill>
        <p:spPr>
          <a:xfrm>
            <a:off x="2206080" y="2179080"/>
            <a:ext cx="3040560" cy="2827800"/>
          </a:xfrm>
          <a:prstGeom prst="rect">
            <a:avLst/>
          </a:prstGeom>
          <a:ln w="0">
            <a:noFill/>
          </a:ln>
        </p:spPr>
      </p:pic>
      <p:pic>
        <p:nvPicPr>
          <p:cNvPr id="59" name="Imagen 6" descr="Gráfico, Histograma&#10;&#10;Descripción generada automáticamente"/>
          <p:cNvPicPr/>
          <p:nvPr/>
        </p:nvPicPr>
        <p:blipFill>
          <a:blip r:embed="rId2"/>
          <a:stretch/>
        </p:blipFill>
        <p:spPr>
          <a:xfrm>
            <a:off x="6373440" y="2179080"/>
            <a:ext cx="4106880" cy="2907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60200" y="363240"/>
            <a:ext cx="11730960" cy="63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b="1" lang="en-US" sz="3600" spc="-1" strike="noStrike" cap="all">
                <a:solidFill>
                  <a:srgbClr val="000000"/>
                </a:solidFill>
                <a:latin typeface="Speak Pro"/>
                <a:ea typeface="DejaVu Sans"/>
              </a:rPr>
              <a:t>Gender distribution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1" name="Imagen 3" descr="Gráfico, Gráfico circular&#10;&#10;Descripción generada automáticamente"/>
          <p:cNvPicPr/>
          <p:nvPr/>
        </p:nvPicPr>
        <p:blipFill>
          <a:blip r:embed="rId1"/>
          <a:stretch/>
        </p:blipFill>
        <p:spPr>
          <a:xfrm>
            <a:off x="3360240" y="1786320"/>
            <a:ext cx="5470920" cy="3949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60200" y="363240"/>
            <a:ext cx="11730960" cy="63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b="1" lang="en-US" sz="3600" spc="-1" strike="noStrike" cap="all">
                <a:solidFill>
                  <a:srgbClr val="000000"/>
                </a:solidFill>
                <a:latin typeface="Speak Pro"/>
                <a:ea typeface="DejaVu Sans"/>
              </a:rPr>
              <a:t>Weight classes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3" name="Imagen 2" descr="Gráfico, Gráfico de barras&#10;&#10;Descripción generada automáticamente"/>
          <p:cNvPicPr/>
          <p:nvPr/>
        </p:nvPicPr>
        <p:blipFill>
          <a:blip r:embed="rId1"/>
          <a:stretch/>
        </p:blipFill>
        <p:spPr>
          <a:xfrm>
            <a:off x="3565440" y="1563120"/>
            <a:ext cx="5060880" cy="4881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60200" y="363240"/>
            <a:ext cx="11730960" cy="63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b="1" lang="en-US" sz="3600" spc="-1" strike="noStrike" cap="all">
                <a:solidFill>
                  <a:srgbClr val="000000"/>
                </a:solidFill>
                <a:latin typeface="Speak Pro"/>
                <a:ea typeface="DejaVu Sans"/>
              </a:rPr>
              <a:t>Fight type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5" name="Imagen 3" descr="Gráfico, Gráfico circular&#10;&#10;Descripción generada automáticamente"/>
          <p:cNvPicPr/>
          <p:nvPr/>
        </p:nvPicPr>
        <p:blipFill>
          <a:blip r:embed="rId1"/>
          <a:stretch/>
        </p:blipFill>
        <p:spPr>
          <a:xfrm>
            <a:off x="3465000" y="1984320"/>
            <a:ext cx="5261760" cy="3577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60200" y="363240"/>
            <a:ext cx="11730960" cy="63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b="1" lang="en-US" sz="3600" spc="-1" strike="noStrike" cap="all">
                <a:solidFill>
                  <a:srgbClr val="000000"/>
                </a:solidFill>
                <a:latin typeface="Speak Pro"/>
                <a:ea typeface="DejaVu Sans"/>
              </a:rPr>
              <a:t>Fight duration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7" name="Imagen 3" descr="Gráfico, Gráfico de barras&#10;&#10;Descripción generada automáticamente"/>
          <p:cNvPicPr/>
          <p:nvPr/>
        </p:nvPicPr>
        <p:blipFill>
          <a:blip r:embed="rId1"/>
          <a:stretch/>
        </p:blipFill>
        <p:spPr>
          <a:xfrm>
            <a:off x="3295800" y="1802160"/>
            <a:ext cx="5459760" cy="3729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60200" y="363240"/>
            <a:ext cx="11730960" cy="63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b="1" lang="en-US" sz="3600" spc="-1" strike="noStrike" cap="all">
                <a:solidFill>
                  <a:srgbClr val="000000"/>
                </a:solidFill>
                <a:latin typeface="Speak Pro"/>
                <a:ea typeface="DejaVu Sans"/>
              </a:rPr>
              <a:t>Finish type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9" name="Imagen 3" descr="Gráfico, Histograma&#10;&#10;Descripción generada automáticamente"/>
          <p:cNvPicPr/>
          <p:nvPr/>
        </p:nvPicPr>
        <p:blipFill>
          <a:blip r:embed="rId1"/>
          <a:stretch/>
        </p:blipFill>
        <p:spPr>
          <a:xfrm>
            <a:off x="3718440" y="1659960"/>
            <a:ext cx="4754880" cy="4181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60200" y="363240"/>
            <a:ext cx="11730960" cy="63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b="1" lang="en-US" sz="3600" spc="-1" strike="noStrike" cap="all">
                <a:solidFill>
                  <a:srgbClr val="000000"/>
                </a:solidFill>
                <a:latin typeface="Speak Pro"/>
                <a:ea typeface="DejaVu Sans"/>
              </a:rPr>
              <a:t>Finish type PER TIME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1" name="Imagen 2" descr="Gráfico, Gráfico de cajas y bigotes&#10;&#10;Descripción generada automáticamente"/>
          <p:cNvPicPr/>
          <p:nvPr/>
        </p:nvPicPr>
        <p:blipFill>
          <a:blip r:embed="rId1"/>
          <a:stretch/>
        </p:blipFill>
        <p:spPr>
          <a:xfrm>
            <a:off x="3365640" y="1905120"/>
            <a:ext cx="5094360" cy="3854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48680" y="3060000"/>
            <a:ext cx="11730960" cy="63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b="1" lang="en-US" sz="3600" spc="-1" strike="noStrike" cap="all">
                <a:solidFill>
                  <a:srgbClr val="000000"/>
                </a:solidFill>
                <a:latin typeface="Speak Pro"/>
                <a:ea typeface="DejaVu Sans"/>
              </a:rPr>
              <a:t>Which columns were dropped?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230400" y="440640"/>
            <a:ext cx="11730960" cy="63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b="1" lang="en-US" sz="3600" spc="-1" strike="noStrike" cap="all">
                <a:solidFill>
                  <a:srgbClr val="000000"/>
                </a:solidFill>
                <a:latin typeface="Speak Pro"/>
                <a:ea typeface="DejaVu Sans"/>
              </a:rPr>
              <a:t>Constant columns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4" name="Imagen 2" descr=""/>
          <p:cNvPicPr/>
          <p:nvPr/>
        </p:nvPicPr>
        <p:blipFill>
          <a:blip r:embed="rId1"/>
          <a:stretch/>
        </p:blipFill>
        <p:spPr>
          <a:xfrm>
            <a:off x="1117440" y="2160000"/>
            <a:ext cx="9956520" cy="2735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0960" cy="63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b="1" lang="en-US" sz="3600" spc="-1" strike="noStrike" cap="all">
                <a:solidFill>
                  <a:srgbClr val="000000"/>
                </a:solidFill>
                <a:latin typeface="Speak Pro"/>
                <a:ea typeface="DejaVu Sans"/>
              </a:rPr>
              <a:t>ARQUITECTURE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1" name="Imagen 2" descr="Diagrama&#10;&#10;Descripción generada automáticamente"/>
          <p:cNvPicPr/>
          <p:nvPr/>
        </p:nvPicPr>
        <p:blipFill>
          <a:blip r:embed="rId1"/>
          <a:stretch/>
        </p:blipFill>
        <p:spPr>
          <a:xfrm>
            <a:off x="2180160" y="1621440"/>
            <a:ext cx="7831440" cy="4303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30400" y="440640"/>
            <a:ext cx="11730960" cy="732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b="1" lang="en-US" sz="3600" spc="-1" strike="noStrike" cap="all">
                <a:solidFill>
                  <a:srgbClr val="000000"/>
                </a:solidFill>
                <a:latin typeface="Speak Pro"/>
                <a:ea typeface="DejaVu Sans"/>
              </a:rPr>
              <a:t>columns represented by other columns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6" name="Imagen 3" descr=""/>
          <p:cNvPicPr/>
          <p:nvPr/>
        </p:nvPicPr>
        <p:blipFill>
          <a:blip r:embed="rId1"/>
          <a:stretch/>
        </p:blipFill>
        <p:spPr>
          <a:xfrm>
            <a:off x="1566000" y="2507400"/>
            <a:ext cx="9138600" cy="2712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230400" y="440640"/>
            <a:ext cx="11730960" cy="732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b="1" lang="en-US" sz="3600" spc="-1" strike="noStrike" cap="all">
                <a:solidFill>
                  <a:srgbClr val="000000"/>
                </a:solidFill>
                <a:latin typeface="Speak Pro"/>
                <a:ea typeface="DejaVu Sans"/>
              </a:rPr>
              <a:t>Data that can only be known after the fight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8" name="Imagen 2" descr=""/>
          <p:cNvPicPr/>
          <p:nvPr/>
        </p:nvPicPr>
        <p:blipFill>
          <a:blip r:embed="rId1"/>
          <a:stretch/>
        </p:blipFill>
        <p:spPr>
          <a:xfrm>
            <a:off x="1640880" y="2416320"/>
            <a:ext cx="8909640" cy="2803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230400" y="440640"/>
            <a:ext cx="11730960" cy="732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b="1" lang="en-US" sz="3600" spc="-1" strike="noStrike" cap="all">
                <a:solidFill>
                  <a:srgbClr val="000000"/>
                </a:solidFill>
                <a:latin typeface="Speak Pro"/>
                <a:ea typeface="DejaVu Sans"/>
              </a:rPr>
              <a:t>Hard-to-code categorical data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0" name="Imagen 3" descr=""/>
          <p:cNvPicPr/>
          <p:nvPr/>
        </p:nvPicPr>
        <p:blipFill>
          <a:blip r:embed="rId1"/>
          <a:stretch/>
        </p:blipFill>
        <p:spPr>
          <a:xfrm>
            <a:off x="2814840" y="1878120"/>
            <a:ext cx="6577560" cy="3634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230400" y="440640"/>
            <a:ext cx="11730960" cy="732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b="1" lang="en-US" sz="3600" spc="-1" strike="noStrike" cap="all">
                <a:solidFill>
                  <a:srgbClr val="000000"/>
                </a:solidFill>
                <a:latin typeface="Speak Pro"/>
                <a:ea typeface="DejaVu Sans"/>
              </a:rPr>
              <a:t>Draw data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2" name="Imagen 2" descr=""/>
          <p:cNvPicPr/>
          <p:nvPr/>
        </p:nvPicPr>
        <p:blipFill>
          <a:blip r:embed="rId1"/>
          <a:stretch/>
        </p:blipFill>
        <p:spPr>
          <a:xfrm>
            <a:off x="2900160" y="1560600"/>
            <a:ext cx="6391440" cy="3736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230400" y="440640"/>
            <a:ext cx="11730960" cy="732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b="1" lang="en-US" sz="3600" spc="-1" strike="noStrike" cap="all">
                <a:solidFill>
                  <a:srgbClr val="000000"/>
                </a:solidFill>
                <a:latin typeface="Speak Pro"/>
                <a:ea typeface="DejaVu Sans"/>
              </a:rPr>
              <a:t>Duplicate features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4" name="Imagen 3" descr=""/>
          <p:cNvPicPr/>
          <p:nvPr/>
        </p:nvPicPr>
        <p:blipFill>
          <a:blip r:embed="rId1"/>
          <a:stretch/>
        </p:blipFill>
        <p:spPr>
          <a:xfrm>
            <a:off x="2222640" y="2177640"/>
            <a:ext cx="7746120" cy="2502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230400" y="440640"/>
            <a:ext cx="11730960" cy="732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b="1" lang="en-US" sz="3600" spc="-1" strike="noStrike" cap="all">
                <a:solidFill>
                  <a:srgbClr val="000000"/>
                </a:solidFill>
                <a:latin typeface="Speak Pro"/>
                <a:ea typeface="DejaVu Sans"/>
              </a:rPr>
              <a:t>Duplicate samples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6" name="Imagen 2" descr=""/>
          <p:cNvPicPr/>
          <p:nvPr/>
        </p:nvPicPr>
        <p:blipFill>
          <a:blip r:embed="rId1"/>
          <a:stretch/>
        </p:blipFill>
        <p:spPr>
          <a:xfrm>
            <a:off x="2108520" y="2009160"/>
            <a:ext cx="7974720" cy="2839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48680" y="3060000"/>
            <a:ext cx="11730960" cy="63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b="1" lang="en-US" sz="3600" spc="-1" strike="noStrike" cap="all">
                <a:solidFill>
                  <a:srgbClr val="000000"/>
                </a:solidFill>
                <a:latin typeface="Speak Pro"/>
                <a:ea typeface="DejaVu Sans"/>
              </a:rPr>
              <a:t>transformations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230400" y="440640"/>
            <a:ext cx="11730960" cy="732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b="1" lang="en-US" sz="3600" spc="-1" strike="noStrike" cap="all">
                <a:solidFill>
                  <a:srgbClr val="000000"/>
                </a:solidFill>
                <a:latin typeface="Speak Pro"/>
                <a:ea typeface="DejaVu Sans"/>
              </a:rPr>
              <a:t>Trim columns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2594520" y="2680200"/>
            <a:ext cx="7305480" cy="1999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30400" y="440640"/>
            <a:ext cx="11730960" cy="732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b="1" lang="en-US" sz="3600" spc="-1" strike="noStrike" cap="all">
                <a:solidFill>
                  <a:srgbClr val="000000"/>
                </a:solidFill>
                <a:latin typeface="Speak Pro"/>
                <a:ea typeface="DejaVu Sans"/>
              </a:rPr>
              <a:t>winner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1" name="Imagen 1" descr=""/>
          <p:cNvPicPr/>
          <p:nvPr/>
        </p:nvPicPr>
        <p:blipFill>
          <a:blip r:embed="rId1"/>
          <a:stretch/>
        </p:blipFill>
        <p:spPr>
          <a:xfrm>
            <a:off x="3139920" y="1701720"/>
            <a:ext cx="5911920" cy="3454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230400" y="440640"/>
            <a:ext cx="11730960" cy="732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b="1" lang="en-US" sz="3600" spc="-1" strike="noStrike" cap="all">
                <a:solidFill>
                  <a:srgbClr val="000000"/>
                </a:solidFill>
                <a:latin typeface="Speak Pro"/>
                <a:ea typeface="DejaVu Sans"/>
              </a:rPr>
              <a:t>Strings to categories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3" name="Imagen 2" descr=""/>
          <p:cNvPicPr/>
          <p:nvPr/>
        </p:nvPicPr>
        <p:blipFill>
          <a:blip r:embed="rId1"/>
          <a:stretch/>
        </p:blipFill>
        <p:spPr>
          <a:xfrm>
            <a:off x="2207880" y="2444760"/>
            <a:ext cx="7776360" cy="1967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0960" cy="63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b="1" lang="en-US" sz="3600" spc="-1" strike="noStrike" cap="all">
                <a:solidFill>
                  <a:srgbClr val="000000"/>
                </a:solidFill>
                <a:latin typeface="Speak Pro"/>
                <a:ea typeface="DejaVu Sans"/>
              </a:rPr>
              <a:t>Why?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CuadroTexto 1"/>
          <p:cNvSpPr/>
          <p:nvPr/>
        </p:nvSpPr>
        <p:spPr>
          <a:xfrm>
            <a:off x="1296360" y="2315520"/>
            <a:ext cx="986328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emulates the acquisition and saving of data with real data store tools</a:t>
            </a:r>
            <a:endParaRPr b="0" lang="es-ES" sz="1800" spc="-1" strike="noStrike">
              <a:latin typeface="Arial"/>
            </a:endParaRPr>
          </a:p>
          <a:p>
            <a:pPr marL="285840" indent="-28584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allows you to work in a modular way</a:t>
            </a:r>
            <a:endParaRPr b="0" lang="es-ES" sz="1800" spc="-1" strike="noStrike">
              <a:latin typeface="Arial"/>
            </a:endParaRPr>
          </a:p>
          <a:p>
            <a:pPr marL="285840" indent="-28584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you do not depend on the saturation of google servers</a:t>
            </a:r>
            <a:endParaRPr b="0" lang="es-ES" sz="1800" spc="-1" strike="noStrike">
              <a:latin typeface="Arial"/>
            </a:endParaRPr>
          </a:p>
          <a:p>
            <a:pPr marL="285840" indent="-28584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the result can be easily distributed</a:t>
            </a: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30400" y="440640"/>
            <a:ext cx="11730960" cy="732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b="1" lang="en-US" sz="3600" spc="-1" strike="noStrike" cap="all">
                <a:solidFill>
                  <a:srgbClr val="000000"/>
                </a:solidFill>
                <a:latin typeface="Speak Pro"/>
                <a:ea typeface="DejaVu Sans"/>
              </a:rPr>
              <a:t>Categories to dummies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Imagen 3" descr=""/>
          <p:cNvPicPr/>
          <p:nvPr/>
        </p:nvPicPr>
        <p:blipFill>
          <a:blip r:embed="rId1"/>
          <a:stretch/>
        </p:blipFill>
        <p:spPr>
          <a:xfrm>
            <a:off x="2409840" y="2012400"/>
            <a:ext cx="7371720" cy="2832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30400" y="440640"/>
            <a:ext cx="11730960" cy="732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b="1" lang="en-US" sz="3600" spc="-1" strike="noStrike" cap="all">
                <a:solidFill>
                  <a:srgbClr val="000000"/>
                </a:solidFill>
                <a:latin typeface="Speak Pro"/>
                <a:ea typeface="DejaVu Sans"/>
              </a:rPr>
              <a:t>outliers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960480" y="2463840"/>
            <a:ext cx="5159520" cy="2576160"/>
          </a:xfrm>
          <a:prstGeom prst="rect">
            <a:avLst/>
          </a:prstGeom>
          <a:ln w="0">
            <a:noFill/>
          </a:ln>
        </p:spPr>
      </p:pic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7510680" y="1620000"/>
            <a:ext cx="3289320" cy="1965600"/>
          </a:xfrm>
          <a:prstGeom prst="rect">
            <a:avLst/>
          </a:prstGeom>
          <a:ln w="0">
            <a:noFill/>
          </a:ln>
        </p:spPr>
      </p:pic>
      <p:pic>
        <p:nvPicPr>
          <p:cNvPr id="99" name="" descr=""/>
          <p:cNvPicPr/>
          <p:nvPr/>
        </p:nvPicPr>
        <p:blipFill>
          <a:blip r:embed="rId3"/>
          <a:stretch/>
        </p:blipFill>
        <p:spPr>
          <a:xfrm>
            <a:off x="7740000" y="3960000"/>
            <a:ext cx="3060000" cy="1828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48680" y="3060000"/>
            <a:ext cx="11730960" cy="63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b="1" lang="en-US" sz="3600" spc="-1" strike="noStrike" cap="all">
                <a:solidFill>
                  <a:srgbClr val="000000"/>
                </a:solidFill>
                <a:latin typeface="Speak Pro"/>
                <a:ea typeface="DejaVu Sans"/>
              </a:rPr>
              <a:t>Feature engineering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30400" y="440640"/>
            <a:ext cx="11730960" cy="732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b="1" lang="en-US" sz="3600" spc="-1" strike="noStrike" cap="all">
                <a:solidFill>
                  <a:srgbClr val="000000"/>
                </a:solidFill>
                <a:latin typeface="Speak Pro"/>
                <a:ea typeface="DejaVu Sans"/>
              </a:rPr>
              <a:t>The underdog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1620000" y="2340000"/>
            <a:ext cx="9010440" cy="2542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48680" y="3060000"/>
            <a:ext cx="11730960" cy="63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b="1" lang="en-US" sz="3600" spc="-1" strike="noStrike" cap="all">
                <a:solidFill>
                  <a:srgbClr val="000000"/>
                </a:solidFill>
                <a:latin typeface="Speak Pro"/>
                <a:ea typeface="DejaVu Sans"/>
              </a:rPr>
              <a:t>results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230400" y="440640"/>
            <a:ext cx="11730960" cy="732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b="1" lang="en-US" sz="3600" spc="-1" strike="noStrike" cap="all">
                <a:solidFill>
                  <a:srgbClr val="000000"/>
                </a:solidFill>
                <a:latin typeface="Speak Pro"/>
                <a:ea typeface="DejaVu Sans"/>
              </a:rPr>
              <a:t>Biased distribution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3780000" y="1915560"/>
            <a:ext cx="3975480" cy="4024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230400" y="440640"/>
            <a:ext cx="11730960" cy="732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b="1" lang="en-US" sz="3600" spc="-1" strike="noStrike" cap="all">
                <a:solidFill>
                  <a:srgbClr val="000000"/>
                </a:solidFill>
                <a:latin typeface="Speak Pro"/>
                <a:ea typeface="DejaVu Sans"/>
              </a:rPr>
              <a:t>Non-biased distribution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3777840" y="1800000"/>
            <a:ext cx="3962160" cy="4011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230400" y="440640"/>
            <a:ext cx="11730960" cy="732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b="1" lang="en-US" sz="3600" spc="-1" strike="noStrike" cap="all">
                <a:solidFill>
                  <a:srgbClr val="000000"/>
                </a:solidFill>
                <a:latin typeface="Speak Pro"/>
                <a:ea typeface="DejaVu Sans"/>
              </a:rPr>
              <a:t>The end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2950200" y="1726560"/>
            <a:ext cx="6049800" cy="4033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0960" cy="63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b="1" lang="en-US" sz="3600" spc="-1" strike="noStrike" cap="all">
                <a:solidFill>
                  <a:srgbClr val="000000"/>
                </a:solidFill>
                <a:latin typeface="Speak Pro"/>
                <a:ea typeface="DejaVu Sans"/>
              </a:rPr>
              <a:t>Workflow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5" name="Imagen 3" descr="Texto&#10;&#10;Descripción generada automáticamente"/>
          <p:cNvPicPr/>
          <p:nvPr/>
        </p:nvPicPr>
        <p:blipFill>
          <a:blip r:embed="rId1"/>
          <a:srcRect l="0" t="0" r="5354" b="0"/>
          <a:stretch/>
        </p:blipFill>
        <p:spPr>
          <a:xfrm>
            <a:off x="1744920" y="1713960"/>
            <a:ext cx="3179880" cy="2543040"/>
          </a:xfrm>
          <a:prstGeom prst="rect">
            <a:avLst/>
          </a:prstGeom>
          <a:ln w="0">
            <a:noFill/>
          </a:ln>
        </p:spPr>
      </p:pic>
      <p:pic>
        <p:nvPicPr>
          <p:cNvPr id="46" name="Imagen 2" descr="Diagrama&#10;&#10;Descripción generada automáticamente"/>
          <p:cNvPicPr/>
          <p:nvPr/>
        </p:nvPicPr>
        <p:blipFill>
          <a:blip r:embed="rId2"/>
          <a:stretch/>
        </p:blipFill>
        <p:spPr>
          <a:xfrm>
            <a:off x="7404480" y="1513440"/>
            <a:ext cx="3380760" cy="4009320"/>
          </a:xfrm>
          <a:prstGeom prst="rect">
            <a:avLst/>
          </a:prstGeom>
          <a:ln w="0">
            <a:noFill/>
          </a:ln>
        </p:spPr>
      </p:pic>
      <p:pic>
        <p:nvPicPr>
          <p:cNvPr id="47" name="Imagen 167" descr=""/>
          <p:cNvPicPr/>
          <p:nvPr/>
        </p:nvPicPr>
        <p:blipFill>
          <a:blip r:embed="rId3"/>
          <a:stretch/>
        </p:blipFill>
        <p:spPr>
          <a:xfrm>
            <a:off x="1785600" y="4743000"/>
            <a:ext cx="2714040" cy="656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48680" y="3060000"/>
            <a:ext cx="11730960" cy="63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b="1" lang="en-US" sz="3600" spc="-1" strike="noStrike" cap="all">
                <a:solidFill>
                  <a:srgbClr val="000000"/>
                </a:solidFill>
                <a:latin typeface="Speak Pro"/>
                <a:ea typeface="DejaVu Sans"/>
              </a:rPr>
              <a:t>AND THE DATA?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n 169" descr=""/>
          <p:cNvPicPr/>
          <p:nvPr/>
        </p:nvPicPr>
        <p:blipFill>
          <a:blip r:embed="rId1"/>
          <a:srcRect l="0" t="2616" r="1318" b="16001"/>
          <a:stretch/>
        </p:blipFill>
        <p:spPr>
          <a:xfrm>
            <a:off x="720000" y="720000"/>
            <a:ext cx="10619280" cy="557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n 170" descr=""/>
          <p:cNvPicPr/>
          <p:nvPr/>
        </p:nvPicPr>
        <p:blipFill>
          <a:blip r:embed="rId1"/>
          <a:srcRect l="0" t="21247" r="-352" b="0"/>
          <a:stretch/>
        </p:blipFill>
        <p:spPr>
          <a:xfrm>
            <a:off x="720000" y="720000"/>
            <a:ext cx="10799280" cy="539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60200" y="363240"/>
            <a:ext cx="11730960" cy="63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b="1" lang="en-US" sz="3600" spc="-1" strike="noStrike" cap="all">
                <a:solidFill>
                  <a:srgbClr val="000000"/>
                </a:solidFill>
                <a:latin typeface="Speak Pro"/>
                <a:ea typeface="DejaVu Sans"/>
              </a:rPr>
              <a:t>About the data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CuadroTexto 2"/>
          <p:cNvSpPr/>
          <p:nvPr/>
        </p:nvSpPr>
        <p:spPr>
          <a:xfrm>
            <a:off x="1779480" y="2113920"/>
            <a:ext cx="8492760" cy="28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ultimate UFC Dataset - Kaggle</a:t>
            </a:r>
            <a:endParaRPr b="0" lang="es-ES" sz="1800" spc="-1" strike="noStrike">
              <a:latin typeface="Arial"/>
            </a:endParaRPr>
          </a:p>
          <a:p>
            <a:pPr marL="285840" indent="-28584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numeric, boolean, strings</a:t>
            </a:r>
            <a:endParaRPr b="0" lang="es-ES" sz="1800" spc="-1" strike="noStrike">
              <a:latin typeface="Arial"/>
            </a:endParaRPr>
          </a:p>
          <a:p>
            <a:pPr marL="285840" indent="-28584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non-temporary data, temporary data</a:t>
            </a:r>
            <a:endParaRPr b="0" lang="es-ES" sz="1800" spc="-1" strike="noStrike">
              <a:latin typeface="Arial"/>
            </a:endParaRPr>
          </a:p>
          <a:p>
            <a:pPr marL="285840" indent="-28584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statistics, latest results, knowledge we shouldn’t know</a:t>
            </a:r>
            <a:endParaRPr b="0" lang="es-ES" sz="1800" spc="-1" strike="noStrike">
              <a:latin typeface="Arial"/>
            </a:endParaRPr>
          </a:p>
          <a:p>
            <a:pPr marL="285840" indent="-28584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missing values</a:t>
            </a: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48680" y="3060000"/>
            <a:ext cx="11730960" cy="63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b="1" lang="en-US" sz="3600" spc="-1" strike="noStrike" cap="all">
                <a:solidFill>
                  <a:srgbClr val="000000"/>
                </a:solidFill>
                <a:latin typeface="Speak Pro"/>
                <a:ea typeface="DejaVu Sans"/>
              </a:rPr>
              <a:t>visualization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439bd"/>
      </a:dk2>
      <a:lt2>
        <a:srgbClr val="ebebeb"/>
      </a:lt2>
      <a:accent1>
        <a:srgbClr val="0eabb7"/>
      </a:accent1>
      <a:accent2>
        <a:srgbClr val="4868e5"/>
      </a:accent2>
      <a:accent3>
        <a:srgbClr val="20a472"/>
      </a:accent3>
      <a:accent4>
        <a:srgbClr val="b13dc8"/>
      </a:accent4>
      <a:accent5>
        <a:srgbClr val="172da6"/>
      </a:accent5>
      <a:accent6>
        <a:srgbClr val="00b0f0"/>
      </a:accent6>
      <a:hlink>
        <a:srgbClr val="00b0f0"/>
      </a:hlink>
      <a:folHlink>
        <a:srgbClr val="b13dc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{9EA12582-04DE-46E3-A015-7D6EAF903AF4}tf16411242_win32</Template>
  <TotalTime>304</TotalTime>
  <Application>LibreOffice/7.3.6.2$Linux_X86_64 LibreOffice_project/30$Build-2</Application>
  <AppVersion>15.0000</AppVersion>
  <Words>138</Words>
  <Paragraphs>39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2022-11-12T12:18:47Z</dcterms:created>
  <dc:creator>Wilber Bermeo</dc:creator>
  <dc:description/>
  <dc:language>es-ES</dc:language>
  <cp:lastModifiedBy/>
  <dcterms:modified xsi:type="dcterms:W3CDTF">2022-11-13T19:17:51Z</dcterms:modified>
  <cp:revision>8</cp:revision>
  <dc:subject/>
  <dc:title>Predicting ufc fighter winner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Notes">
    <vt:i4>3</vt:i4>
  </property>
  <property fmtid="{D5CDD505-2E9C-101B-9397-08002B2CF9AE}" pid="4" name="PresentationFormat">
    <vt:lpwstr>Panorámica</vt:lpwstr>
  </property>
  <property fmtid="{D5CDD505-2E9C-101B-9397-08002B2CF9AE}" pid="5" name="Slides">
    <vt:i4>32</vt:i4>
  </property>
</Properties>
</file>