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5"/>
  </p:notesMasterIdLst>
  <p:handoutMasterIdLst>
    <p:handoutMasterId r:id="rId16"/>
  </p:handoutMasterIdLst>
  <p:sldIdLst>
    <p:sldId id="356" r:id="rId5"/>
    <p:sldId id="351" r:id="rId6"/>
    <p:sldId id="257" r:id="rId7"/>
    <p:sldId id="357" r:id="rId8"/>
    <p:sldId id="358" r:id="rId9"/>
    <p:sldId id="284" r:id="rId10"/>
    <p:sldId id="285" r:id="rId11"/>
    <p:sldId id="354" r:id="rId12"/>
    <p:sldId id="344" r:id="rId13"/>
    <p:sldId id="347"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00"/>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34" autoAdjust="0"/>
  </p:normalViewPr>
  <p:slideViewPr>
    <p:cSldViewPr snapToGrid="0">
      <p:cViewPr varScale="1">
        <p:scale>
          <a:sx n="96" d="100"/>
          <a:sy n="96" d="100"/>
        </p:scale>
        <p:origin x="86" y="139"/>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6" d="100"/>
          <a:sy n="96" d="100"/>
        </p:scale>
        <p:origin x="36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FBC89A01-A5C8-4339-ACEA-B1C5FCFA4E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DDCA35-6D4C-4279-85C5-F71A578F2E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79F1D6-1ADB-41C3-AC72-D8BB63E0480A}" type="datetime1">
              <a:rPr lang="es-ES" smtClean="0"/>
              <a:t>04/12/2022</a:t>
            </a:fld>
            <a:endParaRPr lang="es-ES"/>
          </a:p>
        </p:txBody>
      </p:sp>
      <p:sp>
        <p:nvSpPr>
          <p:cNvPr id="4" name="Marcador de pie de página 3">
            <a:extLst>
              <a:ext uri="{FF2B5EF4-FFF2-40B4-BE49-F238E27FC236}">
                <a16:creationId xmlns:a16="http://schemas.microsoft.com/office/drawing/2014/main" id="{E580FEFB-2BC1-4CF9-8B77-B0D75B6E1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9395EDB6-8D14-418D-914B-7C023E9955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1D5864-DF60-490B-BE3C-166E6D9CB7B5}" type="slidenum">
              <a:rPr lang="es-ES" smtClean="0"/>
              <a:t>‹Nº›</a:t>
            </a:fld>
            <a:endParaRPr lang="es-ES"/>
          </a:p>
        </p:txBody>
      </p:sp>
    </p:spTree>
    <p:extLst>
      <p:ext uri="{BB962C8B-B14F-4D97-AF65-F5344CB8AC3E}">
        <p14:creationId xmlns:p14="http://schemas.microsoft.com/office/powerpoint/2010/main" val="3179289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A0981-97B1-4095-B2E8-5371F996F5CA}" type="datetime1">
              <a:rPr lang="es-ES" smtClean="0"/>
              <a:pPr/>
              <a:t>04/12/2022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67E557C-9E66-43F1-9F87-179A985BA47D}" type="slidenum">
              <a:rPr lang="es-ES" noProof="0" smtClean="0"/>
              <a:t>‹Nº›</a:t>
            </a:fld>
            <a:endParaRPr lang="es-ES" noProof="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1</a:t>
            </a:fld>
            <a:endParaRPr lang="es-ES"/>
          </a:p>
        </p:txBody>
      </p:sp>
    </p:spTree>
    <p:extLst>
      <p:ext uri="{BB962C8B-B14F-4D97-AF65-F5344CB8AC3E}">
        <p14:creationId xmlns:p14="http://schemas.microsoft.com/office/powerpoint/2010/main" val="348294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767E557C-9E66-43F1-9F87-179A985BA47D}" type="slidenum">
              <a:rPr lang="es-ES" smtClean="0"/>
              <a:t>10</a:t>
            </a:fld>
            <a:endParaRPr lang="es-ES"/>
          </a:p>
        </p:txBody>
      </p:sp>
    </p:spTree>
    <p:extLst>
      <p:ext uri="{BB962C8B-B14F-4D97-AF65-F5344CB8AC3E}">
        <p14:creationId xmlns:p14="http://schemas.microsoft.com/office/powerpoint/2010/main" val="141812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2</a:t>
            </a:fld>
            <a:endParaRPr lang="es-ES"/>
          </a:p>
        </p:txBody>
      </p:sp>
    </p:spTree>
    <p:extLst>
      <p:ext uri="{BB962C8B-B14F-4D97-AF65-F5344CB8AC3E}">
        <p14:creationId xmlns:p14="http://schemas.microsoft.com/office/powerpoint/2010/main" val="68842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3</a:t>
            </a:fld>
            <a:endParaRPr lang="es-ES"/>
          </a:p>
        </p:txBody>
      </p:sp>
    </p:spTree>
    <p:extLst>
      <p:ext uri="{BB962C8B-B14F-4D97-AF65-F5344CB8AC3E}">
        <p14:creationId xmlns:p14="http://schemas.microsoft.com/office/powerpoint/2010/main" val="149160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4</a:t>
            </a:fld>
            <a:endParaRPr lang="es-ES"/>
          </a:p>
        </p:txBody>
      </p:sp>
    </p:spTree>
    <p:extLst>
      <p:ext uri="{BB962C8B-B14F-4D97-AF65-F5344CB8AC3E}">
        <p14:creationId xmlns:p14="http://schemas.microsoft.com/office/powerpoint/2010/main" val="211263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5</a:t>
            </a:fld>
            <a:endParaRPr lang="es-ES"/>
          </a:p>
        </p:txBody>
      </p:sp>
    </p:spTree>
    <p:extLst>
      <p:ext uri="{BB962C8B-B14F-4D97-AF65-F5344CB8AC3E}">
        <p14:creationId xmlns:p14="http://schemas.microsoft.com/office/powerpoint/2010/main" val="388727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6</a:t>
            </a:fld>
            <a:endParaRPr lang="es-ES"/>
          </a:p>
        </p:txBody>
      </p:sp>
    </p:spTree>
    <p:extLst>
      <p:ext uri="{BB962C8B-B14F-4D97-AF65-F5344CB8AC3E}">
        <p14:creationId xmlns:p14="http://schemas.microsoft.com/office/powerpoint/2010/main" val="328265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7</a:t>
            </a:fld>
            <a:endParaRPr lang="es-ES"/>
          </a:p>
        </p:txBody>
      </p:sp>
    </p:spTree>
    <p:extLst>
      <p:ext uri="{BB962C8B-B14F-4D97-AF65-F5344CB8AC3E}">
        <p14:creationId xmlns:p14="http://schemas.microsoft.com/office/powerpoint/2010/main" val="2519598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8</a:t>
            </a:fld>
            <a:endParaRPr lang="es-ES"/>
          </a:p>
        </p:txBody>
      </p:sp>
    </p:spTree>
    <p:extLst>
      <p:ext uri="{BB962C8B-B14F-4D97-AF65-F5344CB8AC3E}">
        <p14:creationId xmlns:p14="http://schemas.microsoft.com/office/powerpoint/2010/main" val="95997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767E557C-9E66-43F1-9F87-179A985BA47D}" type="slidenum">
              <a:rPr lang="es-ES" smtClean="0"/>
              <a:t>9</a:t>
            </a:fld>
            <a:endParaRPr lang="es-ES"/>
          </a:p>
        </p:txBody>
      </p:sp>
    </p:spTree>
    <p:extLst>
      <p:ext uri="{BB962C8B-B14F-4D97-AF65-F5344CB8AC3E}">
        <p14:creationId xmlns:p14="http://schemas.microsoft.com/office/powerpoint/2010/main" val="1897312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12" name="Rectángulo">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1" name="Rectángulo">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2" name="Título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bg1"/>
        </a:solidFill>
        <a:effectLst/>
      </p:bgPr>
    </p:bg>
    <p:spTree>
      <p:nvGrpSpPr>
        <p:cNvPr id="1" name=""/>
        <p:cNvGrpSpPr/>
        <p:nvPr/>
      </p:nvGrpSpPr>
      <p:grpSpPr>
        <a:xfrm>
          <a:off x="0" y="0"/>
          <a:ext cx="0" cy="0"/>
          <a:chOff x="0" y="0"/>
          <a:chExt cx="0" cy="0"/>
        </a:xfrm>
      </p:grpSpPr>
      <p:sp>
        <p:nvSpPr>
          <p:cNvPr id="13" name="Rectángulo">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3" name="Marcador de contenido 2"/>
          <p:cNvSpPr>
            <a:spLocks noGrp="1"/>
          </p:cNvSpPr>
          <p:nvPr>
            <p:ph idx="1"/>
          </p:nvPr>
        </p:nvSpPr>
        <p:spPr>
          <a:xfrm>
            <a:off x="1097280" y="2343884"/>
            <a:ext cx="10058400" cy="3760891"/>
          </a:xfrm>
          <a:noFill/>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ítulo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pPr rtl="0"/>
            <a:r>
              <a:rPr lang="es-ES" noProof="0"/>
              <a:t>HAGA CLIC PARA EDITAR EL ESTILO DEL TÍTULO DEL PATRÓN</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tapiz">
    <p:bg>
      <p:bgPr>
        <a:solidFill>
          <a:schemeClr val="bg1"/>
        </a:solidFill>
        <a:effectLst/>
      </p:bgPr>
    </p:bg>
    <p:spTree>
      <p:nvGrpSpPr>
        <p:cNvPr id="1" name=""/>
        <p:cNvGrpSpPr/>
        <p:nvPr/>
      </p:nvGrpSpPr>
      <p:grpSpPr>
        <a:xfrm>
          <a:off x="0" y="0"/>
          <a:ext cx="0" cy="0"/>
          <a:chOff x="0" y="0"/>
          <a:chExt cx="0" cy="0"/>
        </a:xfrm>
      </p:grpSpPr>
      <p:sp>
        <p:nvSpPr>
          <p:cNvPr id="12" name="Rectángulo">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3" name="Rectángulo">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3" name="Marcador de contenido 2"/>
          <p:cNvSpPr>
            <a:spLocks noGrp="1"/>
          </p:cNvSpPr>
          <p:nvPr>
            <p:ph idx="1" hasCustomPrompt="1"/>
          </p:nvPr>
        </p:nvSpPr>
        <p:spPr>
          <a:xfrm>
            <a:off x="1097280" y="2459736"/>
            <a:ext cx="9912096" cy="3760891"/>
          </a:xfrm>
          <a:solidFill>
            <a:schemeClr val="bg1"/>
          </a:solidFill>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es-ES" noProof="0"/>
              <a:t>Haga clic para agregar un vídeo</a:t>
            </a:r>
          </a:p>
        </p:txBody>
      </p:sp>
      <p:sp>
        <p:nvSpPr>
          <p:cNvPr id="11" name="Marcador de título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pPr rtl="0"/>
            <a:r>
              <a:rPr lang="es-ES" noProof="0"/>
              <a:t>HAGA CLIC PARA EDITAR EL ESTILO DEL TÍTULO DEL PATRÓN</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quipo ">
    <p:bg>
      <p:bgPr>
        <a:solidFill>
          <a:schemeClr val="bg1"/>
        </a:solidFill>
        <a:effectLst/>
      </p:bgPr>
    </p:bg>
    <p:spTree>
      <p:nvGrpSpPr>
        <p:cNvPr id="1" name=""/>
        <p:cNvGrpSpPr/>
        <p:nvPr/>
      </p:nvGrpSpPr>
      <p:grpSpPr>
        <a:xfrm>
          <a:off x="0" y="0"/>
          <a:ext cx="0" cy="0"/>
          <a:chOff x="0" y="0"/>
          <a:chExt cx="0" cy="0"/>
        </a:xfrm>
      </p:grpSpPr>
      <p:sp>
        <p:nvSpPr>
          <p:cNvPr id="11" name="Rectángulo">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0" name="Rectángulo">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19" name="Marcador de posición de imagen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rtlCol="0" anchor="ctr"/>
          <a:lstStyle>
            <a:lvl1pPr algn="ctr">
              <a:defRPr/>
            </a:lvl1pPr>
          </a:lstStyle>
          <a:p>
            <a:pPr rtl="0"/>
            <a:r>
              <a:rPr lang="es-ES" noProof="0"/>
              <a:t>Haga clic en el icono para agregar una imagen</a:t>
            </a:r>
          </a:p>
        </p:txBody>
      </p:sp>
      <p:sp>
        <p:nvSpPr>
          <p:cNvPr id="20" name="Marcador de posición de imagen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rtlCol="0" anchor="ctr"/>
          <a:lstStyle>
            <a:lvl1pPr algn="ctr">
              <a:defRPr/>
            </a:lvl1pPr>
          </a:lstStyle>
          <a:p>
            <a:pPr rtl="0"/>
            <a:r>
              <a:rPr lang="es-ES" noProof="0"/>
              <a:t>Haga clic en el icono para agregar una imagen</a:t>
            </a:r>
          </a:p>
        </p:txBody>
      </p:sp>
      <p:sp>
        <p:nvSpPr>
          <p:cNvPr id="21" name="Marcador de posición de imagen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rtlCol="0" anchor="ctr"/>
          <a:lstStyle>
            <a:lvl1pPr algn="ctr">
              <a:defRPr/>
            </a:lvl1pPr>
          </a:lstStyle>
          <a:p>
            <a:pPr rtl="0"/>
            <a:r>
              <a:rPr lang="es-ES" noProof="0"/>
              <a:t>Haga clic en el icono para agregar una imagen</a:t>
            </a:r>
          </a:p>
        </p:txBody>
      </p:sp>
      <p:sp>
        <p:nvSpPr>
          <p:cNvPr id="22" name="Marcador de texto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El nombre va aquí</a:t>
            </a:r>
          </a:p>
        </p:txBody>
      </p:sp>
      <p:sp>
        <p:nvSpPr>
          <p:cNvPr id="23" name="Marcador de texto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El nombre va aquí</a:t>
            </a:r>
          </a:p>
        </p:txBody>
      </p:sp>
      <p:sp>
        <p:nvSpPr>
          <p:cNvPr id="24" name="Marcador de texto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El nombre va aquí</a:t>
            </a:r>
          </a:p>
        </p:txBody>
      </p:sp>
      <p:sp>
        <p:nvSpPr>
          <p:cNvPr id="25" name="Marcador de título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pPr rtl="0"/>
            <a:r>
              <a:rPr lang="es-ES" noProof="0"/>
              <a:t>HAGA CLIC PARA EDITAR EL ESTILO DEL TÍTULO DEL PATRÓN</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ido e imagen">
    <p:bg>
      <p:bgPr>
        <a:solidFill>
          <a:schemeClr val="bg1"/>
        </a:solidFill>
        <a:effectLst/>
      </p:bgPr>
    </p:bg>
    <p:spTree>
      <p:nvGrpSpPr>
        <p:cNvPr id="1" name=""/>
        <p:cNvGrpSpPr/>
        <p:nvPr/>
      </p:nvGrpSpPr>
      <p:grpSpPr>
        <a:xfrm>
          <a:off x="0" y="0"/>
          <a:ext cx="0" cy="0"/>
          <a:chOff x="0" y="0"/>
          <a:chExt cx="0" cy="0"/>
        </a:xfrm>
      </p:grpSpPr>
      <p:sp>
        <p:nvSpPr>
          <p:cNvPr id="5" name="Rectángulo">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10" name="Marcador de posición de imagen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rtlCol="0" anchor="ctr"/>
          <a:lstStyle>
            <a:lvl1pPr algn="ctr">
              <a:defRPr>
                <a:solidFill>
                  <a:schemeClr val="bg1"/>
                </a:solidFill>
              </a:defRPr>
            </a:lvl1pPr>
          </a:lstStyle>
          <a:p>
            <a:pPr rtl="0"/>
            <a:r>
              <a:rPr lang="es-ES" noProof="0"/>
              <a:t>Haga clic en el icono para agregar una imagen</a:t>
            </a:r>
          </a:p>
        </p:txBody>
      </p:sp>
      <p:sp>
        <p:nvSpPr>
          <p:cNvPr id="11" name="Marcador de título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pPr rtl="0"/>
            <a:r>
              <a:rPr lang="es-ES" noProof="0"/>
              <a:t>El título se escribe aquí</a:t>
            </a:r>
          </a:p>
        </p:txBody>
      </p:sp>
      <p:sp>
        <p:nvSpPr>
          <p:cNvPr id="12" name="Marcador de contenido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rtlCol="0">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ita">
    <p:bg>
      <p:bgPr>
        <a:solidFill>
          <a:schemeClr val="bg1"/>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1BEE229-EBFF-4CEB-BB8A-E724070FCBA8}" type="datetime1">
              <a:rPr lang="es-ES" noProof="0" smtClean="0"/>
              <a:t>04/12/2022</a:t>
            </a:fld>
            <a:endParaRPr lang="es-ES" noProof="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
        <p:nvSpPr>
          <p:cNvPr id="5" name="Rectángulo">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cxnSp>
        <p:nvCxnSpPr>
          <p:cNvPr id="7" name="Conector recto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Marcador de título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pPr rtl="0"/>
            <a:r>
              <a:rPr lang="es-ES" noProof="0"/>
              <a:t>El título se escribe aquí</a:t>
            </a:r>
          </a:p>
        </p:txBody>
      </p:sp>
      <p:sp>
        <p:nvSpPr>
          <p:cNvPr id="12" name="Marcador de contenido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rtl="0"/>
            <a:r>
              <a:rPr lang="es-ES" noProof="0"/>
              <a:t>La cita va aquí</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AA75EBE8-4111-4173-B008-48F95BBBC9BE}" type="datetime1">
              <a:rPr lang="es-ES" noProof="0" smtClean="0"/>
              <a:t>04/12/2022</a:t>
            </a:fld>
            <a:endParaRPr lang="es-ES" noProof="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
        <p:nvSpPr>
          <p:cNvPr id="5" name="Rectángulo">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10" name="Marcador de título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pPr rtl="0"/>
            <a:r>
              <a:rPr lang="es-ES" noProof="0"/>
              <a:t>El título se escribe aquí</a:t>
            </a:r>
          </a:p>
        </p:txBody>
      </p:sp>
      <p:sp>
        <p:nvSpPr>
          <p:cNvPr id="12" name="Marcador de contenido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rtlCol="0"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os contenidos">
    <p:bg>
      <p:bgPr>
        <a:solidFill>
          <a:schemeClr val="bg1"/>
        </a:solidFill>
        <a:effectLst/>
      </p:bgPr>
    </p:bg>
    <p:spTree>
      <p:nvGrpSpPr>
        <p:cNvPr id="1" name=""/>
        <p:cNvGrpSpPr/>
        <p:nvPr/>
      </p:nvGrpSpPr>
      <p:grpSpPr>
        <a:xfrm>
          <a:off x="0" y="0"/>
          <a:ext cx="0" cy="0"/>
          <a:chOff x="0" y="0"/>
          <a:chExt cx="0" cy="0"/>
        </a:xfrm>
      </p:grpSpPr>
      <p:sp>
        <p:nvSpPr>
          <p:cNvPr id="5" name="Rectángulo">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7" name="Marcador de título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pPr rtl="0"/>
            <a:r>
              <a:rPr lang="es-ES" noProof="0"/>
              <a:t>HAGA CLIC PARA EDITAR EL ESTILO DEL TÍTULO DEL PATRÓN</a:t>
            </a:r>
          </a:p>
        </p:txBody>
      </p:sp>
      <p:sp>
        <p:nvSpPr>
          <p:cNvPr id="9" name="Marcador de contenido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4" name="Marcador de contenido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bg>
      <p:bgPr>
        <a:solidFill>
          <a:schemeClr val="bg1"/>
        </a:solidFill>
        <a:effectLst/>
      </p:bgPr>
    </p:bg>
    <p:spTree>
      <p:nvGrpSpPr>
        <p:cNvPr id="1" name=""/>
        <p:cNvGrpSpPr/>
        <p:nvPr/>
      </p:nvGrpSpPr>
      <p:grpSpPr>
        <a:xfrm>
          <a:off x="0" y="0"/>
          <a:ext cx="0" cy="0"/>
          <a:chOff x="0" y="0"/>
          <a:chExt cx="0" cy="0"/>
        </a:xfrm>
      </p:grpSpPr>
      <p:sp>
        <p:nvSpPr>
          <p:cNvPr id="9" name="Rectángulo">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0" name="Rectángulo">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8" name="Rectángulo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635001" y="630936"/>
            <a:ext cx="10921998" cy="3294019"/>
          </a:xfrm>
          <a:solidFill>
            <a:schemeClr val="bg1"/>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 name="Título 1"/>
          <p:cNvSpPr>
            <a:spLocks noGrp="1"/>
          </p:cNvSpPr>
          <p:nvPr>
            <p:ph type="title"/>
          </p:nvPr>
        </p:nvSpPr>
        <p:spPr>
          <a:xfrm>
            <a:off x="1097279" y="4298078"/>
            <a:ext cx="10113645" cy="743682"/>
          </a:xfrm>
          <a:prstGeom prst="rect">
            <a:avLst/>
          </a:prstGeom>
        </p:spPr>
        <p:txBody>
          <a:bodyPr tIns="0" bIns="0" rtlCol="0" anchor="b">
            <a:noAutofit/>
          </a:bodyPr>
          <a:lstStyle>
            <a:lvl1pPr>
              <a:defRPr sz="3600" b="0">
                <a:solidFill>
                  <a:schemeClr val="tx1"/>
                </a:solidFill>
              </a:defRPr>
            </a:lvl1pPr>
          </a:lstStyle>
          <a:p>
            <a:pPr rtl="0"/>
            <a:r>
              <a:rPr lang="es-ES" noProof="0"/>
              <a:t>Haga clic para modificar el estilo de título del patrón</a:t>
            </a:r>
          </a:p>
        </p:txBody>
      </p:sp>
      <p:sp>
        <p:nvSpPr>
          <p:cNvPr id="4" name="Marcador de posición de texto 3"/>
          <p:cNvSpPr>
            <a:spLocks noGrp="1"/>
          </p:cNvSpPr>
          <p:nvPr>
            <p:ph type="body" sz="half" idx="2"/>
          </p:nvPr>
        </p:nvSpPr>
        <p:spPr>
          <a:xfrm>
            <a:off x="1097279" y="5213716"/>
            <a:ext cx="10113264" cy="609600"/>
          </a:xfrm>
        </p:spPr>
        <p:txBody>
          <a:bodyPr lIns="91440" tIns="0" rIns="91440" bIns="0" rtlCol="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ángulo">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2" name="Marcador de título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2E03BBFB-09D3-42A0-982F-1DFC12AE5314}" type="datetime1">
              <a:rPr lang="es-ES" noProof="0" smtClean="0"/>
              <a:t>04/12/2022</a:t>
            </a:fld>
            <a:endParaRPr lang="es-ES" noProof="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s-ES" noProof="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jpg"/><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B7AEFB0-51F2-5449-996C-73382891D2F9}"/>
              </a:ext>
            </a:extLst>
          </p:cNvPr>
          <p:cNvSpPr>
            <a:spLocks noGrp="1"/>
          </p:cNvSpPr>
          <p:nvPr>
            <p:ph type="ctrTitle"/>
          </p:nvPr>
        </p:nvSpPr>
        <p:spPr>
          <a:xfrm>
            <a:off x="1100051" y="1964237"/>
            <a:ext cx="5179534" cy="1343373"/>
          </a:xfrm>
        </p:spPr>
        <p:txBody>
          <a:bodyPr rtlCol="0" anchor="b">
            <a:normAutofit/>
          </a:bodyPr>
          <a:lstStyle/>
          <a:p>
            <a:pPr rtl="0"/>
            <a:r>
              <a:rPr lang="es-ES" sz="5400" b="1" dirty="0">
                <a:solidFill>
                  <a:srgbClr val="FF0000"/>
                </a:solidFill>
              </a:rPr>
              <a:t>Solo cartas</a:t>
            </a:r>
          </a:p>
        </p:txBody>
      </p:sp>
      <p:sp>
        <p:nvSpPr>
          <p:cNvPr id="5" name="Subtítulo 4">
            <a:extLst>
              <a:ext uri="{FF2B5EF4-FFF2-40B4-BE49-F238E27FC236}">
                <a16:creationId xmlns:a16="http://schemas.microsoft.com/office/drawing/2014/main" id="{B0F6D6CF-8D73-6643-A348-53AAE29FD1C2}"/>
              </a:ext>
            </a:extLst>
          </p:cNvPr>
          <p:cNvSpPr>
            <a:spLocks noGrp="1"/>
          </p:cNvSpPr>
          <p:nvPr>
            <p:ph type="subTitle" idx="1"/>
          </p:nvPr>
        </p:nvSpPr>
        <p:spPr>
          <a:xfrm>
            <a:off x="1100051" y="4527474"/>
            <a:ext cx="4601034" cy="1143000"/>
          </a:xfrm>
        </p:spPr>
        <p:txBody>
          <a:bodyPr rtlCol="0">
            <a:normAutofit/>
          </a:bodyPr>
          <a:lstStyle/>
          <a:p>
            <a:pPr rtl="0"/>
            <a:r>
              <a:rPr lang="es-DO" sz="1400" b="1" dirty="0"/>
              <a:t>Wilber Salcedo Mata / 1-18-0414 </a:t>
            </a:r>
          </a:p>
          <a:p>
            <a:pPr rtl="0"/>
            <a:r>
              <a:rPr lang="es-DO" sz="1400" b="1" dirty="0"/>
              <a:t>Robert Junior Álvarez / 2-16-0738 </a:t>
            </a:r>
          </a:p>
          <a:p>
            <a:pPr rtl="0"/>
            <a:r>
              <a:rPr lang="es-DO" sz="1400" b="1" dirty="0"/>
              <a:t>Jerinel Mendoza / 1-17-0996</a:t>
            </a:r>
            <a:endParaRPr lang="es-ES" sz="1400" b="1" dirty="0"/>
          </a:p>
        </p:txBody>
      </p:sp>
      <p:sp>
        <p:nvSpPr>
          <p:cNvPr id="2" name="Título 3">
            <a:extLst>
              <a:ext uri="{FF2B5EF4-FFF2-40B4-BE49-F238E27FC236}">
                <a16:creationId xmlns:a16="http://schemas.microsoft.com/office/drawing/2014/main" id="{E9B8E51C-A56F-3D62-7095-D77FCB752B99}"/>
              </a:ext>
            </a:extLst>
          </p:cNvPr>
          <p:cNvSpPr txBox="1">
            <a:spLocks/>
          </p:cNvSpPr>
          <p:nvPr/>
        </p:nvSpPr>
        <p:spPr>
          <a:xfrm>
            <a:off x="1100051" y="3241084"/>
            <a:ext cx="1725252" cy="375832"/>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s-ES" sz="2400" dirty="0"/>
              <a:t>(videojuego)</a:t>
            </a:r>
          </a:p>
        </p:txBody>
      </p:sp>
      <p:pic>
        <p:nvPicPr>
          <p:cNvPr id="9" name="Imagen 8">
            <a:extLst>
              <a:ext uri="{FF2B5EF4-FFF2-40B4-BE49-F238E27FC236}">
                <a16:creationId xmlns:a16="http://schemas.microsoft.com/office/drawing/2014/main" id="{3D477D2A-4D20-FDC1-5500-828F2ABBD769}"/>
              </a:ext>
            </a:extLst>
          </p:cNvPr>
          <p:cNvPicPr>
            <a:picLocks noChangeAspect="1"/>
          </p:cNvPicPr>
          <p:nvPr/>
        </p:nvPicPr>
        <p:blipFill>
          <a:blip r:embed="rId3"/>
          <a:stretch>
            <a:fillRect/>
          </a:stretch>
        </p:blipFill>
        <p:spPr>
          <a:xfrm>
            <a:off x="6509127" y="1185208"/>
            <a:ext cx="4619244" cy="4619244"/>
          </a:xfrm>
          <a:prstGeom prst="rect">
            <a:avLst/>
          </a:prstGeom>
        </p:spPr>
      </p:pic>
      <p:sp>
        <p:nvSpPr>
          <p:cNvPr id="10" name="Título 3">
            <a:extLst>
              <a:ext uri="{FF2B5EF4-FFF2-40B4-BE49-F238E27FC236}">
                <a16:creationId xmlns:a16="http://schemas.microsoft.com/office/drawing/2014/main" id="{7ED5B22C-0035-0845-AC84-9CF7BF2C4438}"/>
              </a:ext>
            </a:extLst>
          </p:cNvPr>
          <p:cNvSpPr txBox="1">
            <a:spLocks/>
          </p:cNvSpPr>
          <p:nvPr/>
        </p:nvSpPr>
        <p:spPr>
          <a:xfrm>
            <a:off x="1100051" y="4151642"/>
            <a:ext cx="1725252" cy="375832"/>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s-ES" sz="2400" dirty="0">
                <a:latin typeface="Helvetica 55 Roman" panose="020B0500000000000000" pitchFamily="34" charset="0"/>
              </a:rPr>
              <a:t>Presentado por:</a:t>
            </a:r>
          </a:p>
        </p:txBody>
      </p:sp>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53100-3076-4726-B6E8-AE7CD2CCFA3F}"/>
              </a:ext>
            </a:extLst>
          </p:cNvPr>
          <p:cNvSpPr>
            <a:spLocks noGrp="1"/>
          </p:cNvSpPr>
          <p:nvPr>
            <p:ph type="title"/>
          </p:nvPr>
        </p:nvSpPr>
        <p:spPr>
          <a:xfrm>
            <a:off x="3034747" y="1532614"/>
            <a:ext cx="5852161" cy="1582310"/>
          </a:xfrm>
        </p:spPr>
        <p:txBody>
          <a:bodyPr rtlCol="0" anchor="ctr"/>
          <a:lstStyle/>
          <a:p>
            <a:pPr algn="ctr" rtl="0"/>
            <a:r>
              <a:rPr lang="es-ES" sz="5400" b="1" dirty="0"/>
              <a:t>- SOLO CARTAS -</a:t>
            </a:r>
          </a:p>
        </p:txBody>
      </p:sp>
      <p:pic>
        <p:nvPicPr>
          <p:cNvPr id="8" name="Imagen 7">
            <a:extLst>
              <a:ext uri="{FF2B5EF4-FFF2-40B4-BE49-F238E27FC236}">
                <a16:creationId xmlns:a16="http://schemas.microsoft.com/office/drawing/2014/main" id="{25B790B4-6E60-7580-7242-67E7E411E5CA}"/>
              </a:ext>
            </a:extLst>
          </p:cNvPr>
          <p:cNvPicPr>
            <a:picLocks noChangeAspect="1"/>
          </p:cNvPicPr>
          <p:nvPr/>
        </p:nvPicPr>
        <p:blipFill>
          <a:blip r:embed="rId3"/>
          <a:stretch>
            <a:fillRect/>
          </a:stretch>
        </p:blipFill>
        <p:spPr>
          <a:xfrm>
            <a:off x="3837829" y="3199248"/>
            <a:ext cx="4245996" cy="1788822"/>
          </a:xfrm>
          <a:prstGeom prst="rect">
            <a:avLst/>
          </a:prstGeom>
        </p:spPr>
      </p:pic>
    </p:spTree>
    <p:extLst>
      <p:ext uri="{BB962C8B-B14F-4D97-AF65-F5344CB8AC3E}">
        <p14:creationId xmlns:p14="http://schemas.microsoft.com/office/powerpoint/2010/main" val="35122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91F52C-47D7-432A-87D0-D88597D07D07}"/>
              </a:ext>
            </a:extLst>
          </p:cNvPr>
          <p:cNvSpPr>
            <a:spLocks noGrp="1"/>
          </p:cNvSpPr>
          <p:nvPr>
            <p:ph type="title"/>
          </p:nvPr>
        </p:nvSpPr>
        <p:spPr>
          <a:xfrm>
            <a:off x="1105231" y="1330176"/>
            <a:ext cx="7394713" cy="671244"/>
          </a:xfrm>
        </p:spPr>
        <p:txBody>
          <a:bodyPr rtlCol="0"/>
          <a:lstStyle/>
          <a:p>
            <a:pPr rtl="0">
              <a:spcBef>
                <a:spcPts val="0"/>
              </a:spcBef>
              <a:spcAft>
                <a:spcPts val="0"/>
              </a:spcAft>
            </a:pPr>
            <a:r>
              <a:rPr lang="es-DO" sz="1800" b="1" i="0" u="none" strike="noStrike" dirty="0">
                <a:solidFill>
                  <a:srgbClr val="000000"/>
                </a:solidFill>
                <a:effectLst/>
              </a:rPr>
              <a:t>CAPÍTULO I: VIDEOJUEGO Y HERRAMIENTAS DE DESARROLLO </a:t>
            </a:r>
            <a:endParaRPr lang="es-ES" dirty="0"/>
          </a:p>
        </p:txBody>
      </p:sp>
      <p:sp>
        <p:nvSpPr>
          <p:cNvPr id="2" name="Marcador de contenido 1">
            <a:extLst>
              <a:ext uri="{FF2B5EF4-FFF2-40B4-BE49-F238E27FC236}">
                <a16:creationId xmlns:a16="http://schemas.microsoft.com/office/drawing/2014/main" id="{1517D772-EB16-4FBD-9504-365672A1530A}"/>
              </a:ext>
            </a:extLst>
          </p:cNvPr>
          <p:cNvSpPr>
            <a:spLocks noGrp="1"/>
          </p:cNvSpPr>
          <p:nvPr>
            <p:ph idx="1"/>
          </p:nvPr>
        </p:nvSpPr>
        <p:spPr>
          <a:xfrm>
            <a:off x="1036321" y="2087858"/>
            <a:ext cx="8012264" cy="3104344"/>
          </a:xfrm>
        </p:spPr>
        <p:txBody>
          <a:bodyPr rtlCol="0">
            <a:normAutofit/>
          </a:bodyPr>
          <a:lstStyle/>
          <a:p>
            <a:pPr algn="just" rtl="0">
              <a:lnSpc>
                <a:spcPts val="2000"/>
              </a:lnSpc>
            </a:pPr>
            <a:r>
              <a:rPr lang="es-DO" sz="1800" b="1" i="0" strike="noStrike" dirty="0">
                <a:solidFill>
                  <a:srgbClr val="000000"/>
                </a:solidFill>
                <a:effectLst/>
                <a:latin typeface="+mj-lt"/>
              </a:rPr>
              <a:t>Descripción: </a:t>
            </a:r>
            <a:r>
              <a:rPr lang="es-DO" sz="1800" b="0" i="0" strike="noStrike" dirty="0">
                <a:solidFill>
                  <a:srgbClr val="000000"/>
                </a:solidFill>
                <a:effectLst/>
                <a:latin typeface="+mj-lt"/>
              </a:rPr>
              <a:t>Solitario es un Videojuego que pertenece al género de juegos de cartas que consiste en </a:t>
            </a:r>
            <a:r>
              <a:rPr lang="es-DO" sz="1800" b="0" i="0" strike="noStrike" dirty="0">
                <a:solidFill>
                  <a:srgbClr val="202124"/>
                </a:solidFill>
                <a:effectLst/>
                <a:latin typeface="+mj-lt"/>
              </a:rPr>
              <a:t>colocar las cartas en las columnas inferiores, siempre de manera descendente y alternando los colores de rojo a negro o los diferentes palos (corazón, diamantes, picas y tréboles</a:t>
            </a:r>
            <a:r>
              <a:rPr lang="es-DO" sz="1800" b="0" i="0" strike="noStrike" dirty="0">
                <a:solidFill>
                  <a:srgbClr val="000000"/>
                </a:solidFill>
                <a:effectLst/>
                <a:latin typeface="+mj-lt"/>
              </a:rPr>
              <a:t>. El nombre del juego se debe a que hay un solo jugador en la partida, por esto es un considerado un juego donde se necesita tener destreza y concentración.</a:t>
            </a:r>
            <a:endParaRPr lang="es-DO" sz="1400" b="0" dirty="0">
              <a:effectLst/>
              <a:latin typeface="+mj-lt"/>
            </a:endParaRPr>
          </a:p>
          <a:p>
            <a:br>
              <a:rPr lang="es-DO" sz="1400" dirty="0"/>
            </a:br>
            <a:endParaRPr lang="es-ES" dirty="0"/>
          </a:p>
        </p:txBody>
      </p:sp>
      <p:pic>
        <p:nvPicPr>
          <p:cNvPr id="7" name="Imagen 6">
            <a:extLst>
              <a:ext uri="{FF2B5EF4-FFF2-40B4-BE49-F238E27FC236}">
                <a16:creationId xmlns:a16="http://schemas.microsoft.com/office/drawing/2014/main" id="{7F30999B-5E56-A6DB-9921-7B4F81657C68}"/>
              </a:ext>
            </a:extLst>
          </p:cNvPr>
          <p:cNvPicPr>
            <a:picLocks noChangeAspect="1"/>
          </p:cNvPicPr>
          <p:nvPr/>
        </p:nvPicPr>
        <p:blipFill>
          <a:blip r:embed="rId3"/>
          <a:stretch>
            <a:fillRect/>
          </a:stretch>
        </p:blipFill>
        <p:spPr>
          <a:xfrm>
            <a:off x="9907325" y="766149"/>
            <a:ext cx="1526650" cy="643172"/>
          </a:xfrm>
          <a:prstGeom prst="rect">
            <a:avLst/>
          </a:prstGeom>
        </p:spPr>
      </p:pic>
      <p:sp>
        <p:nvSpPr>
          <p:cNvPr id="8" name="Título 2">
            <a:extLst>
              <a:ext uri="{FF2B5EF4-FFF2-40B4-BE49-F238E27FC236}">
                <a16:creationId xmlns:a16="http://schemas.microsoft.com/office/drawing/2014/main" id="{B2D2EC0C-4635-1D49-6E9F-36E0C7EC034B}"/>
              </a:ext>
            </a:extLst>
          </p:cNvPr>
          <p:cNvSpPr txBox="1">
            <a:spLocks/>
          </p:cNvSpPr>
          <p:nvPr/>
        </p:nvSpPr>
        <p:spPr>
          <a:xfrm>
            <a:off x="1105230" y="742693"/>
            <a:ext cx="7394713" cy="671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pPr>
              <a:spcBef>
                <a:spcPts val="0"/>
              </a:spcBef>
            </a:pPr>
            <a:r>
              <a:rPr lang="es-DO" sz="1800" b="1" dirty="0">
                <a:solidFill>
                  <a:srgbClr val="000000"/>
                </a:solidFill>
              </a:rPr>
              <a:t>introducción</a:t>
            </a:r>
            <a:endParaRPr lang="es-ES" dirty="0"/>
          </a:p>
        </p:txBody>
      </p:sp>
    </p:spTree>
    <p:extLst>
      <p:ext uri="{BB962C8B-B14F-4D97-AF65-F5344CB8AC3E}">
        <p14:creationId xmlns:p14="http://schemas.microsoft.com/office/powerpoint/2010/main" val="232378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ítulo 18">
            <a:extLst>
              <a:ext uri="{FF2B5EF4-FFF2-40B4-BE49-F238E27FC236}">
                <a16:creationId xmlns:a16="http://schemas.microsoft.com/office/drawing/2014/main" id="{55BA9AC8-EA60-644D-9DDA-B76203EA1E87}"/>
              </a:ext>
            </a:extLst>
          </p:cNvPr>
          <p:cNvSpPr>
            <a:spLocks noGrp="1"/>
          </p:cNvSpPr>
          <p:nvPr>
            <p:ph type="title"/>
          </p:nvPr>
        </p:nvSpPr>
        <p:spPr>
          <a:xfrm>
            <a:off x="635000" y="3135207"/>
            <a:ext cx="1988930" cy="587584"/>
          </a:xfrm>
        </p:spPr>
        <p:txBody>
          <a:bodyPr rtlCol="0"/>
          <a:lstStyle/>
          <a:p>
            <a:pPr rtl="0"/>
            <a:r>
              <a:rPr lang="es-DO" sz="1800" b="1" i="0" u="none" strike="noStrike" dirty="0">
                <a:solidFill>
                  <a:srgbClr val="000000"/>
                </a:solidFill>
                <a:effectLst/>
              </a:rPr>
              <a:t>Motivación</a:t>
            </a:r>
            <a:endParaRPr lang="es-ES" dirty="0">
              <a:solidFill>
                <a:schemeClr val="tx1"/>
              </a:solidFill>
            </a:endParaRPr>
          </a:p>
        </p:txBody>
      </p:sp>
      <p:sp>
        <p:nvSpPr>
          <p:cNvPr id="17" name="Marcador de contenido 16">
            <a:extLst>
              <a:ext uri="{FF2B5EF4-FFF2-40B4-BE49-F238E27FC236}">
                <a16:creationId xmlns:a16="http://schemas.microsoft.com/office/drawing/2014/main" id="{8E7591AD-81F4-2E45-AE36-F4DA40C19031}"/>
              </a:ext>
            </a:extLst>
          </p:cNvPr>
          <p:cNvSpPr>
            <a:spLocks noGrp="1"/>
          </p:cNvSpPr>
          <p:nvPr>
            <p:ph sz="half" idx="2"/>
          </p:nvPr>
        </p:nvSpPr>
        <p:spPr>
          <a:xfrm>
            <a:off x="2798859" y="633875"/>
            <a:ext cx="8476091" cy="5590250"/>
          </a:xfrm>
        </p:spPr>
        <p:txBody>
          <a:bodyPr rtlCol="0"/>
          <a:lstStyle/>
          <a:p>
            <a:pPr marL="114300" indent="0" algn="just" rtl="0">
              <a:lnSpc>
                <a:spcPct val="150000"/>
              </a:lnSpc>
              <a:spcBef>
                <a:spcPts val="0"/>
              </a:spcBef>
              <a:spcAft>
                <a:spcPts val="0"/>
              </a:spcAft>
              <a:buNone/>
            </a:pPr>
            <a:r>
              <a:rPr lang="es-DO" sz="1800" b="1" i="0" u="none" strike="noStrike" dirty="0">
                <a:solidFill>
                  <a:srgbClr val="000000"/>
                </a:solidFill>
                <a:effectLst/>
                <a:latin typeface="+mj-lt"/>
              </a:rPr>
              <a:t>Originalidad de la idea</a:t>
            </a:r>
          </a:p>
          <a:p>
            <a:pPr marL="114300" indent="0" algn="just" rtl="0">
              <a:spcBef>
                <a:spcPts val="0"/>
              </a:spcBef>
              <a:spcAft>
                <a:spcPts val="0"/>
              </a:spcAft>
              <a:buNone/>
            </a:pPr>
            <a:r>
              <a:rPr lang="es-DO" sz="1800" b="0" i="0" u="none" strike="noStrike" dirty="0">
                <a:solidFill>
                  <a:srgbClr val="000000"/>
                </a:solidFill>
                <a:effectLst/>
                <a:latin typeface="+mj-lt"/>
              </a:rPr>
              <a:t>La idea de desarrollo de este proyecto surge debido a la poca presencia que tienen hoy en día estos tipos de juego de cartas en dispositivos móviles como computadoras, teléfonos, tabletas, etc. En la actualidad los videojuegos que más predominan son juegos con grandes recursos gráficos y de cierta forma estos juegos sencillos se han quedado un poco al margen. Esta fue la principal motivación por la que decidimos desarrollar un juego de cartas, con el objetivo de que, al igual que otros juegos, pueda ser jugado en dispositivos móviles.</a:t>
            </a:r>
            <a:endParaRPr lang="es-DO" dirty="0">
              <a:latin typeface="+mj-lt"/>
            </a:endParaRPr>
          </a:p>
          <a:p>
            <a:pPr marL="114300" indent="0" algn="just" rtl="0">
              <a:spcBef>
                <a:spcPts val="0"/>
              </a:spcBef>
              <a:spcAft>
                <a:spcPts val="0"/>
              </a:spcAft>
              <a:buNone/>
            </a:pPr>
            <a:endParaRPr lang="es-DO" sz="1800" b="1" i="0" u="none" strike="noStrike" dirty="0">
              <a:solidFill>
                <a:srgbClr val="000000"/>
              </a:solidFill>
              <a:effectLst/>
              <a:latin typeface="+mj-lt"/>
            </a:endParaRPr>
          </a:p>
          <a:p>
            <a:pPr marL="114300" indent="0" algn="just" rtl="0">
              <a:lnSpc>
                <a:spcPct val="100000"/>
              </a:lnSpc>
              <a:spcBef>
                <a:spcPts val="0"/>
              </a:spcBef>
              <a:spcAft>
                <a:spcPts val="0"/>
              </a:spcAft>
              <a:buNone/>
            </a:pPr>
            <a:r>
              <a:rPr lang="es-DO" sz="1800" b="1" i="0" u="none" strike="noStrike" dirty="0">
                <a:solidFill>
                  <a:srgbClr val="000000"/>
                </a:solidFill>
                <a:effectLst/>
                <a:latin typeface="+mj-lt"/>
              </a:rPr>
              <a:t>Estado del Arte</a:t>
            </a:r>
            <a:endParaRPr lang="es-DO" dirty="0">
              <a:latin typeface="+mj-lt"/>
            </a:endParaRPr>
          </a:p>
          <a:p>
            <a:pPr marL="114300" indent="0" algn="just" rtl="0">
              <a:spcBef>
                <a:spcPts val="0"/>
              </a:spcBef>
              <a:spcAft>
                <a:spcPts val="0"/>
              </a:spcAft>
              <a:buNone/>
            </a:pPr>
            <a:r>
              <a:rPr lang="es-DO" sz="1800" b="0" i="0" u="none" strike="noStrike" dirty="0">
                <a:solidFill>
                  <a:srgbClr val="000000"/>
                </a:solidFill>
                <a:effectLst/>
                <a:latin typeface="+mj-lt"/>
              </a:rPr>
              <a:t>El desarrollo de este videojuego aún se encuentra en la fase de </a:t>
            </a:r>
            <a:r>
              <a:rPr lang="es-DO" sz="1800" b="1" i="0" u="none" strike="noStrike" dirty="0">
                <a:solidFill>
                  <a:srgbClr val="000000"/>
                </a:solidFill>
                <a:effectLst/>
                <a:latin typeface="+mj-lt"/>
              </a:rPr>
              <a:t>preproducción</a:t>
            </a:r>
            <a:r>
              <a:rPr lang="es-DO" sz="1800" b="0" i="0" u="none" strike="noStrike" dirty="0">
                <a:solidFill>
                  <a:srgbClr val="000000"/>
                </a:solidFill>
                <a:effectLst/>
                <a:latin typeface="+mj-lt"/>
              </a:rPr>
              <a:t> donde se está dando una idea sobre el resultado final, además de que se están diseñando todos los recursos y </a:t>
            </a:r>
            <a:r>
              <a:rPr lang="es-DO" sz="1800" b="0" i="0" u="none" strike="noStrike" dirty="0" err="1">
                <a:solidFill>
                  <a:srgbClr val="000000"/>
                </a:solidFill>
                <a:effectLst/>
                <a:latin typeface="+mj-lt"/>
              </a:rPr>
              <a:t>Assets</a:t>
            </a:r>
            <a:r>
              <a:rPr lang="es-DO" sz="1800" b="0" i="0" u="none" strike="noStrike" dirty="0">
                <a:solidFill>
                  <a:srgbClr val="000000"/>
                </a:solidFill>
                <a:effectLst/>
                <a:latin typeface="+mj-lt"/>
              </a:rPr>
              <a:t> que se utilizaran en el mismo.</a:t>
            </a:r>
            <a:endParaRPr lang="es-ES" dirty="0">
              <a:latin typeface="+mj-lt"/>
            </a:endParaRPr>
          </a:p>
        </p:txBody>
      </p:sp>
      <p:pic>
        <p:nvPicPr>
          <p:cNvPr id="2" name="Imagen 1">
            <a:extLst>
              <a:ext uri="{FF2B5EF4-FFF2-40B4-BE49-F238E27FC236}">
                <a16:creationId xmlns:a16="http://schemas.microsoft.com/office/drawing/2014/main" id="{650E1255-2F50-2706-9084-942F9B62E43E}"/>
              </a:ext>
            </a:extLst>
          </p:cNvPr>
          <p:cNvPicPr>
            <a:picLocks noChangeAspect="1"/>
          </p:cNvPicPr>
          <p:nvPr/>
        </p:nvPicPr>
        <p:blipFill>
          <a:blip r:embed="rId3"/>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1143883" y="2301111"/>
            <a:ext cx="3499679" cy="2255777"/>
          </a:xfrm>
        </p:spPr>
        <p:txBody>
          <a:bodyPr rtlCol="0"/>
          <a:lstStyle/>
          <a:p>
            <a:pPr algn="just" rtl="0" fontAlgn="base">
              <a:spcBef>
                <a:spcPts val="0"/>
              </a:spcBef>
              <a:spcAft>
                <a:spcPts val="0"/>
              </a:spcAft>
            </a:pPr>
            <a:r>
              <a:rPr lang="es-DO" sz="5400" b="1" i="0" u="none" strike="noStrike" dirty="0">
                <a:solidFill>
                  <a:srgbClr val="000000"/>
                </a:solidFill>
                <a:effectLst/>
              </a:rPr>
              <a:t>Objetivo general</a:t>
            </a:r>
          </a:p>
        </p:txBody>
      </p:sp>
      <p:sp>
        <p:nvSpPr>
          <p:cNvPr id="5" name="Marcador de contenido 4">
            <a:extLst>
              <a:ext uri="{FF2B5EF4-FFF2-40B4-BE49-F238E27FC236}">
                <a16:creationId xmlns:a16="http://schemas.microsoft.com/office/drawing/2014/main" id="{319ED1B1-6FE0-FA43-95C4-366DBD1F1305}"/>
              </a:ext>
            </a:extLst>
          </p:cNvPr>
          <p:cNvSpPr>
            <a:spLocks noGrp="1"/>
          </p:cNvSpPr>
          <p:nvPr>
            <p:ph sz="half" idx="2"/>
          </p:nvPr>
        </p:nvSpPr>
        <p:spPr>
          <a:xfrm>
            <a:off x="4858248" y="831286"/>
            <a:ext cx="6353091" cy="5195425"/>
          </a:xfrm>
        </p:spPr>
        <p:txBody>
          <a:bodyPr rtlCol="0">
            <a:normAutofit/>
          </a:bodyPr>
          <a:lstStyle/>
          <a:p>
            <a:pPr marL="0" indent="0" algn="just" rtl="0">
              <a:buFont typeface="Calibri" panose="020F0502020204030204" pitchFamily="34" charset="0"/>
              <a:buNone/>
            </a:pPr>
            <a:r>
              <a:rPr lang="es-DO" sz="1800" b="0" i="0" u="none" strike="noStrike" dirty="0">
                <a:solidFill>
                  <a:srgbClr val="000000"/>
                </a:solidFill>
                <a:effectLst/>
                <a:latin typeface="+mj-lt"/>
              </a:rPr>
              <a:t>Desarrollar un videojuego en 2D de la mano de Unity que sea capaz de entretener y brindar una nueva experiencia al usuario, principalmente a aquellos que aún no han tenido la oportunidad de jugar este tipo de juego en un dispositivo, como también de convencer a aquellos que aún prefieren el juego de la manera tradicional. Desarrollar un videojuego en 2D de la mano de Unity que sea capaz de entretener y brindar una nueva experiencia al usuario, principalmente a aquellos que aún no han tenido la oportunidad de jugar este tipo de juego en un dispositivo, como también de convencer a aquellos que aún prefieren el juego de la manera tradicional.</a:t>
            </a:r>
            <a:endParaRPr lang="es" spc="200" dirty="0">
              <a:solidFill>
                <a:schemeClr val="tx1"/>
              </a:solidFill>
              <a:latin typeface="+mj-lt"/>
            </a:endParaRPr>
          </a:p>
        </p:txBody>
      </p:sp>
      <p:pic>
        <p:nvPicPr>
          <p:cNvPr id="2" name="Imagen 1">
            <a:extLst>
              <a:ext uri="{FF2B5EF4-FFF2-40B4-BE49-F238E27FC236}">
                <a16:creationId xmlns:a16="http://schemas.microsoft.com/office/drawing/2014/main" id="{2FE29135-F10C-AF0A-C7E6-6B5665EF8A0C}"/>
              </a:ext>
            </a:extLst>
          </p:cNvPr>
          <p:cNvPicPr>
            <a:picLocks noChangeAspect="1"/>
          </p:cNvPicPr>
          <p:nvPr/>
        </p:nvPicPr>
        <p:blipFill>
          <a:blip r:embed="rId3"/>
          <a:stretch>
            <a:fillRect/>
          </a:stretch>
        </p:blipFill>
        <p:spPr>
          <a:xfrm>
            <a:off x="9907325" y="766149"/>
            <a:ext cx="1526650" cy="643172"/>
          </a:xfrm>
          <a:prstGeom prst="rect">
            <a:avLst/>
          </a:prstGeom>
        </p:spPr>
      </p:pic>
      <p:cxnSp>
        <p:nvCxnSpPr>
          <p:cNvPr id="6" name="Conector recto 5">
            <a:extLst>
              <a:ext uri="{FF2B5EF4-FFF2-40B4-BE49-F238E27FC236}">
                <a16:creationId xmlns:a16="http://schemas.microsoft.com/office/drawing/2014/main" id="{7937144C-1FAD-DCF9-73EF-5300AA23E506}"/>
              </a:ext>
            </a:extLst>
          </p:cNvPr>
          <p:cNvCxnSpPr>
            <a:cxnSpLocks/>
          </p:cNvCxnSpPr>
          <p:nvPr/>
        </p:nvCxnSpPr>
        <p:spPr>
          <a:xfrm flipV="1">
            <a:off x="6822219" y="970059"/>
            <a:ext cx="0" cy="5056652"/>
          </a:xfrm>
          <a:prstGeom prst="line">
            <a:avLst/>
          </a:prstGeom>
          <a:ln>
            <a:solidFill>
              <a:srgbClr val="FFFFFF"/>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112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881490" y="2301111"/>
            <a:ext cx="3213432" cy="2255777"/>
          </a:xfrm>
        </p:spPr>
        <p:txBody>
          <a:bodyPr rtlCol="0"/>
          <a:lstStyle/>
          <a:p>
            <a:pPr algn="just" rtl="0" fontAlgn="base">
              <a:spcBef>
                <a:spcPts val="0"/>
              </a:spcBef>
              <a:spcAft>
                <a:spcPts val="0"/>
              </a:spcAft>
            </a:pPr>
            <a:r>
              <a:rPr lang="es-DO" sz="4000" b="1" i="0" u="none" strike="noStrike" dirty="0">
                <a:solidFill>
                  <a:srgbClr val="000000"/>
                </a:solidFill>
                <a:effectLst/>
              </a:rPr>
              <a:t>Objetivos específicos</a:t>
            </a:r>
            <a:endParaRPr lang="es-DO" sz="9600" b="1" i="0" u="none" strike="noStrike" dirty="0">
              <a:solidFill>
                <a:srgbClr val="000000"/>
              </a:solidFill>
              <a:effectLst/>
            </a:endParaRPr>
          </a:p>
        </p:txBody>
      </p:sp>
      <p:sp>
        <p:nvSpPr>
          <p:cNvPr id="5" name="Marcador de contenido 4">
            <a:extLst>
              <a:ext uri="{FF2B5EF4-FFF2-40B4-BE49-F238E27FC236}">
                <a16:creationId xmlns:a16="http://schemas.microsoft.com/office/drawing/2014/main" id="{319ED1B1-6FE0-FA43-95C4-366DBD1F1305}"/>
              </a:ext>
            </a:extLst>
          </p:cNvPr>
          <p:cNvSpPr>
            <a:spLocks noGrp="1"/>
          </p:cNvSpPr>
          <p:nvPr>
            <p:ph sz="half" idx="2"/>
          </p:nvPr>
        </p:nvSpPr>
        <p:spPr>
          <a:xfrm>
            <a:off x="4349364" y="2301111"/>
            <a:ext cx="7084611" cy="2416819"/>
          </a:xfrm>
        </p:spPr>
        <p:txBody>
          <a:bodyPr rtlCol="0">
            <a:normAutofit/>
          </a:bodyPr>
          <a:lstStyle/>
          <a:p>
            <a:pPr marL="285750" indent="-285750" rtl="0" fontAlgn="base">
              <a:spcBef>
                <a:spcPts val="0"/>
              </a:spcBef>
              <a:spcAft>
                <a:spcPts val="0"/>
              </a:spcAft>
              <a:buFontTx/>
              <a:buChar char="-"/>
            </a:pPr>
            <a:r>
              <a:rPr lang="es-DO" sz="1800" b="0" i="0" u="none" strike="noStrike" dirty="0">
                <a:solidFill>
                  <a:srgbClr val="000000"/>
                </a:solidFill>
                <a:effectLst/>
                <a:latin typeface="+mj-lt"/>
              </a:rPr>
              <a:t>Desarrollar un videojuego que sea lo más parecido posible al juego real.</a:t>
            </a:r>
          </a:p>
          <a:p>
            <a:pPr marL="285750" indent="-285750" rtl="0" fontAlgn="base">
              <a:spcBef>
                <a:spcPts val="0"/>
              </a:spcBef>
              <a:spcAft>
                <a:spcPts val="0"/>
              </a:spcAft>
              <a:buFontTx/>
              <a:buChar char="-"/>
            </a:pPr>
            <a:endParaRPr lang="es-DO" sz="1800" b="0" i="0" u="none" strike="noStrike" dirty="0">
              <a:solidFill>
                <a:srgbClr val="000000"/>
              </a:solidFill>
              <a:effectLst/>
              <a:latin typeface="+mj-lt"/>
            </a:endParaRPr>
          </a:p>
          <a:p>
            <a:pPr marL="0" indent="0" rtl="0" fontAlgn="base">
              <a:spcBef>
                <a:spcPts val="0"/>
              </a:spcBef>
              <a:spcAft>
                <a:spcPts val="0"/>
              </a:spcAft>
              <a:buNone/>
            </a:pPr>
            <a:r>
              <a:rPr lang="es-DO" sz="1800" b="0" i="0" u="none" strike="noStrike" dirty="0">
                <a:solidFill>
                  <a:srgbClr val="000000"/>
                </a:solidFill>
                <a:effectLst/>
                <a:latin typeface="+mj-lt"/>
              </a:rPr>
              <a:t>- Lograr convencer al usuario sobre este nuevo método de juego.</a:t>
            </a:r>
          </a:p>
          <a:p>
            <a:pPr marL="0" indent="0" rtl="0" fontAlgn="base">
              <a:spcBef>
                <a:spcPts val="0"/>
              </a:spcBef>
              <a:spcAft>
                <a:spcPts val="0"/>
              </a:spcAft>
              <a:buNone/>
            </a:pPr>
            <a:endParaRPr lang="es-DO" sz="1800" b="0" i="0" u="none" strike="noStrike" dirty="0">
              <a:solidFill>
                <a:srgbClr val="000000"/>
              </a:solidFill>
              <a:effectLst/>
              <a:latin typeface="+mj-lt"/>
            </a:endParaRPr>
          </a:p>
          <a:p>
            <a:pPr marL="0" indent="0" rtl="0" fontAlgn="base">
              <a:spcBef>
                <a:spcPts val="0"/>
              </a:spcBef>
              <a:spcAft>
                <a:spcPts val="0"/>
              </a:spcAft>
              <a:buNone/>
            </a:pPr>
            <a:r>
              <a:rPr lang="es-DO" sz="1800" dirty="0">
                <a:solidFill>
                  <a:srgbClr val="000000"/>
                </a:solidFill>
                <a:latin typeface="+mj-lt"/>
              </a:rPr>
              <a:t>- </a:t>
            </a:r>
            <a:r>
              <a:rPr lang="es-DO" sz="1800" b="0" i="0" u="none" strike="noStrike" dirty="0">
                <a:solidFill>
                  <a:srgbClr val="000000"/>
                </a:solidFill>
                <a:effectLst/>
                <a:latin typeface="+mj-lt"/>
              </a:rPr>
              <a:t>Brindar una experiencia satisfactoria jugar.</a:t>
            </a:r>
          </a:p>
          <a:p>
            <a:pPr marL="0" indent="0" rtl="0" fontAlgn="base">
              <a:spcBef>
                <a:spcPts val="0"/>
              </a:spcBef>
              <a:spcAft>
                <a:spcPts val="0"/>
              </a:spcAft>
              <a:buNone/>
            </a:pPr>
            <a:endParaRPr lang="es-DO" sz="1800" b="0" i="0" u="none" strike="noStrike" dirty="0">
              <a:solidFill>
                <a:srgbClr val="000000"/>
              </a:solidFill>
              <a:effectLst/>
              <a:latin typeface="+mj-lt"/>
            </a:endParaRPr>
          </a:p>
        </p:txBody>
      </p:sp>
      <p:pic>
        <p:nvPicPr>
          <p:cNvPr id="2" name="Imagen 1">
            <a:extLst>
              <a:ext uri="{FF2B5EF4-FFF2-40B4-BE49-F238E27FC236}">
                <a16:creationId xmlns:a16="http://schemas.microsoft.com/office/drawing/2014/main" id="{2FE29135-F10C-AF0A-C7E6-6B5665EF8A0C}"/>
              </a:ext>
            </a:extLst>
          </p:cNvPr>
          <p:cNvPicPr>
            <a:picLocks noChangeAspect="1"/>
          </p:cNvPicPr>
          <p:nvPr/>
        </p:nvPicPr>
        <p:blipFill>
          <a:blip r:embed="rId3"/>
          <a:stretch>
            <a:fillRect/>
          </a:stretch>
        </p:blipFill>
        <p:spPr>
          <a:xfrm>
            <a:off x="9907325" y="766149"/>
            <a:ext cx="1526650" cy="643172"/>
          </a:xfrm>
          <a:prstGeom prst="rect">
            <a:avLst/>
          </a:prstGeom>
        </p:spPr>
      </p:pic>
      <p:cxnSp>
        <p:nvCxnSpPr>
          <p:cNvPr id="6" name="Conector recto 5">
            <a:extLst>
              <a:ext uri="{FF2B5EF4-FFF2-40B4-BE49-F238E27FC236}">
                <a16:creationId xmlns:a16="http://schemas.microsoft.com/office/drawing/2014/main" id="{7937144C-1FAD-DCF9-73EF-5300AA23E506}"/>
              </a:ext>
            </a:extLst>
          </p:cNvPr>
          <p:cNvCxnSpPr>
            <a:cxnSpLocks/>
          </p:cNvCxnSpPr>
          <p:nvPr/>
        </p:nvCxnSpPr>
        <p:spPr>
          <a:xfrm flipV="1">
            <a:off x="6822219" y="970059"/>
            <a:ext cx="0" cy="5056652"/>
          </a:xfrm>
          <a:prstGeom prst="line">
            <a:avLst/>
          </a:prstGeom>
          <a:ln>
            <a:solidFill>
              <a:srgbClr val="FFFFFF"/>
            </a:solidFill>
          </a:ln>
        </p:spPr>
        <p:style>
          <a:lnRef idx="2">
            <a:schemeClr val="dk1"/>
          </a:lnRef>
          <a:fillRef idx="0">
            <a:schemeClr val="dk1"/>
          </a:fillRef>
          <a:effectRef idx="1">
            <a:schemeClr val="dk1"/>
          </a:effectRef>
          <a:fontRef idx="minor">
            <a:schemeClr val="tx1"/>
          </a:fontRef>
        </p:style>
      </p:cxnSp>
      <p:cxnSp>
        <p:nvCxnSpPr>
          <p:cNvPr id="7" name="Conector recto 6">
            <a:extLst>
              <a:ext uri="{FF2B5EF4-FFF2-40B4-BE49-F238E27FC236}">
                <a16:creationId xmlns:a16="http://schemas.microsoft.com/office/drawing/2014/main" id="{78F182ED-7036-DBB4-70E3-1A96EE9C2D18}"/>
              </a:ext>
            </a:extLst>
          </p:cNvPr>
          <p:cNvCxnSpPr>
            <a:cxnSpLocks/>
          </p:cNvCxnSpPr>
          <p:nvPr/>
        </p:nvCxnSpPr>
        <p:spPr>
          <a:xfrm>
            <a:off x="4150581" y="766149"/>
            <a:ext cx="0" cy="51019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088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p:txBody>
          <a:bodyPr rtlCol="0">
            <a:normAutofit/>
          </a:bodyPr>
          <a:lstStyle/>
          <a:p>
            <a:pPr rtl="0"/>
            <a:r>
              <a:rPr lang="es-DO" sz="4800" b="1" i="0" u="none" strike="noStrike" dirty="0">
                <a:solidFill>
                  <a:srgbClr val="000000"/>
                </a:solidFill>
                <a:effectLst/>
              </a:rPr>
              <a:t>Escenario</a:t>
            </a:r>
            <a:endParaRPr lang="es-ES" sz="3200" dirty="0"/>
          </a:p>
        </p:txBody>
      </p:sp>
      <p:sp>
        <p:nvSpPr>
          <p:cNvPr id="12" name="Marcador de contenido 11">
            <a:extLst>
              <a:ext uri="{FF2B5EF4-FFF2-40B4-BE49-F238E27FC236}">
                <a16:creationId xmlns:a16="http://schemas.microsoft.com/office/drawing/2014/main" id="{2A09EEBC-5E2C-D240-A5D6-6952B8392E49}"/>
              </a:ext>
            </a:extLst>
          </p:cNvPr>
          <p:cNvSpPr>
            <a:spLocks noGrp="1"/>
          </p:cNvSpPr>
          <p:nvPr>
            <p:ph sz="half" idx="2"/>
          </p:nvPr>
        </p:nvSpPr>
        <p:spPr>
          <a:xfrm>
            <a:off x="1184745" y="1971556"/>
            <a:ext cx="4157296" cy="827303"/>
          </a:xfrm>
        </p:spPr>
        <p:txBody>
          <a:bodyPr rtlCol="0"/>
          <a:lstStyle/>
          <a:p>
            <a:pPr rtl="0">
              <a:lnSpc>
                <a:spcPts val="2000"/>
              </a:lnSpc>
            </a:pPr>
            <a:r>
              <a:rPr lang="es-ES" dirty="0"/>
              <a:t>Aquí podemos ver a modo general el escenario pensado para el juego.</a:t>
            </a:r>
          </a:p>
        </p:txBody>
      </p:sp>
      <p:pic>
        <p:nvPicPr>
          <p:cNvPr id="1030" name="Picture 6">
            <a:extLst>
              <a:ext uri="{FF2B5EF4-FFF2-40B4-BE49-F238E27FC236}">
                <a16:creationId xmlns:a16="http://schemas.microsoft.com/office/drawing/2014/main" id="{FED35806-F26A-DBDC-235C-63C05B1E4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337" y="1812898"/>
            <a:ext cx="5958383" cy="368640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B59698F-B900-0869-6F6A-38F897F4BB20}"/>
              </a:ext>
            </a:extLst>
          </p:cNvPr>
          <p:cNvPicPr>
            <a:picLocks noChangeAspect="1"/>
          </p:cNvPicPr>
          <p:nvPr/>
        </p:nvPicPr>
        <p:blipFill>
          <a:blip r:embed="rId4"/>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125535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1B6C6BD0-EDC9-7C44-A414-B66D25E34B52}"/>
              </a:ext>
            </a:extLst>
          </p:cNvPr>
          <p:cNvSpPr>
            <a:spLocks noGrp="1"/>
          </p:cNvSpPr>
          <p:nvPr>
            <p:ph type="title"/>
          </p:nvPr>
        </p:nvSpPr>
        <p:spPr>
          <a:xfrm>
            <a:off x="1066800" y="935086"/>
            <a:ext cx="10058400" cy="1289304"/>
          </a:xfrm>
        </p:spPr>
        <p:txBody>
          <a:bodyPr rtlCol="0"/>
          <a:lstStyle/>
          <a:p>
            <a:pPr rtl="0"/>
            <a:r>
              <a:rPr lang="es-DO" sz="3200" b="1" i="0" u="none" strike="noStrike" dirty="0">
                <a:solidFill>
                  <a:srgbClr val="000000"/>
                </a:solidFill>
                <a:effectLst/>
              </a:rPr>
              <a:t>Contenidos</a:t>
            </a:r>
            <a:endParaRPr lang="es-ES" dirty="0"/>
          </a:p>
        </p:txBody>
      </p:sp>
      <p:sp>
        <p:nvSpPr>
          <p:cNvPr id="19" name="Marcador de texto 18">
            <a:extLst>
              <a:ext uri="{FF2B5EF4-FFF2-40B4-BE49-F238E27FC236}">
                <a16:creationId xmlns:a16="http://schemas.microsoft.com/office/drawing/2014/main" id="{342B2560-FAA9-124F-AD83-8C8D48E03E44}"/>
              </a:ext>
            </a:extLst>
          </p:cNvPr>
          <p:cNvSpPr>
            <a:spLocks noGrp="1"/>
          </p:cNvSpPr>
          <p:nvPr>
            <p:ph type="body" sz="half" idx="2"/>
          </p:nvPr>
        </p:nvSpPr>
        <p:spPr/>
        <p:txBody>
          <a:bodyPr rtlCol="0"/>
          <a:lstStyle/>
          <a:p>
            <a:pPr rtl="0"/>
            <a:r>
              <a:rPr lang="es-DO" sz="1800" b="1" i="0" u="none" strike="noStrike" dirty="0">
                <a:solidFill>
                  <a:srgbClr val="000000"/>
                </a:solidFill>
                <a:effectLst/>
                <a:latin typeface="+mj-lt"/>
              </a:rPr>
              <a:t>COLOR Carta</a:t>
            </a:r>
            <a:r>
              <a:rPr lang="es-ES" dirty="0"/>
              <a:t> #1</a:t>
            </a:r>
          </a:p>
        </p:txBody>
      </p:sp>
      <p:sp>
        <p:nvSpPr>
          <p:cNvPr id="23" name="Marcador de texto 22">
            <a:extLst>
              <a:ext uri="{FF2B5EF4-FFF2-40B4-BE49-F238E27FC236}">
                <a16:creationId xmlns:a16="http://schemas.microsoft.com/office/drawing/2014/main" id="{2B0FE939-6135-8846-B579-79F696C454ED}"/>
              </a:ext>
            </a:extLst>
          </p:cNvPr>
          <p:cNvSpPr>
            <a:spLocks noGrp="1"/>
          </p:cNvSpPr>
          <p:nvPr>
            <p:ph type="body" sz="half" idx="16"/>
          </p:nvPr>
        </p:nvSpPr>
        <p:spPr>
          <a:xfrm>
            <a:off x="6987912" y="5257321"/>
            <a:ext cx="2919413" cy="583534"/>
          </a:xfrm>
        </p:spPr>
        <p:txBody>
          <a:bodyPr rtlCol="0"/>
          <a:lstStyle/>
          <a:p>
            <a:pPr rtl="0"/>
            <a:r>
              <a:rPr lang="es-DO" sz="1800" b="1" i="0" u="none" strike="noStrike" dirty="0">
                <a:solidFill>
                  <a:srgbClr val="000000"/>
                </a:solidFill>
                <a:effectLst/>
                <a:latin typeface="+mj-lt"/>
              </a:rPr>
              <a:t>VARIAS Cartas</a:t>
            </a:r>
            <a:endParaRPr lang="es-ES" dirty="0"/>
          </a:p>
        </p:txBody>
      </p:sp>
      <p:sp>
        <p:nvSpPr>
          <p:cNvPr id="24" name="Marcador de texto 23">
            <a:extLst>
              <a:ext uri="{FF2B5EF4-FFF2-40B4-BE49-F238E27FC236}">
                <a16:creationId xmlns:a16="http://schemas.microsoft.com/office/drawing/2014/main" id="{996C3DD2-045C-6945-B783-8067FCC3CDF9}"/>
              </a:ext>
            </a:extLst>
          </p:cNvPr>
          <p:cNvSpPr>
            <a:spLocks noGrp="1"/>
          </p:cNvSpPr>
          <p:nvPr>
            <p:ph type="body" sz="half" idx="17"/>
          </p:nvPr>
        </p:nvSpPr>
        <p:spPr>
          <a:xfrm>
            <a:off x="4140202" y="5257321"/>
            <a:ext cx="2919413" cy="583534"/>
          </a:xfrm>
        </p:spPr>
        <p:txBody>
          <a:bodyPr rtlCol="0"/>
          <a:lstStyle/>
          <a:p>
            <a:pPr rtl="0"/>
            <a:r>
              <a:rPr lang="es-DO" sz="1800" b="1" i="0" u="none" strike="noStrike" dirty="0">
                <a:solidFill>
                  <a:srgbClr val="000000"/>
                </a:solidFill>
                <a:effectLst/>
                <a:latin typeface="+mj-lt"/>
              </a:rPr>
              <a:t>COLOR Carta</a:t>
            </a:r>
            <a:r>
              <a:rPr lang="es-ES" dirty="0"/>
              <a:t> #2</a:t>
            </a:r>
          </a:p>
        </p:txBody>
      </p:sp>
      <p:pic>
        <p:nvPicPr>
          <p:cNvPr id="2050" name="Picture 2">
            <a:extLst>
              <a:ext uri="{FF2B5EF4-FFF2-40B4-BE49-F238E27FC236}">
                <a16:creationId xmlns:a16="http://schemas.microsoft.com/office/drawing/2014/main" id="{EF3B8663-2ADC-ADE3-6401-B19B9D9C2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156" y="2141137"/>
            <a:ext cx="2098896" cy="29490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1E495A-EF9A-95BB-48D4-492CA42D4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7255" y="861293"/>
            <a:ext cx="1784965" cy="43960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87CACE6-DC81-BDAB-686D-D48CF80E5F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143" t="44137" r="57563" b="25283"/>
          <a:stretch/>
        </p:blipFill>
        <p:spPr bwMode="auto">
          <a:xfrm>
            <a:off x="4539898" y="2141137"/>
            <a:ext cx="2032077" cy="289203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D905678B-8576-309B-844D-4628FFEC63DD}"/>
              </a:ext>
            </a:extLst>
          </p:cNvPr>
          <p:cNvPicPr>
            <a:picLocks noChangeAspect="1"/>
          </p:cNvPicPr>
          <p:nvPr/>
        </p:nvPicPr>
        <p:blipFill>
          <a:blip r:embed="rId6"/>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164038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59CD-1242-F149-AB16-9D02E7C89131}"/>
              </a:ext>
            </a:extLst>
          </p:cNvPr>
          <p:cNvSpPr>
            <a:spLocks noGrp="1"/>
          </p:cNvSpPr>
          <p:nvPr>
            <p:ph type="title"/>
          </p:nvPr>
        </p:nvSpPr>
        <p:spPr>
          <a:xfrm>
            <a:off x="3633746" y="942871"/>
            <a:ext cx="7521934" cy="1116517"/>
          </a:xfrm>
        </p:spPr>
        <p:txBody>
          <a:bodyPr rtlCol="0"/>
          <a:lstStyle/>
          <a:p>
            <a:pPr rtl="0"/>
            <a:r>
              <a:rPr lang="es-DO" sz="3200" b="1" i="0" u="none" strike="noStrike" dirty="0">
                <a:solidFill>
                  <a:srgbClr val="000000"/>
                </a:solidFill>
                <a:effectLst/>
              </a:rPr>
              <a:t>METODOLOGIA</a:t>
            </a:r>
            <a:endParaRPr lang="es-ES" dirty="0"/>
          </a:p>
        </p:txBody>
      </p:sp>
      <p:sp>
        <p:nvSpPr>
          <p:cNvPr id="3" name="Marcador de contenido 2">
            <a:extLst>
              <a:ext uri="{FF2B5EF4-FFF2-40B4-BE49-F238E27FC236}">
                <a16:creationId xmlns:a16="http://schemas.microsoft.com/office/drawing/2014/main" id="{79497D95-D925-3641-A715-DB7630E983B0}"/>
              </a:ext>
            </a:extLst>
          </p:cNvPr>
          <p:cNvSpPr>
            <a:spLocks noGrp="1"/>
          </p:cNvSpPr>
          <p:nvPr>
            <p:ph sz="half" idx="2"/>
          </p:nvPr>
        </p:nvSpPr>
        <p:spPr>
          <a:xfrm>
            <a:off x="3633746" y="1757238"/>
            <a:ext cx="7521934" cy="4158930"/>
          </a:xfrm>
        </p:spPr>
        <p:txBody>
          <a:bodyPr rtlCol="0"/>
          <a:lstStyle/>
          <a:p>
            <a:pPr marL="0" indent="0" algn="just" fontAlgn="base">
              <a:spcBef>
                <a:spcPts val="0"/>
              </a:spcBef>
              <a:spcAft>
                <a:spcPts val="0"/>
              </a:spcAft>
              <a:buNone/>
            </a:pPr>
            <a:br>
              <a:rPr lang="es-DO" b="0" dirty="0">
                <a:effectLst/>
                <a:latin typeface="+mj-lt"/>
              </a:rPr>
            </a:br>
            <a:endParaRPr lang="es-DO" sz="1800" b="0" i="0" u="none" strike="noStrike" dirty="0">
              <a:solidFill>
                <a:srgbClr val="000000"/>
              </a:solidFill>
              <a:effectLst/>
              <a:latin typeface="+mj-lt"/>
            </a:endParaRPr>
          </a:p>
          <a:p>
            <a:pPr algn="just" rtl="0" fontAlgn="base">
              <a:spcBef>
                <a:spcPts val="0"/>
              </a:spcBef>
              <a:spcAft>
                <a:spcPts val="0"/>
              </a:spcAft>
              <a:buFont typeface="Arial" panose="020B0604020202020204" pitchFamily="34" charset="0"/>
              <a:buChar char="•"/>
            </a:pPr>
            <a:r>
              <a:rPr lang="es-DO" sz="1800" b="0" i="0" u="none" strike="noStrike" dirty="0">
                <a:solidFill>
                  <a:srgbClr val="000000"/>
                </a:solidFill>
                <a:effectLst/>
                <a:latin typeface="+mj-lt"/>
              </a:rPr>
              <a:t> Contará con un menú principal en el cual podrá iniciar el juego o salir del mismo.</a:t>
            </a:r>
          </a:p>
          <a:p>
            <a:pPr algn="just" fontAlgn="base">
              <a:spcBef>
                <a:spcPts val="0"/>
              </a:spcBef>
              <a:spcAft>
                <a:spcPts val="0"/>
              </a:spcAft>
              <a:buFont typeface="Arial" panose="020B0604020202020204" pitchFamily="34" charset="0"/>
              <a:buChar char="•"/>
            </a:pPr>
            <a:r>
              <a:rPr lang="es-DO" sz="1800" b="0" i="0" u="none" strike="noStrike" dirty="0">
                <a:solidFill>
                  <a:srgbClr val="000000"/>
                </a:solidFill>
                <a:effectLst/>
                <a:latin typeface="+mj-lt"/>
              </a:rPr>
              <a:t> El juego será Dimensionado 2D.</a:t>
            </a:r>
          </a:p>
          <a:p>
            <a:pPr marL="0" indent="0" algn="just" rtl="0" fontAlgn="base">
              <a:spcBef>
                <a:spcPts val="0"/>
              </a:spcBef>
              <a:spcAft>
                <a:spcPts val="0"/>
              </a:spcAft>
              <a:buNone/>
            </a:pPr>
            <a:endParaRPr lang="es-DO" sz="1800" b="0" i="0" u="none" strike="noStrike" dirty="0">
              <a:solidFill>
                <a:srgbClr val="000000"/>
              </a:solidFill>
              <a:effectLst/>
              <a:latin typeface="+mj-lt"/>
            </a:endParaRPr>
          </a:p>
          <a:p>
            <a:pPr algn="just" rtl="0" fontAlgn="base">
              <a:spcBef>
                <a:spcPts val="0"/>
              </a:spcBef>
              <a:spcAft>
                <a:spcPts val="0"/>
              </a:spcAft>
              <a:buFont typeface="Arial" panose="020B0604020202020204" pitchFamily="34" charset="0"/>
              <a:buChar char="•"/>
            </a:pPr>
            <a:r>
              <a:rPr lang="es-DO" sz="1800" b="0" i="0" u="none" strike="noStrike" dirty="0">
                <a:solidFill>
                  <a:srgbClr val="000000"/>
                </a:solidFill>
                <a:effectLst/>
                <a:latin typeface="+mj-lt"/>
              </a:rPr>
              <a:t> Se utilizará el mouse para poder mover las cartas.</a:t>
            </a:r>
          </a:p>
          <a:p>
            <a:pPr marL="0" indent="0" algn="just" rtl="0" fontAlgn="base">
              <a:spcBef>
                <a:spcPts val="0"/>
              </a:spcBef>
              <a:spcAft>
                <a:spcPts val="0"/>
              </a:spcAft>
              <a:buNone/>
            </a:pPr>
            <a:endParaRPr lang="es-DO" sz="1800" b="0" i="0" u="none" strike="noStrike" dirty="0">
              <a:solidFill>
                <a:srgbClr val="000000"/>
              </a:solidFill>
              <a:effectLst/>
              <a:latin typeface="+mj-lt"/>
            </a:endParaRPr>
          </a:p>
          <a:p>
            <a:pPr algn="just" rtl="0" fontAlgn="base">
              <a:spcBef>
                <a:spcPts val="0"/>
              </a:spcBef>
              <a:spcAft>
                <a:spcPts val="0"/>
              </a:spcAft>
              <a:buFont typeface="Arial" panose="020B0604020202020204" pitchFamily="34" charset="0"/>
              <a:buChar char="•"/>
            </a:pPr>
            <a:r>
              <a:rPr lang="es-DO" sz="1800" b="0" i="0" u="none" strike="noStrike" dirty="0">
                <a:solidFill>
                  <a:srgbClr val="000000"/>
                </a:solidFill>
                <a:effectLst/>
                <a:latin typeface="+mj-lt"/>
              </a:rPr>
              <a:t> Cuando consigue la organización de un palo, tendrá un sonido y otro cuando consiga organizarlas todas.</a:t>
            </a:r>
          </a:p>
          <a:p>
            <a:pPr marL="342900" indent="-342900" rtl="0">
              <a:buFont typeface="+mj-lt"/>
              <a:buAutoNum type="arabicPeriod"/>
            </a:pPr>
            <a:endParaRPr lang="es-ES" dirty="0">
              <a:latin typeface="+mj-lt"/>
            </a:endParaRPr>
          </a:p>
        </p:txBody>
      </p:sp>
      <p:pic>
        <p:nvPicPr>
          <p:cNvPr id="3074" name="Picture 2" descr="Una metodología para la generación de ideas - Abierto al Público">
            <a:extLst>
              <a:ext uri="{FF2B5EF4-FFF2-40B4-BE49-F238E27FC236}">
                <a16:creationId xmlns:a16="http://schemas.microsoft.com/office/drawing/2014/main" id="{F8B09B4F-DF3F-CB35-C9EA-733EA36297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89" r="21905"/>
          <a:stretch/>
        </p:blipFill>
        <p:spPr bwMode="auto">
          <a:xfrm>
            <a:off x="850790" y="2003729"/>
            <a:ext cx="2681490" cy="258417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848C928-BFD8-1EC4-2EF9-700002315A0C}"/>
              </a:ext>
            </a:extLst>
          </p:cNvPr>
          <p:cNvPicPr>
            <a:picLocks noChangeAspect="1"/>
          </p:cNvPicPr>
          <p:nvPr/>
        </p:nvPicPr>
        <p:blipFill>
          <a:blip r:embed="rId4"/>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29516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E9F2-C620-4FC8-8F0A-A41F3E18EE1C}"/>
              </a:ext>
            </a:extLst>
          </p:cNvPr>
          <p:cNvSpPr>
            <a:spLocks noGrp="1"/>
          </p:cNvSpPr>
          <p:nvPr>
            <p:ph type="title"/>
          </p:nvPr>
        </p:nvSpPr>
        <p:spPr/>
        <p:txBody>
          <a:bodyPr rtlCol="0">
            <a:normAutofit/>
          </a:bodyPr>
          <a:lstStyle/>
          <a:p>
            <a:pPr algn="just" rtl="0" fontAlgn="base">
              <a:spcBef>
                <a:spcPts val="0"/>
              </a:spcBef>
              <a:spcAft>
                <a:spcPts val="0"/>
              </a:spcAft>
            </a:pPr>
            <a:r>
              <a:rPr lang="es-DO" sz="3200" b="1" i="0" u="none" strike="noStrike" dirty="0">
                <a:solidFill>
                  <a:srgbClr val="000000"/>
                </a:solidFill>
                <a:effectLst/>
              </a:rPr>
              <a:t>Herramientas de </a:t>
            </a:r>
            <a:r>
              <a:rPr lang="es-DO" sz="3600" b="1" i="0" u="none" strike="noStrike" dirty="0">
                <a:solidFill>
                  <a:srgbClr val="000000"/>
                </a:solidFill>
                <a:effectLst/>
              </a:rPr>
              <a:t>desarrollo</a:t>
            </a:r>
            <a:endParaRPr lang="es-DO" sz="3200" b="1" i="0" u="none" strike="noStrike" dirty="0">
              <a:solidFill>
                <a:srgbClr val="000000"/>
              </a:solidFill>
              <a:effectLst/>
            </a:endParaRPr>
          </a:p>
        </p:txBody>
      </p:sp>
      <p:sp>
        <p:nvSpPr>
          <p:cNvPr id="20" name="Marcador de contenido 19">
            <a:extLst>
              <a:ext uri="{FF2B5EF4-FFF2-40B4-BE49-F238E27FC236}">
                <a16:creationId xmlns:a16="http://schemas.microsoft.com/office/drawing/2014/main" id="{FE413555-90DA-4F8E-95CF-45718528F423}"/>
              </a:ext>
            </a:extLst>
          </p:cNvPr>
          <p:cNvSpPr>
            <a:spLocks noGrp="1"/>
          </p:cNvSpPr>
          <p:nvPr>
            <p:ph idx="1"/>
          </p:nvPr>
        </p:nvSpPr>
        <p:spPr>
          <a:xfrm>
            <a:off x="1170432" y="2033202"/>
            <a:ext cx="10058400" cy="2117379"/>
          </a:xfrm>
          <a:solidFill>
            <a:schemeClr val="bg1"/>
          </a:solidFill>
        </p:spPr>
        <p:txBody>
          <a:bodyPr rtlCol="0">
            <a:normAutofit/>
          </a:bodyPr>
          <a:lstStyle/>
          <a:p>
            <a:pPr algn="just" rtl="0">
              <a:spcBef>
                <a:spcPts val="0"/>
              </a:spcBef>
              <a:spcAft>
                <a:spcPts val="0"/>
              </a:spcAft>
            </a:pPr>
            <a:r>
              <a:rPr lang="es-DO" sz="1800" i="0" u="none" strike="noStrike" dirty="0">
                <a:solidFill>
                  <a:srgbClr val="000000"/>
                </a:solidFill>
                <a:effectLst/>
                <a:latin typeface="+mj-lt"/>
              </a:rPr>
              <a:t>El juego de cartas de solitario será desarrollado con Unity como motor de videojuegos en el cual se crearán los modelos para las cartas y el tablero en donde esta se posicionarán, el lenguaje a utilizar será C# con el cual se creara la lógica con el cual se sabrá cuando las cartas están organizadas de forma correcta y saber cuándo el jugador ganó el juego, los ASSETS a utilizar como imágenes y sonidos y por último GitHub, el cual será el control de versiones a utilizar para poder hacer el desarrollo del videojuego de manera colaborativa.</a:t>
            </a:r>
            <a:endParaRPr lang="es-DO" dirty="0">
              <a:effectLst/>
              <a:latin typeface="+mj-lt"/>
            </a:endParaRPr>
          </a:p>
        </p:txBody>
      </p:sp>
      <p:pic>
        <p:nvPicPr>
          <p:cNvPr id="4098" name="Picture 2">
            <a:extLst>
              <a:ext uri="{FF2B5EF4-FFF2-40B4-BE49-F238E27FC236}">
                <a16:creationId xmlns:a16="http://schemas.microsoft.com/office/drawing/2014/main" id="{C6C6D59E-7225-32F7-9F37-4B84AD1D4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389" y="4369255"/>
            <a:ext cx="1147645" cy="14345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a potencia de la Reflexión en C# (Parte 2: Ensamblados)">
            <a:extLst>
              <a:ext uri="{FF2B5EF4-FFF2-40B4-BE49-F238E27FC236}">
                <a16:creationId xmlns:a16="http://schemas.microsoft.com/office/drawing/2014/main" id="{269F7DC4-C157-F277-7389-2298FE103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335" y="4590173"/>
            <a:ext cx="1213638" cy="1213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itHub Logos and Usage · GitHub">
            <a:extLst>
              <a:ext uri="{FF2B5EF4-FFF2-40B4-BE49-F238E27FC236}">
                <a16:creationId xmlns:a16="http://schemas.microsoft.com/office/drawing/2014/main" id="{14D32806-6437-321C-0612-4665C0AA4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8983" y="4435849"/>
            <a:ext cx="1610126" cy="161012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B03B6C2-471F-1B0B-9DE5-1F9392F1650E}"/>
              </a:ext>
            </a:extLst>
          </p:cNvPr>
          <p:cNvPicPr>
            <a:picLocks noChangeAspect="1"/>
          </p:cNvPicPr>
          <p:nvPr/>
        </p:nvPicPr>
        <p:blipFill>
          <a:blip r:embed="rId6"/>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3494493743"/>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8400038_TF00089743_Win32" id="{46B6ED06-6C7F-4EEB-8027-02D392BB67C3}" vid="{EFEA4EC0-198F-4BF3-85D4-EF7EC62666B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74EDC3-6C87-4699-93BC-02BA54C8E071}">
  <ds:schemaRefs>
    <ds:schemaRef ds:uri="http://schemas.microsoft.com/sharepoint/v3/contenttype/forms"/>
  </ds:schemaRefs>
</ds:datastoreItem>
</file>

<file path=customXml/itemProps3.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Fiesta de PowerPoint</Template>
  <TotalTime>48</TotalTime>
  <Words>617</Words>
  <Application>Microsoft Office PowerPoint</Application>
  <PresentationFormat>Panorámica</PresentationFormat>
  <Paragraphs>51</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Century Gothic</vt:lpstr>
      <vt:lpstr>Helvetica 55 Roman</vt:lpstr>
      <vt:lpstr>RetrospectVTI</vt:lpstr>
      <vt:lpstr>Solo cartas</vt:lpstr>
      <vt:lpstr>CAPÍTULO I: VIDEOJUEGO Y HERRAMIENTAS DE DESARROLLO </vt:lpstr>
      <vt:lpstr>Motivación</vt:lpstr>
      <vt:lpstr>Objetivo general</vt:lpstr>
      <vt:lpstr>Objetivos específicos</vt:lpstr>
      <vt:lpstr>Escenario</vt:lpstr>
      <vt:lpstr>Contenidos</vt:lpstr>
      <vt:lpstr>METODOLOGIA</vt:lpstr>
      <vt:lpstr>Herramientas de desarrollo</vt:lpstr>
      <vt:lpstr>- SOLO CARTAS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Solo cartas</dc:title>
  <dc:creator>JERINEL MENDOZA CRUZ</dc:creator>
  <cp:lastModifiedBy>JERINEL MENDOZA CRUZ</cp:lastModifiedBy>
  <cp:revision>12</cp:revision>
  <dcterms:created xsi:type="dcterms:W3CDTF">2022-12-04T18:21:38Z</dcterms:created>
  <dcterms:modified xsi:type="dcterms:W3CDTF">2022-12-04T19:41:09Z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