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369" r:id="rId2"/>
    <p:sldId id="370" r:id="rId3"/>
    <p:sldId id="376" r:id="rId4"/>
    <p:sldId id="372" r:id="rId5"/>
    <p:sldId id="373" r:id="rId6"/>
    <p:sldId id="377" r:id="rId7"/>
    <p:sldId id="374" r:id="rId8"/>
    <p:sldId id="378" r:id="rId9"/>
    <p:sldId id="375" r:id="rId10"/>
    <p:sldId id="381" r:id="rId11"/>
    <p:sldId id="379" r:id="rId12"/>
    <p:sldId id="380" r:id="rId13"/>
    <p:sldId id="382" r:id="rId14"/>
    <p:sldId id="383" r:id="rId15"/>
    <p:sldId id="384" r:id="rId16"/>
    <p:sldId id="385" r:id="rId17"/>
  </p:sldIdLst>
  <p:sldSz cx="9144000" cy="6858000" type="screen4x3"/>
  <p:notesSz cx="6640513" cy="9904413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512032" algn="r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1024064" algn="r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536097" algn="r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2048129" algn="r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560161" algn="l" defTabSz="1024064" rtl="0" eaLnBrk="1" latinLnBrk="0" hangingPunct="1">
      <a:defRPr sz="25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3072193" algn="l" defTabSz="1024064" rtl="0" eaLnBrk="1" latinLnBrk="0" hangingPunct="1">
      <a:defRPr sz="25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584225" algn="l" defTabSz="1024064" rtl="0" eaLnBrk="1" latinLnBrk="0" hangingPunct="1">
      <a:defRPr sz="25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4096258" algn="l" defTabSz="1024064" rtl="0" eaLnBrk="1" latinLnBrk="0" hangingPunct="1">
      <a:defRPr sz="25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C0D7"/>
    <a:srgbClr val="7BA0C9"/>
    <a:srgbClr val="0093AB"/>
    <a:srgbClr val="002B60"/>
    <a:srgbClr val="66BCAA"/>
    <a:srgbClr val="ADC610"/>
    <a:srgbClr val="004040"/>
    <a:srgbClr val="A10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6997" autoAdjust="0"/>
  </p:normalViewPr>
  <p:slideViewPr>
    <p:cSldViewPr>
      <p:cViewPr varScale="1">
        <p:scale>
          <a:sx n="91" d="100"/>
          <a:sy n="91" d="100"/>
        </p:scale>
        <p:origin x="-468" y="-96"/>
      </p:cViewPr>
      <p:guideLst>
        <p:guide orient="horz" pos="4069"/>
        <p:guide pos="52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90" y="-84"/>
      </p:cViewPr>
      <p:guideLst>
        <p:guide orient="horz" pos="3119"/>
        <p:guide pos="20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52" tIns="45226" rIns="90452" bIns="45226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52" tIns="45226" rIns="90452" bIns="4522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52" tIns="45226" rIns="90452" bIns="45226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52" tIns="45226" rIns="90452" bIns="4522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7731A0E-567B-47FB-9C02-8ED6EAB3875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19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52" tIns="45226" rIns="90452" bIns="45226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2375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52" tIns="45226" rIns="90452" bIns="4522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2963" y="742950"/>
            <a:ext cx="4954587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703763"/>
            <a:ext cx="4868863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52" tIns="45226" rIns="90452" bIns="452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52" tIns="45226" rIns="90452" bIns="45226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52" tIns="45226" rIns="90452" bIns="4522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A3F22E37-F2B1-4057-B72D-C6834E508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33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512032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1024064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536097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2048129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560161" algn="l" defTabSz="1024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72193" algn="l" defTabSz="1024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84225" algn="l" defTabSz="1024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96258" algn="l" defTabSz="1024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K-band = NIR (2.2 um ± 195 nm)</a:t>
            </a:r>
            <a:endParaRPr lang="en-US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F22E37-F2B1-4057-B72D-C6834E508CF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mass</a:t>
            </a:r>
            <a:r>
              <a:rPr lang="en-US" baseline="0" dirty="0" smtClean="0"/>
              <a:t> relation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F22E37-F2B1-4057-B72D-C6834E508CF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mass</a:t>
            </a:r>
            <a:r>
              <a:rPr lang="en-US" baseline="0" dirty="0" smtClean="0"/>
              <a:t> relation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F22E37-F2B1-4057-B72D-C6834E508CF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mass</a:t>
            </a:r>
            <a:r>
              <a:rPr lang="en-US" baseline="0" dirty="0" smtClean="0"/>
              <a:t> relation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F22E37-F2B1-4057-B72D-C6834E508CF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mass</a:t>
            </a:r>
            <a:r>
              <a:rPr lang="en-US" baseline="0" dirty="0" smtClean="0"/>
              <a:t> relation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F22E37-F2B1-4057-B72D-C6834E508CF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mass</a:t>
            </a:r>
            <a:r>
              <a:rPr lang="en-US" baseline="0" dirty="0" smtClean="0"/>
              <a:t> relation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F22E37-F2B1-4057-B72D-C6834E508CF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mass</a:t>
            </a:r>
            <a:r>
              <a:rPr lang="en-US" baseline="0" dirty="0" smtClean="0"/>
              <a:t> relation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F22E37-F2B1-4057-B72D-C6834E508CF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mass</a:t>
            </a:r>
            <a:r>
              <a:rPr lang="en-US" baseline="0" dirty="0" smtClean="0"/>
              <a:t> relation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F22E37-F2B1-4057-B72D-C6834E508CF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mass</a:t>
            </a:r>
            <a:r>
              <a:rPr lang="en-US" baseline="0" dirty="0" smtClean="0"/>
              <a:t> relation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F22E37-F2B1-4057-B72D-C6834E508CF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mass</a:t>
            </a:r>
            <a:r>
              <a:rPr lang="en-US" baseline="0" dirty="0" smtClean="0"/>
              <a:t> relation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F22E37-F2B1-4057-B72D-C6834E508CF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mass</a:t>
            </a:r>
            <a:r>
              <a:rPr lang="en-US" baseline="0" dirty="0" smtClean="0"/>
              <a:t> relation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F22E37-F2B1-4057-B72D-C6834E508CF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mass</a:t>
            </a:r>
            <a:r>
              <a:rPr lang="en-US" baseline="0" dirty="0" smtClean="0"/>
              <a:t> relation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F22E37-F2B1-4057-B72D-C6834E508CF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mass</a:t>
            </a:r>
            <a:r>
              <a:rPr lang="en-US" baseline="0" dirty="0" smtClean="0"/>
              <a:t> relation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F22E37-F2B1-4057-B72D-C6834E508CF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3"/>
          <p:cNvSpPr>
            <a:spLocks noChangeArrowheads="1"/>
          </p:cNvSpPr>
          <p:nvPr userDrawn="1"/>
        </p:nvSpPr>
        <p:spPr bwMode="auto">
          <a:xfrm>
            <a:off x="539552" y="4221088"/>
            <a:ext cx="7467600" cy="19812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2406" tIns="51203" rIns="102406" bIns="51203" anchor="ctr"/>
          <a:lstStyle/>
          <a:p>
            <a:pPr>
              <a:defRPr/>
            </a:pPr>
            <a:endParaRPr lang="nl-NL"/>
          </a:p>
        </p:txBody>
      </p:sp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2406" tIns="51203" rIns="102406" bIns="51203" anchor="ctr"/>
          <a:lstStyle/>
          <a:p>
            <a:pPr>
              <a:defRPr/>
            </a:pPr>
            <a:endParaRPr lang="nl-NL"/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2406" tIns="51203" rIns="102406" bIns="51203" anchor="ctr"/>
          <a:lstStyle/>
          <a:p>
            <a:pPr>
              <a:defRPr/>
            </a:pPr>
            <a:endParaRPr lang="nl-NL"/>
          </a:p>
        </p:txBody>
      </p:sp>
      <p:sp>
        <p:nvSpPr>
          <p:cNvPr id="9" name="Text Box 27"/>
          <p:cNvSpPr txBox="1">
            <a:spLocks noChangeArrowheads="1"/>
          </p:cNvSpPr>
          <p:nvPr userDrawn="1"/>
        </p:nvSpPr>
        <p:spPr bwMode="white">
          <a:xfrm>
            <a:off x="758627" y="5805414"/>
            <a:ext cx="2438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  <a:defRPr/>
            </a:pPr>
            <a:fld id="{001357B2-E454-44C6-B452-628EE521DE70}" type="datetime1">
              <a:rPr lang="nl-NL" sz="1800">
                <a:solidFill>
                  <a:schemeClr val="bg1"/>
                </a:solidFill>
              </a:rPr>
              <a:pPr algn="l">
                <a:spcBef>
                  <a:spcPct val="50000"/>
                </a:spcBef>
                <a:defRPr/>
              </a:pPr>
              <a:t>11-12-2012</a:t>
            </a:fld>
            <a:endParaRPr lang="nl-NL" sz="1800" dirty="0">
              <a:solidFill>
                <a:schemeClr val="bg1"/>
              </a:solidFill>
            </a:endParaRPr>
          </a:p>
        </p:txBody>
      </p:sp>
      <p:sp>
        <p:nvSpPr>
          <p:cNvPr id="271372" name="Rectangle 12"/>
          <p:cNvSpPr>
            <a:spLocks noGrp="1" noChangeArrowheads="1"/>
          </p:cNvSpPr>
          <p:nvPr>
            <p:ph type="ctrTitle" hasCustomPrompt="1"/>
          </p:nvPr>
        </p:nvSpPr>
        <p:spPr bwMode="white">
          <a:xfrm>
            <a:off x="758628" y="4449688"/>
            <a:ext cx="6931025" cy="457200"/>
          </a:xfrm>
        </p:spPr>
        <p:txBody>
          <a:bodyPr anchor="t"/>
          <a:lstStyle>
            <a:lvl1pPr marL="0" indent="0">
              <a:lnSpc>
                <a:spcPct val="8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271393" name="Rectangle 33"/>
          <p:cNvSpPr>
            <a:spLocks noGrp="1" noChangeArrowheads="1"/>
          </p:cNvSpPr>
          <p:nvPr>
            <p:ph type="subTitle" sz="quarter" idx="1" hasCustomPrompt="1"/>
          </p:nvPr>
        </p:nvSpPr>
        <p:spPr bwMode="white">
          <a:xfrm>
            <a:off x="758628" y="4906888"/>
            <a:ext cx="6931025" cy="381000"/>
          </a:xfrm>
        </p:spPr>
        <p:txBody>
          <a:bodyPr/>
          <a:lstStyle>
            <a:lvl1pPr marL="0" indent="0">
              <a:buFontTx/>
              <a:buNone/>
              <a:defRPr sz="2000" b="1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4" name="Line 22"/>
          <p:cNvSpPr>
            <a:spLocks noChangeShapeType="1"/>
          </p:cNvSpPr>
          <p:nvPr userDrawn="1"/>
        </p:nvSpPr>
        <p:spPr bwMode="auto">
          <a:xfrm>
            <a:off x="0" y="6309320"/>
            <a:ext cx="9144000" cy="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102406" tIns="51203" rIns="102406" bIns="51203" anchor="ctr"/>
          <a:lstStyle/>
          <a:p>
            <a:pPr>
              <a:defRPr/>
            </a:pPr>
            <a:endParaRPr lang="nl-NL"/>
          </a:p>
        </p:txBody>
      </p:sp>
      <p:pic>
        <p:nvPicPr>
          <p:cNvPr id="16" name="Afbeelding 15" descr="TU_P3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79512" y="6309320"/>
            <a:ext cx="1346217" cy="82791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62740" y="457200"/>
            <a:ext cx="1914525" cy="48768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7" y="457200"/>
            <a:ext cx="5592763" cy="48768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659688" cy="1066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idx="1"/>
          </p:nvPr>
        </p:nvSpPr>
        <p:spPr>
          <a:xfrm>
            <a:off x="925514" y="2286000"/>
            <a:ext cx="7648575" cy="3048000"/>
          </a:xfrm>
        </p:spPr>
        <p:txBody>
          <a:bodyPr/>
          <a:lstStyle/>
          <a:p>
            <a:pPr lvl="0"/>
            <a:endParaRPr lang="nl-NL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200"/>
            </a:lvl1pPr>
            <a:lvl2pPr marL="512032" indent="0">
              <a:buNone/>
              <a:defRPr sz="2000"/>
            </a:lvl2pPr>
            <a:lvl3pPr marL="1024064" indent="0">
              <a:buNone/>
              <a:defRPr sz="1800"/>
            </a:lvl3pPr>
            <a:lvl4pPr marL="1536097" indent="0">
              <a:buNone/>
              <a:defRPr sz="1600"/>
            </a:lvl4pPr>
            <a:lvl5pPr marL="2048129" indent="0">
              <a:buNone/>
              <a:defRPr sz="1600"/>
            </a:lvl5pPr>
            <a:lvl6pPr marL="2560161" indent="0">
              <a:buNone/>
              <a:defRPr sz="1600"/>
            </a:lvl6pPr>
            <a:lvl7pPr marL="3072193" indent="0">
              <a:buNone/>
              <a:defRPr sz="1600"/>
            </a:lvl7pPr>
            <a:lvl8pPr marL="3584225" indent="0">
              <a:buNone/>
              <a:defRPr sz="1600"/>
            </a:lvl8pPr>
            <a:lvl9pPr marL="4096258" indent="0">
              <a:buNone/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5" y="2286000"/>
            <a:ext cx="3748087" cy="3048000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26000" y="2286000"/>
            <a:ext cx="3748088" cy="3048000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2032" indent="0">
              <a:buNone/>
              <a:defRPr sz="2200" b="1"/>
            </a:lvl2pPr>
            <a:lvl3pPr marL="1024064" indent="0">
              <a:buNone/>
              <a:defRPr sz="2000" b="1"/>
            </a:lvl3pPr>
            <a:lvl4pPr marL="1536097" indent="0">
              <a:buNone/>
              <a:defRPr sz="1800" b="1"/>
            </a:lvl4pPr>
            <a:lvl5pPr marL="2048129" indent="0">
              <a:buNone/>
              <a:defRPr sz="1800" b="1"/>
            </a:lvl5pPr>
            <a:lvl6pPr marL="2560161" indent="0">
              <a:buNone/>
              <a:defRPr sz="1800" b="1"/>
            </a:lvl6pPr>
            <a:lvl7pPr marL="3072193" indent="0">
              <a:buNone/>
              <a:defRPr sz="1800" b="1"/>
            </a:lvl7pPr>
            <a:lvl8pPr marL="3584225" indent="0">
              <a:buNone/>
              <a:defRPr sz="1800" b="1"/>
            </a:lvl8pPr>
            <a:lvl9pPr marL="4096258" indent="0">
              <a:buNone/>
              <a:defRPr sz="18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2032" indent="0">
              <a:buNone/>
              <a:defRPr sz="2200" b="1"/>
            </a:lvl2pPr>
            <a:lvl3pPr marL="1024064" indent="0">
              <a:buNone/>
              <a:defRPr sz="2000" b="1"/>
            </a:lvl3pPr>
            <a:lvl4pPr marL="1536097" indent="0">
              <a:buNone/>
              <a:defRPr sz="1800" b="1"/>
            </a:lvl4pPr>
            <a:lvl5pPr marL="2048129" indent="0">
              <a:buNone/>
              <a:defRPr sz="1800" b="1"/>
            </a:lvl5pPr>
            <a:lvl6pPr marL="2560161" indent="0">
              <a:buNone/>
              <a:defRPr sz="1800" b="1"/>
            </a:lvl6pPr>
            <a:lvl7pPr marL="3072193" indent="0">
              <a:buNone/>
              <a:defRPr sz="1800" b="1"/>
            </a:lvl7pPr>
            <a:lvl8pPr marL="3584225" indent="0">
              <a:buNone/>
              <a:defRPr sz="1800" b="1"/>
            </a:lvl8pPr>
            <a:lvl9pPr marL="4096258" indent="0">
              <a:buNone/>
              <a:defRPr sz="18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22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12032" indent="0">
              <a:buNone/>
              <a:defRPr sz="1300"/>
            </a:lvl2pPr>
            <a:lvl3pPr marL="1024064" indent="0">
              <a:buNone/>
              <a:defRPr sz="1100"/>
            </a:lvl3pPr>
            <a:lvl4pPr marL="1536097" indent="0">
              <a:buNone/>
              <a:defRPr sz="1000"/>
            </a:lvl4pPr>
            <a:lvl5pPr marL="2048129" indent="0">
              <a:buNone/>
              <a:defRPr sz="1000"/>
            </a:lvl5pPr>
            <a:lvl6pPr marL="2560161" indent="0">
              <a:buNone/>
              <a:defRPr sz="1000"/>
            </a:lvl6pPr>
            <a:lvl7pPr marL="3072193" indent="0">
              <a:buNone/>
              <a:defRPr sz="1000"/>
            </a:lvl7pPr>
            <a:lvl8pPr marL="3584225" indent="0">
              <a:buNone/>
              <a:defRPr sz="1000"/>
            </a:lvl8pPr>
            <a:lvl9pPr marL="4096258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2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12032" indent="0">
              <a:buNone/>
              <a:defRPr sz="3200"/>
            </a:lvl2pPr>
            <a:lvl3pPr marL="1024064" indent="0">
              <a:buNone/>
              <a:defRPr sz="2700"/>
            </a:lvl3pPr>
            <a:lvl4pPr marL="1536097" indent="0">
              <a:buNone/>
              <a:defRPr sz="2200"/>
            </a:lvl4pPr>
            <a:lvl5pPr marL="2048129" indent="0">
              <a:buNone/>
              <a:defRPr sz="2200"/>
            </a:lvl5pPr>
            <a:lvl6pPr marL="2560161" indent="0">
              <a:buNone/>
              <a:defRPr sz="2200"/>
            </a:lvl6pPr>
            <a:lvl7pPr marL="3072193" indent="0">
              <a:buNone/>
              <a:defRPr sz="2200"/>
            </a:lvl7pPr>
            <a:lvl8pPr marL="3584225" indent="0">
              <a:buNone/>
              <a:defRPr sz="2200"/>
            </a:lvl8pPr>
            <a:lvl9pPr marL="4096258" indent="0">
              <a:buNone/>
              <a:defRPr sz="22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12032" indent="0">
              <a:buNone/>
              <a:defRPr sz="1300"/>
            </a:lvl2pPr>
            <a:lvl3pPr marL="1024064" indent="0">
              <a:buNone/>
              <a:defRPr sz="1100"/>
            </a:lvl3pPr>
            <a:lvl4pPr marL="1536097" indent="0">
              <a:buNone/>
              <a:defRPr sz="1000"/>
            </a:lvl4pPr>
            <a:lvl5pPr marL="2048129" indent="0">
              <a:buNone/>
              <a:defRPr sz="1000"/>
            </a:lvl5pPr>
            <a:lvl6pPr marL="2560161" indent="0">
              <a:buNone/>
              <a:defRPr sz="1000"/>
            </a:lvl6pPr>
            <a:lvl7pPr marL="3072193" indent="0">
              <a:buNone/>
              <a:defRPr sz="1000"/>
            </a:lvl7pPr>
            <a:lvl8pPr marL="3584225" indent="0">
              <a:buNone/>
              <a:defRPr sz="1000"/>
            </a:lvl8pPr>
            <a:lvl9pPr marL="4096258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6596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 smtClean="0"/>
          </a:p>
        </p:txBody>
      </p:sp>
      <p:sp>
        <p:nvSpPr>
          <p:cNvPr id="410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4" y="2286000"/>
            <a:ext cx="76485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err="1" smtClean="0"/>
              <a:t>styles</a:t>
            </a:r>
            <a:endParaRPr lang="nl-NL" dirty="0" smtClean="0"/>
          </a:p>
          <a:p>
            <a:pPr lvl="1"/>
            <a:r>
              <a:rPr lang="nl-NL" dirty="0" err="1" smtClean="0"/>
              <a:t>Second</a:t>
            </a:r>
            <a:r>
              <a:rPr lang="nl-NL" dirty="0" smtClean="0"/>
              <a:t>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</a:p>
        </p:txBody>
      </p:sp>
      <p:sp>
        <p:nvSpPr>
          <p:cNvPr id="270358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102406" tIns="51203" rIns="102406" bIns="51203" anchor="ctr"/>
          <a:lstStyle/>
          <a:p>
            <a:pPr>
              <a:defRPr/>
            </a:pPr>
            <a:endParaRPr lang="nl-NL"/>
          </a:p>
        </p:txBody>
      </p:sp>
      <p:sp>
        <p:nvSpPr>
          <p:cNvPr id="270359" name="Text Box 23"/>
          <p:cNvSpPr txBox="1">
            <a:spLocks noChangeArrowheads="1"/>
          </p:cNvSpPr>
          <p:nvPr userDrawn="1"/>
        </p:nvSpPr>
        <p:spPr bwMode="auto">
          <a:xfrm>
            <a:off x="4724400" y="6406595"/>
            <a:ext cx="4419600" cy="38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2406" tIns="51203" rIns="102406" bIns="51203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nl-NL" sz="1800" dirty="0" err="1" smtClean="0">
                <a:solidFill>
                  <a:schemeClr val="bg1"/>
                </a:solidFill>
                <a:latin typeface="+mn-lt"/>
              </a:rPr>
              <a:t>Superconductivity</a:t>
            </a:r>
            <a:r>
              <a:rPr lang="nl-NL" sz="1800" dirty="0" smtClean="0">
                <a:solidFill>
                  <a:schemeClr val="bg1"/>
                </a:solidFill>
                <a:latin typeface="+mn-lt"/>
              </a:rPr>
              <a:t> and</a:t>
            </a:r>
            <a:r>
              <a:rPr lang="nl-NL" sz="1800" baseline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nl-NL" sz="1800" baseline="0" dirty="0" err="1" smtClean="0">
                <a:solidFill>
                  <a:schemeClr val="bg1"/>
                </a:solidFill>
                <a:latin typeface="+mn-lt"/>
              </a:rPr>
              <a:t>Photons</a:t>
            </a:r>
            <a:endParaRPr lang="nl-NL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0364" name="Rectangle 28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2406" tIns="51203" rIns="102406" bIns="51203" anchor="ctr"/>
          <a:lstStyle/>
          <a:p>
            <a:pPr>
              <a:defRPr/>
            </a:pPr>
            <a:endParaRPr lang="nl-NL"/>
          </a:p>
        </p:txBody>
      </p:sp>
      <p:pic>
        <p:nvPicPr>
          <p:cNvPr id="8" name="Afbeelding 7" descr="NFlogo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6199830"/>
            <a:ext cx="2627784" cy="6581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hf hdr="0" ftr="0" dt="0"/>
  <p:txStyles>
    <p:titleStyle>
      <a:lvl1pPr marL="960060" indent="-96006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n-lt"/>
          <a:ea typeface="+mj-ea"/>
          <a:cs typeface="+mj-cs"/>
        </a:defRPr>
      </a:lvl1pPr>
      <a:lvl2pPr marL="960060" indent="-960060"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Bookman Old Style" pitchFamily="18" charset="0"/>
        </a:defRPr>
      </a:lvl2pPr>
      <a:lvl3pPr marL="960060" indent="-960060"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Bookman Old Style" pitchFamily="18" charset="0"/>
        </a:defRPr>
      </a:lvl3pPr>
      <a:lvl4pPr marL="960060" indent="-960060"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Bookman Old Style" pitchFamily="18" charset="0"/>
        </a:defRPr>
      </a:lvl4pPr>
      <a:lvl5pPr marL="960060" indent="-960060"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Bookman Old Style" pitchFamily="18" charset="0"/>
        </a:defRPr>
      </a:lvl5pPr>
      <a:lvl6pPr marL="1472093" indent="-960060" algn="l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Bookman Old Style" pitchFamily="18" charset="0"/>
        </a:defRPr>
      </a:lvl6pPr>
      <a:lvl7pPr marL="1984125" indent="-960060" algn="l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Bookman Old Style" pitchFamily="18" charset="0"/>
        </a:defRPr>
      </a:lvl7pPr>
      <a:lvl8pPr marL="2496157" indent="-960060" algn="l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Bookman Old Style" pitchFamily="18" charset="0"/>
        </a:defRPr>
      </a:lvl8pPr>
      <a:lvl9pPr marL="3008189" indent="-960060" algn="l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Bookman Old Style" pitchFamily="18" charset="0"/>
        </a:defRPr>
      </a:lvl9pPr>
    </p:titleStyle>
    <p:bodyStyle>
      <a:lvl1pPr marL="218681" indent="-218681" algn="l" rtl="0" eaLnBrk="0" fontAlgn="base" hangingPunct="0">
        <a:lnSpc>
          <a:spcPts val="28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645374" indent="-213347" algn="l" rtl="0" eaLnBrk="0" fontAlgn="base" hangingPunct="0">
        <a:lnSpc>
          <a:spcPts val="28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bg1"/>
          </a:solidFill>
          <a:latin typeface="+mn-lt"/>
        </a:defRPr>
      </a:lvl2pPr>
      <a:lvl3pPr marL="1072068" indent="-213347" algn="l" rtl="0" eaLnBrk="0" fontAlgn="base" hangingPunct="0">
        <a:lnSpc>
          <a:spcPts val="28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800">
          <a:solidFill>
            <a:schemeClr val="bg1"/>
          </a:solidFill>
          <a:latin typeface="+mn-lt"/>
        </a:defRPr>
      </a:lvl3pPr>
      <a:lvl4pPr marL="1498762" indent="-213347" algn="l" rtl="0" eaLnBrk="0" fontAlgn="base" hangingPunct="0">
        <a:lnSpc>
          <a:spcPts val="28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600">
          <a:solidFill>
            <a:schemeClr val="bg1"/>
          </a:solidFill>
          <a:latin typeface="+mn-lt"/>
        </a:defRPr>
      </a:lvl4pPr>
      <a:lvl5pPr marL="1925455" indent="-213347" algn="l" rtl="0" eaLnBrk="0" fontAlgn="base" hangingPunct="0">
        <a:lnSpc>
          <a:spcPts val="28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300">
          <a:solidFill>
            <a:schemeClr val="bg1"/>
          </a:solidFill>
          <a:latin typeface="+mn-lt"/>
        </a:defRPr>
      </a:lvl5pPr>
      <a:lvl6pPr marL="2437487" indent="-213347" algn="l" rtl="0" fontAlgn="base">
        <a:lnSpc>
          <a:spcPts val="28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300">
          <a:solidFill>
            <a:schemeClr val="tx1"/>
          </a:solidFill>
          <a:latin typeface="+mn-lt"/>
        </a:defRPr>
      </a:lvl6pPr>
      <a:lvl7pPr marL="2949520" indent="-213347" algn="l" rtl="0" fontAlgn="base">
        <a:lnSpc>
          <a:spcPts val="28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300">
          <a:solidFill>
            <a:schemeClr val="tx1"/>
          </a:solidFill>
          <a:latin typeface="+mn-lt"/>
        </a:defRPr>
      </a:lvl7pPr>
      <a:lvl8pPr marL="3461552" indent="-213347" algn="l" rtl="0" fontAlgn="base">
        <a:lnSpc>
          <a:spcPts val="28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300">
          <a:solidFill>
            <a:schemeClr val="tx1"/>
          </a:solidFill>
          <a:latin typeface="+mn-lt"/>
        </a:defRPr>
      </a:lvl8pPr>
      <a:lvl9pPr marL="3973584" indent="-213347" algn="l" rtl="0" fontAlgn="base">
        <a:lnSpc>
          <a:spcPts val="28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10240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032" algn="l" defTabSz="10240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064" algn="l" defTabSz="10240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097" algn="l" defTabSz="10240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129" algn="l" defTabSz="10240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161" algn="l" defTabSz="10240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2193" algn="l" defTabSz="10240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4225" algn="l" defTabSz="10240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6258" algn="l" defTabSz="10240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SRON – TUD – KID analysis</a:t>
            </a:r>
            <a:endParaRPr lang="nl-NL" dirty="0"/>
          </a:p>
        </p:txBody>
      </p:sp>
      <p:sp>
        <p:nvSpPr>
          <p:cNvPr id="5" name="Ondertitel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Automated Analysis Routines for KID data processing</a:t>
            </a: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7" y="76200"/>
            <a:ext cx="7235825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Power Dependence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49327" y="1143001"/>
            <a:ext cx="72040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 smtClean="0">
                <a:solidFill>
                  <a:schemeClr val="bg2"/>
                </a:solidFill>
                <a:latin typeface="+mn-lt"/>
              </a:rPr>
              <a:t>Functionality</a:t>
            </a:r>
            <a:endParaRPr lang="en-US" sz="22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1071538" y="2000240"/>
            <a:ext cx="700092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Load Response analysis workspace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Shows the base temperature power dependence</a:t>
            </a:r>
          </a:p>
          <a:p>
            <a:pPr algn="l"/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Limitations: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Base Temperature = min(T) as found by Response Analysis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7" y="76200"/>
            <a:ext cx="7235825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Noise Analysis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49327" y="1143001"/>
            <a:ext cx="72040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 smtClean="0">
                <a:solidFill>
                  <a:schemeClr val="bg2"/>
                </a:solidFill>
                <a:latin typeface="+mn-lt"/>
              </a:rPr>
              <a:t>Functionality</a:t>
            </a:r>
            <a:endParaRPr lang="en-US" sz="22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1071538" y="2000240"/>
            <a:ext cx="700092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Read in all Noise measurement files into NOISE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endParaRPr lang="en-US" dirty="0" smtClean="0">
              <a:solidFill>
                <a:schemeClr val="bg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Fit S21 IQ mixer data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Calculate frequency noise (</a:t>
            </a:r>
            <a:r>
              <a:rPr lang="en-US" dirty="0" err="1" smtClean="0">
                <a:solidFill>
                  <a:schemeClr val="bg1"/>
                </a:solidFill>
              </a:rPr>
              <a:t>Sf</a:t>
            </a:r>
            <a:r>
              <a:rPr lang="en-US" dirty="0" smtClean="0">
                <a:solidFill>
                  <a:schemeClr val="bg1"/>
                </a:solidFill>
              </a:rPr>
              <a:t>/f</a:t>
            </a:r>
            <a:r>
              <a:rPr lang="en-US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Calculate various mean noises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Determine </a:t>
            </a:r>
            <a:r>
              <a:rPr lang="en-US" dirty="0" err="1" smtClean="0">
                <a:solidFill>
                  <a:schemeClr val="bg1"/>
                </a:solidFill>
              </a:rPr>
              <a:t>Popt</a:t>
            </a:r>
            <a:r>
              <a:rPr lang="en-US" dirty="0" smtClean="0">
                <a:solidFill>
                  <a:schemeClr val="bg1"/>
                </a:solidFill>
              </a:rPr>
              <a:t> (using limited </a:t>
            </a:r>
            <a:r>
              <a:rPr lang="en-US" dirty="0" err="1" smtClean="0">
                <a:solidFill>
                  <a:schemeClr val="bg1"/>
                </a:solidFill>
              </a:rPr>
              <a:t>Fres</a:t>
            </a:r>
            <a:r>
              <a:rPr lang="en-US" dirty="0" smtClean="0">
                <a:solidFill>
                  <a:schemeClr val="bg1"/>
                </a:solidFill>
              </a:rPr>
              <a:t> shift and min </a:t>
            </a:r>
            <a:r>
              <a:rPr lang="en-US" dirty="0" err="1" smtClean="0">
                <a:solidFill>
                  <a:schemeClr val="bg1"/>
                </a:solidFill>
              </a:rPr>
              <a:t>ampl</a:t>
            </a:r>
            <a:r>
              <a:rPr lang="en-US" dirty="0" smtClean="0">
                <a:solidFill>
                  <a:schemeClr val="bg1"/>
                </a:solidFill>
              </a:rPr>
              <a:t> noise @ 100 Hz)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Fits Frequency noise @1kHz </a:t>
            </a:r>
            <a:r>
              <a:rPr lang="en-US" dirty="0" err="1" smtClean="0">
                <a:solidFill>
                  <a:schemeClr val="bg1"/>
                </a:solidFill>
              </a:rPr>
              <a:t>vs</a:t>
            </a:r>
            <a:r>
              <a:rPr lang="en-US" dirty="0" smtClean="0">
                <a:solidFill>
                  <a:schemeClr val="bg1"/>
                </a:solidFill>
              </a:rPr>
              <a:t> Pint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Generate figures</a:t>
            </a:r>
          </a:p>
          <a:p>
            <a:pPr algn="l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7" y="76200"/>
            <a:ext cx="7235825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Noise Analysis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49327" y="1143001"/>
            <a:ext cx="72040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 smtClean="0">
                <a:solidFill>
                  <a:schemeClr val="bg2"/>
                </a:solidFill>
              </a:rPr>
              <a:t>Common errors and mistakes</a:t>
            </a:r>
            <a:endParaRPr lang="en-US" sz="2200" dirty="0">
              <a:solidFill>
                <a:schemeClr val="bg2"/>
              </a:solidFill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1071538" y="2000240"/>
            <a:ext cx="70009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Warning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7" y="76200"/>
            <a:ext cx="7235825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Noise Compare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49327" y="1143001"/>
            <a:ext cx="72040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 smtClean="0">
                <a:solidFill>
                  <a:schemeClr val="bg2"/>
                </a:solidFill>
                <a:latin typeface="+mn-lt"/>
              </a:rPr>
              <a:t>Functionality</a:t>
            </a:r>
            <a:endParaRPr lang="en-US" sz="22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1071538" y="2000240"/>
            <a:ext cx="700092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Load the Noise analysis workspace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Load </a:t>
            </a:r>
            <a:r>
              <a:rPr lang="en-US" dirty="0" err="1" smtClean="0">
                <a:solidFill>
                  <a:schemeClr val="bg1"/>
                </a:solidFill>
              </a:rPr>
              <a:t>Popt</a:t>
            </a:r>
            <a:endParaRPr lang="en-US" dirty="0" smtClean="0">
              <a:solidFill>
                <a:schemeClr val="bg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Load Off resonance noise (if available)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Calculate system noise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Fit Freq noise (various F) </a:t>
            </a:r>
            <a:r>
              <a:rPr lang="en-US" dirty="0" err="1" smtClean="0">
                <a:solidFill>
                  <a:schemeClr val="bg1"/>
                </a:solidFill>
              </a:rPr>
              <a:t>vs</a:t>
            </a:r>
            <a:r>
              <a:rPr lang="en-US" dirty="0" smtClean="0">
                <a:solidFill>
                  <a:schemeClr val="bg1"/>
                </a:solidFill>
              </a:rPr>
              <a:t> Pint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Generate figures</a:t>
            </a:r>
          </a:p>
          <a:p>
            <a:pPr algn="l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7" y="76200"/>
            <a:ext cx="7235825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Noise Compare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49327" y="1143001"/>
            <a:ext cx="72040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 smtClean="0">
                <a:solidFill>
                  <a:schemeClr val="bg2"/>
                </a:solidFill>
              </a:rPr>
              <a:t>Common errors and mistakes</a:t>
            </a:r>
            <a:endParaRPr lang="en-US" sz="2200" dirty="0">
              <a:solidFill>
                <a:schemeClr val="bg2"/>
              </a:solidFill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1071538" y="2000240"/>
            <a:ext cx="70009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Warning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7" y="76200"/>
            <a:ext cx="7235825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NEP compare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49327" y="1143001"/>
            <a:ext cx="72040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 smtClean="0">
                <a:solidFill>
                  <a:schemeClr val="bg2"/>
                </a:solidFill>
                <a:latin typeface="+mn-lt"/>
              </a:rPr>
              <a:t>Functionality</a:t>
            </a:r>
            <a:endParaRPr lang="en-US" sz="22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1071538" y="2000240"/>
            <a:ext cx="700092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Loads the workspace of Noise and Response analysis.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Loads Popt.csv and dRdtheta.csv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Calculates for min(T) and </a:t>
            </a:r>
            <a:r>
              <a:rPr lang="en-US" dirty="0" err="1" smtClean="0">
                <a:solidFill>
                  <a:schemeClr val="bg1"/>
                </a:solidFill>
              </a:rPr>
              <a:t>Popt</a:t>
            </a:r>
            <a:r>
              <a:rPr lang="en-US" dirty="0" smtClean="0">
                <a:solidFill>
                  <a:schemeClr val="bg1"/>
                </a:solidFill>
              </a:rPr>
              <a:t> the dark NEP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Create figures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7" y="76200"/>
            <a:ext cx="7235825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NEP Compare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49327" y="1143001"/>
            <a:ext cx="72040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 smtClean="0">
                <a:solidFill>
                  <a:schemeClr val="bg2"/>
                </a:solidFill>
              </a:rPr>
              <a:t>Common errors and mistakes</a:t>
            </a:r>
            <a:endParaRPr lang="en-US" sz="2200" dirty="0">
              <a:solidFill>
                <a:schemeClr val="bg2"/>
              </a:solidFill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1071538" y="2000240"/>
            <a:ext cx="700092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Warning: This requires a dRdtheta.csv file typically made in a lifetime analysis. No standard lifetime analysis is in this package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7" y="76200"/>
            <a:ext cx="7235825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Always Keep Thinking Yourself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25514" y="1828800"/>
            <a:ext cx="76485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ts val="2800"/>
              </a:lnSpc>
              <a:buClr>
                <a:schemeClr val="bg2"/>
              </a:buClr>
              <a:buFont typeface="Arial" pitchFamily="34" charset="0"/>
              <a:buChar char="•"/>
            </a:pPr>
            <a:r>
              <a:rPr lang="en-US" sz="2200" kern="0" dirty="0" smtClean="0">
                <a:solidFill>
                  <a:schemeClr val="bg1"/>
                </a:solidFill>
              </a:rPr>
              <a:t> This piece of code is always in the test phase. Hence it cannot be considered flawless. See if your results make sense. Consult an expert if you’re not sure.</a:t>
            </a:r>
            <a:endParaRPr lang="en-US" sz="2200" kern="0" noProof="0" dirty="0" smtClean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200" kern="0" noProof="0" dirty="0" smtClean="0">
                <a:solidFill>
                  <a:schemeClr val="bg1"/>
                </a:solidFill>
                <a:latin typeface="+mn-lt"/>
              </a:rPr>
              <a:t> Check optimum powers</a:t>
            </a: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Check jumping KIDs</a:t>
            </a: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200" kern="0" noProof="0" dirty="0" smtClean="0">
                <a:solidFill>
                  <a:schemeClr val="bg1"/>
                </a:solidFill>
                <a:latin typeface="+mn-lt"/>
              </a:rPr>
              <a:t> Read the screen output (both building in and </a:t>
            </a:r>
            <a:r>
              <a:rPr lang="en-US" sz="2200" kern="0" noProof="0" dirty="0" err="1" smtClean="0">
                <a:solidFill>
                  <a:schemeClr val="bg1"/>
                </a:solidFill>
                <a:latin typeface="+mn-lt"/>
              </a:rPr>
              <a:t>matlab</a:t>
            </a:r>
            <a:r>
              <a:rPr lang="en-US" sz="2200" kern="0" noProof="0" dirty="0" smtClean="0">
                <a:solidFill>
                  <a:schemeClr val="bg1"/>
                </a:solidFill>
                <a:latin typeface="+mn-lt"/>
              </a:rPr>
              <a:t> warnings).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49327" y="1143001"/>
            <a:ext cx="72040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 smtClean="0">
                <a:solidFill>
                  <a:schemeClr val="bg2"/>
                </a:solidFill>
                <a:latin typeface="+mn-lt"/>
              </a:rPr>
              <a:t>Aka, the disclaimer</a:t>
            </a:r>
            <a:endParaRPr lang="en-US" sz="2200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7" y="76200"/>
            <a:ext cx="7235825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General Considerations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25514" y="1828800"/>
            <a:ext cx="76485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ts val="2800"/>
              </a:lnSpc>
              <a:buClr>
                <a:schemeClr val="bg2"/>
              </a:buClr>
              <a:buFont typeface="Arial" pitchFamily="34" charset="0"/>
              <a:buChar char="•"/>
            </a:pPr>
            <a:r>
              <a:rPr lang="en-US" sz="2200" kern="0" dirty="0" smtClean="0">
                <a:solidFill>
                  <a:schemeClr val="bg1"/>
                </a:solidFill>
              </a:rPr>
              <a:t> All the routines store their workspace in .mat files</a:t>
            </a:r>
          </a:p>
          <a:p>
            <a:pPr algn="l">
              <a:lnSpc>
                <a:spcPts val="2800"/>
              </a:lnSpc>
              <a:buClr>
                <a:schemeClr val="bg2"/>
              </a:buClr>
              <a:buFont typeface="Arial" pitchFamily="34" charset="0"/>
              <a:buChar char="•"/>
            </a:pPr>
            <a:r>
              <a:rPr lang="en-US" sz="2200" kern="0" noProof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kern="0" dirty="0" smtClean="0">
                <a:solidFill>
                  <a:schemeClr val="bg1"/>
                </a:solidFill>
                <a:latin typeface="+mn-lt"/>
              </a:rPr>
              <a:t>Main routines return a </a:t>
            </a:r>
            <a:r>
              <a:rPr lang="en-US" sz="2200" kern="0" dirty="0" err="1" smtClean="0">
                <a:solidFill>
                  <a:schemeClr val="bg1"/>
                </a:solidFill>
                <a:latin typeface="+mn-lt"/>
              </a:rPr>
              <a:t>struct</a:t>
            </a:r>
            <a:r>
              <a:rPr lang="en-US" sz="2200" kern="0" dirty="0" smtClean="0">
                <a:solidFill>
                  <a:schemeClr val="bg1"/>
                </a:solidFill>
                <a:latin typeface="+mn-lt"/>
              </a:rPr>
              <a:t> containing all  imported data as well as processed data. Making follow-up easier.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49327" y="1143001"/>
            <a:ext cx="72040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 smtClean="0">
                <a:solidFill>
                  <a:schemeClr val="bg2"/>
                </a:solidFill>
                <a:latin typeface="+mn-lt"/>
              </a:rPr>
              <a:t>Why this is useful</a:t>
            </a:r>
            <a:endParaRPr lang="en-US" sz="2200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7" y="76200"/>
            <a:ext cx="7235825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49327" y="1143001"/>
            <a:ext cx="72040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 smtClean="0">
                <a:solidFill>
                  <a:schemeClr val="bg2"/>
                </a:solidFill>
                <a:latin typeface="+mn-lt"/>
              </a:rPr>
              <a:t>Main routines</a:t>
            </a:r>
            <a:endParaRPr lang="en-US" sz="22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1071538" y="2000240"/>
            <a:ext cx="700092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RESPONSEanalysis</a:t>
            </a:r>
            <a:endParaRPr lang="en-US" dirty="0" smtClean="0">
              <a:solidFill>
                <a:schemeClr val="bg1"/>
              </a:solidFill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PowerDependenceS21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Lifetime analysis (TBD, problematic)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NOISEanalysis</a:t>
            </a:r>
            <a:endParaRPr lang="en-US" dirty="0" smtClean="0">
              <a:solidFill>
                <a:schemeClr val="bg1"/>
              </a:solidFill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NoiseCompare</a:t>
            </a:r>
            <a:endParaRPr lang="en-US" dirty="0" smtClean="0">
              <a:solidFill>
                <a:schemeClr val="bg1"/>
              </a:solidFill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NEPcompare</a:t>
            </a:r>
            <a:endParaRPr lang="en-US" dirty="0" smtClean="0">
              <a:solidFill>
                <a:schemeClr val="bg1"/>
              </a:solidFill>
            </a:endParaRPr>
          </a:p>
          <a:p>
            <a:pPr lvl="1" algn="l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lvl="1" algn="l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ConvertS21_TUD2SRON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ConvertNoise_TUD2SRON (TBD)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7" y="76200"/>
            <a:ext cx="7235825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49327" y="1143001"/>
            <a:ext cx="72040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 smtClean="0">
                <a:solidFill>
                  <a:schemeClr val="bg2"/>
                </a:solidFill>
                <a:latin typeface="+mn-lt"/>
              </a:rPr>
              <a:t>Subroutines</a:t>
            </a:r>
            <a:endParaRPr lang="en-US" sz="22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3" name="Rechthoek 12"/>
          <p:cNvSpPr/>
          <p:nvPr/>
        </p:nvSpPr>
        <p:spPr bwMode="auto">
          <a:xfrm>
            <a:off x="6084168" y="1844824"/>
            <a:ext cx="792088" cy="28803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1071538" y="2000240"/>
            <a:ext cx="700092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Blackbody 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  (optical experiments)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FitS21main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GenerateColorsFromMap</a:t>
            </a:r>
            <a:endParaRPr lang="en-US" dirty="0" smtClean="0">
              <a:solidFill>
                <a:schemeClr val="bg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import_data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	(general read for SRON </a:t>
            </a:r>
            <a:r>
              <a:rPr lang="en-US" dirty="0" err="1" smtClean="0">
                <a:solidFill>
                  <a:schemeClr val="bg1"/>
                </a:solidFill>
              </a:rPr>
              <a:t>LabView</a:t>
            </a:r>
            <a:r>
              <a:rPr lang="en-US" dirty="0" smtClean="0">
                <a:solidFill>
                  <a:schemeClr val="bg1"/>
                </a:solidFill>
              </a:rPr>
              <a:t> output)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legendtitle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TeX</a:t>
            </a:r>
            <a:r>
              <a:rPr lang="en-US" dirty="0" smtClean="0">
                <a:solidFill>
                  <a:schemeClr val="bg1"/>
                </a:solidFill>
              </a:rPr>
              <a:t> titles)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ReadSRONcsv</a:t>
            </a:r>
            <a:r>
              <a:rPr lang="en-US" dirty="0" smtClean="0">
                <a:solidFill>
                  <a:schemeClr val="bg1"/>
                </a:solidFill>
              </a:rPr>
              <a:t> (general read)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WriteSRONcsv</a:t>
            </a:r>
            <a:r>
              <a:rPr lang="en-US" dirty="0" smtClean="0">
                <a:solidFill>
                  <a:schemeClr val="bg1"/>
                </a:solidFill>
              </a:rPr>
              <a:t> (general write)</a:t>
            </a: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642918"/>
            <a:ext cx="415340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7" y="76200"/>
            <a:ext cx="7235825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TUD2SRON conversion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49327" y="1143001"/>
            <a:ext cx="72040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 smtClean="0">
                <a:solidFill>
                  <a:schemeClr val="bg2"/>
                </a:solidFill>
                <a:latin typeface="+mn-lt"/>
              </a:rPr>
              <a:t>Functionality</a:t>
            </a:r>
            <a:endParaRPr lang="en-US" sz="22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3" name="Rechthoek 12"/>
          <p:cNvSpPr/>
          <p:nvPr/>
        </p:nvSpPr>
        <p:spPr bwMode="auto">
          <a:xfrm>
            <a:off x="6084168" y="1844824"/>
            <a:ext cx="792088" cy="28803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1071538" y="2000240"/>
            <a:ext cx="70009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Reads all S21 measurement files or Noise measurement files. Sorts them by (KID,P) and writes for each (KID,P) combination a single file containing all temperatures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7" y="76200"/>
            <a:ext cx="7235825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TUD2SRON conversion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49327" y="1143001"/>
            <a:ext cx="72040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 smtClean="0">
                <a:solidFill>
                  <a:schemeClr val="bg2"/>
                </a:solidFill>
                <a:latin typeface="+mn-lt"/>
              </a:rPr>
              <a:t>Common errors and mistakes</a:t>
            </a:r>
            <a:endParaRPr lang="en-US" sz="22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3" name="Rechthoek 12"/>
          <p:cNvSpPr/>
          <p:nvPr/>
        </p:nvSpPr>
        <p:spPr bwMode="auto">
          <a:xfrm>
            <a:off x="6084168" y="1844824"/>
            <a:ext cx="792088" cy="28803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1071538" y="2000240"/>
            <a:ext cx="700092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The routine sorts all data to form (KID,P) pairs. Check if in input and output dir there are equal number of  powers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Problems with “</a:t>
            </a:r>
            <a:r>
              <a:rPr lang="en-US" dirty="0" err="1" smtClean="0">
                <a:solidFill>
                  <a:schemeClr val="bg1"/>
                </a:solidFill>
              </a:rPr>
              <a:t>fopen</a:t>
            </a:r>
            <a:r>
              <a:rPr lang="en-US" dirty="0" smtClean="0">
                <a:solidFill>
                  <a:schemeClr val="bg1"/>
                </a:solidFill>
              </a:rPr>
              <a:t>” usually mean typo’s in input or output dir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Make sure in Delft </a:t>
            </a:r>
            <a:r>
              <a:rPr lang="en-US" dirty="0" err="1" smtClean="0">
                <a:solidFill>
                  <a:schemeClr val="bg1"/>
                </a:solidFill>
              </a:rPr>
              <a:t>LabView</a:t>
            </a:r>
            <a:r>
              <a:rPr lang="en-US" dirty="0" smtClean="0">
                <a:solidFill>
                  <a:schemeClr val="bg1"/>
                </a:solidFill>
              </a:rPr>
              <a:t> that measurement temperature is printed to file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Noise conversion is not robust against missing files. Hence: Every S21 file, must have matching all (FFT), ON-IQ and OFF-IQ files.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7" y="76200"/>
            <a:ext cx="7235825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Response Analysis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49327" y="1143001"/>
            <a:ext cx="72040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 smtClean="0">
                <a:solidFill>
                  <a:schemeClr val="bg2"/>
                </a:solidFill>
                <a:latin typeface="+mn-lt"/>
              </a:rPr>
              <a:t>Functionality</a:t>
            </a:r>
            <a:endParaRPr lang="en-US" sz="22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1071538" y="2000240"/>
            <a:ext cx="700092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Read in S21 scans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Fit S21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Determine phase and amplitude </a:t>
            </a:r>
            <a:r>
              <a:rPr lang="en-US" dirty="0" err="1" smtClean="0">
                <a:solidFill>
                  <a:schemeClr val="bg1"/>
                </a:solidFill>
              </a:rPr>
              <a:t>responsivity</a:t>
            </a:r>
            <a:r>
              <a:rPr lang="en-US" dirty="0" smtClean="0">
                <a:solidFill>
                  <a:schemeClr val="bg1"/>
                </a:solidFill>
              </a:rPr>
              <a:t> by differentiation and fit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Create figures and </a:t>
            </a:r>
            <a:r>
              <a:rPr lang="en-US" dirty="0" err="1" smtClean="0">
                <a:solidFill>
                  <a:schemeClr val="bg1"/>
                </a:solidFill>
              </a:rPr>
              <a:t>csv</a:t>
            </a:r>
            <a:r>
              <a:rPr lang="en-US" dirty="0" smtClean="0">
                <a:solidFill>
                  <a:schemeClr val="bg1"/>
                </a:solidFill>
              </a:rPr>
              <a:t> output</a:t>
            </a:r>
          </a:p>
          <a:p>
            <a:pPr algn="l"/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Limitations: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Only one material and one </a:t>
            </a:r>
            <a:r>
              <a:rPr lang="en-US" dirty="0" err="1" smtClean="0">
                <a:solidFill>
                  <a:schemeClr val="bg1"/>
                </a:solidFill>
              </a:rPr>
              <a:t>stopoffset</a:t>
            </a:r>
            <a:r>
              <a:rPr lang="en-US" dirty="0" smtClean="0">
                <a:solidFill>
                  <a:schemeClr val="bg1"/>
                </a:solidFill>
              </a:rPr>
              <a:t> (avoid jumping resonators) per analysis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7" y="76200"/>
            <a:ext cx="7235825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Response Analysis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49327" y="1143001"/>
            <a:ext cx="72040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 smtClean="0">
                <a:solidFill>
                  <a:schemeClr val="bg2"/>
                </a:solidFill>
                <a:latin typeface="+mn-lt"/>
              </a:rPr>
              <a:t>Common errors and mistakes</a:t>
            </a:r>
            <a:endParaRPr lang="en-US" sz="22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1071538" y="2000240"/>
            <a:ext cx="700092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Warning for line 1014: Ignoring complex data is common for </a:t>
            </a:r>
            <a:r>
              <a:rPr lang="en-US" dirty="0" err="1" smtClean="0">
                <a:solidFill>
                  <a:schemeClr val="bg1"/>
                </a:solidFill>
              </a:rPr>
              <a:t>Khalil</a:t>
            </a:r>
            <a:r>
              <a:rPr lang="en-US" dirty="0" smtClean="0">
                <a:solidFill>
                  <a:schemeClr val="bg1"/>
                </a:solidFill>
              </a:rPr>
              <a:t> fits. This can be safely ignored.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TUdelft-blauw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108BD9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Default Design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Sjabloon presentatie nieuwe huisstijl</Template>
  <TotalTime>4411</TotalTime>
  <Words>600</Words>
  <Application>Microsoft Office PowerPoint</Application>
  <PresentationFormat>On-screen Show (4:3)</PresentationFormat>
  <Paragraphs>121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SRON – TUD – KID analysis</vt:lpstr>
      <vt:lpstr>Always Keep Thinking Yourself</vt:lpstr>
      <vt:lpstr>General Considerations</vt:lpstr>
      <vt:lpstr>Overview</vt:lpstr>
      <vt:lpstr>Overview</vt:lpstr>
      <vt:lpstr>TUD2SRON conversion</vt:lpstr>
      <vt:lpstr>TUD2SRON conversion</vt:lpstr>
      <vt:lpstr>Response Analysis</vt:lpstr>
      <vt:lpstr>Response Analysis</vt:lpstr>
      <vt:lpstr>Power Dependence</vt:lpstr>
      <vt:lpstr>Noise Analysis</vt:lpstr>
      <vt:lpstr>Noise Analysis</vt:lpstr>
      <vt:lpstr>Noise Compare</vt:lpstr>
      <vt:lpstr>Noise Compare</vt:lpstr>
      <vt:lpstr>NEP compare</vt:lpstr>
      <vt:lpstr>NEP Compare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Netwerkgebruiker SBS</dc:creator>
  <cp:lastModifiedBy>Reinier Janssen - TNW</cp:lastModifiedBy>
  <cp:revision>575</cp:revision>
  <cp:lastPrinted>2003-01-17T08:35:50Z</cp:lastPrinted>
  <dcterms:created xsi:type="dcterms:W3CDTF">2003-02-14T12:59:34Z</dcterms:created>
  <dcterms:modified xsi:type="dcterms:W3CDTF">2012-12-11T10:14:25Z</dcterms:modified>
</cp:coreProperties>
</file>