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CDE9EB"/>
    <a:srgbClr val="339933"/>
    <a:srgbClr val="CC0000"/>
    <a:srgbClr val="99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62" autoAdjust="0"/>
  </p:normalViewPr>
  <p:slideViewPr>
    <p:cSldViewPr>
      <p:cViewPr>
        <p:scale>
          <a:sx n="80" d="100"/>
          <a:sy n="80" d="100"/>
        </p:scale>
        <p:origin x="-1080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it-IT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990CAA-71C8-4015-8C18-A6B9A9842EC6}" type="slidenum">
              <a:rPr lang="it-IT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21215-33C5-4ECC-85DC-E3ABD4D8C51B}" type="slidenum">
              <a:rPr lang="it-IT"/>
              <a:pPr/>
              <a:t>1</a:t>
            </a:fld>
            <a:endParaRPr lang="it-IT"/>
          </a:p>
        </p:txBody>
      </p:sp>
      <p:sp>
        <p:nvSpPr>
          <p:cNvPr id="9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11288-5D43-47D2-A8FD-4CD224522417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DF4AA-EE1D-41AF-840E-FC8473F77A34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54445-766F-4331-8F24-2B9F264B7B22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8BFC584-5D4C-4858-960E-2ED46FDAF5EF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2C125-6652-4996-8301-01B1C5857370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F9E8C-1613-4E5B-AE04-A4B7114A06C3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9C5A0-DAD9-4129-87EA-B82EEDD42847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C5B3A-553B-4AFA-9D89-D7470B0B3B36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523A1-CA95-4241-80DE-790F95CDF70D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FEB6D-AA3C-48A2-BF62-257FD3A68937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7957E-5CE9-4A97-BC9D-C4B38D80C0F6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4A8DF-7896-4D64-8AD4-47EA727BD961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15F18F1-5DF5-4119-9498-EE9D13D2E2D0}" type="slidenum">
              <a:rPr lang="it-IT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00213"/>
            <a:ext cx="8229600" cy="2376859"/>
          </a:xfrm>
        </p:spPr>
        <p:txBody>
          <a:bodyPr/>
          <a:lstStyle/>
          <a:p>
            <a:pPr algn="ctr">
              <a:buFontTx/>
              <a:buNone/>
            </a:pPr>
            <a:r>
              <a:rPr lang="it-IT" sz="3600" b="1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questo sconosciuto …</a:t>
            </a:r>
          </a:p>
          <a:p>
            <a:pPr algn="ctr">
              <a:buFontTx/>
              <a:buNone/>
            </a:pPr>
            <a:r>
              <a:rPr lang="it-IT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Cosa sapere per poter cominciare a sviluppare </a:t>
            </a:r>
            <a:r>
              <a:rPr lang="it-IT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Apps</a:t>
            </a:r>
            <a:r>
              <a:rPr lang="it-IT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ctr">
              <a:buFontTx/>
              <a:buNone/>
            </a:pPr>
            <a:endParaRPr lang="it-IT" i="1" dirty="0"/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5474499" y="5372100"/>
            <a:ext cx="36599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it-IT" sz="2400" dirty="0"/>
              <a:t>Alessandro </a:t>
            </a:r>
            <a:r>
              <a:rPr lang="it-IT" sz="2400" dirty="0" err="1" smtClean="0"/>
              <a:t>Franceschetti</a:t>
            </a:r>
            <a:endParaRPr lang="it-IT" sz="2400" dirty="0" smtClean="0"/>
          </a:p>
          <a:p>
            <a:pPr algn="r"/>
            <a:r>
              <a:rPr lang="it-IT" sz="2400" dirty="0" smtClean="0"/>
              <a:t>Cesare </a:t>
            </a:r>
            <a:r>
              <a:rPr lang="it-IT" sz="2400" dirty="0" err="1" smtClean="0"/>
              <a:t>Scalise</a:t>
            </a:r>
            <a:endParaRPr lang="it-IT" sz="2400" dirty="0"/>
          </a:p>
        </p:txBody>
      </p:sp>
      <p:pic>
        <p:nvPicPr>
          <p:cNvPr id="2064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525" cy="1428750"/>
          </a:xfrm>
          <a:prstGeom prst="rect">
            <a:avLst/>
          </a:prstGeom>
          <a:noFill/>
        </p:spPr>
      </p:pic>
      <p:sp>
        <p:nvSpPr>
          <p:cNvPr id="11" name="CasellaDiTesto 10"/>
          <p:cNvSpPr txBox="1"/>
          <p:nvPr/>
        </p:nvSpPr>
        <p:spPr>
          <a:xfrm>
            <a:off x="467544" y="5445224"/>
            <a:ext cx="214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Torino 5 Giugno 2012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/>
          <a:lstStyle/>
          <a:p>
            <a:r>
              <a:rPr lang="it-IT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Scegliere le tecnologie adatte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  <p:sp>
        <p:nvSpPr>
          <p:cNvPr id="9" name="CasellaDiTesto 8"/>
          <p:cNvSpPr txBox="1"/>
          <p:nvPr/>
        </p:nvSpPr>
        <p:spPr>
          <a:xfrm>
            <a:off x="395536" y="2132856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Scegliere in modo opportuno </a:t>
            </a:r>
            <a:r>
              <a:rPr lang="it-IT" sz="2400" dirty="0" smtClean="0"/>
              <a:t>le tecnologie </a:t>
            </a:r>
            <a:r>
              <a:rPr lang="it-IT" sz="2400" dirty="0"/>
              <a:t>da utilizzare </a:t>
            </a:r>
            <a:r>
              <a:rPr lang="it-IT" sz="2400" dirty="0" smtClean="0"/>
              <a:t>per raggiungere </a:t>
            </a:r>
            <a:r>
              <a:rPr lang="it-IT" sz="2400" dirty="0"/>
              <a:t>gli </a:t>
            </a:r>
            <a:r>
              <a:rPr lang="it-IT" sz="2400" dirty="0" smtClean="0"/>
              <a:t>obiettivi.</a:t>
            </a:r>
            <a:endParaRPr lang="it-IT" sz="24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39552" y="3140968"/>
            <a:ext cx="8229600" cy="85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Analisi Finale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67544" y="3933056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Risposte a domande </a:t>
            </a:r>
            <a:r>
              <a:rPr lang="it-IT" sz="2400" dirty="0" smtClean="0"/>
              <a:t>quali:</a:t>
            </a:r>
          </a:p>
          <a:p>
            <a:pPr lvl="1">
              <a:buFont typeface="Arial" pitchFamily="34" charset="0"/>
              <a:buChar char="•"/>
            </a:pPr>
            <a:r>
              <a:rPr lang="it-IT" sz="2400" dirty="0" smtClean="0"/>
              <a:t>Questo </a:t>
            </a:r>
            <a:r>
              <a:rPr lang="it-IT" sz="2400" dirty="0"/>
              <a:t>elemento fidelizzerà i clienti?</a:t>
            </a:r>
          </a:p>
          <a:p>
            <a:pPr lvl="1">
              <a:buFont typeface="Arial" pitchFamily="34" charset="0"/>
              <a:buChar char="•"/>
            </a:pPr>
            <a:r>
              <a:rPr lang="it-IT" sz="2400" dirty="0" smtClean="0"/>
              <a:t>Questo </a:t>
            </a:r>
            <a:r>
              <a:rPr lang="it-IT" sz="2400" dirty="0"/>
              <a:t>elemento aumenterà la nostra</a:t>
            </a:r>
          </a:p>
          <a:p>
            <a:pPr lvl="1">
              <a:buFont typeface="Arial" pitchFamily="34" charset="0"/>
              <a:buChar char="•"/>
            </a:pPr>
            <a:r>
              <a:rPr lang="it-IT" sz="2400" dirty="0"/>
              <a:t>notorietà e la nostra affidabilità?</a:t>
            </a:r>
          </a:p>
          <a:p>
            <a:pPr lvl="1">
              <a:buFont typeface="Arial" pitchFamily="34" charset="0"/>
              <a:buChar char="•"/>
            </a:pPr>
            <a:r>
              <a:rPr lang="it-IT" sz="2400" dirty="0" smtClean="0"/>
              <a:t>Questo </a:t>
            </a:r>
            <a:r>
              <a:rPr lang="it-IT" sz="2400" dirty="0"/>
              <a:t>elemento diminuirà i nostri costi?</a:t>
            </a:r>
          </a:p>
          <a:p>
            <a:pPr lvl="1">
              <a:buFont typeface="Arial" pitchFamily="34" charset="0"/>
              <a:buChar char="•"/>
            </a:pPr>
            <a:r>
              <a:rPr lang="it-IT" sz="2400" dirty="0" smtClean="0"/>
              <a:t>Quanti </a:t>
            </a:r>
            <a:r>
              <a:rPr lang="it-IT" sz="2400" dirty="0"/>
              <a:t>utenti medi utilizzeranno l’</a:t>
            </a:r>
            <a:r>
              <a:rPr lang="it-IT" sz="2400" dirty="0" err="1"/>
              <a:t>App</a:t>
            </a:r>
            <a:r>
              <a:rPr lang="it-IT" sz="24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r>
              <a:rPr lang="it-IT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508920"/>
            <a:ext cx="8229600" cy="3152328"/>
          </a:xfrm>
        </p:spPr>
        <p:txBody>
          <a:bodyPr/>
          <a:lstStyle/>
          <a:p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è uno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software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dispositivi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mobili che include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 Operativo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un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Middleware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molte Applicazioni.</a:t>
            </a:r>
            <a:endParaRPr lang="it-IT" sz="2400" dirty="0" smtClean="0"/>
          </a:p>
          <a:p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applicazioni possono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essere sviluppate utilizzando “Android SDK” che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fornisce una serie di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 utilizzabili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tramite il linguaggio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 programmazione Java.</a:t>
            </a:r>
            <a:endParaRPr lang="it-IT" sz="2400" dirty="0"/>
          </a:p>
        </p:txBody>
      </p:sp>
      <p:pic>
        <p:nvPicPr>
          <p:cNvPr id="9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/>
          <a:lstStyle/>
          <a:p>
            <a:r>
              <a:rPr lang="it-IT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ANDROID: Iniziamo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348880"/>
            <a:ext cx="8229600" cy="3629025"/>
          </a:xfrm>
        </p:spPr>
        <p:txBody>
          <a:bodyPr/>
          <a:lstStyle/>
          <a:p>
            <a:pPr>
              <a:buFontTx/>
              <a:buNone/>
            </a:pPr>
            <a:r>
              <a:rPr lang="it-IT" sz="2400" dirty="0" smtClean="0"/>
              <a:t>JDK: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www.oracle.com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Tx/>
              <a:buNone/>
            </a:pPr>
            <a:r>
              <a:rPr lang="it-IT" sz="2400" dirty="0" err="1" smtClean="0"/>
              <a:t>Editor</a:t>
            </a:r>
            <a:r>
              <a:rPr lang="it-IT" sz="2400" dirty="0" smtClean="0"/>
              <a:t>: </a:t>
            </a:r>
            <a:r>
              <a:rPr lang="it-IT" sz="2400" dirty="0" err="1" smtClean="0"/>
              <a:t>Eclipse</a:t>
            </a:r>
            <a:r>
              <a:rPr lang="it-IT" sz="2400" dirty="0" smtClean="0"/>
              <a:t>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www.eclipse.org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Tx/>
              <a:buNone/>
            </a:pPr>
            <a:r>
              <a:rPr lang="it-IT" sz="2400" dirty="0" smtClean="0"/>
              <a:t>Android </a:t>
            </a:r>
            <a:r>
              <a:rPr lang="it-IT" sz="2400" dirty="0" err="1" smtClean="0"/>
              <a:t>Development</a:t>
            </a:r>
            <a:r>
              <a:rPr lang="it-IT" sz="2400" dirty="0" smtClean="0"/>
              <a:t> </a:t>
            </a:r>
            <a:r>
              <a:rPr lang="it-IT" sz="2400" dirty="0" err="1" smtClean="0"/>
              <a:t>Tools</a:t>
            </a:r>
            <a:r>
              <a:rPr lang="it-IT" sz="2400" dirty="0" smtClean="0"/>
              <a:t> (ADT) </a:t>
            </a:r>
            <a:r>
              <a:rPr lang="it-IT" sz="2400" dirty="0" err="1" smtClean="0"/>
              <a:t>plugin</a:t>
            </a:r>
            <a:r>
              <a:rPr lang="it-IT" sz="2400" dirty="0" smtClean="0"/>
              <a:t> per </a:t>
            </a:r>
            <a:r>
              <a:rPr lang="it-IT" sz="2400" dirty="0" err="1" smtClean="0"/>
              <a:t>Eclipse</a:t>
            </a:r>
            <a:r>
              <a:rPr lang="it-IT" sz="2400" dirty="0" smtClean="0"/>
              <a:t>.</a:t>
            </a:r>
            <a:endParaRPr lang="it-IT" sz="2400" dirty="0"/>
          </a:p>
        </p:txBody>
      </p:sp>
      <p:pic>
        <p:nvPicPr>
          <p:cNvPr id="6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052736"/>
            <a:ext cx="8229600" cy="926976"/>
          </a:xfrm>
        </p:spPr>
        <p:txBody>
          <a:bodyPr/>
          <a:lstStyle/>
          <a:p>
            <a:r>
              <a:rPr lang="it-IT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ANDROID: Nuovo progetto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  <p:pic>
        <p:nvPicPr>
          <p:cNvPr id="2458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916832"/>
            <a:ext cx="410385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24744"/>
            <a:ext cx="8229600" cy="576064"/>
          </a:xfrm>
        </p:spPr>
        <p:txBody>
          <a:bodyPr/>
          <a:lstStyle/>
          <a:p>
            <a:r>
              <a:rPr lang="it-IT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ANDROID: Struttura Progetto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  <p:pic>
        <p:nvPicPr>
          <p:cNvPr id="15" name="Immagine 14"/>
          <p:cNvPicPr/>
          <p:nvPr/>
        </p:nvPicPr>
        <p:blipFill>
          <a:blip r:embed="rId3" cstate="print"/>
          <a:srcRect r="72499" b="13290"/>
          <a:stretch>
            <a:fillRect/>
          </a:stretch>
        </p:blipFill>
        <p:spPr bwMode="auto">
          <a:xfrm>
            <a:off x="3563888" y="1916832"/>
            <a:ext cx="2664295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  <p:sp>
        <p:nvSpPr>
          <p:cNvPr id="12" name="Titolo 1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/>
          <a:lstStyle/>
          <a:p>
            <a:r>
              <a:rPr lang="it-IT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ANDROID: Layout </a:t>
            </a:r>
            <a:r>
              <a:rPr lang="it-IT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main.xml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95536" y="2276872"/>
            <a:ext cx="8424936" cy="353943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it-IT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it-IT" dirty="0" err="1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it-IT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it-IT" i="1" dirty="0" err="1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it-IT" i="1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it-IT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it-IT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it-IT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it-IT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it-IT" dirty="0" err="1" smtClean="0">
                <a:solidFill>
                  <a:srgbClr val="7F007F"/>
                </a:solidFill>
                <a:latin typeface="Courier New"/>
              </a:rPr>
              <a:t>xmlns</a:t>
            </a:r>
            <a:r>
              <a:rPr lang="it-IT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it-IT" dirty="0" smtClean="0">
                <a:latin typeface="Courier New"/>
              </a:rPr>
              <a:t>    </a:t>
            </a:r>
            <a:r>
              <a:rPr lang="it-IT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dirty="0" smtClean="0">
                <a:solidFill>
                  <a:srgbClr val="7F007F"/>
                </a:solidFill>
                <a:latin typeface="Courier New"/>
              </a:rPr>
              <a:t>:layout_width</a:t>
            </a:r>
            <a:r>
              <a:rPr lang="it-IT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it-IT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it-IT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it-IT" dirty="0" smtClean="0">
                <a:latin typeface="Courier New"/>
              </a:rPr>
              <a:t>    </a:t>
            </a:r>
            <a:r>
              <a:rPr lang="it-IT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dirty="0" smtClean="0">
                <a:solidFill>
                  <a:srgbClr val="7F007F"/>
                </a:solidFill>
                <a:latin typeface="Courier New"/>
              </a:rPr>
              <a:t>:layout_height</a:t>
            </a:r>
            <a:r>
              <a:rPr lang="it-IT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it-IT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it-IT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it-IT" dirty="0" smtClean="0">
                <a:latin typeface="Courier New"/>
              </a:rPr>
              <a:t>    </a:t>
            </a:r>
            <a:r>
              <a:rPr lang="it-IT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dirty="0" err="1" smtClean="0">
                <a:solidFill>
                  <a:srgbClr val="7F007F"/>
                </a:solidFill>
                <a:latin typeface="Courier New"/>
              </a:rPr>
              <a:t>orientation</a:t>
            </a:r>
            <a:r>
              <a:rPr lang="it-IT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i="1" dirty="0" err="1" smtClean="0">
                <a:solidFill>
                  <a:srgbClr val="2A00FF"/>
                </a:solidFill>
                <a:latin typeface="Courier New"/>
              </a:rPr>
              <a:t>vertical</a:t>
            </a:r>
            <a:r>
              <a:rPr lang="it-IT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it-IT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it-IT" dirty="0" smtClean="0">
              <a:latin typeface="Courier New"/>
            </a:endParaRPr>
          </a:p>
          <a:p>
            <a:r>
              <a:rPr lang="it-IT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it-IT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it-IT" dirty="0" err="1" smtClean="0">
                <a:solidFill>
                  <a:srgbClr val="3F7F7F"/>
                </a:solidFill>
                <a:latin typeface="Courier New"/>
              </a:rPr>
              <a:t>SurfaceView</a:t>
            </a:r>
            <a:endParaRPr lang="it-IT" dirty="0" smtClean="0">
              <a:solidFill>
                <a:srgbClr val="3F7F7F"/>
              </a:solidFill>
              <a:latin typeface="Courier New"/>
            </a:endParaRPr>
          </a:p>
          <a:p>
            <a:r>
              <a:rPr lang="it-IT" dirty="0" smtClean="0">
                <a:latin typeface="Courier New"/>
              </a:rPr>
              <a:t>        </a:t>
            </a:r>
            <a:r>
              <a:rPr lang="it-IT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dirty="0" err="1" smtClean="0">
                <a:solidFill>
                  <a:srgbClr val="7F007F"/>
                </a:solidFill>
                <a:latin typeface="Courier New"/>
              </a:rPr>
              <a:t>id</a:t>
            </a:r>
            <a:r>
              <a:rPr lang="it-IT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i="1" dirty="0" smtClean="0">
                <a:solidFill>
                  <a:srgbClr val="2A00FF"/>
                </a:solidFill>
                <a:latin typeface="Courier New"/>
              </a:rPr>
              <a:t>"@+id/surfaceView1"</a:t>
            </a:r>
          </a:p>
          <a:p>
            <a:r>
              <a:rPr lang="it-IT" dirty="0" smtClean="0">
                <a:latin typeface="Courier New"/>
              </a:rPr>
              <a:t>        </a:t>
            </a:r>
            <a:r>
              <a:rPr lang="it-IT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dirty="0" smtClean="0">
                <a:solidFill>
                  <a:srgbClr val="7F007F"/>
                </a:solidFill>
                <a:latin typeface="Courier New"/>
              </a:rPr>
              <a:t>:layout_width</a:t>
            </a:r>
            <a:r>
              <a:rPr lang="it-IT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it-IT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it-IT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it-IT" dirty="0" smtClean="0">
                <a:latin typeface="Courier New"/>
              </a:rPr>
              <a:t>        </a:t>
            </a:r>
            <a:r>
              <a:rPr lang="it-IT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dirty="0" smtClean="0">
                <a:solidFill>
                  <a:srgbClr val="7F007F"/>
                </a:solidFill>
                <a:latin typeface="Courier New"/>
              </a:rPr>
              <a:t>:layout_height</a:t>
            </a:r>
            <a:r>
              <a:rPr lang="it-IT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it-IT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it-IT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it-IT" dirty="0" smtClean="0">
                <a:latin typeface="Courier New"/>
              </a:rPr>
              <a:t>     </a:t>
            </a:r>
            <a:r>
              <a:rPr lang="it-IT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endParaRPr lang="it-IT" dirty="0" smtClean="0">
              <a:latin typeface="Courier New"/>
            </a:endParaRPr>
          </a:p>
          <a:p>
            <a:r>
              <a:rPr lang="it-IT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it-IT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it-IT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it-IT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95536" y="2780928"/>
            <a:ext cx="8424936" cy="181588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it-IT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it-IT" dirty="0" err="1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it-IT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it-IT" i="1" dirty="0" err="1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it-IT" i="1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it-IT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it-IT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it-IT" dirty="0" err="1" smtClean="0">
                <a:solidFill>
                  <a:srgbClr val="3F7F7F"/>
                </a:solidFill>
                <a:latin typeface="Courier New"/>
              </a:rPr>
              <a:t>resources</a:t>
            </a:r>
            <a:r>
              <a:rPr lang="it-IT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it-IT" dirty="0" smtClean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string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Hello World, </a:t>
            </a:r>
            <a:r>
              <a:rPr lang="en-US" i="1" dirty="0" err="1">
                <a:solidFill>
                  <a:srgbClr val="000000"/>
                </a:solidFill>
                <a:latin typeface="Courier New"/>
              </a:rPr>
              <a:t>FotocameraActivity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!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i="1" dirty="0" smtClean="0">
                <a:solidFill>
                  <a:srgbClr val="3F7F7F"/>
                </a:solidFill>
                <a:latin typeface="Courier New"/>
              </a:rPr>
              <a:t>string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string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app_name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i="1" dirty="0" err="1">
                <a:solidFill>
                  <a:srgbClr val="000000"/>
                </a:solidFill>
                <a:latin typeface="Courier New"/>
              </a:rPr>
              <a:t>Fotocamera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i="1" dirty="0" smtClean="0">
                <a:solidFill>
                  <a:srgbClr val="3F7F7F"/>
                </a:solidFill>
                <a:latin typeface="Courier New"/>
              </a:rPr>
              <a:t>string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it-IT" dirty="0" smtClean="0">
              <a:latin typeface="Courier New"/>
            </a:endParaRPr>
          </a:p>
          <a:p>
            <a:r>
              <a:rPr lang="it-IT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it-IT" dirty="0" err="1" smtClean="0">
                <a:solidFill>
                  <a:srgbClr val="3F7F7F"/>
                </a:solidFill>
                <a:latin typeface="Courier New"/>
              </a:rPr>
              <a:t>resources</a:t>
            </a:r>
            <a:r>
              <a:rPr lang="it-IT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it-IT" b="1" dirty="0">
              <a:latin typeface="Courier New" pitchFamily="49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96752"/>
            <a:ext cx="8229600" cy="940966"/>
          </a:xfrm>
        </p:spPr>
        <p:txBody>
          <a:bodyPr/>
          <a:lstStyle/>
          <a:p>
            <a:r>
              <a:rPr lang="it-IT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ANDROID: </a:t>
            </a:r>
            <a:r>
              <a:rPr lang="it-IT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strings.xml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710952"/>
          </a:xfrm>
        </p:spPr>
        <p:txBody>
          <a:bodyPr/>
          <a:lstStyle/>
          <a:p>
            <a:r>
              <a:rPr lang="it-IT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ANDROID: </a:t>
            </a:r>
            <a:r>
              <a:rPr lang="it-IT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manifest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32048"/>
          </a:xfrm>
        </p:spPr>
        <p:txBody>
          <a:bodyPr/>
          <a:lstStyle/>
          <a:p>
            <a:r>
              <a:rPr lang="it-IT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</a:t>
            </a:r>
            <a:r>
              <a:rPr lang="it-IT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manifest</a:t>
            </a:r>
            <a:r>
              <a:rPr lang="it-IT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dichiara da cosa è </a:t>
            </a:r>
            <a:r>
              <a:rPr lang="it-IT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composta l'applicazione</a:t>
            </a:r>
            <a:r>
              <a:rPr lang="it-IT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it-IT" sz="2000" dirty="0"/>
          </a:p>
        </p:txBody>
      </p:sp>
      <p:pic>
        <p:nvPicPr>
          <p:cNvPr id="4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1988840"/>
            <a:ext cx="8424936" cy="452431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12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it-IT" sz="12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it-IT" sz="12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it-IT" sz="1200" i="1" dirty="0" err="1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it-IT" sz="1200" i="1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it-IT" sz="12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it-IT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it-IT" sz="1200" dirty="0" err="1" smtClean="0">
                <a:solidFill>
                  <a:srgbClr val="3F7F7F"/>
                </a:solidFill>
                <a:latin typeface="Courier New"/>
              </a:rPr>
              <a:t>manifest</a:t>
            </a:r>
            <a:r>
              <a:rPr lang="it-IT" sz="12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xmlns</a:t>
            </a:r>
            <a:r>
              <a:rPr lang="it-IT" sz="12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2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it-IT" sz="1200" dirty="0" smtClean="0">
                <a:latin typeface="Courier New"/>
              </a:rPr>
              <a:t>    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package</a:t>
            </a:r>
            <a:r>
              <a:rPr lang="it-IT" sz="12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200" i="1" dirty="0" err="1" smtClean="0">
                <a:solidFill>
                  <a:srgbClr val="2A00FF"/>
                </a:solidFill>
                <a:latin typeface="Courier New"/>
              </a:rPr>
              <a:t>it.scalise.fotocamera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it-IT" sz="1200" dirty="0" smtClean="0">
                <a:latin typeface="Courier New"/>
              </a:rPr>
              <a:t>    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2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versionCode</a:t>
            </a:r>
            <a:r>
              <a:rPr lang="it-IT" sz="12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"1"</a:t>
            </a:r>
          </a:p>
          <a:p>
            <a:r>
              <a:rPr lang="it-IT" sz="1200" dirty="0" smtClean="0">
                <a:latin typeface="Courier New"/>
              </a:rPr>
              <a:t>    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2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versionName</a:t>
            </a:r>
            <a:r>
              <a:rPr lang="it-IT" sz="12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it-IT" sz="12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it-IT" sz="1200" dirty="0" smtClean="0">
              <a:latin typeface="Courier New"/>
            </a:endParaRPr>
          </a:p>
          <a:p>
            <a:r>
              <a:rPr lang="it-IT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it-IT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it-IT" sz="1200" dirty="0" err="1" smtClean="0">
                <a:solidFill>
                  <a:srgbClr val="3F7F7F"/>
                </a:solidFill>
                <a:latin typeface="Courier New"/>
              </a:rPr>
              <a:t>uses-permission</a:t>
            </a:r>
            <a:r>
              <a:rPr lang="it-IT" sz="12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2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it-IT" sz="12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200" i="1" dirty="0" err="1" smtClean="0">
                <a:solidFill>
                  <a:srgbClr val="2A00FF"/>
                </a:solidFill>
                <a:latin typeface="Courier New"/>
              </a:rPr>
              <a:t>android.permission.INTERNET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2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it-IT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it-IT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it-IT" sz="1200" dirty="0" err="1" smtClean="0">
                <a:solidFill>
                  <a:srgbClr val="3F7F7F"/>
                </a:solidFill>
                <a:latin typeface="Courier New"/>
              </a:rPr>
              <a:t>uses-permission</a:t>
            </a:r>
            <a:r>
              <a:rPr lang="it-IT" sz="12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2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it-IT" sz="12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"android.permission.WRITE_EXTERNAL_STORAGE"</a:t>
            </a:r>
            <a:r>
              <a:rPr lang="it-IT" sz="12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it-IT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it-IT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it-IT" sz="1200" dirty="0" err="1" smtClean="0">
                <a:solidFill>
                  <a:srgbClr val="3F7F7F"/>
                </a:solidFill>
                <a:latin typeface="Courier New"/>
              </a:rPr>
              <a:t>uses-permission</a:t>
            </a:r>
            <a:r>
              <a:rPr lang="it-IT" sz="12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2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it-IT" sz="12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"android.permission.ACCESS_FINE_LOCATION"</a:t>
            </a:r>
            <a:r>
              <a:rPr lang="it-IT" sz="12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it-IT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it-IT" sz="1200" dirty="0" err="1" smtClean="0">
                <a:solidFill>
                  <a:srgbClr val="3F7F7F"/>
                </a:solidFill>
                <a:latin typeface="Courier New"/>
              </a:rPr>
              <a:t>uses-sdk</a:t>
            </a:r>
            <a:r>
              <a:rPr lang="it-IT" sz="12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2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minSdkVersion</a:t>
            </a:r>
            <a:r>
              <a:rPr lang="it-IT" sz="12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"10" </a:t>
            </a:r>
            <a:r>
              <a:rPr lang="it-IT" sz="12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endParaRPr lang="it-IT" sz="1200" dirty="0" smtClean="0">
              <a:latin typeface="Courier New"/>
            </a:endParaRPr>
          </a:p>
          <a:p>
            <a:r>
              <a:rPr lang="it-IT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it-IT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it-IT" sz="1200" dirty="0" err="1" smtClean="0">
                <a:solidFill>
                  <a:srgbClr val="3F7F7F"/>
                </a:solidFill>
                <a:latin typeface="Courier New"/>
              </a:rPr>
              <a:t>application</a:t>
            </a:r>
            <a:endParaRPr lang="it-IT" sz="12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it-IT" sz="1200" dirty="0" smtClean="0">
                <a:latin typeface="Courier New"/>
              </a:rPr>
              <a:t>        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2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icon</a:t>
            </a:r>
            <a:r>
              <a:rPr lang="it-IT" sz="12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200" i="1" dirty="0" err="1" smtClean="0">
                <a:solidFill>
                  <a:srgbClr val="2A00FF"/>
                </a:solidFill>
                <a:latin typeface="Courier New"/>
              </a:rPr>
              <a:t>@drawable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/</a:t>
            </a:r>
            <a:r>
              <a:rPr lang="it-IT" sz="1200" i="1" dirty="0" err="1" smtClean="0">
                <a:solidFill>
                  <a:srgbClr val="2A00FF"/>
                </a:solidFill>
                <a:latin typeface="Courier New"/>
              </a:rPr>
              <a:t>ic_launcher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it-IT" sz="1200" dirty="0" smtClean="0">
                <a:latin typeface="Courier New"/>
              </a:rPr>
              <a:t>        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2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label</a:t>
            </a:r>
            <a:r>
              <a:rPr lang="it-IT" sz="12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200" i="1" dirty="0" err="1" smtClean="0">
                <a:solidFill>
                  <a:srgbClr val="2A00FF"/>
                </a:solidFill>
                <a:latin typeface="Courier New"/>
              </a:rPr>
              <a:t>@string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/</a:t>
            </a:r>
            <a:r>
              <a:rPr lang="it-IT" sz="1200" i="1" dirty="0" err="1" smtClean="0">
                <a:solidFill>
                  <a:srgbClr val="2A00FF"/>
                </a:solidFill>
                <a:latin typeface="Courier New"/>
              </a:rPr>
              <a:t>app_name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it-IT" sz="12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it-IT" sz="12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it-IT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it-IT" sz="1200" dirty="0" err="1" smtClean="0">
                <a:solidFill>
                  <a:srgbClr val="3F7F7F"/>
                </a:solidFill>
                <a:latin typeface="Courier New"/>
              </a:rPr>
              <a:t>activity</a:t>
            </a:r>
            <a:endParaRPr lang="it-IT" sz="12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it-IT" sz="1200" dirty="0" smtClean="0">
                <a:latin typeface="Courier New"/>
              </a:rPr>
              <a:t>            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2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label</a:t>
            </a:r>
            <a:r>
              <a:rPr lang="it-IT" sz="12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200" i="1" dirty="0" err="1" smtClean="0">
                <a:solidFill>
                  <a:srgbClr val="2A00FF"/>
                </a:solidFill>
                <a:latin typeface="Courier New"/>
              </a:rPr>
              <a:t>@string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/</a:t>
            </a:r>
            <a:r>
              <a:rPr lang="it-IT" sz="1200" i="1" dirty="0" err="1" smtClean="0">
                <a:solidFill>
                  <a:srgbClr val="2A00FF"/>
                </a:solidFill>
                <a:latin typeface="Courier New"/>
              </a:rPr>
              <a:t>app_name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it-IT" sz="1200" dirty="0" smtClean="0">
                <a:latin typeface="Courier New"/>
              </a:rPr>
              <a:t>            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2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it-IT" sz="12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".</a:t>
            </a:r>
            <a:r>
              <a:rPr lang="it-IT" sz="1200" i="1" dirty="0" err="1" smtClean="0">
                <a:solidFill>
                  <a:srgbClr val="2A00FF"/>
                </a:solidFill>
                <a:latin typeface="Courier New"/>
              </a:rPr>
              <a:t>FotocameraActivity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it-IT" sz="12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it-IT" sz="12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it-IT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it-IT" sz="1200" dirty="0" err="1" smtClean="0">
                <a:solidFill>
                  <a:srgbClr val="3F7F7F"/>
                </a:solidFill>
                <a:latin typeface="Courier New"/>
              </a:rPr>
              <a:t>intent-filter</a:t>
            </a:r>
            <a:r>
              <a:rPr lang="it-IT" sz="12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it-IT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it-IT" sz="1200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it-IT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it-IT" sz="1200" dirty="0" err="1" smtClean="0">
                <a:solidFill>
                  <a:srgbClr val="3F7F7F"/>
                </a:solidFill>
                <a:latin typeface="Courier New"/>
              </a:rPr>
              <a:t>action</a:t>
            </a:r>
            <a:r>
              <a:rPr lang="it-IT" sz="12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2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it-IT" sz="12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200" i="1" dirty="0" err="1" smtClean="0">
                <a:solidFill>
                  <a:srgbClr val="2A00FF"/>
                </a:solidFill>
                <a:latin typeface="Courier New"/>
              </a:rPr>
              <a:t>android.intent.action.MAIN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it-IT" sz="12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it-IT" sz="1200" dirty="0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it-IT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it-IT" sz="1200" dirty="0" err="1" smtClean="0">
                <a:solidFill>
                  <a:srgbClr val="3F7F7F"/>
                </a:solidFill>
                <a:latin typeface="Courier New"/>
              </a:rPr>
              <a:t>category</a:t>
            </a:r>
            <a:r>
              <a:rPr lang="it-IT" sz="12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2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200" dirty="0" err="1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it-IT" sz="12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200" i="1" dirty="0" err="1" smtClean="0">
                <a:solidFill>
                  <a:srgbClr val="2A00FF"/>
                </a:solidFill>
                <a:latin typeface="Courier New"/>
              </a:rPr>
              <a:t>android.intent.category.LAUNCHER</a:t>
            </a:r>
            <a:r>
              <a:rPr lang="it-IT" sz="12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it-IT" sz="12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it-IT" sz="12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it-IT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it-IT" sz="1200" dirty="0" err="1" smtClean="0">
                <a:solidFill>
                  <a:srgbClr val="3F7F7F"/>
                </a:solidFill>
                <a:latin typeface="Courier New"/>
              </a:rPr>
              <a:t>intent-filter</a:t>
            </a:r>
            <a:r>
              <a:rPr lang="it-IT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it-IT" sz="12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it-IT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it-IT" sz="1200" dirty="0" err="1" smtClean="0">
                <a:solidFill>
                  <a:srgbClr val="3F7F7F"/>
                </a:solidFill>
                <a:latin typeface="Courier New"/>
              </a:rPr>
              <a:t>activity</a:t>
            </a:r>
            <a:r>
              <a:rPr lang="it-IT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it-IT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it-IT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it-IT" sz="1200" dirty="0" err="1" smtClean="0">
                <a:solidFill>
                  <a:srgbClr val="3F7F7F"/>
                </a:solidFill>
                <a:latin typeface="Courier New"/>
              </a:rPr>
              <a:t>application</a:t>
            </a:r>
            <a:r>
              <a:rPr lang="it-IT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it-IT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it-IT" sz="1200" dirty="0" err="1" smtClean="0">
                <a:solidFill>
                  <a:srgbClr val="3F7F7F"/>
                </a:solidFill>
                <a:latin typeface="Courier New"/>
              </a:rPr>
              <a:t>manifest</a:t>
            </a:r>
            <a:r>
              <a:rPr lang="it-IT" sz="12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it-IT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854968"/>
          </a:xfrm>
        </p:spPr>
        <p:txBody>
          <a:bodyPr/>
          <a:lstStyle/>
          <a:p>
            <a:r>
              <a:rPr lang="it-IT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ANDROID: Log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LucidaSansUnicode"/>
              </a:rPr>
              <a:t>public class </a:t>
            </a:r>
            <a:r>
              <a:rPr lang="en-US" sz="2000" dirty="0" err="1">
                <a:solidFill>
                  <a:srgbClr val="000000"/>
                </a:solidFill>
                <a:latin typeface="LucidaSansUnicode"/>
              </a:rPr>
              <a:t>ProvaActivity</a:t>
            </a:r>
            <a:r>
              <a:rPr lang="en-US" sz="2000" dirty="0">
                <a:solidFill>
                  <a:srgbClr val="000000"/>
                </a:solidFill>
                <a:latin typeface="LucidaSansUnicode"/>
              </a:rPr>
              <a:t> extends Activity {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SansUnicode"/>
              </a:rPr>
              <a:t>	/** </a:t>
            </a:r>
            <a:r>
              <a:rPr lang="en-US" sz="2000" dirty="0">
                <a:solidFill>
                  <a:srgbClr val="000000"/>
                </a:solidFill>
                <a:latin typeface="LucidaSansUnicode"/>
              </a:rPr>
              <a:t>Called when the activity is first created. */</a:t>
            </a:r>
          </a:p>
          <a:p>
            <a:pPr>
              <a:buNone/>
            </a:pPr>
            <a:r>
              <a:rPr lang="it-IT" sz="2000" dirty="0" smtClean="0">
                <a:solidFill>
                  <a:srgbClr val="000000"/>
                </a:solidFill>
                <a:latin typeface="LucidaSansUnicode"/>
              </a:rPr>
              <a:t>	</a:t>
            </a:r>
            <a:r>
              <a:rPr lang="it-IT" sz="2000" dirty="0" err="1" smtClean="0">
                <a:solidFill>
                  <a:srgbClr val="000000"/>
                </a:solidFill>
                <a:latin typeface="LucidaSansUnicode"/>
              </a:rPr>
              <a:t>@</a:t>
            </a:r>
            <a:r>
              <a:rPr lang="it-IT" sz="2000" dirty="0" err="1">
                <a:solidFill>
                  <a:srgbClr val="000000"/>
                </a:solidFill>
                <a:latin typeface="LucidaSansUnicode"/>
              </a:rPr>
              <a:t>Override</a:t>
            </a:r>
            <a:endParaRPr lang="it-IT" sz="2000" dirty="0">
              <a:solidFill>
                <a:srgbClr val="000000"/>
              </a:solidFill>
              <a:latin typeface="LucidaSansUnicode"/>
            </a:endParaRPr>
          </a:p>
          <a:p>
            <a:pPr>
              <a:buNone/>
            </a:pPr>
            <a:r>
              <a:rPr lang="it-IT" sz="2000" dirty="0" smtClean="0">
                <a:solidFill>
                  <a:srgbClr val="000000"/>
                </a:solidFill>
                <a:latin typeface="LucidaSansUnicode"/>
              </a:rPr>
              <a:t>	public </a:t>
            </a:r>
            <a:r>
              <a:rPr lang="it-IT" sz="2000" dirty="0" err="1">
                <a:solidFill>
                  <a:srgbClr val="000000"/>
                </a:solidFill>
                <a:latin typeface="LucidaSansUnicode"/>
              </a:rPr>
              <a:t>void</a:t>
            </a:r>
            <a:r>
              <a:rPr lang="it-IT" sz="2000" dirty="0">
                <a:solidFill>
                  <a:srgbClr val="000000"/>
                </a:solidFill>
                <a:latin typeface="LucidaSansUnicode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LucidaSansUnicode"/>
              </a:rPr>
              <a:t>onCreate</a:t>
            </a:r>
            <a:r>
              <a:rPr lang="it-IT" sz="2000" dirty="0">
                <a:solidFill>
                  <a:srgbClr val="000000"/>
                </a:solidFill>
                <a:latin typeface="LucidaSansUnicode"/>
              </a:rPr>
              <a:t>(Bundle </a:t>
            </a:r>
            <a:r>
              <a:rPr lang="it-IT" sz="2000" dirty="0" err="1">
                <a:solidFill>
                  <a:srgbClr val="000000"/>
                </a:solidFill>
                <a:latin typeface="LucidaSansUnicode"/>
              </a:rPr>
              <a:t>savedInstanceState</a:t>
            </a:r>
            <a:r>
              <a:rPr lang="it-IT" sz="2000" dirty="0">
                <a:solidFill>
                  <a:srgbClr val="000000"/>
                </a:solidFill>
                <a:latin typeface="LucidaSansUnicode"/>
              </a:rPr>
              <a:t>) {</a:t>
            </a:r>
          </a:p>
          <a:p>
            <a:pPr>
              <a:buNone/>
            </a:pPr>
            <a:r>
              <a:rPr lang="it-IT" sz="2000" dirty="0" smtClean="0">
                <a:solidFill>
                  <a:srgbClr val="000000"/>
                </a:solidFill>
                <a:latin typeface="LucidaSansUnicode"/>
              </a:rPr>
              <a:t>		</a:t>
            </a:r>
            <a:r>
              <a:rPr lang="it-IT" sz="2000" dirty="0" err="1" smtClean="0">
                <a:solidFill>
                  <a:srgbClr val="000000"/>
                </a:solidFill>
                <a:latin typeface="LucidaSansUnicode"/>
              </a:rPr>
              <a:t>super.onCreate</a:t>
            </a:r>
            <a:r>
              <a:rPr lang="it-IT" sz="2000" dirty="0" smtClean="0">
                <a:solidFill>
                  <a:srgbClr val="000000"/>
                </a:solidFill>
                <a:latin typeface="LucidaSansUnicode"/>
              </a:rPr>
              <a:t>(</a:t>
            </a:r>
            <a:r>
              <a:rPr lang="it-IT" sz="2000" dirty="0" err="1" smtClean="0">
                <a:solidFill>
                  <a:srgbClr val="000000"/>
                </a:solidFill>
                <a:latin typeface="LucidaSansUnicode"/>
              </a:rPr>
              <a:t>savedInstanceState</a:t>
            </a:r>
            <a:r>
              <a:rPr lang="it-IT" sz="2000" dirty="0">
                <a:solidFill>
                  <a:srgbClr val="000000"/>
                </a:solidFill>
                <a:latin typeface="LucidaSansUnicode"/>
              </a:rPr>
              <a:t>);</a:t>
            </a:r>
          </a:p>
          <a:p>
            <a:pPr>
              <a:buNone/>
            </a:pPr>
            <a:r>
              <a:rPr lang="it-IT" sz="2000" dirty="0" smtClean="0">
                <a:solidFill>
                  <a:srgbClr val="000000"/>
                </a:solidFill>
                <a:latin typeface="LucidaSansUnicode"/>
              </a:rPr>
              <a:t>		</a:t>
            </a:r>
            <a:r>
              <a:rPr lang="it-IT" sz="2000" dirty="0" err="1" smtClean="0">
                <a:solidFill>
                  <a:srgbClr val="000000"/>
                </a:solidFill>
                <a:latin typeface="LucidaSansUnicode"/>
              </a:rPr>
              <a:t>setContentView</a:t>
            </a:r>
            <a:r>
              <a:rPr lang="it-IT" sz="2000" dirty="0" smtClean="0">
                <a:solidFill>
                  <a:srgbClr val="000000"/>
                </a:solidFill>
                <a:latin typeface="LucidaSansUnicode"/>
              </a:rPr>
              <a:t>(</a:t>
            </a:r>
            <a:r>
              <a:rPr lang="it-IT" sz="2000" dirty="0" err="1" smtClean="0">
                <a:solidFill>
                  <a:srgbClr val="000000"/>
                </a:solidFill>
                <a:latin typeface="LucidaSansUnicode"/>
              </a:rPr>
              <a:t>R.layout.main</a:t>
            </a:r>
            <a:r>
              <a:rPr lang="it-IT" sz="2000" dirty="0">
                <a:solidFill>
                  <a:srgbClr val="000000"/>
                </a:solidFill>
                <a:latin typeface="LucidaSansUnicode"/>
              </a:rPr>
              <a:t>);</a:t>
            </a:r>
          </a:p>
          <a:p>
            <a:pPr>
              <a:buNone/>
            </a:pPr>
            <a:r>
              <a:rPr lang="it-IT" sz="2000" baseline="0" dirty="0" smtClean="0">
                <a:solidFill>
                  <a:srgbClr val="3333CD"/>
                </a:solidFill>
                <a:latin typeface="LucidaSansUnicode"/>
              </a:rPr>
              <a:t>		</a:t>
            </a:r>
            <a:r>
              <a:rPr lang="it-IT" sz="2000" baseline="0" dirty="0" err="1" smtClean="0">
                <a:solidFill>
                  <a:srgbClr val="3333CD"/>
                </a:solidFill>
                <a:latin typeface="LucidaSansUnicode"/>
              </a:rPr>
              <a:t>Resources</a:t>
            </a:r>
            <a:r>
              <a:rPr lang="it-IT" sz="2000" baseline="0" dirty="0" smtClean="0">
                <a:solidFill>
                  <a:srgbClr val="3333CD"/>
                </a:solidFill>
                <a:latin typeface="LucidaSansUnicode"/>
              </a:rPr>
              <a:t> </a:t>
            </a:r>
            <a:r>
              <a:rPr lang="it-IT" sz="2000" baseline="0" dirty="0" err="1" smtClean="0">
                <a:solidFill>
                  <a:srgbClr val="3333CD"/>
                </a:solidFill>
                <a:latin typeface="LucidaSansUnicode"/>
              </a:rPr>
              <a:t>res</a:t>
            </a:r>
            <a:r>
              <a:rPr lang="it-IT" sz="2000" baseline="0" dirty="0" smtClean="0">
                <a:solidFill>
                  <a:srgbClr val="3333CD"/>
                </a:solidFill>
                <a:latin typeface="LucidaSansUnicode"/>
              </a:rPr>
              <a:t> = </a:t>
            </a:r>
            <a:r>
              <a:rPr lang="it-IT" sz="2000" baseline="0" dirty="0" err="1" smtClean="0">
                <a:solidFill>
                  <a:srgbClr val="3333CD"/>
                </a:solidFill>
                <a:latin typeface="LucidaSansUnicode"/>
              </a:rPr>
              <a:t>getResources</a:t>
            </a:r>
            <a:r>
              <a:rPr lang="it-IT" sz="2000" baseline="0" dirty="0" smtClean="0">
                <a:solidFill>
                  <a:srgbClr val="3333CD"/>
                </a:solidFill>
                <a:latin typeface="LucidaSansUnicode"/>
              </a:rPr>
              <a:t>();</a:t>
            </a:r>
          </a:p>
          <a:p>
            <a:pPr>
              <a:buNone/>
            </a:pPr>
            <a:r>
              <a:rPr lang="it-IT" sz="2000" baseline="0" dirty="0" smtClean="0">
                <a:solidFill>
                  <a:srgbClr val="FF0000"/>
                </a:solidFill>
                <a:latin typeface="LucidaSansUnicode"/>
              </a:rPr>
              <a:t>		</a:t>
            </a:r>
            <a:r>
              <a:rPr lang="it-IT" sz="2000" baseline="0" dirty="0" err="1" smtClean="0">
                <a:solidFill>
                  <a:srgbClr val="FF0000"/>
                </a:solidFill>
                <a:latin typeface="LucidaSansUnicode"/>
              </a:rPr>
              <a:t>Log.d</a:t>
            </a:r>
            <a:r>
              <a:rPr lang="it-IT" sz="2000" dirty="0" smtClean="0">
                <a:solidFill>
                  <a:srgbClr val="000000"/>
                </a:solidFill>
                <a:latin typeface="LucidaSansUnicode"/>
              </a:rPr>
              <a:t>(</a:t>
            </a:r>
            <a:r>
              <a:rPr lang="it-IT" sz="2000" baseline="0" dirty="0" err="1" smtClean="0">
                <a:solidFill>
                  <a:srgbClr val="3333CD"/>
                </a:solidFill>
                <a:latin typeface="LucidaSansUnicode"/>
              </a:rPr>
              <a:t>res.getString</a:t>
            </a:r>
            <a:r>
              <a:rPr lang="it-IT" sz="2000" baseline="0" dirty="0" smtClean="0">
                <a:solidFill>
                  <a:srgbClr val="3333CD"/>
                </a:solidFill>
                <a:latin typeface="LucidaSansUnicode"/>
              </a:rPr>
              <a:t>(R.string.app_name</a:t>
            </a:r>
            <a:r>
              <a:rPr lang="it-IT" sz="2000" dirty="0">
                <a:solidFill>
                  <a:srgbClr val="000000"/>
                </a:solidFill>
                <a:latin typeface="LucidaSansUnicode"/>
              </a:rPr>
              <a:t>),"*** “ +</a:t>
            </a:r>
          </a:p>
          <a:p>
            <a:pPr>
              <a:buNone/>
            </a:pPr>
            <a:r>
              <a:rPr lang="it-IT" sz="2000" baseline="0" dirty="0" smtClean="0">
                <a:solidFill>
                  <a:srgbClr val="3333CD"/>
                </a:solidFill>
                <a:latin typeface="LucidaSansUnicode"/>
              </a:rPr>
              <a:t>		</a:t>
            </a:r>
            <a:r>
              <a:rPr lang="it-IT" sz="2000" baseline="0" dirty="0" err="1" smtClean="0">
                <a:solidFill>
                  <a:srgbClr val="3333CD"/>
                </a:solidFill>
                <a:latin typeface="LucidaSansUnicode"/>
              </a:rPr>
              <a:t>res.getString</a:t>
            </a:r>
            <a:r>
              <a:rPr lang="it-IT" sz="2000" baseline="0" dirty="0" smtClean="0">
                <a:solidFill>
                  <a:srgbClr val="3333CD"/>
                </a:solidFill>
                <a:latin typeface="LucidaSansUnicode"/>
              </a:rPr>
              <a:t>(</a:t>
            </a:r>
            <a:r>
              <a:rPr lang="it-IT" sz="2000" baseline="0" dirty="0" err="1" smtClean="0">
                <a:solidFill>
                  <a:srgbClr val="3333CD"/>
                </a:solidFill>
                <a:latin typeface="LucidaSansUnicode"/>
              </a:rPr>
              <a:t>R.string.hello</a:t>
            </a:r>
            <a:r>
              <a:rPr lang="it-IT" sz="2000" baseline="0" dirty="0" smtClean="0">
                <a:solidFill>
                  <a:srgbClr val="3333CD"/>
                </a:solidFill>
                <a:latin typeface="LucidaSansUnicode"/>
              </a:rPr>
              <a:t>)</a:t>
            </a:r>
            <a:r>
              <a:rPr lang="it-IT" sz="2000" dirty="0">
                <a:solidFill>
                  <a:srgbClr val="000000"/>
                </a:solidFill>
                <a:latin typeface="LucidaSansUnicode"/>
              </a:rPr>
              <a:t>);</a:t>
            </a:r>
          </a:p>
          <a:p>
            <a:pPr>
              <a:buNone/>
            </a:pPr>
            <a:r>
              <a:rPr lang="it-IT" sz="2000" dirty="0" smtClean="0">
                <a:solidFill>
                  <a:srgbClr val="000000"/>
                </a:solidFill>
                <a:latin typeface="LucidaSansUnicode"/>
              </a:rPr>
              <a:t>	}</a:t>
            </a:r>
            <a:endParaRPr lang="it-IT" sz="2000" dirty="0">
              <a:solidFill>
                <a:srgbClr val="000000"/>
              </a:solidFill>
              <a:latin typeface="LucidaSansUnicode"/>
            </a:endParaRPr>
          </a:p>
          <a:p>
            <a:pPr>
              <a:buNone/>
            </a:pPr>
            <a:r>
              <a:rPr lang="it-IT" sz="2000" dirty="0">
                <a:solidFill>
                  <a:srgbClr val="000000"/>
                </a:solidFill>
                <a:latin typeface="LucidaSansUnicode"/>
              </a:rPr>
              <a:t>}</a:t>
            </a:r>
            <a:endParaRPr lang="it-IT" sz="2000" dirty="0" smtClean="0"/>
          </a:p>
          <a:p>
            <a:pPr>
              <a:buNone/>
            </a:pPr>
            <a:endParaRPr lang="it-IT" dirty="0"/>
          </a:p>
        </p:txBody>
      </p:sp>
      <p:pic>
        <p:nvPicPr>
          <p:cNvPr id="4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it-IT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>
                <a:solidFill>
                  <a:srgbClr val="000000"/>
                </a:solidFill>
                <a:latin typeface="LucidaSansUnicode"/>
              </a:rPr>
              <a:t>Componente </a:t>
            </a:r>
            <a:r>
              <a:rPr lang="it-IT" sz="2400" dirty="0">
                <a:solidFill>
                  <a:srgbClr val="000000"/>
                </a:solidFill>
                <a:latin typeface="LucidaSansUnicode"/>
              </a:rPr>
              <a:t>base della maggior </a:t>
            </a:r>
            <a:r>
              <a:rPr lang="it-IT" sz="2400" dirty="0" smtClean="0">
                <a:solidFill>
                  <a:srgbClr val="000000"/>
                </a:solidFill>
                <a:latin typeface="LucidaSansUnicode"/>
              </a:rPr>
              <a:t>parte delle </a:t>
            </a:r>
            <a:r>
              <a:rPr lang="it-IT" sz="2400" dirty="0">
                <a:solidFill>
                  <a:srgbClr val="000000"/>
                </a:solidFill>
                <a:latin typeface="LucidaSansUnicode"/>
              </a:rPr>
              <a:t>applicazioni</a:t>
            </a:r>
          </a:p>
          <a:p>
            <a:r>
              <a:rPr lang="it-IT" sz="2400" dirty="0" smtClean="0">
                <a:solidFill>
                  <a:srgbClr val="000000"/>
                </a:solidFill>
                <a:latin typeface="LucidaSansUnicode"/>
              </a:rPr>
              <a:t>Solitamente </a:t>
            </a:r>
            <a:r>
              <a:rPr lang="it-IT" sz="2400" dirty="0">
                <a:solidFill>
                  <a:srgbClr val="000000"/>
                </a:solidFill>
                <a:latin typeface="LucidaSansUnicode"/>
              </a:rPr>
              <a:t>le </a:t>
            </a:r>
            <a:r>
              <a:rPr lang="it-IT" sz="2400" dirty="0" err="1">
                <a:solidFill>
                  <a:srgbClr val="000000"/>
                </a:solidFill>
                <a:latin typeface="LucidaSansUnicode"/>
              </a:rPr>
              <a:t>app</a:t>
            </a:r>
            <a:r>
              <a:rPr lang="it-IT" sz="2400" dirty="0">
                <a:solidFill>
                  <a:srgbClr val="000000"/>
                </a:solidFill>
                <a:latin typeface="LucidaSansUnicode"/>
              </a:rPr>
              <a:t> hanno </a:t>
            </a:r>
            <a:r>
              <a:rPr lang="it-IT" sz="2400" dirty="0" smtClean="0">
                <a:solidFill>
                  <a:srgbClr val="000000"/>
                </a:solidFill>
                <a:latin typeface="LucidaSansUnicode"/>
              </a:rPr>
              <a:t>diverse attività </a:t>
            </a:r>
            <a:r>
              <a:rPr lang="it-IT" sz="2400" dirty="0">
                <a:solidFill>
                  <a:srgbClr val="000000"/>
                </a:solidFill>
                <a:latin typeface="LucidaSansUnicode"/>
              </a:rPr>
              <a:t>che si aprono a vicenda</a:t>
            </a:r>
          </a:p>
          <a:p>
            <a:r>
              <a:rPr lang="it-IT" sz="2400" dirty="0" smtClean="0">
                <a:solidFill>
                  <a:srgbClr val="000000"/>
                </a:solidFill>
                <a:latin typeface="LucidaSansUnicode"/>
              </a:rPr>
              <a:t>Ogni </a:t>
            </a:r>
            <a:r>
              <a:rPr lang="it-IT" sz="2400" dirty="0" err="1">
                <a:solidFill>
                  <a:srgbClr val="000000"/>
                </a:solidFill>
                <a:latin typeface="LucidaSansUnicode"/>
              </a:rPr>
              <a:t>activity</a:t>
            </a:r>
            <a:r>
              <a:rPr lang="it-IT" sz="2400" dirty="0">
                <a:solidFill>
                  <a:srgbClr val="000000"/>
                </a:solidFill>
                <a:latin typeface="LucidaSansUnicode"/>
              </a:rPr>
              <a:t> è implementata come </a:t>
            </a:r>
            <a:r>
              <a:rPr lang="it-IT" sz="2400" dirty="0" smtClean="0">
                <a:solidFill>
                  <a:srgbClr val="000000"/>
                </a:solidFill>
                <a:latin typeface="LucidaSansUnicode"/>
              </a:rPr>
              <a:t>una sottoclasse:</a:t>
            </a:r>
            <a:endParaRPr lang="it-IT" sz="2400" dirty="0">
              <a:solidFill>
                <a:srgbClr val="000000"/>
              </a:solidFill>
              <a:latin typeface="LucidaSansUnicode"/>
            </a:endParaRPr>
          </a:p>
          <a:p>
            <a:pPr>
              <a:buNone/>
            </a:pPr>
            <a:r>
              <a:rPr lang="en-US" sz="2400" dirty="0">
                <a:solidFill>
                  <a:srgbClr val="7F0055"/>
                </a:solidFill>
                <a:latin typeface="Monaco"/>
              </a:rPr>
              <a:t>	</a:t>
            </a:r>
            <a:r>
              <a:rPr lang="en-US" sz="2400" baseline="0" dirty="0" smtClean="0">
                <a:solidFill>
                  <a:srgbClr val="7F0055"/>
                </a:solidFill>
                <a:latin typeface="Monaco"/>
              </a:rPr>
              <a:t>public class </a:t>
            </a:r>
            <a:r>
              <a:rPr lang="en-US" sz="2400" dirty="0" err="1">
                <a:solidFill>
                  <a:srgbClr val="000000"/>
                </a:solidFill>
                <a:latin typeface="Monaco"/>
              </a:rPr>
              <a:t>MyActivity</a:t>
            </a:r>
            <a:r>
              <a:rPr lang="en-US" sz="2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400" baseline="0" dirty="0" smtClean="0">
                <a:solidFill>
                  <a:srgbClr val="7F0055"/>
                </a:solidFill>
                <a:latin typeface="Monaco"/>
              </a:rPr>
              <a:t>extends </a:t>
            </a:r>
            <a:r>
              <a:rPr lang="it-IT" sz="2400" dirty="0" err="1" smtClean="0">
                <a:solidFill>
                  <a:srgbClr val="000000"/>
                </a:solidFill>
                <a:latin typeface="Monaco"/>
              </a:rPr>
              <a:t>Activity</a:t>
            </a:r>
            <a:endParaRPr lang="it-IT" sz="2400" dirty="0"/>
          </a:p>
        </p:txBody>
      </p:sp>
      <p:pic>
        <p:nvPicPr>
          <p:cNvPr id="4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24744"/>
            <a:ext cx="8229600" cy="1143000"/>
          </a:xfrm>
        </p:spPr>
        <p:txBody>
          <a:bodyPr/>
          <a:lstStyle/>
          <a:p>
            <a:r>
              <a:rPr lang="it-IT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10 passi fondamentali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564904"/>
            <a:ext cx="8229600" cy="3528392"/>
          </a:xfrm>
        </p:spPr>
        <p:txBody>
          <a:bodyPr/>
          <a:lstStyle/>
          <a:p>
            <a:r>
              <a:rPr lang="en-US" sz="1800" i="1" dirty="0" err="1" smtClean="0"/>
              <a:t>Fissare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l’obbiettivo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da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raggiungere</a:t>
            </a:r>
            <a:r>
              <a:rPr lang="en-US" sz="1800" i="1" dirty="0" smtClean="0"/>
              <a:t> con </a:t>
            </a:r>
            <a:r>
              <a:rPr lang="en-US" sz="1800" i="1" dirty="0" err="1" smtClean="0"/>
              <a:t>l’applicazione</a:t>
            </a:r>
            <a:r>
              <a:rPr lang="en-US" sz="1800" i="1" dirty="0" smtClean="0"/>
              <a:t>.</a:t>
            </a:r>
          </a:p>
          <a:p>
            <a:r>
              <a:rPr lang="en-US" sz="1800" i="1" dirty="0" smtClean="0"/>
              <a:t>A chi </a:t>
            </a:r>
            <a:r>
              <a:rPr lang="en-US" sz="1800" i="1" dirty="0" err="1" smtClean="0"/>
              <a:t>si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rivolge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l’applicazione</a:t>
            </a:r>
            <a:r>
              <a:rPr lang="en-US" sz="1800" i="1" dirty="0" smtClean="0"/>
              <a:t> (target </a:t>
            </a:r>
            <a:r>
              <a:rPr lang="en-US" sz="1800" i="1" dirty="0" err="1" smtClean="0"/>
              <a:t>di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utenti</a:t>
            </a:r>
            <a:r>
              <a:rPr lang="en-US" sz="1800" i="1" dirty="0" smtClean="0"/>
              <a:t>).</a:t>
            </a:r>
          </a:p>
          <a:p>
            <a:r>
              <a:rPr lang="en-US" sz="1800" i="1" dirty="0" smtClean="0"/>
              <a:t>Testing </a:t>
            </a:r>
            <a:r>
              <a:rPr lang="en-US" sz="1800" i="1" dirty="0" err="1" smtClean="0"/>
              <a:t>affidato</a:t>
            </a:r>
            <a:r>
              <a:rPr lang="en-US" sz="1800" i="1" dirty="0" smtClean="0"/>
              <a:t> ad </a:t>
            </a:r>
            <a:r>
              <a:rPr lang="en-US" sz="1800" i="1" dirty="0" err="1" smtClean="0"/>
              <a:t>utenti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potenziali</a:t>
            </a:r>
            <a:r>
              <a:rPr lang="en-US" sz="1800" i="1" dirty="0" smtClean="0"/>
              <a:t>.</a:t>
            </a:r>
          </a:p>
          <a:p>
            <a:r>
              <a:rPr lang="en-US" sz="1800" i="1" dirty="0" err="1" smtClean="0"/>
              <a:t>Fornire</a:t>
            </a:r>
            <a:r>
              <a:rPr lang="en-US" sz="1800" i="1" dirty="0" smtClean="0"/>
              <a:t> set </a:t>
            </a:r>
            <a:r>
              <a:rPr lang="en-US" sz="1800" i="1" dirty="0" err="1" smtClean="0"/>
              <a:t>di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soluzioni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minimali</a:t>
            </a:r>
            <a:r>
              <a:rPr lang="en-US" sz="1800" i="1" dirty="0" smtClean="0"/>
              <a:t> ma </a:t>
            </a:r>
            <a:r>
              <a:rPr lang="en-US" sz="1800" i="1" dirty="0" err="1" smtClean="0"/>
              <a:t>efficaci</a:t>
            </a:r>
            <a:r>
              <a:rPr lang="en-US" sz="1800" i="1" dirty="0" smtClean="0"/>
              <a:t> al 100%.</a:t>
            </a:r>
          </a:p>
          <a:p>
            <a:r>
              <a:rPr lang="en-US" sz="1800" i="1" dirty="0" err="1" smtClean="0"/>
              <a:t>Pianificare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gli</a:t>
            </a:r>
            <a:r>
              <a:rPr lang="en-US" sz="1800" i="1" dirty="0" smtClean="0"/>
              <a:t> aggiornamenti.</a:t>
            </a:r>
          </a:p>
          <a:p>
            <a:r>
              <a:rPr lang="en-US" sz="1800" i="1" dirty="0" err="1" smtClean="0"/>
              <a:t>Esigenze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di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guadagni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ed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utenti</a:t>
            </a:r>
            <a:r>
              <a:rPr lang="en-US" sz="1800" i="1" dirty="0" smtClean="0"/>
              <a:t>.</a:t>
            </a:r>
          </a:p>
          <a:p>
            <a:r>
              <a:rPr lang="en-US" sz="1800" i="1" dirty="0" err="1" smtClean="0"/>
              <a:t>Conoscere</a:t>
            </a:r>
            <a:r>
              <a:rPr lang="en-US" sz="1800" i="1" dirty="0" smtClean="0"/>
              <a:t> la </a:t>
            </a:r>
            <a:r>
              <a:rPr lang="en-US" sz="1800" i="1" dirty="0" err="1" smtClean="0"/>
              <a:t>concorrenza</a:t>
            </a:r>
            <a:r>
              <a:rPr lang="en-US" sz="1800" i="1" dirty="0" smtClean="0"/>
              <a:t>.</a:t>
            </a:r>
            <a:endParaRPr lang="it-IT" sz="2400" dirty="0" smtClean="0"/>
          </a:p>
          <a:p>
            <a:r>
              <a:rPr lang="it-IT" sz="1800" i="1" dirty="0" smtClean="0"/>
              <a:t>Una </a:t>
            </a:r>
            <a:r>
              <a:rPr lang="it-IT" sz="1800" i="1" dirty="0" err="1" smtClean="0"/>
              <a:t>App</a:t>
            </a:r>
            <a:r>
              <a:rPr lang="it-IT" sz="1800" i="1" dirty="0" smtClean="0"/>
              <a:t> non è solo codice.</a:t>
            </a:r>
          </a:p>
          <a:p>
            <a:r>
              <a:rPr lang="it-IT" sz="1800" i="1" dirty="0" smtClean="0"/>
              <a:t>Scegliere le tecnologie più adatte.</a:t>
            </a:r>
          </a:p>
          <a:p>
            <a:r>
              <a:rPr lang="it-IT" sz="1800" i="1" dirty="0" smtClean="0"/>
              <a:t>Analisi finale.</a:t>
            </a:r>
            <a:endParaRPr lang="en-US" sz="1800" i="1" dirty="0" smtClean="0"/>
          </a:p>
        </p:txBody>
      </p:sp>
      <p:pic>
        <p:nvPicPr>
          <p:cNvPr id="6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229600" cy="854968"/>
          </a:xfrm>
        </p:spPr>
        <p:txBody>
          <a:bodyPr/>
          <a:lstStyle/>
          <a:p>
            <a:r>
              <a:rPr lang="it-IT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</a:t>
            </a:r>
            <a:r>
              <a:rPr lang="it-IT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ciclo di vita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844824"/>
            <a:ext cx="5129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Servizi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baseline="0" dirty="0" smtClean="0">
                <a:latin typeface="LucidaSansUnicode"/>
              </a:rPr>
              <a:t>Non hanno interfaccia grafica</a:t>
            </a:r>
          </a:p>
          <a:p>
            <a:r>
              <a:rPr lang="it-IT" sz="2400" baseline="0" dirty="0" smtClean="0">
                <a:latin typeface="LucidaSansUnicode"/>
              </a:rPr>
              <a:t>Sono eseguiti in background a tempo</a:t>
            </a:r>
            <a:r>
              <a:rPr lang="it-IT" sz="2400" dirty="0" smtClean="0">
                <a:latin typeface="LucidaSansUnicode"/>
              </a:rPr>
              <a:t> </a:t>
            </a:r>
            <a:r>
              <a:rPr lang="it-IT" sz="2400" baseline="0" dirty="0" smtClean="0">
                <a:latin typeface="LucidaSansUnicode"/>
              </a:rPr>
              <a:t>indeterminato</a:t>
            </a:r>
          </a:p>
          <a:p>
            <a:r>
              <a:rPr lang="it-IT" sz="2400" baseline="0" dirty="0" smtClean="0">
                <a:latin typeface="LucidaSansUnicode"/>
              </a:rPr>
              <a:t>Esempi:</a:t>
            </a:r>
          </a:p>
          <a:p>
            <a:pPr lvl="1"/>
            <a:r>
              <a:rPr lang="it-IT" sz="2000" baseline="0" dirty="0" err="1" smtClean="0">
                <a:latin typeface="LucidaSansUnicode"/>
              </a:rPr>
              <a:t>Downloads</a:t>
            </a:r>
            <a:endParaRPr lang="it-IT" sz="2000" baseline="0" dirty="0" smtClean="0">
              <a:latin typeface="LucidaSansUnicode"/>
            </a:endParaRPr>
          </a:p>
          <a:p>
            <a:pPr lvl="1"/>
            <a:r>
              <a:rPr lang="it-IT" sz="2000" baseline="0" dirty="0" smtClean="0">
                <a:latin typeface="LucidaSansUnicode"/>
              </a:rPr>
              <a:t>Riproduzione di musica</a:t>
            </a:r>
          </a:p>
          <a:p>
            <a:pPr lvl="1"/>
            <a:r>
              <a:rPr lang="it-IT" sz="2000" baseline="0" dirty="0" smtClean="0">
                <a:latin typeface="LucidaSansUnicode"/>
              </a:rPr>
              <a:t>TCP / UDP Server</a:t>
            </a:r>
          </a:p>
          <a:p>
            <a:r>
              <a:rPr lang="it-IT" sz="2400" baseline="0" dirty="0" smtClean="0">
                <a:latin typeface="LucidaSansUnicode"/>
              </a:rPr>
              <a:t>Una </a:t>
            </a:r>
            <a:r>
              <a:rPr lang="it-IT" sz="2400" baseline="0" dirty="0" err="1" smtClean="0">
                <a:latin typeface="LucidaSansUnicode"/>
              </a:rPr>
              <a:t>activity</a:t>
            </a:r>
            <a:r>
              <a:rPr lang="it-IT" sz="2400" baseline="0" dirty="0" smtClean="0">
                <a:latin typeface="LucidaSansUnicode"/>
              </a:rPr>
              <a:t> può essere associata ad</a:t>
            </a:r>
            <a:r>
              <a:rPr lang="it-IT" sz="2400" dirty="0" smtClean="0">
                <a:latin typeface="LucidaSansUnicode"/>
              </a:rPr>
              <a:t> </a:t>
            </a:r>
            <a:r>
              <a:rPr lang="it-IT" sz="2400" baseline="0" dirty="0" smtClean="0">
                <a:latin typeface="LucidaSansUnicode"/>
              </a:rPr>
              <a:t>un servizio per controllarne il funzionamento.</a:t>
            </a:r>
            <a:endParaRPr lang="it-IT" sz="2400" dirty="0"/>
          </a:p>
        </p:txBody>
      </p:sp>
      <p:pic>
        <p:nvPicPr>
          <p:cNvPr id="4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868958"/>
          </a:xfrm>
        </p:spPr>
        <p:txBody>
          <a:bodyPr/>
          <a:lstStyle/>
          <a:p>
            <a:r>
              <a:rPr lang="it-IT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Servizi: ciclo di vita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780928"/>
            <a:ext cx="6678472" cy="206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/>
          <a:lstStyle/>
          <a:p>
            <a:r>
              <a:rPr lang="it-IT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Intent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Messaggi inviati tra elementi dell’OS</a:t>
            </a:r>
          </a:p>
          <a:p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Attivano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disattivano un'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servizio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oppure sono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semplicemente messaggi</a:t>
            </a: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Asincroni</a:t>
            </a: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Espliciti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impliciti:</a:t>
            </a:r>
          </a:p>
          <a:p>
            <a:pPr lvl="1"/>
            <a:r>
              <a:rPr lang="it-IT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esplicito</a:t>
            </a:r>
            <a:r>
              <a:rPr lang="it-IT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mittente chiaramente indicato</a:t>
            </a:r>
          </a:p>
          <a:p>
            <a:pPr lvl="1"/>
            <a:r>
              <a:rPr lang="it-IT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implicito</a:t>
            </a:r>
            <a:r>
              <a:rPr lang="it-IT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mittente specifica il tipo </a:t>
            </a:r>
            <a:r>
              <a:rPr lang="it-IT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 ricevitore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it-IT" sz="2400" dirty="0"/>
          </a:p>
        </p:txBody>
      </p:sp>
      <p:pic>
        <p:nvPicPr>
          <p:cNvPr id="4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868958"/>
          </a:xfrm>
        </p:spPr>
        <p:txBody>
          <a:bodyPr/>
          <a:lstStyle/>
          <a:p>
            <a:r>
              <a:rPr lang="it-IT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Esercitazione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Creare una </a:t>
            </a:r>
            <a:r>
              <a:rPr lang="it-IT" dirty="0" err="1" smtClean="0"/>
              <a:t>app</a:t>
            </a:r>
            <a:r>
              <a:rPr lang="it-IT" dirty="0" smtClean="0"/>
              <a:t> che scatti una fotografia e che la mandi in post al server </a:t>
            </a:r>
            <a:r>
              <a:rPr lang="it-IT" dirty="0" err="1" smtClean="0"/>
              <a:t>engine</a:t>
            </a:r>
            <a:r>
              <a:rPr lang="it-IT" dirty="0" smtClean="0"/>
              <a:t>, </a:t>
            </a:r>
            <a:r>
              <a:rPr lang="it-IT" dirty="0" err="1" smtClean="0"/>
              <a:t>App</a:t>
            </a:r>
            <a:r>
              <a:rPr lang="it-IT" dirty="0" smtClean="0"/>
              <a:t> </a:t>
            </a:r>
            <a:r>
              <a:rPr lang="it-IT" dirty="0" err="1"/>
              <a:t>E</a:t>
            </a:r>
            <a:r>
              <a:rPr lang="it-IT" dirty="0" err="1" smtClean="0"/>
              <a:t>ngine</a:t>
            </a:r>
            <a:r>
              <a:rPr lang="it-IT" dirty="0" smtClean="0"/>
              <a:t> Google di Alessandro, che e li che aspetta a braccia aperte le nostre foto!!!.</a:t>
            </a:r>
          </a:p>
          <a:p>
            <a:pPr>
              <a:buNone/>
            </a:pPr>
            <a:r>
              <a:rPr lang="it-IT" dirty="0" smtClean="0"/>
              <a:t>Che ci vuole 5 minuti e funziona tutto. Basta chiedere a </a:t>
            </a:r>
            <a:r>
              <a:rPr lang="it-IT" dirty="0" err="1" smtClean="0"/>
              <a:t>google…</a:t>
            </a:r>
            <a:r>
              <a:rPr lang="it-IT" dirty="0" smtClean="0"/>
              <a:t>. Ah </a:t>
            </a:r>
            <a:r>
              <a:rPr lang="it-IT" dirty="0" err="1" smtClean="0"/>
              <a:t>ah</a:t>
            </a:r>
            <a:r>
              <a:rPr lang="it-IT" dirty="0" smtClean="0"/>
              <a:t>!!</a:t>
            </a:r>
          </a:p>
          <a:p>
            <a:pPr>
              <a:buNone/>
            </a:pPr>
            <a:r>
              <a:rPr lang="it-IT" dirty="0" smtClean="0"/>
              <a:t>Ok partiamo:</a:t>
            </a:r>
            <a:endParaRPr lang="it-IT" dirty="0"/>
          </a:p>
        </p:txBody>
      </p:sp>
      <p:pic>
        <p:nvPicPr>
          <p:cNvPr id="4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it-IT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Esercitazione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>
          <a:blip r:embed="rId2" cstate="print"/>
          <a:srcRect l="9202" t="5852" r="60303" b="4492"/>
          <a:stretch>
            <a:fillRect/>
          </a:stretch>
        </p:blipFill>
        <p:spPr bwMode="auto">
          <a:xfrm>
            <a:off x="611560" y="1772816"/>
            <a:ext cx="273810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  <p:sp>
        <p:nvSpPr>
          <p:cNvPr id="6" name="CasellaDiTesto 5"/>
          <p:cNvSpPr txBox="1"/>
          <p:nvPr/>
        </p:nvSpPr>
        <p:spPr>
          <a:xfrm>
            <a:off x="3923928" y="1844824"/>
            <a:ext cx="45365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Costruiamo un layout con: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Una </a:t>
            </a:r>
            <a:r>
              <a:rPr lang="it-IT" sz="2000" dirty="0" err="1" smtClean="0"/>
              <a:t>surfaceview</a:t>
            </a:r>
            <a:r>
              <a:rPr lang="it-IT" sz="2000" dirty="0" smtClean="0"/>
              <a:t>. (con l’emulatore  non si vede ma c’è!!)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Una </a:t>
            </a:r>
            <a:r>
              <a:rPr lang="it-IT" sz="2000" dirty="0" err="1" smtClean="0"/>
              <a:t>Textview</a:t>
            </a:r>
            <a:r>
              <a:rPr lang="it-IT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Una </a:t>
            </a:r>
            <a:r>
              <a:rPr lang="it-IT" sz="2000" dirty="0" err="1" smtClean="0"/>
              <a:t>EditText</a:t>
            </a:r>
            <a:r>
              <a:rPr lang="it-IT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Un Button.</a:t>
            </a:r>
            <a:endParaRPr lang="it-IT" sz="2000" dirty="0"/>
          </a:p>
        </p:txBody>
      </p:sp>
      <p:sp>
        <p:nvSpPr>
          <p:cNvPr id="9" name="Freccia a sinistra 8"/>
          <p:cNvSpPr/>
          <p:nvPr/>
        </p:nvSpPr>
        <p:spPr>
          <a:xfrm rot="21383759">
            <a:off x="2131002" y="2189153"/>
            <a:ext cx="180020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sinistra 9"/>
          <p:cNvSpPr/>
          <p:nvPr/>
        </p:nvSpPr>
        <p:spPr>
          <a:xfrm rot="19659217">
            <a:off x="769948" y="3677280"/>
            <a:ext cx="3436334" cy="295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sinistra 10"/>
          <p:cNvSpPr/>
          <p:nvPr/>
        </p:nvSpPr>
        <p:spPr>
          <a:xfrm rot="19659217">
            <a:off x="784049" y="4037321"/>
            <a:ext cx="3436334" cy="295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sinistra 11"/>
          <p:cNvSpPr/>
          <p:nvPr/>
        </p:nvSpPr>
        <p:spPr>
          <a:xfrm rot="18749967">
            <a:off x="1826319" y="4327899"/>
            <a:ext cx="2568440" cy="295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20080"/>
          </a:xfrm>
        </p:spPr>
        <p:txBody>
          <a:bodyPr/>
          <a:lstStyle/>
          <a:p>
            <a:r>
              <a:rPr lang="it-IT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Main.xml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/>
          <a:p>
            <a:pPr>
              <a:buNone/>
            </a:pPr>
            <a:r>
              <a:rPr lang="it-IT" sz="10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it-IT" sz="10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it-IT" sz="10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it-IT" sz="1000" i="1" dirty="0" err="1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it-IT" sz="1000" i="1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it-IT" sz="10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pPr>
              <a:buNone/>
            </a:pPr>
            <a:r>
              <a:rPr lang="it-IT" sz="10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it-IT" sz="10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it-IT" sz="10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xmlns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pPr>
              <a:buNone/>
            </a:pPr>
            <a:r>
              <a:rPr lang="it-IT" sz="1000" dirty="0" smtClean="0">
                <a:latin typeface="Courier New"/>
              </a:rPr>
              <a:t>    	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:layout_width</a:t>
            </a:r>
            <a:r>
              <a:rPr lang="it-IT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0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“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:layout_height</a:t>
            </a:r>
            <a:r>
              <a:rPr lang="it-IT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0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it-IT" sz="1000" dirty="0" smtClean="0">
                <a:latin typeface="Courier New"/>
              </a:rPr>
              <a:t>    	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orientation</a:t>
            </a:r>
            <a:r>
              <a:rPr lang="it-IT" sz="10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000" i="1" dirty="0" err="1" smtClean="0">
                <a:solidFill>
                  <a:srgbClr val="2A00FF"/>
                </a:solidFill>
                <a:latin typeface="Courier New"/>
              </a:rPr>
              <a:t>vertical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“ </a:t>
            </a:r>
            <a:r>
              <a:rPr lang="it-IT" sz="1000" dirty="0" smtClean="0">
                <a:latin typeface="Courier New"/>
              </a:rPr>
              <a:t>	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background</a:t>
            </a:r>
            <a:r>
              <a:rPr lang="it-IT" sz="10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000" i="1" dirty="0" err="1" smtClean="0">
                <a:solidFill>
                  <a:srgbClr val="2A00FF"/>
                </a:solidFill>
                <a:latin typeface="Courier New"/>
              </a:rPr>
              <a:t>#FFFFFF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000" i="1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it-IT" sz="1000" b="1" dirty="0" smtClean="0">
              <a:latin typeface="Courier New"/>
            </a:endParaRPr>
          </a:p>
          <a:p>
            <a:pPr>
              <a:buNone/>
            </a:pPr>
            <a:r>
              <a:rPr lang="it-IT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it-IT" sz="10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it-IT" sz="1000" dirty="0" err="1" smtClean="0">
                <a:solidFill>
                  <a:srgbClr val="3F7F7F"/>
                </a:solidFill>
                <a:latin typeface="Courier New"/>
              </a:rPr>
              <a:t>SurfaceView</a:t>
            </a:r>
            <a:r>
              <a:rPr lang="it-IT" sz="10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id</a:t>
            </a:r>
            <a:r>
              <a:rPr lang="it-IT" sz="10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"@+id/surfaceView1"</a:t>
            </a:r>
          </a:p>
          <a:p>
            <a:pPr>
              <a:buNone/>
            </a:pPr>
            <a:r>
              <a:rPr lang="it-IT" sz="1000" dirty="0" smtClean="0">
                <a:latin typeface="Courier New"/>
              </a:rPr>
              <a:t>       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:layout_width</a:t>
            </a:r>
            <a:r>
              <a:rPr lang="it-IT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0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it-IT" sz="1000" dirty="0" smtClean="0">
                <a:latin typeface="Courier New"/>
              </a:rPr>
              <a:t>       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:layout_height</a:t>
            </a:r>
            <a:r>
              <a:rPr lang="it-IT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"332dp" </a:t>
            </a:r>
            <a:r>
              <a:rPr lang="it-IT" sz="1000" i="1" dirty="0" smtClean="0">
                <a:solidFill>
                  <a:srgbClr val="008080"/>
                </a:solidFill>
                <a:latin typeface="Courier New"/>
              </a:rPr>
              <a:t>/&gt;</a:t>
            </a:r>
            <a:endParaRPr lang="it-IT" sz="1000" dirty="0" smtClean="0">
              <a:latin typeface="Courier New"/>
            </a:endParaRPr>
          </a:p>
          <a:p>
            <a:pPr>
              <a:buNone/>
            </a:pPr>
            <a:r>
              <a:rPr lang="it-IT" sz="1000" dirty="0" smtClean="0">
                <a:solidFill>
                  <a:srgbClr val="008080"/>
                </a:solidFill>
                <a:latin typeface="Courier New"/>
              </a:rPr>
              <a:t>	&lt;</a:t>
            </a:r>
            <a:r>
              <a:rPr lang="it-IT" sz="10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it-IT" sz="1000" dirty="0" smtClean="0">
                <a:latin typeface="Courier New"/>
              </a:rPr>
              <a:t>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id</a:t>
            </a:r>
            <a:r>
              <a:rPr lang="it-IT" sz="10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"@+id/testo"</a:t>
            </a:r>
          </a:p>
          <a:p>
            <a:pPr>
              <a:buNone/>
            </a:pPr>
            <a:r>
              <a:rPr lang="it-IT" sz="1000" dirty="0" smtClean="0">
                <a:latin typeface="Courier New"/>
              </a:rPr>
              <a:t>       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:layout_width</a:t>
            </a:r>
            <a:r>
              <a:rPr lang="it-IT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0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it-IT" sz="1000" dirty="0" smtClean="0">
                <a:latin typeface="Courier New"/>
              </a:rPr>
              <a:t>       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:layout_height</a:t>
            </a:r>
            <a:r>
              <a:rPr lang="it-IT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0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it-IT" sz="1000" dirty="0" smtClean="0">
                <a:latin typeface="Courier New"/>
              </a:rPr>
              <a:t>       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text</a:t>
            </a:r>
            <a:r>
              <a:rPr lang="it-IT" sz="10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000" i="1" dirty="0" err="1" smtClean="0">
                <a:solidFill>
                  <a:srgbClr val="2A00FF"/>
                </a:solidFill>
                <a:latin typeface="Courier New"/>
              </a:rPr>
              <a:t>@string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/</a:t>
            </a:r>
            <a:r>
              <a:rPr lang="it-IT" sz="1000" i="1" dirty="0" err="1" smtClean="0">
                <a:solidFill>
                  <a:srgbClr val="2A00FF"/>
                </a:solidFill>
                <a:latin typeface="Courier New"/>
              </a:rPr>
              <a:t>label_caption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>
              <a:buNone/>
            </a:pPr>
            <a:r>
              <a:rPr lang="it-IT" sz="1000" dirty="0" smtClean="0">
                <a:latin typeface="Courier New"/>
              </a:rPr>
              <a:t>       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textColor</a:t>
            </a:r>
            <a:r>
              <a:rPr lang="it-IT" sz="10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"#000000"</a:t>
            </a:r>
          </a:p>
          <a:p>
            <a:pPr>
              <a:buNone/>
            </a:pPr>
            <a:r>
              <a:rPr lang="it-IT" sz="1000" dirty="0" smtClean="0">
                <a:latin typeface="Courier New"/>
              </a:rPr>
              <a:t>       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textStyle</a:t>
            </a:r>
            <a:r>
              <a:rPr lang="it-IT" sz="10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000" i="1" dirty="0" err="1" smtClean="0">
                <a:solidFill>
                  <a:srgbClr val="2A00FF"/>
                </a:solidFill>
                <a:latin typeface="Courier New"/>
              </a:rPr>
              <a:t>bold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it-IT" sz="1000" dirty="0" smtClean="0">
                <a:latin typeface="Courier New"/>
              </a:rPr>
              <a:t>       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textSize</a:t>
            </a:r>
            <a:r>
              <a:rPr lang="it-IT" sz="10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"15dp"</a:t>
            </a:r>
          </a:p>
          <a:p>
            <a:pPr>
              <a:buNone/>
            </a:pPr>
            <a:r>
              <a:rPr lang="it-IT" sz="1000" dirty="0" smtClean="0">
                <a:latin typeface="Courier New"/>
              </a:rPr>
              <a:t>       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:layout_marginTop</a:t>
            </a:r>
            <a:r>
              <a:rPr lang="it-IT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"20dp"</a:t>
            </a:r>
          </a:p>
          <a:p>
            <a:pPr>
              <a:buNone/>
            </a:pPr>
            <a:r>
              <a:rPr lang="it-IT" sz="1000" dirty="0" smtClean="0">
                <a:latin typeface="Courier New"/>
              </a:rPr>
              <a:t>        </a:t>
            </a:r>
            <a:r>
              <a:rPr lang="it-IT" sz="1000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it-IT" sz="1000" dirty="0">
                <a:latin typeface="Courier New"/>
              </a:rPr>
              <a:t>	</a:t>
            </a:r>
            <a:r>
              <a:rPr lang="it-IT" sz="10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it-IT" sz="10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r>
              <a:rPr lang="it-IT" sz="10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id</a:t>
            </a:r>
            <a:r>
              <a:rPr lang="it-IT" sz="10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it-IT" sz="1000" i="1" dirty="0" err="1" smtClean="0">
                <a:solidFill>
                  <a:srgbClr val="2A00FF"/>
                </a:solidFill>
                <a:latin typeface="Courier New"/>
              </a:rPr>
              <a:t>caption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it-IT" sz="1000" dirty="0" smtClean="0">
                <a:latin typeface="Courier New"/>
              </a:rPr>
              <a:t>       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:layout_width</a:t>
            </a:r>
            <a:r>
              <a:rPr lang="it-IT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000" i="1" dirty="0" err="1" smtClean="0">
                <a:solidFill>
                  <a:srgbClr val="2A00FF"/>
                </a:solidFill>
                <a:latin typeface="Courier New"/>
              </a:rPr>
              <a:t>match_parent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it-IT" sz="1000" dirty="0" smtClean="0">
                <a:latin typeface="Courier New"/>
              </a:rPr>
              <a:t>       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:layout_height</a:t>
            </a:r>
            <a:r>
              <a:rPr lang="it-IT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0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>
              <a:buNone/>
            </a:pPr>
            <a:r>
              <a:rPr lang="it-IT" sz="1000" dirty="0" smtClean="0">
                <a:latin typeface="Courier New"/>
              </a:rPr>
              <a:t>       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:layout_marginTop</a:t>
            </a:r>
            <a:r>
              <a:rPr lang="it-IT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"10dp”</a:t>
            </a:r>
            <a:r>
              <a:rPr lang="it-IT" sz="10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it-IT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it-IT" sz="1000" dirty="0" smtClean="0">
                <a:solidFill>
                  <a:srgbClr val="000000"/>
                </a:solidFill>
                <a:latin typeface="Courier New"/>
              </a:rPr>
              <a:t>	   </a:t>
            </a:r>
            <a:r>
              <a:rPr lang="it-IT" sz="10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it-IT" sz="1000" dirty="0" err="1" smtClean="0">
                <a:solidFill>
                  <a:srgbClr val="3F7F7F"/>
                </a:solidFill>
                <a:latin typeface="Courier New"/>
              </a:rPr>
              <a:t>requestFocus</a:t>
            </a:r>
            <a:r>
              <a:rPr lang="it-IT" sz="10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it-IT" sz="1000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it-IT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it-IT" sz="10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it-IT" sz="10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r>
              <a:rPr lang="it-IT" sz="10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it-IT" sz="1000" dirty="0" smtClean="0">
                <a:solidFill>
                  <a:srgbClr val="008080"/>
                </a:solidFill>
                <a:latin typeface="Courier New"/>
              </a:rPr>
              <a:t>	&lt;</a:t>
            </a:r>
            <a:r>
              <a:rPr lang="it-IT" sz="1000" dirty="0" smtClean="0">
                <a:solidFill>
                  <a:srgbClr val="3F7F7F"/>
                </a:solidFill>
                <a:latin typeface="Courier New"/>
              </a:rPr>
              <a:t>Button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id</a:t>
            </a:r>
            <a:r>
              <a:rPr lang="it-IT" sz="10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"@+id/button1"</a:t>
            </a:r>
          </a:p>
          <a:p>
            <a:pPr>
              <a:buNone/>
            </a:pPr>
            <a:r>
              <a:rPr lang="it-IT" sz="1000" dirty="0" smtClean="0">
                <a:latin typeface="Courier New"/>
              </a:rPr>
              <a:t>       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:layout_width</a:t>
            </a:r>
            <a:r>
              <a:rPr lang="it-IT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0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it-IT" sz="1000" dirty="0" smtClean="0">
                <a:latin typeface="Courier New"/>
              </a:rPr>
              <a:t>       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:layout_height</a:t>
            </a:r>
            <a:r>
              <a:rPr lang="it-IT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0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it-IT" sz="1000" dirty="0" smtClean="0">
                <a:latin typeface="Courier New"/>
              </a:rPr>
              <a:t>       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text</a:t>
            </a:r>
            <a:r>
              <a:rPr lang="it-IT" sz="10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000" i="1" dirty="0" err="1" smtClean="0">
                <a:solidFill>
                  <a:srgbClr val="2A00FF"/>
                </a:solidFill>
                <a:latin typeface="Courier New"/>
              </a:rPr>
              <a:t>@string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/</a:t>
            </a:r>
            <a:r>
              <a:rPr lang="it-IT" sz="1000" i="1" dirty="0" err="1" smtClean="0">
                <a:solidFill>
                  <a:srgbClr val="2A00FF"/>
                </a:solidFill>
                <a:latin typeface="Courier New"/>
              </a:rPr>
              <a:t>button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it-IT" sz="1000" dirty="0" smtClean="0">
                <a:latin typeface="Courier New"/>
              </a:rPr>
              <a:t>        </a:t>
            </a:r>
            <a:r>
              <a:rPr lang="it-IT" sz="1000" dirty="0" err="1" smtClean="0">
                <a:solidFill>
                  <a:srgbClr val="7F007F"/>
                </a:solidFill>
                <a:latin typeface="Courier New"/>
              </a:rPr>
              <a:t>android</a:t>
            </a:r>
            <a:r>
              <a:rPr lang="it-IT" sz="1000" dirty="0" smtClean="0">
                <a:solidFill>
                  <a:srgbClr val="7F007F"/>
                </a:solidFill>
                <a:latin typeface="Courier New"/>
              </a:rPr>
              <a:t>:layout_gravity</a:t>
            </a:r>
            <a:r>
              <a:rPr lang="it-IT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000" i="1" dirty="0" smtClean="0">
                <a:solidFill>
                  <a:srgbClr val="2A00FF"/>
                </a:solidFill>
                <a:latin typeface="Courier New"/>
              </a:rPr>
              <a:t>"center"</a:t>
            </a:r>
            <a:r>
              <a:rPr lang="it-IT" sz="1000" dirty="0" smtClean="0">
                <a:solidFill>
                  <a:srgbClr val="008080"/>
                </a:solidFill>
                <a:latin typeface="Courier New"/>
              </a:rPr>
              <a:t>/&gt;</a:t>
            </a:r>
            <a:r>
              <a:rPr lang="it-IT" sz="1000" dirty="0" smtClean="0">
                <a:solidFill>
                  <a:srgbClr val="000000"/>
                </a:solidFill>
                <a:latin typeface="Courier New"/>
              </a:rPr>
              <a:t>    </a:t>
            </a:r>
            <a:endParaRPr lang="it-IT" sz="1000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it-IT" sz="10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it-IT" sz="10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it-IT" sz="10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it-IT" sz="1000" dirty="0"/>
          </a:p>
        </p:txBody>
      </p:sp>
      <p:pic>
        <p:nvPicPr>
          <p:cNvPr id="4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r>
              <a:rPr lang="it-IT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Strings.xml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>
              <a:buNone/>
            </a:pPr>
            <a:r>
              <a:rPr lang="it-IT" sz="16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it-IT" sz="16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it-IT" sz="1600" dirty="0" err="1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it-IT" sz="16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6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it-IT" sz="1600" i="1" dirty="0" err="1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it-IT" sz="1600" i="1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6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it-IT" sz="16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pPr>
              <a:buNone/>
            </a:pPr>
            <a:r>
              <a:rPr lang="it-IT" sz="16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it-IT" sz="1600" dirty="0" err="1" smtClean="0">
                <a:solidFill>
                  <a:srgbClr val="3F7F7F"/>
                </a:solidFill>
                <a:latin typeface="Courier New"/>
              </a:rPr>
              <a:t>resources</a:t>
            </a:r>
            <a:r>
              <a:rPr lang="it-IT" sz="16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buNone/>
            </a:pPr>
            <a:endParaRPr lang="it-IT" sz="1600" dirty="0" smtClean="0">
              <a:latin typeface="Courier New"/>
            </a:endParaRPr>
          </a:p>
          <a:p>
            <a:pPr>
              <a:buNone/>
            </a:pPr>
            <a:r>
              <a:rPr lang="it-IT" sz="16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it-IT" sz="16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it-IT" sz="1600" dirty="0" err="1" smtClean="0">
                <a:solidFill>
                  <a:srgbClr val="3F7F7F"/>
                </a:solidFill>
                <a:latin typeface="Courier New"/>
              </a:rPr>
              <a:t>string</a:t>
            </a:r>
            <a:r>
              <a:rPr lang="it-IT" sz="16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it-IT" sz="1600" dirty="0" err="1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it-IT" sz="1600" dirty="0" err="1">
                <a:solidFill>
                  <a:srgbClr val="000000"/>
                </a:solidFill>
                <a:latin typeface="Courier New"/>
              </a:rPr>
              <a:t>=</a:t>
            </a:r>
            <a:r>
              <a:rPr lang="it-IT" sz="16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600" i="1" dirty="0" err="1" smtClean="0">
                <a:solidFill>
                  <a:srgbClr val="2A00FF"/>
                </a:solidFill>
                <a:latin typeface="Courier New"/>
              </a:rPr>
              <a:t>hello</a:t>
            </a:r>
            <a:r>
              <a:rPr lang="it-IT" sz="16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it-IT" sz="1600" i="1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it-IT" sz="1600" i="1" dirty="0">
                <a:solidFill>
                  <a:srgbClr val="000000"/>
                </a:solidFill>
                <a:latin typeface="Courier New"/>
              </a:rPr>
              <a:t>Fotocamera</a:t>
            </a:r>
            <a:r>
              <a:rPr lang="it-IT" sz="1600" i="1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it-IT" sz="1600" i="1" dirty="0" err="1" smtClean="0">
                <a:solidFill>
                  <a:srgbClr val="3F7F7F"/>
                </a:solidFill>
                <a:latin typeface="Courier New"/>
              </a:rPr>
              <a:t>string</a:t>
            </a:r>
            <a:r>
              <a:rPr lang="it-IT" sz="16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6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latin typeface="Courier New"/>
              </a:rPr>
              <a:t>string </a:t>
            </a:r>
            <a:r>
              <a:rPr lang="en-US" sz="1600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 err="1" smtClean="0">
                <a:solidFill>
                  <a:srgbClr val="2A00FF"/>
                </a:solidFill>
                <a:latin typeface="Courier New"/>
              </a:rPr>
              <a:t>app_name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Fotocamera</a:t>
            </a:r>
            <a:r>
              <a:rPr lang="en-US" sz="1600" i="1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600" i="1" dirty="0" smtClean="0">
                <a:solidFill>
                  <a:srgbClr val="3F7F7F"/>
                </a:solidFill>
                <a:latin typeface="Courier New"/>
              </a:rPr>
              <a:t>string</a:t>
            </a:r>
            <a:r>
              <a:rPr lang="en-US" sz="16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6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latin typeface="Courier New"/>
              </a:rPr>
              <a:t>string </a:t>
            </a:r>
            <a:r>
              <a:rPr lang="en-US" sz="1600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 err="1" smtClean="0">
                <a:solidFill>
                  <a:srgbClr val="2A00FF"/>
                </a:solidFill>
                <a:latin typeface="Courier New"/>
              </a:rPr>
              <a:t>label_caption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Choose a caption for the 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	picture</a:t>
            </a:r>
          </a:p>
          <a:p>
            <a:pPr>
              <a:buNone/>
            </a:pPr>
            <a:r>
              <a:rPr lang="en-US" sz="1600" i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i="1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600" i="1" dirty="0" smtClean="0">
                <a:solidFill>
                  <a:srgbClr val="3F7F7F"/>
                </a:solidFill>
                <a:latin typeface="Courier New"/>
              </a:rPr>
              <a:t>string</a:t>
            </a:r>
            <a:r>
              <a:rPr lang="en-US" sz="16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6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latin typeface="Courier New"/>
              </a:rPr>
              <a:t>string </a:t>
            </a:r>
            <a:r>
              <a:rPr lang="en-US" sz="1600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"button"</a:t>
            </a:r>
            <a:r>
              <a:rPr lang="en-US" sz="1600" i="1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Invia</a:t>
            </a:r>
            <a:r>
              <a:rPr lang="en-US" sz="1600" i="1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600" i="1" dirty="0" smtClean="0">
                <a:solidFill>
                  <a:srgbClr val="3F7F7F"/>
                </a:solidFill>
                <a:latin typeface="Courier New"/>
              </a:rPr>
              <a:t>string</a:t>
            </a:r>
            <a:r>
              <a:rPr lang="en-US" sz="16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it-IT" sz="16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pPr>
              <a:buNone/>
            </a:pPr>
            <a:r>
              <a:rPr lang="it-IT" sz="16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it-IT" sz="1600" dirty="0" err="1" smtClean="0">
                <a:solidFill>
                  <a:srgbClr val="3F7F7F"/>
                </a:solidFill>
                <a:latin typeface="Courier New"/>
              </a:rPr>
              <a:t>resources</a:t>
            </a:r>
            <a:r>
              <a:rPr lang="it-IT" sz="16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it-IT" sz="1600" dirty="0"/>
          </a:p>
        </p:txBody>
      </p:sp>
      <p:pic>
        <p:nvPicPr>
          <p:cNvPr id="4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724942"/>
          </a:xfrm>
        </p:spPr>
        <p:txBody>
          <a:bodyPr/>
          <a:lstStyle/>
          <a:p>
            <a:r>
              <a:rPr lang="it-IT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FotocameraActivity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dirty="0" err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dirty="0" err="1" smtClean="0">
                <a:solidFill>
                  <a:srgbClr val="000000"/>
                </a:solidFill>
                <a:latin typeface="Courier New"/>
              </a:rPr>
              <a:t>FotocameraActivity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dirty="0" err="1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dirty="0" err="1" smtClean="0">
                <a:solidFill>
                  <a:srgbClr val="000000"/>
                </a:solidFill>
                <a:latin typeface="Courier New"/>
              </a:rPr>
              <a:t>Activity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dirty="0" err="1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dirty="0" err="1" smtClean="0">
                <a:solidFill>
                  <a:srgbClr val="000000"/>
                </a:solidFill>
                <a:latin typeface="Courier New"/>
              </a:rPr>
              <a:t>SurfaceHolder.Callback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it-IT" sz="1400" b="1" dirty="0" err="1" smtClean="0">
                <a:solidFill>
                  <a:srgbClr val="000000"/>
                </a:solidFill>
                <a:latin typeface="Courier New"/>
              </a:rPr>
              <a:t>OnClickListener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it-IT" sz="1400" dirty="0" smtClean="0">
              <a:latin typeface="Courier New"/>
            </a:endParaRPr>
          </a:p>
          <a:p>
            <a:pPr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dirty="0" err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dirty="0" err="1" smtClean="0">
                <a:solidFill>
                  <a:srgbClr val="000000"/>
                </a:solidFill>
                <a:latin typeface="Courier New"/>
              </a:rPr>
              <a:t>FotocameraActivity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i="1" dirty="0" err="1" smtClean="0">
                <a:solidFill>
                  <a:srgbClr val="0000C0"/>
                </a:solidFill>
                <a:latin typeface="Courier New"/>
              </a:rPr>
              <a:t>fotocameraActivity</a:t>
            </a:r>
            <a:r>
              <a:rPr lang="it-IT" sz="1400" b="1" i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it-IT" sz="1400" b="1" i="1" dirty="0" err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it-IT" sz="1400" b="1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dirty="0" err="1" smtClean="0">
                <a:solidFill>
                  <a:srgbClr val="000000"/>
                </a:solidFill>
                <a:latin typeface="Courier New"/>
              </a:rPr>
              <a:t>SurfaceView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dirty="0" err="1" smtClean="0">
                <a:solidFill>
                  <a:srgbClr val="0000C0"/>
                </a:solidFill>
                <a:latin typeface="Courier New"/>
              </a:rPr>
              <a:t>sf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it-IT" sz="1400" b="1" dirty="0" err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dirty="0" err="1" smtClean="0">
                <a:solidFill>
                  <a:srgbClr val="000000"/>
                </a:solidFill>
                <a:latin typeface="Courier New"/>
              </a:rPr>
              <a:t>SurfaceHolder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dirty="0" err="1" smtClean="0">
                <a:solidFill>
                  <a:srgbClr val="0000C0"/>
                </a:solidFill>
                <a:latin typeface="Courier New"/>
              </a:rPr>
              <a:t>mSurfaceHolder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Camera </a:t>
            </a:r>
            <a:r>
              <a:rPr lang="it-IT" sz="1400" b="1" dirty="0" err="1" smtClean="0">
                <a:solidFill>
                  <a:srgbClr val="0000C0"/>
                </a:solidFill>
                <a:latin typeface="Courier New"/>
              </a:rPr>
              <a:t>cam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it-IT" sz="1400" b="1" dirty="0" err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dirty="0" err="1" smtClean="0">
                <a:solidFill>
                  <a:srgbClr val="0000C0"/>
                </a:solidFill>
                <a:latin typeface="Courier New"/>
              </a:rPr>
              <a:t>mPreviewRunning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dirty="0" err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dirty="0" err="1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dirty="0" err="1" smtClean="0">
                <a:solidFill>
                  <a:srgbClr val="000000"/>
                </a:solidFill>
                <a:latin typeface="Courier New"/>
              </a:rPr>
              <a:t>String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i="1" dirty="0" smtClean="0">
                <a:solidFill>
                  <a:srgbClr val="0000C0"/>
                </a:solidFill>
                <a:latin typeface="Courier New"/>
              </a:rPr>
              <a:t>TAG</a:t>
            </a:r>
            <a:r>
              <a:rPr lang="it-IT" sz="1400" b="1" i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it-IT" sz="1400" b="1" i="1" dirty="0" smtClean="0">
                <a:solidFill>
                  <a:srgbClr val="2A00FF"/>
                </a:solidFill>
                <a:latin typeface="Courier New"/>
              </a:rPr>
              <a:t>"CAMERADEMO"</a:t>
            </a:r>
            <a:r>
              <a:rPr lang="it-IT" sz="1400" b="1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String  </a:t>
            </a:r>
            <a:r>
              <a:rPr lang="en-US" sz="1400" b="1" i="1" dirty="0" smtClean="0">
                <a:solidFill>
                  <a:srgbClr val="0000C0"/>
                </a:solidFill>
                <a:latin typeface="Courier New"/>
              </a:rPr>
              <a:t>URL_ACTION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i="1" dirty="0" smtClean="0">
                <a:solidFill>
                  <a:srgbClr val="2A00FF"/>
                </a:solidFill>
                <a:latin typeface="Courier New"/>
              </a:rPr>
              <a:t>"http://gtug-torino-2012.appspot.com/uploadUrlFactory"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dirty="0" smtClean="0">
                <a:solidFill>
                  <a:srgbClr val="7F0055"/>
                </a:solidFill>
                <a:latin typeface="Courier New"/>
              </a:rPr>
              <a:t>byte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[] </a:t>
            </a:r>
            <a:r>
              <a:rPr lang="it-IT" sz="1400" b="1" dirty="0" err="1" smtClean="0">
                <a:solidFill>
                  <a:srgbClr val="0000C0"/>
                </a:solidFill>
                <a:latin typeface="Courier New"/>
              </a:rPr>
              <a:t>imageData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b="1" dirty="0" err="1" smtClean="0">
                <a:solidFill>
                  <a:srgbClr val="0000C0"/>
                </a:solidFill>
                <a:latin typeface="Courier New"/>
              </a:rPr>
              <a:t>caption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it-IT" sz="1400" b="1" dirty="0" err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Button </a:t>
            </a:r>
            <a:r>
              <a:rPr lang="it-IT" sz="1400" b="1" dirty="0" err="1" smtClean="0">
                <a:solidFill>
                  <a:srgbClr val="0000C0"/>
                </a:solidFill>
                <a:latin typeface="Courier New"/>
              </a:rPr>
              <a:t>button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it-IT" sz="1400" b="1" dirty="0" err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it-IT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it-IT" sz="1400" dirty="0" err="1" smtClean="0">
                <a:solidFill>
                  <a:srgbClr val="000000"/>
                </a:solidFill>
                <a:latin typeface="Courier New"/>
              </a:rPr>
              <a:t>ProgressDialog</a:t>
            </a:r>
            <a:r>
              <a:rPr lang="it-IT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400" dirty="0" smtClean="0">
                <a:solidFill>
                  <a:srgbClr val="0000C0"/>
                </a:solidFill>
                <a:latin typeface="Courier New"/>
              </a:rPr>
              <a:t>dialog1</a:t>
            </a:r>
            <a:r>
              <a:rPr lang="it-IT" sz="14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it-IT" sz="1400" b="1" dirty="0" err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endParaRPr lang="it-IT" sz="1400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it-IT" sz="1600" b="1" dirty="0" err="1" smtClean="0">
                <a:solidFill>
                  <a:srgbClr val="000000"/>
                </a:solidFill>
                <a:latin typeface="Courier New"/>
              </a:rPr>
              <a:t>…continua</a:t>
            </a:r>
            <a:r>
              <a:rPr lang="it-IT" sz="1600" b="1" dirty="0" smtClean="0">
                <a:solidFill>
                  <a:srgbClr val="000000"/>
                </a:solidFill>
                <a:latin typeface="Courier New"/>
              </a:rPr>
              <a:t> su </a:t>
            </a:r>
            <a:r>
              <a:rPr lang="it-IT" sz="1600" b="1" dirty="0" err="1" smtClean="0">
                <a:solidFill>
                  <a:srgbClr val="000000"/>
                </a:solidFill>
                <a:latin typeface="Courier New"/>
              </a:rPr>
              <a:t>eclipse</a:t>
            </a:r>
            <a:r>
              <a:rPr lang="it-IT" sz="1600" b="1" dirty="0" smtClean="0">
                <a:solidFill>
                  <a:srgbClr val="000000"/>
                </a:solidFill>
                <a:latin typeface="Courier New"/>
              </a:rPr>
              <a:t>. Mettere sulle </a:t>
            </a:r>
            <a:r>
              <a:rPr lang="it-IT" sz="1600" b="1" dirty="0" err="1" smtClean="0">
                <a:solidFill>
                  <a:srgbClr val="000000"/>
                </a:solidFill>
                <a:latin typeface="Courier New"/>
              </a:rPr>
              <a:t>diapo</a:t>
            </a:r>
            <a:r>
              <a:rPr lang="it-IT" sz="1600" b="1" dirty="0" smtClean="0">
                <a:solidFill>
                  <a:srgbClr val="000000"/>
                </a:solidFill>
                <a:latin typeface="Courier New"/>
              </a:rPr>
              <a:t> tutto il codice non è </a:t>
            </a:r>
            <a:r>
              <a:rPr lang="it-IT" sz="1600" b="1" dirty="0" err="1" smtClean="0">
                <a:solidFill>
                  <a:srgbClr val="000000"/>
                </a:solidFill>
                <a:latin typeface="Courier New"/>
              </a:rPr>
              <a:t>possibile…</a:t>
            </a:r>
            <a:endParaRPr lang="it-IT" sz="1600" b="1" dirty="0"/>
          </a:p>
        </p:txBody>
      </p:sp>
      <p:pic>
        <p:nvPicPr>
          <p:cNvPr id="4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52736"/>
            <a:ext cx="8892480" cy="868958"/>
          </a:xfrm>
        </p:spPr>
        <p:txBody>
          <a:bodyPr/>
          <a:lstStyle/>
          <a:p>
            <a:r>
              <a:rPr lang="en-US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Fissare</a:t>
            </a:r>
            <a:r>
              <a:rPr lang="en-US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l’obbiettivo</a:t>
            </a:r>
            <a:r>
              <a:rPr lang="en-US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raggiungere</a:t>
            </a:r>
            <a:endParaRPr lang="it-IT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916832"/>
            <a:ext cx="8445624" cy="3877891"/>
          </a:xfrm>
        </p:spPr>
        <p:txBody>
          <a:bodyPr/>
          <a:lstStyle/>
          <a:p>
            <a:pPr marL="457200" indent="-457200">
              <a:buNone/>
            </a:pP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Fissare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 strategia digitale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 regoli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gli obiettivi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della     progettazione nel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segmento di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mercato.</a:t>
            </a:r>
          </a:p>
          <a:p>
            <a:pPr marL="457200" indent="-457200">
              <a:buNone/>
            </a:pPr>
            <a:endParaRPr lang="it-IT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457200" algn="just">
              <a:buNone/>
            </a:pP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Creare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innovazione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457200" indent="-457200" algn="just">
              <a:buNone/>
            </a:pPr>
            <a:endParaRPr lang="it-IT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457200" algn="just">
              <a:buNone/>
            </a:pP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Mostrare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miglioramenti rispetto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 altre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concorrenti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457200" indent="-457200" algn="just">
              <a:buNone/>
            </a:pPr>
            <a:endParaRPr lang="it-IT" sz="18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457200" algn="just">
              <a:buNone/>
            </a:pP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Creare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applicazione che miri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alla fedeltà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cliente,   oppure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ottenere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 una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sola versione del software più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ricavi possibili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it-IT" sz="2400" dirty="0"/>
          </a:p>
        </p:txBody>
      </p:sp>
      <p:pic>
        <p:nvPicPr>
          <p:cNvPr id="6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/>
          <a:lstStyle/>
          <a:p>
            <a:r>
              <a:rPr lang="it-IT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chi si rivolge l’</a:t>
            </a:r>
            <a:r>
              <a:rPr lang="it-IT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it-IT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996952"/>
            <a:ext cx="8229600" cy="2692896"/>
          </a:xfrm>
        </p:spPr>
        <p:txBody>
          <a:bodyPr/>
          <a:lstStyle/>
          <a:p>
            <a:pPr>
              <a:buNone/>
            </a:pPr>
            <a:r>
              <a:rPr lang="it-IT" baseline="0" dirty="0" smtClean="0">
                <a:latin typeface="LucidaSansUnicode"/>
              </a:rPr>
              <a:t>	</a:t>
            </a:r>
            <a:r>
              <a:rPr lang="it-IT" sz="2400" baseline="0" dirty="0" smtClean="0"/>
              <a:t>Scegliere i target di utilizzo della </a:t>
            </a:r>
            <a:r>
              <a:rPr lang="it-IT" sz="2400" baseline="0" dirty="0" err="1" smtClean="0"/>
              <a:t>App</a:t>
            </a:r>
            <a:r>
              <a:rPr lang="it-IT" sz="2400" baseline="0" dirty="0" smtClean="0"/>
              <a:t> da realizzare:</a:t>
            </a:r>
          </a:p>
          <a:p>
            <a:pPr lvl="1"/>
            <a:r>
              <a:rPr lang="it-IT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Cercare </a:t>
            </a:r>
            <a:r>
              <a:rPr lang="it-IT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piattaforme che attualmente </a:t>
            </a:r>
            <a:r>
              <a:rPr lang="it-IT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candidati </a:t>
            </a:r>
            <a:r>
              <a:rPr lang="it-IT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 essere vostri clienti </a:t>
            </a:r>
            <a:r>
              <a:rPr lang="it-IT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stanno utilizzando.</a:t>
            </a:r>
          </a:p>
          <a:p>
            <a:pPr lvl="1"/>
            <a:r>
              <a:rPr lang="it-IT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Pensare </a:t>
            </a:r>
            <a:r>
              <a:rPr lang="it-IT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 funzioni da poter </a:t>
            </a:r>
            <a:r>
              <a:rPr lang="it-IT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inserire nella </a:t>
            </a:r>
            <a:r>
              <a:rPr lang="it-IT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vostra applicazione per </a:t>
            </a:r>
            <a:r>
              <a:rPr lang="it-IT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renderla versatile</a:t>
            </a:r>
            <a:r>
              <a:rPr lang="it-IT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 aumentare il target </a:t>
            </a:r>
            <a:r>
              <a:rPr lang="it-IT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d’utenza: </a:t>
            </a:r>
            <a:r>
              <a:rPr lang="it-IT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quindi </a:t>
            </a:r>
            <a:r>
              <a:rPr lang="it-IT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</a:t>
            </a:r>
            <a:r>
              <a:rPr lang="it-IT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guadagni.</a:t>
            </a:r>
            <a:endParaRPr lang="it-IT" sz="2000" b="1" baseline="0" dirty="0" smtClean="0"/>
          </a:p>
        </p:txBody>
      </p:sp>
      <p:pic>
        <p:nvPicPr>
          <p:cNvPr id="6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96752"/>
            <a:ext cx="9144000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</a:t>
            </a:r>
            <a:r>
              <a:rPr lang="en-US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affidato</a:t>
            </a:r>
            <a:r>
              <a:rPr lang="en-US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</a:t>
            </a:r>
            <a:r>
              <a:rPr lang="en-US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utenti</a:t>
            </a:r>
            <a:r>
              <a:rPr lang="en-US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potenziali</a:t>
            </a:r>
            <a:endParaRPr lang="it-IT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39552" y="2780928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Capire </a:t>
            </a:r>
            <a:r>
              <a:rPr lang="it-IT" sz="2400" dirty="0" smtClean="0"/>
              <a:t>cosa i clienti stanno cercando e cosa può essergli utile.</a:t>
            </a:r>
          </a:p>
          <a:p>
            <a:r>
              <a:rPr lang="it-IT" sz="2400" dirty="0"/>
              <a:t>Ricevere informazioni da parte </a:t>
            </a:r>
            <a:r>
              <a:rPr lang="it-IT" sz="2400" dirty="0" smtClean="0"/>
              <a:t>degli utenti </a:t>
            </a:r>
            <a:r>
              <a:rPr lang="it-IT" sz="2400" dirty="0"/>
              <a:t>scambiandosi consigli </a:t>
            </a:r>
            <a:r>
              <a:rPr lang="it-IT" sz="2400" dirty="0" smtClean="0"/>
              <a:t>sulle funzioni </a:t>
            </a:r>
            <a:r>
              <a:rPr lang="it-IT" sz="2400" dirty="0"/>
              <a:t>da implementare (non facile</a:t>
            </a:r>
            <a:r>
              <a:rPr lang="it-IT" sz="2400" dirty="0" smtClean="0"/>
              <a:t>).</a:t>
            </a:r>
            <a:endParaRPr lang="it-IT" sz="2400" dirty="0"/>
          </a:p>
        </p:txBody>
      </p:sp>
      <p:pic>
        <p:nvPicPr>
          <p:cNvPr id="8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/>
          <a:lstStyle/>
          <a:p>
            <a:r>
              <a:rPr lang="en-US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Fornire</a:t>
            </a:r>
            <a:r>
              <a:rPr lang="en-US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 </a:t>
            </a:r>
            <a:r>
              <a:rPr lang="en-US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</a:t>
            </a:r>
            <a:r>
              <a:rPr lang="en-US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soluzioni</a:t>
            </a:r>
            <a:r>
              <a:rPr lang="en-US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minimali</a:t>
            </a:r>
            <a:endParaRPr lang="it-IT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 affrontare un problema in un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solo tempo.</a:t>
            </a:r>
          </a:p>
          <a:p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 sviluppare immediatamente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 </a:t>
            </a:r>
            <a:r>
              <a:rPr lang="it-IT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perfetta e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completa.</a:t>
            </a:r>
          </a:p>
          <a:p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Identificare una serie ridotta di </a:t>
            </a:r>
            <a:r>
              <a:rPr lang="it-IT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che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questa potrebbe possedere, per</a:t>
            </a:r>
          </a:p>
          <a:p>
            <a:pPr>
              <a:buNone/>
            </a:pP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poi aggiornarle e perfezionarle nel tempo.</a:t>
            </a:r>
          </a:p>
          <a:p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Rendersi fonte di novità per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clienti.</a:t>
            </a:r>
            <a:endParaRPr lang="it-IT" sz="24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pic>
        <p:nvPicPr>
          <p:cNvPr id="6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68760"/>
            <a:ext cx="8229600" cy="1012974"/>
          </a:xfrm>
        </p:spPr>
        <p:txBody>
          <a:bodyPr/>
          <a:lstStyle/>
          <a:p>
            <a:r>
              <a:rPr lang="en-US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Pianificare</a:t>
            </a:r>
            <a:r>
              <a:rPr lang="en-US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</a:t>
            </a:r>
            <a:r>
              <a:rPr lang="en-US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aggiornamenti</a:t>
            </a:r>
            <a:endParaRPr lang="it-IT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r>
              <a:rPr lang="it-IT" sz="2400" dirty="0" smtClean="0"/>
              <a:t>Le statistiche indicano che un utente torna ad utilizzare un’</a:t>
            </a:r>
            <a:r>
              <a:rPr lang="it-IT" sz="2400" dirty="0" err="1" smtClean="0"/>
              <a:t>App</a:t>
            </a:r>
            <a:r>
              <a:rPr lang="it-IT" sz="2400" dirty="0" smtClean="0"/>
              <a:t> nel momento che riceve un aggiornamento.</a:t>
            </a:r>
          </a:p>
          <a:p>
            <a:r>
              <a:rPr lang="it-IT" sz="2400" dirty="0" smtClean="0"/>
              <a:t>Non effettuare troppi cambiamenti che possano disorientare l’utente ad ogni aggiornamento.</a:t>
            </a:r>
          </a:p>
          <a:p>
            <a:r>
              <a:rPr lang="it-IT" sz="2400" dirty="0" smtClean="0"/>
              <a:t>Pianificare aggiornamenti con tempi di 1/2 mesi di distanza per impedire la disaffezione degli utenti.</a:t>
            </a:r>
          </a:p>
          <a:p>
            <a:pPr>
              <a:buFontTx/>
              <a:buNone/>
            </a:pPr>
            <a:endParaRPr lang="it-IT" sz="1800" dirty="0"/>
          </a:p>
        </p:txBody>
      </p:sp>
      <p:pic>
        <p:nvPicPr>
          <p:cNvPr id="6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r>
              <a:rPr lang="it-IT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Esigenze utenti e guadagni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39552" y="2132856"/>
            <a:ext cx="81369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 ricavi e le esigenze reali degli </a:t>
            </a:r>
            <a:r>
              <a:rPr lang="it-IT" sz="2400" dirty="0" smtClean="0"/>
              <a:t>utenti sono </a:t>
            </a:r>
            <a:r>
              <a:rPr lang="it-IT" sz="2400" dirty="0"/>
              <a:t>spesso in </a:t>
            </a:r>
            <a:r>
              <a:rPr lang="it-IT" sz="2400" dirty="0" smtClean="0"/>
              <a:t>contrapposizione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pPr lvl="1">
              <a:buFont typeface="Arial" pitchFamily="34" charset="0"/>
              <a:buChar char="•"/>
            </a:pPr>
            <a:r>
              <a:rPr lang="it-IT" dirty="0" smtClean="0"/>
              <a:t>	</a:t>
            </a:r>
            <a:r>
              <a:rPr lang="it-IT" sz="2000" dirty="0" smtClean="0"/>
              <a:t>Ricevere </a:t>
            </a:r>
            <a:r>
              <a:rPr lang="it-IT" sz="2000" dirty="0"/>
              <a:t>informazioni da parte del </a:t>
            </a:r>
            <a:r>
              <a:rPr lang="it-IT" sz="2000" dirty="0" smtClean="0"/>
              <a:t>team di </a:t>
            </a:r>
            <a:r>
              <a:rPr lang="it-IT" sz="2000" dirty="0" err="1"/>
              <a:t>testing</a:t>
            </a:r>
            <a:r>
              <a:rPr lang="it-IT" sz="2000" dirty="0"/>
              <a:t> d’utenza, </a:t>
            </a:r>
            <a:r>
              <a:rPr lang="it-IT" sz="2000" dirty="0" smtClean="0"/>
              <a:t>	per trovare compromessi </a:t>
            </a:r>
            <a:r>
              <a:rPr lang="it-IT" sz="2000" dirty="0"/>
              <a:t>economici ed </a:t>
            </a:r>
            <a:r>
              <a:rPr lang="it-IT" sz="2000" dirty="0" smtClean="0"/>
              <a:t>efficienti.</a:t>
            </a:r>
          </a:p>
          <a:p>
            <a:pPr lvl="1"/>
            <a:endParaRPr lang="it-IT" sz="2000" u="sng" dirty="0" smtClean="0"/>
          </a:p>
          <a:p>
            <a:pPr lvl="1">
              <a:buFont typeface="Arial" pitchFamily="34" charset="0"/>
              <a:buChar char="•"/>
            </a:pPr>
            <a:r>
              <a:rPr lang="it-IT" sz="2000" dirty="0"/>
              <a:t> </a:t>
            </a:r>
            <a:r>
              <a:rPr lang="it-IT" sz="2000" dirty="0" smtClean="0"/>
              <a:t>    Raccogliere informazioni da utenti, esperti, e perizie aziendali 	per riuscire a bilanciare le esigenze dei clienti e dei guadagni</a:t>
            </a:r>
          </a:p>
        </p:txBody>
      </p:sp>
      <p:pic>
        <p:nvPicPr>
          <p:cNvPr id="9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052736"/>
            <a:ext cx="8229600" cy="1143000"/>
          </a:xfrm>
        </p:spPr>
        <p:txBody>
          <a:bodyPr/>
          <a:lstStyle/>
          <a:p>
            <a:r>
              <a:rPr lang="it-IT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Conoscere la concorrenza</a:t>
            </a:r>
            <a:endParaRPr lang="it-IT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16" descr="C:\Users\Cesare\Desktop\intro\img\startupweeken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339752" cy="1248978"/>
          </a:xfrm>
          <a:prstGeom prst="rect">
            <a:avLst/>
          </a:prstGeom>
          <a:noFill/>
        </p:spPr>
      </p:pic>
      <p:sp>
        <p:nvSpPr>
          <p:cNvPr id="9" name="CasellaDiTesto 8"/>
          <p:cNvSpPr txBox="1"/>
          <p:nvPr/>
        </p:nvSpPr>
        <p:spPr>
          <a:xfrm>
            <a:off x="251520" y="2132856"/>
            <a:ext cx="8640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Provare, esplorare le </a:t>
            </a:r>
            <a:r>
              <a:rPr lang="it-IT" sz="2400" dirty="0" err="1" smtClean="0"/>
              <a:t>apps</a:t>
            </a:r>
            <a:r>
              <a:rPr lang="it-IT" sz="2400" dirty="0" smtClean="0"/>
              <a:t> simili alla nostra per capire i punti di forza e di debolezza dove intervenire per rendere la nostra </a:t>
            </a:r>
            <a:r>
              <a:rPr lang="it-IT" sz="2400" dirty="0" err="1" smtClean="0"/>
              <a:t>app</a:t>
            </a:r>
            <a:r>
              <a:rPr lang="it-IT" sz="2400" dirty="0" smtClean="0"/>
              <a:t> più appetibile agli occhi degli utenti</a:t>
            </a:r>
          </a:p>
          <a:p>
            <a:endParaRPr lang="it-IT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560" y="3429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Una </a:t>
            </a:r>
            <a:r>
              <a:rPr kumimoji="0" lang="it-IT" sz="4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app</a:t>
            </a:r>
            <a:r>
              <a:rPr kumimoji="0" lang="it-IT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non è solo codice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323528" y="4581128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E’ necessario considerare anche gli aspetti grafici, amministrativi, oltre a quelli della sola programmazione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10361</TotalTime>
  <Words>943</Words>
  <Application>Microsoft Office PowerPoint</Application>
  <PresentationFormat>Presentazione su schermo (4:3)</PresentationFormat>
  <Paragraphs>218</Paragraphs>
  <Slides>28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1" baseType="lpstr">
      <vt:lpstr>Arial</vt:lpstr>
      <vt:lpstr>Courier New</vt:lpstr>
      <vt:lpstr>Struttura predefinita</vt:lpstr>
      <vt:lpstr>Diapositiva 1</vt:lpstr>
      <vt:lpstr>I 10 passi fondamentali</vt:lpstr>
      <vt:lpstr>Fissare l’obbiettivo da raggiungere</vt:lpstr>
      <vt:lpstr>A chi si rivolge l’app?</vt:lpstr>
      <vt:lpstr>Testing affidato ad utenti potenziali</vt:lpstr>
      <vt:lpstr>Fornire set di soluzioni minimali</vt:lpstr>
      <vt:lpstr>Pianificare gli aggiornamenti</vt:lpstr>
      <vt:lpstr>Esigenze utenti e guadagni</vt:lpstr>
      <vt:lpstr>Conoscere la concorrenza</vt:lpstr>
      <vt:lpstr>Scegliere le tecnologie adatte</vt:lpstr>
      <vt:lpstr>ANDROID</vt:lpstr>
      <vt:lpstr>ANDROID: Iniziamo</vt:lpstr>
      <vt:lpstr>ANDROID: Nuovo progetto</vt:lpstr>
      <vt:lpstr>ANDROID: Struttura Progetto</vt:lpstr>
      <vt:lpstr>ANDROID: Layout main.xml</vt:lpstr>
      <vt:lpstr>ANDROID: strings.xml</vt:lpstr>
      <vt:lpstr>ANDROID: manifest</vt:lpstr>
      <vt:lpstr>ANDROID: Log</vt:lpstr>
      <vt:lpstr>Activity</vt:lpstr>
      <vt:lpstr>Activity: ciclo di vita</vt:lpstr>
      <vt:lpstr>Servizi</vt:lpstr>
      <vt:lpstr>Servizi: ciclo di vita</vt:lpstr>
      <vt:lpstr>Intent</vt:lpstr>
      <vt:lpstr>Esercitazione</vt:lpstr>
      <vt:lpstr>Esercitazione</vt:lpstr>
      <vt:lpstr>Main.xml</vt:lpstr>
      <vt:lpstr>Strings.xml</vt:lpstr>
      <vt:lpstr>FotocameraActivity</vt:lpstr>
    </vt:vector>
  </TitlesOfParts>
  <Company>CSI PIEMONTE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CSI Piemonte</dc:creator>
  <cp:lastModifiedBy>Cesare</cp:lastModifiedBy>
  <cp:revision>102</cp:revision>
  <dcterms:created xsi:type="dcterms:W3CDTF">2010-10-27T09:45:26Z</dcterms:created>
  <dcterms:modified xsi:type="dcterms:W3CDTF">2012-06-04T12:41:49Z</dcterms:modified>
</cp:coreProperties>
</file>