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71" r:id="rId10"/>
    <p:sldId id="262" r:id="rId11"/>
    <p:sldId id="269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5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F280D7-D567-454D-8813-8A364536C7B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E067-7638-4FE6-8109-2902B0C5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carrasco/CPME-258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" TargetMode="External"/><Relationship Id="rId7" Type="http://schemas.openxmlformats.org/officeDocument/2006/relationships/hyperlink" Target="https://github.com/wilcarrasco/CPME-258-Project" TargetMode="External"/><Relationship Id="rId2" Type="http://schemas.openxmlformats.org/officeDocument/2006/relationships/hyperlink" Target="https://arxiv.org/pdf/1409.1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urohive.io/en/popular-networks/vgg16/" TargetMode="External"/><Relationship Id="rId5" Type="http://schemas.openxmlformats.org/officeDocument/2006/relationships/hyperlink" Target="https://www.kaggle.com/c/dogs-vs-cats/data" TargetMode="External"/><Relationship Id="rId4" Type="http://schemas.openxmlformats.org/officeDocument/2006/relationships/hyperlink" Target="https://medium.com/@mygreatlearning/what-is-vgg16-introduction-to-vgg16-f2d63849f6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5601-0E82-4CE1-A31E-E5E10AC6E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CNN Cat/Dog Classifier w/ VGG16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4835B-46B7-4D56-A0FD-988BB0B29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CMPE-258 Deep Learning: Wil Carrasco</a:t>
            </a:r>
          </a:p>
        </p:txBody>
      </p:sp>
    </p:spTree>
    <p:extLst>
      <p:ext uri="{BB962C8B-B14F-4D97-AF65-F5344CB8AC3E}">
        <p14:creationId xmlns:p14="http://schemas.microsoft.com/office/powerpoint/2010/main" val="37675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8F14-33C0-4543-B1DE-12C3DB8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1476A-DC41-4967-AB99-E23C4CDA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56" y="1425388"/>
            <a:ext cx="7322962" cy="49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68C-1895-468C-B3E3-3DCDC0F1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67B0-4EA3-41A1-958B-4E41B64A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2299550"/>
            <a:ext cx="8093141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D43F-6533-410F-85A3-3ACE681D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D41-71B5-4145-B876-5DCA95EE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tunning is extremely important!</a:t>
            </a:r>
          </a:p>
          <a:p>
            <a:r>
              <a:rPr lang="en-US" dirty="0"/>
              <a:t>Time required to train the model</a:t>
            </a:r>
          </a:p>
          <a:p>
            <a:r>
              <a:rPr lang="en-US" dirty="0"/>
              <a:t>Saving model for future use</a:t>
            </a:r>
          </a:p>
          <a:p>
            <a:r>
              <a:rPr lang="en-US" dirty="0"/>
              <a:t>Lots of parameters to tune, Adam was not a good choice, stuck with Stochastic Gradient descent</a:t>
            </a:r>
          </a:p>
          <a:p>
            <a:r>
              <a:rPr lang="en-US" dirty="0"/>
              <a:t>Weight initializers important</a:t>
            </a:r>
          </a:p>
          <a:p>
            <a:r>
              <a:rPr lang="en-US" dirty="0"/>
              <a:t>Complex model better suited for multiple class types</a:t>
            </a:r>
          </a:p>
          <a:p>
            <a:r>
              <a:rPr lang="en-US" dirty="0"/>
              <a:t>Training and storage resources required for Deep Learning are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BF3DD-AE49-482D-98F8-2B9281F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119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611B-9AF5-4181-8B2D-D5EC850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1910-C876-4449-A92C-710EBB7F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https://github.com/wilcarrasco/CPME-258-Project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79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ADE3-CB80-4626-8F03-06F9357E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9C75-0A8E-46D9-A809-0D2BB23F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2"/>
              </a:rPr>
              <a:t>https://arxiv.org/pdf/1409.156.pdf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3"/>
              </a:rPr>
              <a:t>https://neurohive.io/en/popular-networks/vgg16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4"/>
              </a:rPr>
              <a:t>https://medium.com/@mygreatlearning/what-is-vgg16-introduction-to-vgg16-f2d63849f615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5"/>
              </a:rPr>
              <a:t>https://www.kaggle.com/c/dogs-vs-cats/data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6"/>
              </a:rPr>
              <a:t>https://neurohive.io/en/popular-networks/vgg16/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</a:rPr>
              <a:t>GitHub Repo: </a:t>
            </a:r>
            <a:r>
              <a:rPr lang="en-US" u="sng" dirty="0">
                <a:solidFill>
                  <a:srgbClr val="0000FF"/>
                </a:solidFill>
                <a:effectLst/>
                <a:ea typeface="Calibri" panose="020F0502020204030204" pitchFamily="34" charset="0"/>
                <a:hlinkClick r:id="rId7"/>
              </a:rPr>
              <a:t>https://github.com/wilcarrasco/CPME-258-Project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78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0AA4-1029-47E5-8617-AF360AF3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073E-32F8-4558-AA05-EE1E822C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Evaluation and Implementation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0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E9D9-0EBB-4D42-A8BE-38814EF8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42E1-94FA-4259-AF58-62F38866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Classifier using VGG16</a:t>
            </a:r>
          </a:p>
          <a:p>
            <a:pPr lvl="1"/>
            <a:r>
              <a:rPr lang="en-US" dirty="0"/>
              <a:t>VGG16 is a CNN </a:t>
            </a:r>
          </a:p>
          <a:p>
            <a:pPr lvl="1"/>
            <a:r>
              <a:rPr lang="en-US" dirty="0"/>
              <a:t>Excellent vision model architecture</a:t>
            </a:r>
          </a:p>
          <a:p>
            <a:pPr lvl="1"/>
            <a:r>
              <a:rPr lang="en-US" dirty="0"/>
              <a:t>Won the LISVR (ImageNet) Competition</a:t>
            </a:r>
          </a:p>
          <a:p>
            <a:pPr lvl="1"/>
            <a:r>
              <a:rPr lang="en-US" dirty="0"/>
              <a:t>Using this model to classify random images of cats &amp; dogs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Can we apply a convolutional neural network using VGG16 to correctly classify images of dogs and cats with a high degree of certainty as opposed to other methods?</a:t>
            </a:r>
          </a:p>
        </p:txBody>
      </p:sp>
    </p:spTree>
    <p:extLst>
      <p:ext uri="{BB962C8B-B14F-4D97-AF65-F5344CB8AC3E}">
        <p14:creationId xmlns:p14="http://schemas.microsoft.com/office/powerpoint/2010/main" val="175430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2804-A33C-4F64-BBB6-9F5E7CBA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3A98-E458-484E-8E29-3D9726EC8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322528" cy="4195481"/>
          </a:xfrm>
        </p:spPr>
        <p:txBody>
          <a:bodyPr/>
          <a:lstStyle/>
          <a:p>
            <a:r>
              <a:rPr lang="en-US" dirty="0"/>
              <a:t>Dogs and Cats dataset used in Kaggle competitions</a:t>
            </a:r>
          </a:p>
          <a:p>
            <a:pPr lvl="1"/>
            <a:r>
              <a:rPr lang="en-US" dirty="0"/>
              <a:t>Train set included 25000 images of dogs and cats (12.5k per animal type)</a:t>
            </a:r>
          </a:p>
          <a:p>
            <a:pPr lvl="1"/>
            <a:r>
              <a:rPr lang="en-US" dirty="0"/>
              <a:t>Additional test set with no labels included which was used to test the model (12.5k images in total)</a:t>
            </a:r>
          </a:p>
          <a:p>
            <a:pPr lvl="1"/>
            <a:r>
              <a:rPr lang="en-US" dirty="0"/>
              <a:t>Split the train dataset into a 90/10 split to be used to train/validate the model</a:t>
            </a:r>
          </a:p>
          <a:p>
            <a:pPr lvl="1"/>
            <a:r>
              <a:rPr lang="en-US" dirty="0"/>
              <a:t>Introduced random images to test against the model</a:t>
            </a:r>
          </a:p>
          <a:p>
            <a:pPr lvl="1"/>
            <a:r>
              <a:rPr lang="en-US" dirty="0"/>
              <a:t>Images where resized to 150 x150 prior to training/predictions</a:t>
            </a:r>
          </a:p>
          <a:p>
            <a:pPr lvl="1"/>
            <a:r>
              <a:rPr lang="en-US" dirty="0"/>
              <a:t>No other regularizations applied to the image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B9A3F-A21F-4015-8D0E-0CAAAAD1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40" y="1701375"/>
            <a:ext cx="3248025" cy="34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C5A-E772-486A-956E-967E1FA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B052-FBD8-4AEA-918B-4FDE3309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to create a classifier with two outputs on the final layer instead of a binary classifier</a:t>
            </a:r>
          </a:p>
          <a:p>
            <a:r>
              <a:rPr lang="en-US" dirty="0"/>
              <a:t>Used a </a:t>
            </a:r>
            <a:r>
              <a:rPr lang="en-US" dirty="0" err="1"/>
              <a:t>Softmax</a:t>
            </a:r>
            <a:r>
              <a:rPr lang="en-US" dirty="0"/>
              <a:t> activation to predict the probably of each class type</a:t>
            </a:r>
          </a:p>
          <a:p>
            <a:r>
              <a:rPr lang="en-US" dirty="0"/>
              <a:t>Two model implementations: A simple 3 layer CNN w/ a single hidden neural network and a classic VGG16 CNN model</a:t>
            </a:r>
          </a:p>
          <a:p>
            <a:r>
              <a:rPr lang="en-US" dirty="0"/>
              <a:t>Selected the highest predicted value and used the array index as the label: 0 – Cat | 1 – Dog </a:t>
            </a:r>
          </a:p>
          <a:p>
            <a:r>
              <a:rPr lang="en-US" dirty="0"/>
              <a:t>Training for the complex VGG16 model took 12+ </a:t>
            </a:r>
            <a:r>
              <a:rPr lang="en-US" dirty="0" err="1"/>
              <a:t>hrs</a:t>
            </a:r>
            <a:r>
              <a:rPr lang="en-US" dirty="0"/>
              <a:t>!</a:t>
            </a:r>
          </a:p>
          <a:p>
            <a:r>
              <a:rPr lang="en-US" dirty="0"/>
              <a:t>Simple model produced a ~87% accuracy score while the VGG16 produced a 91% accuracy score on the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383350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8A49-B2DF-43CA-8797-6CB2994A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1CFDB-FD57-4C96-BB83-AA98D747F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85" y="2052638"/>
            <a:ext cx="5467205" cy="4195762"/>
          </a:xfrm>
        </p:spPr>
      </p:pic>
    </p:spTree>
    <p:extLst>
      <p:ext uri="{BB962C8B-B14F-4D97-AF65-F5344CB8AC3E}">
        <p14:creationId xmlns:p14="http://schemas.microsoft.com/office/powerpoint/2010/main" val="378431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79F3-A2BB-47D2-B62D-0AA5CE07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/ GPU Resources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7D3F2-A44C-4292-92F9-CF91AA56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227" y="1852204"/>
            <a:ext cx="8484124" cy="4396196"/>
          </a:xfrm>
        </p:spPr>
      </p:pic>
    </p:spTree>
    <p:extLst>
      <p:ext uri="{BB962C8B-B14F-4D97-AF65-F5344CB8AC3E}">
        <p14:creationId xmlns:p14="http://schemas.microsoft.com/office/powerpoint/2010/main" val="21518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AD7C-5EF3-4302-A712-B6378A2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D09E-D5B9-4E84-8FB0-36D69494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is a convolutional neural network model proposed by K. </a:t>
            </a:r>
            <a:r>
              <a:rPr lang="en-US" dirty="0" err="1"/>
              <a:t>Simonyan</a:t>
            </a:r>
            <a:r>
              <a:rPr lang="en-US" dirty="0"/>
              <a:t> and A. </a:t>
            </a:r>
            <a:r>
              <a:rPr lang="en-US" dirty="0" err="1"/>
              <a:t>Zisser</a:t>
            </a:r>
            <a:r>
              <a:rPr lang="en-US" dirty="0"/>
              <a:t> from the </a:t>
            </a:r>
            <a:r>
              <a:rPr lang="en-US" dirty="0" err="1"/>
              <a:t>Universiry</a:t>
            </a:r>
            <a:r>
              <a:rPr lang="en-US" dirty="0"/>
              <a:t> of Oxford</a:t>
            </a:r>
          </a:p>
          <a:p>
            <a:r>
              <a:rPr lang="en-US" dirty="0"/>
              <a:t>16 is the number of layers that have weights</a:t>
            </a:r>
          </a:p>
          <a:p>
            <a:r>
              <a:rPr lang="en-US" dirty="0"/>
              <a:t>Instead of a large set of hyperparameters, focus on multiple convolutional networks with 3 x 3 filters and stride of 1</a:t>
            </a:r>
          </a:p>
          <a:p>
            <a:r>
              <a:rPr lang="en-US" dirty="0"/>
              <a:t>My implementation had over 19 million trainable parameters!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vgg16 architecture ">
            <a:extLst>
              <a:ext uri="{FF2B5EF4-FFF2-40B4-BE49-F238E27FC236}">
                <a16:creationId xmlns:a16="http://schemas.microsoft.com/office/drawing/2014/main" id="{F8290435-B7D9-4864-9D71-9AF63866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351650"/>
            <a:ext cx="8556811" cy="20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6704-582A-46C5-89C5-0FF5F556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Model</a:t>
            </a:r>
          </a:p>
        </p:txBody>
      </p:sp>
      <p:pic>
        <p:nvPicPr>
          <p:cNvPr id="2050" name="Picture 2" descr="VGG16 Artitecture">
            <a:extLst>
              <a:ext uri="{FF2B5EF4-FFF2-40B4-BE49-F238E27FC236}">
                <a16:creationId xmlns:a16="http://schemas.microsoft.com/office/drawing/2014/main" id="{9A78915C-395D-4E1C-BB13-6BC61A77A5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4" y="2052638"/>
            <a:ext cx="712534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5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5640</TotalTime>
  <Words>494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Deep Learning CNN Cat/Dog Classifier w/ VGG16</vt:lpstr>
      <vt:lpstr>Outline</vt:lpstr>
      <vt:lpstr>Introduction</vt:lpstr>
      <vt:lpstr>Dataset</vt:lpstr>
      <vt:lpstr>Implementation and Evaluation</vt:lpstr>
      <vt:lpstr>Evaluation and Implementation</vt:lpstr>
      <vt:lpstr>CPU / GPU Resources </vt:lpstr>
      <vt:lpstr>Model</vt:lpstr>
      <vt:lpstr>VGG16 Model</vt:lpstr>
      <vt:lpstr>Results</vt:lpstr>
      <vt:lpstr>Results</vt:lpstr>
      <vt:lpstr>Conclusion</vt:lpstr>
      <vt:lpstr>Questions?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CNN Cat/Dog Classifier w/ VGG16</dc:title>
  <dc:creator>Wil Carrasco</dc:creator>
  <cp:lastModifiedBy>Wil Carrasco</cp:lastModifiedBy>
  <cp:revision>10</cp:revision>
  <dcterms:created xsi:type="dcterms:W3CDTF">2021-11-28T22:09:53Z</dcterms:created>
  <dcterms:modified xsi:type="dcterms:W3CDTF">2021-12-02T21:53:14Z</dcterms:modified>
</cp:coreProperties>
</file>