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1" r:id="rId5"/>
    <p:sldMasterId id="2147483654" r:id="rId6"/>
  </p:sldMasterIdLst>
  <p:notesMasterIdLst>
    <p:notesMasterId r:id="rId26"/>
  </p:notesMasterIdLst>
  <p:handoutMasterIdLst>
    <p:handoutMasterId r:id="rId27"/>
  </p:handoutMasterIdLst>
  <p:sldIdLst>
    <p:sldId id="338" r:id="rId7"/>
    <p:sldId id="372" r:id="rId8"/>
    <p:sldId id="494" r:id="rId9"/>
    <p:sldId id="534" r:id="rId10"/>
    <p:sldId id="544" r:id="rId11"/>
    <p:sldId id="537" r:id="rId12"/>
    <p:sldId id="545" r:id="rId13"/>
    <p:sldId id="536" r:id="rId14"/>
    <p:sldId id="542" r:id="rId15"/>
    <p:sldId id="546" r:id="rId16"/>
    <p:sldId id="543" r:id="rId17"/>
    <p:sldId id="540" r:id="rId18"/>
    <p:sldId id="505" r:id="rId19"/>
    <p:sldId id="541" r:id="rId20"/>
    <p:sldId id="547" r:id="rId21"/>
    <p:sldId id="496" r:id="rId22"/>
    <p:sldId id="501" r:id="rId23"/>
    <p:sldId id="502" r:id="rId24"/>
    <p:sldId id="504" r:id="rId25"/>
  </p:sldIdLst>
  <p:sldSz cx="9144000" cy="6858000" type="screen4x3"/>
  <p:notesSz cx="9939338" cy="6807200"/>
  <p:custDataLst>
    <p:tags r:id="rId28"/>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94660"/>
  </p:normalViewPr>
  <p:slideViewPr>
    <p:cSldViewPr snapToObjects="1" showGuides="1">
      <p:cViewPr varScale="1">
        <p:scale>
          <a:sx n="108" d="100"/>
          <a:sy n="108" d="100"/>
        </p:scale>
        <p:origin x="1476" y="108"/>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10/21/2022</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10/21/2022</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extLst>
      <p:ext uri="{BB962C8B-B14F-4D97-AF65-F5344CB8AC3E}">
        <p14:creationId xmlns:p14="http://schemas.microsoft.com/office/powerpoint/2010/main" val="3123580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extLst>
      <p:ext uri="{BB962C8B-B14F-4D97-AF65-F5344CB8AC3E}">
        <p14:creationId xmlns:p14="http://schemas.microsoft.com/office/powerpoint/2010/main" val="206781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extLst>
      <p:ext uri="{BB962C8B-B14F-4D97-AF65-F5344CB8AC3E}">
        <p14:creationId xmlns:p14="http://schemas.microsoft.com/office/powerpoint/2010/main" val="12544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13</a:t>
            </a:fld>
            <a:endParaRPr lang="en-US" altLang="en-US">
              <a:solidFill>
                <a:srgbClr val="000000"/>
              </a:solidFill>
            </a:endParaRPr>
          </a:p>
        </p:txBody>
      </p:sp>
    </p:spTree>
    <p:extLst>
      <p:ext uri="{BB962C8B-B14F-4D97-AF65-F5344CB8AC3E}">
        <p14:creationId xmlns:p14="http://schemas.microsoft.com/office/powerpoint/2010/main" val="2851864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14</a:t>
            </a:fld>
            <a:endParaRPr lang="en-US" altLang="en-US">
              <a:solidFill>
                <a:srgbClr val="000000"/>
              </a:solidFill>
            </a:endParaRPr>
          </a:p>
        </p:txBody>
      </p:sp>
    </p:spTree>
    <p:extLst>
      <p:ext uri="{BB962C8B-B14F-4D97-AF65-F5344CB8AC3E}">
        <p14:creationId xmlns:p14="http://schemas.microsoft.com/office/powerpoint/2010/main" val="195551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15</a:t>
            </a:fld>
            <a:endParaRPr lang="en-US" altLang="en-US">
              <a:solidFill>
                <a:srgbClr val="000000"/>
              </a:solidFill>
            </a:endParaRPr>
          </a:p>
        </p:txBody>
      </p:sp>
    </p:spTree>
    <p:extLst>
      <p:ext uri="{BB962C8B-B14F-4D97-AF65-F5344CB8AC3E}">
        <p14:creationId xmlns:p14="http://schemas.microsoft.com/office/powerpoint/2010/main" val="198616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143525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17</a:t>
            </a:fld>
            <a:endParaRPr lang="en-US" altLang="en-US">
              <a:solidFill>
                <a:srgbClr val="000000"/>
              </a:solidFill>
            </a:endParaRPr>
          </a:p>
        </p:txBody>
      </p:sp>
    </p:spTree>
    <p:extLst>
      <p:ext uri="{BB962C8B-B14F-4D97-AF65-F5344CB8AC3E}">
        <p14:creationId xmlns:p14="http://schemas.microsoft.com/office/powerpoint/2010/main" val="1131825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18</a:t>
            </a:fld>
            <a:endParaRPr lang="en-US"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19</a:t>
            </a:fld>
            <a:endParaRPr lang="en-US" altLang="en-US">
              <a:solidFill>
                <a:srgbClr val="000000"/>
              </a:solidFill>
            </a:endParaRPr>
          </a:p>
        </p:txBody>
      </p:sp>
    </p:spTree>
    <p:extLst>
      <p:ext uri="{BB962C8B-B14F-4D97-AF65-F5344CB8AC3E}">
        <p14:creationId xmlns:p14="http://schemas.microsoft.com/office/powerpoint/2010/main" val="1167002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Problem Manage a Server Outage Scenario &amp; an Issue &amp; Change Request Management System</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22 September 2022 	</a:t>
            </a:r>
          </a:p>
          <a:p>
            <a:pPr>
              <a:lnSpc>
                <a:spcPts val="1800"/>
              </a:lnSpc>
              <a:spcBef>
                <a:spcPts val="200"/>
              </a:spcBef>
              <a:spcAft>
                <a:spcPts val="200"/>
              </a:spcAft>
              <a:defRPr/>
            </a:pPr>
            <a:r>
              <a:rPr lang="en-US" altLang="en-US" sz="1400" b="1" dirty="0">
                <a:latin typeface="+mn-lt"/>
              </a:rPr>
              <a:t>End Date		: 31 October 2022</a:t>
            </a:r>
          </a:p>
          <a:p>
            <a:pPr>
              <a:lnSpc>
                <a:spcPts val="1800"/>
              </a:lnSpc>
              <a:spcBef>
                <a:spcPts val="200"/>
              </a:spcBef>
              <a:spcAft>
                <a:spcPts val="200"/>
              </a:spcAft>
              <a:defRPr/>
            </a:pPr>
            <a:r>
              <a:rPr lang="en-US" altLang="en-US" sz="1400" b="1" dirty="0">
                <a:latin typeface="+mn-lt"/>
              </a:rPr>
              <a:t>Submission Date	: 21 October 2022</a:t>
            </a:r>
            <a:endParaRPr lang="en-US" altLang="en-US" sz="1400" b="1" dirty="0">
              <a:highlight>
                <a:srgbClr val="FFFF00"/>
              </a:highlight>
              <a:latin typeface="+mn-lt"/>
            </a:endParaRPr>
          </a:p>
          <a:p>
            <a:pPr>
              <a:lnSpc>
                <a:spcPts val="1800"/>
              </a:lnSpc>
              <a:spcBef>
                <a:spcPts val="200"/>
              </a:spcBef>
              <a:spcAft>
                <a:spcPts val="200"/>
              </a:spcAft>
              <a:defRPr/>
            </a:pPr>
            <a:endParaRPr lang="en-US" altLang="en-US" sz="1400" b="1" dirty="0">
              <a:latin typeface="+mn-lt"/>
            </a:endParaRP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NICF Capstone Project using Java</a:t>
            </a:r>
            <a:endParaRPr lang="en-US" altLang="en-US" sz="1400" dirty="0">
              <a:latin typeface="+mn-lt"/>
            </a:endParaRPr>
          </a:p>
          <a:p>
            <a:pPr>
              <a:lnSpc>
                <a:spcPts val="1800"/>
              </a:lnSpc>
              <a:spcBef>
                <a:spcPts val="200"/>
              </a:spcBef>
              <a:spcAft>
                <a:spcPts val="200"/>
              </a:spcAft>
              <a:defRPr/>
            </a:pPr>
            <a:r>
              <a:rPr lang="en-US" altLang="en-US" sz="1400" dirty="0">
                <a:latin typeface="+mn-lt"/>
              </a:rPr>
              <a:t>Course: NICF </a:t>
            </a:r>
            <a:r>
              <a:rPr lang="en-SG" altLang="en-US" sz="1400" dirty="0">
                <a:latin typeface="+mn-lt"/>
              </a:rPr>
              <a:t>Advanced Certificate in Software &amp; Applications (Development &amp; Deployment)</a:t>
            </a: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Wildan Luqmanul Hakim 	 </a:t>
            </a:r>
          </a:p>
          <a:p>
            <a:pPr>
              <a:lnSpc>
                <a:spcPts val="1800"/>
              </a:lnSpc>
              <a:spcBef>
                <a:spcPts val="200"/>
              </a:spcBef>
              <a:spcAft>
                <a:spcPts val="200"/>
              </a:spcAft>
              <a:defRPr/>
            </a:pPr>
            <a:r>
              <a:rPr lang="en-US" altLang="en-US" sz="1400" b="1" dirty="0">
                <a:latin typeface="+mn-lt"/>
              </a:rPr>
              <a:t>Enrollment ID	: BDSE-0322/STTB 	</a:t>
            </a:r>
          </a:p>
          <a:p>
            <a:pPr>
              <a:lnSpc>
                <a:spcPts val="1800"/>
              </a:lnSpc>
              <a:spcBef>
                <a:spcPts val="200"/>
              </a:spcBef>
              <a:spcAft>
                <a:spcPts val="200"/>
              </a:spcAft>
              <a:defRPr/>
            </a:pPr>
            <a:r>
              <a:rPr lang="en-US" altLang="en-US" sz="1400" b="1" dirty="0">
                <a:latin typeface="+mn-lt"/>
              </a:rPr>
              <a:t>Presentation Date	: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1600" b="1" dirty="0">
                <a:solidFill>
                  <a:schemeClr val="tx1"/>
                </a:solidFill>
              </a:rPr>
              <a:t>Problem Resolution</a:t>
            </a:r>
          </a:p>
          <a:p>
            <a:pPr lvl="1">
              <a:spcBef>
                <a:spcPts val="600"/>
              </a:spcBef>
              <a:spcAft>
                <a:spcPts val="600"/>
              </a:spcAft>
              <a:defRPr/>
            </a:pPr>
            <a:r>
              <a:rPr lang="en-SG" sz="1600" b="1" dirty="0">
                <a:solidFill>
                  <a:schemeClr val="tx1"/>
                </a:solidFill>
              </a:rPr>
              <a:t>Techniques = Known Error Database</a:t>
            </a:r>
            <a:br>
              <a:rPr lang="en-SG" sz="1600" b="1" dirty="0">
                <a:solidFill>
                  <a:schemeClr val="tx1"/>
                </a:solidFill>
              </a:rPr>
            </a:br>
            <a:r>
              <a:rPr lang="en-SG" sz="1600" dirty="0">
                <a:solidFill>
                  <a:schemeClr val="tx1"/>
                </a:solidFill>
              </a:rPr>
              <a:t>Known Error Database (KEDB) is a database of all known problems that been documented by the software developer application.</a:t>
            </a:r>
            <a:br>
              <a:rPr lang="en-SG" sz="1600" dirty="0">
                <a:solidFill>
                  <a:schemeClr val="tx1"/>
                </a:solidFill>
              </a:rPr>
            </a:br>
            <a:br>
              <a:rPr lang="en-SG" sz="1600" b="1" dirty="0">
                <a:solidFill>
                  <a:schemeClr val="tx1"/>
                </a:solidFill>
              </a:rPr>
            </a:br>
            <a:r>
              <a:rPr lang="en-US" sz="1600" b="1" dirty="0">
                <a:solidFill>
                  <a:schemeClr val="tx1"/>
                </a:solidFill>
                <a:effectLst/>
                <a:ea typeface="SimSun" panose="02010600030101010101" pitchFamily="2" charset="-122"/>
                <a:cs typeface="Arial" panose="020B0604020202020204" pitchFamily="34" charset="0"/>
              </a:rPr>
              <a:t>Tool = Excel Sheet</a:t>
            </a:r>
            <a:br>
              <a:rPr lang="en-US" sz="1600" b="1" dirty="0">
                <a:solidFill>
                  <a:schemeClr val="tx1"/>
                </a:solidFill>
                <a:effectLst/>
                <a:ea typeface="SimSun" panose="02010600030101010101" pitchFamily="2" charset="-122"/>
                <a:cs typeface="Arial" panose="020B0604020202020204" pitchFamily="34" charset="0"/>
              </a:rPr>
            </a:br>
            <a:r>
              <a:rPr lang="en-US" sz="1600" dirty="0">
                <a:solidFill>
                  <a:schemeClr val="tx1"/>
                </a:solidFill>
                <a:effectLst/>
                <a:latin typeface="Cambria" panose="02040503050406030204" pitchFamily="18" charset="0"/>
                <a:ea typeface="SimSun" panose="02010600030101010101" pitchFamily="2" charset="-122"/>
                <a:cs typeface="Arial" panose="020B0604020202020204" pitchFamily="34" charset="0"/>
              </a:rPr>
              <a:t>Creating a tracking document template in Excel is a useful tool for problem identification.</a:t>
            </a:r>
            <a:br>
              <a:rPr lang="en-US" sz="1600" dirty="0">
                <a:solidFill>
                  <a:schemeClr val="tx1"/>
                </a:solidFill>
                <a:effectLst/>
                <a:ea typeface="SimSun" panose="02010600030101010101" pitchFamily="2" charset="-122"/>
                <a:cs typeface="Arial" panose="020B0604020202020204" pitchFamily="34" charset="0"/>
              </a:rPr>
            </a:br>
            <a:br>
              <a:rPr lang="en-US" sz="1600" b="1" dirty="0">
                <a:solidFill>
                  <a:schemeClr val="tx1"/>
                </a:solidFill>
                <a:effectLst/>
                <a:ea typeface="SimSun" panose="02010600030101010101" pitchFamily="2" charset="-122"/>
                <a:cs typeface="Arial" panose="020B0604020202020204" pitchFamily="34" charset="0"/>
              </a:rPr>
            </a:br>
            <a:r>
              <a:rPr lang="en-US" sz="1600" b="1" dirty="0">
                <a:solidFill>
                  <a:schemeClr val="tx1"/>
                </a:solidFill>
                <a:effectLst/>
                <a:ea typeface="SimSun" panose="02010600030101010101" pitchFamily="2" charset="-122"/>
                <a:cs typeface="Arial" panose="020B0604020202020204" pitchFamily="34" charset="0"/>
              </a:rPr>
              <a:t>Process:</a:t>
            </a:r>
          </a:p>
          <a:p>
            <a:pPr marL="1257300" lvl="2" indent="-342900">
              <a:spcBef>
                <a:spcPts val="100"/>
              </a:spcBef>
              <a:spcAft>
                <a:spcPts val="0"/>
              </a:spcAft>
              <a:buFont typeface="+mj-lt"/>
              <a:buAutoNum type="arabicPeriod"/>
              <a:tabLst>
                <a:tab pos="4191000" algn="l"/>
              </a:tabLst>
            </a:pPr>
            <a:r>
              <a:rPr lang="en-US" sz="1600" b="0" dirty="0">
                <a:solidFill>
                  <a:schemeClr val="tx1"/>
                </a:solidFill>
                <a:effectLst/>
                <a:ea typeface="Times New Roman" panose="02020603050405020304" pitchFamily="18" charset="0"/>
                <a:cs typeface="Times New Roman" panose="02020603050405020304" pitchFamily="18" charset="0"/>
              </a:rPr>
              <a:t>Recording known errors</a:t>
            </a:r>
          </a:p>
          <a:p>
            <a:pPr marL="1257300" lvl="2" indent="-342900">
              <a:spcBef>
                <a:spcPts val="100"/>
              </a:spcBef>
              <a:spcAft>
                <a:spcPts val="0"/>
              </a:spcAft>
              <a:buFont typeface="+mj-lt"/>
              <a:buAutoNum type="arabicPeriod"/>
              <a:tabLst>
                <a:tab pos="4191000" algn="l"/>
              </a:tabLst>
            </a:pPr>
            <a:r>
              <a:rPr lang="en-US" sz="1600" b="0" dirty="0">
                <a:solidFill>
                  <a:schemeClr val="tx1"/>
                </a:solidFill>
                <a:effectLst/>
                <a:ea typeface="Times New Roman" panose="02020603050405020304" pitchFamily="18" charset="0"/>
                <a:cs typeface="Times New Roman" panose="02020603050405020304" pitchFamily="18" charset="0"/>
              </a:rPr>
              <a:t>Make a known error record that includes the symptoms and resolution information.</a:t>
            </a:r>
          </a:p>
          <a:p>
            <a:pPr marL="1257300" lvl="2" indent="-342900">
              <a:spcBef>
                <a:spcPts val="100"/>
              </a:spcBef>
              <a:spcAft>
                <a:spcPts val="0"/>
              </a:spcAft>
              <a:buFont typeface="+mj-lt"/>
              <a:buAutoNum type="arabicPeriod"/>
              <a:tabLst>
                <a:tab pos="4191000" algn="l"/>
              </a:tabLst>
            </a:pPr>
            <a:r>
              <a:rPr lang="en-US" sz="1600" b="0" dirty="0">
                <a:solidFill>
                  <a:schemeClr val="tx1"/>
                </a:solidFill>
                <a:effectLst/>
                <a:ea typeface="Times New Roman" panose="02020603050405020304" pitchFamily="18" charset="0"/>
                <a:cs typeface="Times New Roman" panose="02020603050405020304" pitchFamily="18" charset="0"/>
              </a:rPr>
              <a:t>Obtaining known error records</a:t>
            </a:r>
          </a:p>
          <a:p>
            <a:pPr marL="1257300" lvl="2" indent="-342900">
              <a:spcBef>
                <a:spcPts val="100"/>
              </a:spcBef>
              <a:spcAft>
                <a:spcPts val="0"/>
              </a:spcAft>
              <a:buFont typeface="+mj-lt"/>
              <a:buAutoNum type="arabicPeriod"/>
              <a:tabLst>
                <a:tab pos="4191000" algn="l"/>
              </a:tabLst>
            </a:pPr>
            <a:r>
              <a:rPr lang="en-US" sz="1600" b="0" dirty="0">
                <a:solidFill>
                  <a:schemeClr val="tx1"/>
                </a:solidFill>
                <a:effectLst/>
                <a:ea typeface="Times New Roman" panose="02020603050405020304" pitchFamily="18" charset="0"/>
                <a:cs typeface="Times New Roman" panose="02020603050405020304" pitchFamily="18" charset="0"/>
              </a:rPr>
              <a:t>Check KEDB and apply the fix</a:t>
            </a:r>
          </a:p>
          <a:p>
            <a:pPr marL="1257300" lvl="2" indent="-342900">
              <a:spcBef>
                <a:spcPts val="100"/>
              </a:spcBef>
              <a:spcAft>
                <a:spcPts val="0"/>
              </a:spcAft>
              <a:buFont typeface="+mj-lt"/>
              <a:buAutoNum type="arabicPeriod"/>
              <a:tabLst>
                <a:tab pos="4191000" algn="l"/>
              </a:tabLst>
            </a:pPr>
            <a:r>
              <a:rPr lang="en-US" sz="1600" b="0" dirty="0">
                <a:solidFill>
                  <a:schemeClr val="tx1"/>
                </a:solidFill>
                <a:effectLst/>
                <a:ea typeface="Times New Roman" panose="02020603050405020304" pitchFamily="18" charset="0"/>
                <a:cs typeface="Times New Roman" panose="02020603050405020304" pitchFamily="18" charset="0"/>
              </a:rPr>
              <a:t>Removal of known error records</a:t>
            </a:r>
          </a:p>
          <a:p>
            <a:pPr marL="1257300" lvl="2" indent="-342900">
              <a:spcBef>
                <a:spcPts val="100"/>
              </a:spcBef>
              <a:spcAft>
                <a:spcPts val="0"/>
              </a:spcAft>
              <a:buFont typeface="+mj-lt"/>
              <a:buAutoNum type="arabicPeriod"/>
              <a:tabLst>
                <a:tab pos="4191000" algn="l"/>
              </a:tabLst>
            </a:pPr>
            <a:r>
              <a:rPr lang="en-US" sz="1600" b="0" dirty="0">
                <a:solidFill>
                  <a:schemeClr val="tx1"/>
                </a:solidFill>
                <a:effectLst/>
                <a:ea typeface="Times New Roman" panose="02020603050405020304" pitchFamily="18" charset="0"/>
                <a:cs typeface="Times New Roman" panose="02020603050405020304" pitchFamily="18" charset="0"/>
              </a:rPr>
              <a:t>Implemented a permanent solution</a:t>
            </a:r>
            <a:endParaRPr lang="en-US" sz="1600" b="1" dirty="0">
              <a:solidFill>
                <a:schemeClr val="tx1"/>
              </a:solidFill>
              <a:effectLst/>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lvl="1">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3105361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b="1" dirty="0">
                <a:solidFill>
                  <a:schemeClr val="tx1"/>
                </a:solidFill>
              </a:rPr>
              <a:t>Diagnose the problem</a:t>
            </a:r>
          </a:p>
          <a:p>
            <a:pPr lvl="1">
              <a:defRPr/>
            </a:pPr>
            <a:endParaRPr lang="en-SG" b="1" dirty="0">
              <a:solidFill>
                <a:schemeClr val="tx1"/>
              </a:solidFill>
            </a:endParaRPr>
          </a:p>
          <a:p>
            <a:pPr lvl="1">
              <a:defRPr/>
            </a:pPr>
            <a:r>
              <a:rPr lang="en-SG" dirty="0">
                <a:solidFill>
                  <a:schemeClr val="tx1"/>
                </a:solidFill>
              </a:rPr>
              <a:t>Diagnosing the root cause:</a:t>
            </a:r>
          </a:p>
          <a:p>
            <a:pPr marL="742950" lvl="1" indent="-285750">
              <a:buFont typeface="Arial" panose="020B0604020202020204" pitchFamily="34" charset="0"/>
              <a:buChar char="•"/>
              <a:defRPr/>
            </a:pPr>
            <a:r>
              <a:rPr lang="en-SG" dirty="0">
                <a:solidFill>
                  <a:schemeClr val="tx1"/>
                </a:solidFill>
              </a:rPr>
              <a:t>“Value not present”</a:t>
            </a:r>
          </a:p>
          <a:p>
            <a:pPr marL="742950" lvl="1" indent="-285750">
              <a:buFont typeface="Arial" panose="020B0604020202020204" pitchFamily="34" charset="0"/>
              <a:buChar char="•"/>
              <a:defRPr/>
            </a:pPr>
            <a:r>
              <a:rPr lang="en-SG" dirty="0">
                <a:solidFill>
                  <a:schemeClr val="tx1"/>
                </a:solidFill>
              </a:rPr>
              <a:t>It most likely because the </a:t>
            </a:r>
            <a:r>
              <a:rPr lang="en-SG" dirty="0" err="1">
                <a:solidFill>
                  <a:schemeClr val="tx1"/>
                </a:solidFill>
              </a:rPr>
              <a:t>jsp</a:t>
            </a:r>
            <a:r>
              <a:rPr lang="en-SG" dirty="0">
                <a:solidFill>
                  <a:schemeClr val="tx1"/>
                </a:solidFill>
              </a:rPr>
              <a:t> form value for job is not present any value</a:t>
            </a:r>
          </a:p>
          <a:p>
            <a:pPr lvl="1">
              <a:defRPr/>
            </a:pPr>
            <a:endParaRPr lang="en-SG" dirty="0">
              <a:solidFill>
                <a:schemeClr val="tx1"/>
              </a:solidFill>
            </a:endParaRPr>
          </a:p>
          <a:p>
            <a:pPr lvl="1">
              <a:defRPr/>
            </a:pPr>
            <a:r>
              <a:rPr lang="en-SG" dirty="0">
                <a:solidFill>
                  <a:schemeClr val="tx1"/>
                </a:solidFill>
              </a:rPr>
              <a:t> </a:t>
            </a: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42B3F8C1-6E75-BDB5-7BB5-130ABB24872D}"/>
              </a:ext>
            </a:extLst>
          </p:cNvPr>
          <p:cNvPicPr>
            <a:picLocks noChangeAspect="1"/>
          </p:cNvPicPr>
          <p:nvPr/>
        </p:nvPicPr>
        <p:blipFill>
          <a:blip r:embed="rId2"/>
          <a:stretch>
            <a:fillRect/>
          </a:stretch>
        </p:blipFill>
        <p:spPr>
          <a:xfrm>
            <a:off x="1763688" y="2802712"/>
            <a:ext cx="5256584" cy="3791634"/>
          </a:xfrm>
          <a:prstGeom prst="rect">
            <a:avLst/>
          </a:prstGeom>
          <a:ln>
            <a:solidFill>
              <a:schemeClr val="tx1"/>
            </a:solidFill>
          </a:ln>
        </p:spPr>
      </p:pic>
    </p:spTree>
    <p:extLst>
      <p:ext uri="{BB962C8B-B14F-4D97-AF65-F5344CB8AC3E}">
        <p14:creationId xmlns:p14="http://schemas.microsoft.com/office/powerpoint/2010/main" val="262363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Explain Prioritization</a:t>
            </a:r>
            <a:endParaRPr lang="en-US" altLang="en-US" sz="2800" dirty="0">
              <a:solidFill>
                <a:schemeClr val="bg1"/>
              </a:solidFill>
              <a:cs typeface="Arial" panose="020B0604020202020204" pitchFamily="34" charset="0"/>
            </a:endParaRPr>
          </a:p>
        </p:txBody>
      </p:sp>
      <p:sp>
        <p:nvSpPr>
          <p:cNvPr id="3" name="Rectangle 2">
            <a:extLst>
              <a:ext uri="{FF2B5EF4-FFF2-40B4-BE49-F238E27FC236}">
                <a16:creationId xmlns:a16="http://schemas.microsoft.com/office/drawing/2014/main" id="{03DD1F77-BB58-D57F-F202-B008459388EF}"/>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60045" marR="0" algn="just">
              <a:lnSpc>
                <a:spcPts val="1300"/>
              </a:lnSpc>
              <a:spcBef>
                <a:spcPts val="400"/>
              </a:spcBef>
              <a:spcAft>
                <a:spcPts val="200"/>
              </a:spcAft>
            </a:pPr>
            <a:endParaRPr lang="en-US" sz="1800" b="1" dirty="0">
              <a:effectLst/>
              <a:latin typeface="Cambria" panose="02040503050406030204" pitchFamily="18" charset="0"/>
              <a:ea typeface="Calibri" panose="020F0502020204030204" pitchFamily="34" charset="0"/>
              <a:cs typeface="Arial" panose="020B0604020202020204" pitchFamily="34" charset="0"/>
            </a:endParaRPr>
          </a:p>
          <a:p>
            <a:pPr marL="360045" marR="0" algn="just">
              <a:lnSpc>
                <a:spcPts val="1300"/>
              </a:lnSpc>
              <a:spcBef>
                <a:spcPts val="400"/>
              </a:spcBef>
              <a:spcAft>
                <a:spcPts val="200"/>
              </a:spcAft>
            </a:pPr>
            <a:r>
              <a:rPr lang="en-US" sz="1800" b="1" dirty="0">
                <a:solidFill>
                  <a:schemeClr val="tx1"/>
                </a:solidFill>
                <a:effectLst/>
                <a:ea typeface="Calibri" panose="020F0502020204030204" pitchFamily="34" charset="0"/>
                <a:cs typeface="Arial" panose="020B0604020202020204" pitchFamily="34" charset="0"/>
              </a:rPr>
              <a:t>Prioritize and Categories problems:</a:t>
            </a:r>
          </a:p>
          <a:p>
            <a:pPr marL="342900" marR="0" lvl="0" indent="-342900">
              <a:spcBef>
                <a:spcPts val="100"/>
              </a:spcBef>
              <a:spcAft>
                <a:spcPts val="0"/>
              </a:spcAft>
              <a:buFont typeface="Symbol" panose="05050102010706020507" pitchFamily="18" charset="2"/>
              <a:buChar char=""/>
              <a:tabLst>
                <a:tab pos="4191000" algn="l"/>
              </a:tabLst>
            </a:pPr>
            <a:r>
              <a:rPr lang="en-US" sz="1800" b="1" dirty="0">
                <a:solidFill>
                  <a:schemeClr val="tx1"/>
                </a:solidFill>
                <a:effectLst/>
                <a:ea typeface="Times New Roman" panose="02020603050405020304" pitchFamily="18" charset="0"/>
                <a:cs typeface="Times New Roman" panose="02020603050405020304" pitchFamily="18" charset="0"/>
              </a:rPr>
              <a:t>Tier 1: Low priority issues</a:t>
            </a:r>
            <a:br>
              <a:rPr lang="en-US" dirty="0">
                <a:solidFill>
                  <a:schemeClr val="tx1"/>
                </a:solidFill>
                <a:ea typeface="Times New Roman" panose="02020603050405020304" pitchFamily="18" charset="0"/>
                <a:cs typeface="Times New Roman" panose="02020603050405020304" pitchFamily="18" charset="0"/>
              </a:rPr>
            </a:br>
            <a:r>
              <a:rPr lang="en-US" dirty="0">
                <a:solidFill>
                  <a:schemeClr val="tx1"/>
                </a:solidFill>
                <a:ea typeface="Times New Roman" panose="02020603050405020304" pitchFamily="18" charset="0"/>
                <a:cs typeface="Times New Roman" panose="02020603050405020304" pitchFamily="18" charset="0"/>
              </a:rPr>
              <a:t>    </a:t>
            </a:r>
            <a:r>
              <a:rPr lang="en-US" sz="1800" b="0" dirty="0">
                <a:solidFill>
                  <a:schemeClr val="tx1"/>
                </a:solidFill>
                <a:effectLst/>
                <a:ea typeface="Times New Roman" panose="02020603050405020304" pitchFamily="18" charset="0"/>
                <a:cs typeface="Times New Roman" panose="02020603050405020304" pitchFamily="18" charset="0"/>
              </a:rPr>
              <a:t>The first tier is for basic or minor problems</a:t>
            </a:r>
            <a:br>
              <a:rPr lang="en-US" sz="1800" b="1" dirty="0">
                <a:solidFill>
                  <a:schemeClr val="tx1"/>
                </a:solidFill>
                <a:effectLst/>
                <a:ea typeface="Times New Roman" panose="02020603050405020304" pitchFamily="18" charset="0"/>
                <a:cs typeface="Times New Roman" panose="02020603050405020304" pitchFamily="18" charset="0"/>
              </a:rPr>
            </a:br>
            <a:r>
              <a:rPr lang="en-US" sz="1800" b="1" dirty="0">
                <a:solidFill>
                  <a:schemeClr val="tx1"/>
                </a:solidFill>
                <a:effectLst/>
                <a:ea typeface="Times New Roman" panose="02020603050405020304" pitchFamily="18" charset="0"/>
                <a:cs typeface="Times New Roman" panose="02020603050405020304" pitchFamily="18" charset="0"/>
              </a:rPr>
              <a:t>Example: </a:t>
            </a:r>
            <a:r>
              <a:rPr lang="en-US" sz="1800" b="0" dirty="0">
                <a:solidFill>
                  <a:schemeClr val="tx1"/>
                </a:solidFill>
                <a:effectLst/>
                <a:ea typeface="Times New Roman" panose="02020603050405020304" pitchFamily="18" charset="0"/>
                <a:cs typeface="Times New Roman" panose="02020603050405020304" pitchFamily="18" charset="0"/>
              </a:rPr>
              <a:t>Some words on the website have typos</a:t>
            </a:r>
            <a:endParaRPr lang="en-US" sz="1800" b="1" dirty="0">
              <a:solidFill>
                <a:schemeClr val="tx1"/>
              </a:solidFill>
              <a:effectLst/>
              <a:ea typeface="Times New Roman" panose="02020603050405020304" pitchFamily="18" charset="0"/>
              <a:cs typeface="Times New Roman" panose="02020603050405020304" pitchFamily="18" charset="0"/>
            </a:endParaRPr>
          </a:p>
          <a:p>
            <a:pPr marL="817245" marR="0" indent="0">
              <a:spcBef>
                <a:spcPts val="100"/>
              </a:spcBef>
              <a:spcAft>
                <a:spcPts val="0"/>
              </a:spcAft>
              <a:tabLst>
                <a:tab pos="4191000" algn="l"/>
              </a:tabLst>
            </a:pPr>
            <a:r>
              <a:rPr lang="en-US" sz="1800" b="0" dirty="0">
                <a:solidFill>
                  <a:schemeClr val="tx1"/>
                </a:solidFill>
                <a:effectLst/>
                <a:ea typeface="Times New Roman" panose="02020603050405020304" pitchFamily="18" charset="0"/>
                <a:cs typeface="Times New Roman" panose="02020603050405020304" pitchFamily="18" charset="0"/>
              </a:rPr>
              <a:t> </a:t>
            </a:r>
            <a:endParaRPr lang="en-US" sz="1800" b="1" dirty="0">
              <a:solidFill>
                <a:schemeClr val="tx1"/>
              </a:solidFill>
              <a:effectLst/>
              <a:ea typeface="Times New Roman" panose="02020603050405020304" pitchFamily="18" charset="0"/>
              <a:cs typeface="Times New Roman" panose="02020603050405020304" pitchFamily="18" charset="0"/>
            </a:endParaRPr>
          </a:p>
          <a:p>
            <a:pPr marL="342900" marR="0" lvl="0" indent="-342900">
              <a:spcBef>
                <a:spcPts val="100"/>
              </a:spcBef>
              <a:spcAft>
                <a:spcPts val="0"/>
              </a:spcAft>
              <a:buFont typeface="Symbol" panose="05050102010706020507" pitchFamily="18" charset="2"/>
              <a:buChar char=""/>
              <a:tabLst>
                <a:tab pos="4191000" algn="l"/>
              </a:tabLst>
            </a:pPr>
            <a:r>
              <a:rPr lang="en-US" sz="1800" b="1" dirty="0">
                <a:solidFill>
                  <a:schemeClr val="tx1"/>
                </a:solidFill>
                <a:effectLst/>
                <a:ea typeface="Times New Roman" panose="02020603050405020304" pitchFamily="18" charset="0"/>
                <a:cs typeface="Times New Roman" panose="02020603050405020304" pitchFamily="18" charset="0"/>
              </a:rPr>
              <a:t>Tier 2: Medium priority issues</a:t>
            </a:r>
            <a:br>
              <a:rPr lang="en-US" sz="1800" b="0" dirty="0">
                <a:solidFill>
                  <a:schemeClr val="tx1"/>
                </a:solidFill>
                <a:effectLst/>
                <a:ea typeface="Times New Roman" panose="02020603050405020304" pitchFamily="18" charset="0"/>
                <a:cs typeface="Times New Roman" panose="02020603050405020304" pitchFamily="18" charset="0"/>
              </a:rPr>
            </a:br>
            <a:r>
              <a:rPr lang="en-US" dirty="0">
                <a:solidFill>
                  <a:schemeClr val="tx1"/>
                </a:solidFill>
                <a:ea typeface="Times New Roman" panose="02020603050405020304" pitchFamily="18" charset="0"/>
                <a:cs typeface="Times New Roman" panose="02020603050405020304" pitchFamily="18" charset="0"/>
              </a:rPr>
              <a:t>    </a:t>
            </a:r>
            <a:r>
              <a:rPr lang="en-US" sz="1800" b="0" dirty="0">
                <a:solidFill>
                  <a:schemeClr val="tx1"/>
                </a:solidFill>
                <a:effectLst/>
                <a:ea typeface="Times New Roman" panose="02020603050405020304" pitchFamily="18" charset="0"/>
                <a:cs typeface="Times New Roman" panose="02020603050405020304" pitchFamily="18" charset="0"/>
              </a:rPr>
              <a:t>The second tier is the major problems</a:t>
            </a:r>
            <a:br>
              <a:rPr lang="en-US" sz="1800" b="0" dirty="0">
                <a:solidFill>
                  <a:schemeClr val="tx1"/>
                </a:solidFill>
                <a:effectLst/>
                <a:ea typeface="Times New Roman" panose="02020603050405020304" pitchFamily="18" charset="0"/>
                <a:cs typeface="Times New Roman" panose="02020603050405020304" pitchFamily="18" charset="0"/>
              </a:rPr>
            </a:br>
            <a:r>
              <a:rPr lang="en-US" dirty="0">
                <a:solidFill>
                  <a:schemeClr val="tx1"/>
                </a:solidFill>
                <a:ea typeface="Times New Roman" panose="02020603050405020304" pitchFamily="18" charset="0"/>
                <a:cs typeface="Times New Roman" panose="02020603050405020304" pitchFamily="18" charset="0"/>
              </a:rPr>
              <a:t>    </a:t>
            </a:r>
            <a:r>
              <a:rPr lang="en-US" sz="1800" b="1" dirty="0">
                <a:solidFill>
                  <a:schemeClr val="tx1"/>
                </a:solidFill>
                <a:effectLst/>
                <a:ea typeface="Times New Roman" panose="02020603050405020304" pitchFamily="18" charset="0"/>
                <a:cs typeface="Times New Roman" panose="02020603050405020304" pitchFamily="18" charset="0"/>
              </a:rPr>
              <a:t>Example: </a:t>
            </a:r>
            <a:r>
              <a:rPr lang="en-US" sz="1800" b="0" dirty="0">
                <a:solidFill>
                  <a:schemeClr val="tx1"/>
                </a:solidFill>
                <a:effectLst/>
                <a:ea typeface="Times New Roman" panose="02020603050405020304" pitchFamily="18" charset="0"/>
                <a:cs typeface="Times New Roman" panose="02020603050405020304" pitchFamily="18" charset="0"/>
              </a:rPr>
              <a:t>The register page is broken and does not save to the database</a:t>
            </a:r>
            <a:endParaRPr lang="en-US" sz="1800" b="1" dirty="0">
              <a:solidFill>
                <a:schemeClr val="tx1"/>
              </a:solidFill>
              <a:effectLst/>
              <a:ea typeface="Times New Roman" panose="02020603050405020304" pitchFamily="18" charset="0"/>
              <a:cs typeface="Times New Roman" panose="02020603050405020304" pitchFamily="18" charset="0"/>
            </a:endParaRPr>
          </a:p>
          <a:p>
            <a:pPr marL="817245" marR="0" indent="0">
              <a:spcBef>
                <a:spcPts val="100"/>
              </a:spcBef>
              <a:spcAft>
                <a:spcPts val="0"/>
              </a:spcAft>
              <a:tabLst>
                <a:tab pos="4191000" algn="l"/>
              </a:tabLst>
            </a:pPr>
            <a:r>
              <a:rPr lang="en-US" sz="1800" b="0" dirty="0">
                <a:solidFill>
                  <a:schemeClr val="tx1"/>
                </a:solidFill>
                <a:effectLst/>
                <a:ea typeface="Times New Roman" panose="02020603050405020304" pitchFamily="18" charset="0"/>
                <a:cs typeface="Times New Roman" panose="02020603050405020304" pitchFamily="18" charset="0"/>
              </a:rPr>
              <a:t> </a:t>
            </a:r>
            <a:endParaRPr lang="en-US" sz="1800" b="1" dirty="0">
              <a:solidFill>
                <a:schemeClr val="tx1"/>
              </a:solidFill>
              <a:effectLst/>
              <a:ea typeface="Times New Roman" panose="02020603050405020304" pitchFamily="18" charset="0"/>
              <a:cs typeface="Times New Roman" panose="02020603050405020304" pitchFamily="18" charset="0"/>
            </a:endParaRPr>
          </a:p>
          <a:p>
            <a:pPr marL="342900" marR="0" lvl="0" indent="-342900">
              <a:spcBef>
                <a:spcPts val="100"/>
              </a:spcBef>
              <a:spcAft>
                <a:spcPts val="0"/>
              </a:spcAft>
              <a:buFont typeface="Symbol" panose="05050102010706020507" pitchFamily="18" charset="2"/>
              <a:buChar char=""/>
              <a:tabLst>
                <a:tab pos="4191000" algn="l"/>
              </a:tabLst>
            </a:pPr>
            <a:r>
              <a:rPr lang="en-US" sz="1800" b="1" dirty="0">
                <a:solidFill>
                  <a:schemeClr val="tx1"/>
                </a:solidFill>
                <a:effectLst/>
                <a:ea typeface="Times New Roman" panose="02020603050405020304" pitchFamily="18" charset="0"/>
                <a:cs typeface="Times New Roman" panose="02020603050405020304" pitchFamily="18" charset="0"/>
              </a:rPr>
              <a:t>Tier 3: High priority issues</a:t>
            </a:r>
            <a:br>
              <a:rPr lang="en-US" b="1" dirty="0">
                <a:solidFill>
                  <a:schemeClr val="tx1"/>
                </a:solidFill>
                <a:ea typeface="Times New Roman" panose="02020603050405020304" pitchFamily="18" charset="0"/>
                <a:cs typeface="Times New Roman" panose="02020603050405020304" pitchFamily="18" charset="0"/>
              </a:rPr>
            </a:br>
            <a:r>
              <a:rPr lang="en-US" b="1" dirty="0">
                <a:solidFill>
                  <a:schemeClr val="tx1"/>
                </a:solidFill>
                <a:ea typeface="Times New Roman" panose="02020603050405020304" pitchFamily="18" charset="0"/>
                <a:cs typeface="Times New Roman" panose="02020603050405020304" pitchFamily="18" charset="0"/>
              </a:rPr>
              <a:t>    </a:t>
            </a:r>
            <a:r>
              <a:rPr lang="en-US" sz="1800" b="0" dirty="0">
                <a:solidFill>
                  <a:schemeClr val="tx1"/>
                </a:solidFill>
                <a:effectLst/>
                <a:ea typeface="Times New Roman" panose="02020603050405020304" pitchFamily="18" charset="0"/>
                <a:cs typeface="Times New Roman" panose="02020603050405020304" pitchFamily="18" charset="0"/>
              </a:rPr>
              <a:t>The third tier is the critical problems</a:t>
            </a:r>
            <a:br>
              <a:rPr lang="en-US" b="1" dirty="0">
                <a:solidFill>
                  <a:schemeClr val="tx1"/>
                </a:solidFill>
                <a:ea typeface="Times New Roman" panose="02020603050405020304" pitchFamily="18" charset="0"/>
                <a:cs typeface="Times New Roman" panose="02020603050405020304" pitchFamily="18" charset="0"/>
              </a:rPr>
            </a:br>
            <a:r>
              <a:rPr lang="en-US" b="1" dirty="0">
                <a:solidFill>
                  <a:schemeClr val="tx1"/>
                </a:solidFill>
                <a:ea typeface="Times New Roman" panose="02020603050405020304" pitchFamily="18" charset="0"/>
                <a:cs typeface="Times New Roman" panose="02020603050405020304" pitchFamily="18" charset="0"/>
              </a:rPr>
              <a:t>    </a:t>
            </a:r>
            <a:r>
              <a:rPr lang="en-US" sz="1800" b="1" dirty="0">
                <a:solidFill>
                  <a:schemeClr val="tx1"/>
                </a:solidFill>
                <a:effectLst/>
                <a:ea typeface="Times New Roman" panose="02020603050405020304" pitchFamily="18" charset="0"/>
                <a:cs typeface="Times New Roman" panose="02020603050405020304" pitchFamily="18" charset="0"/>
              </a:rPr>
              <a:t>Example: </a:t>
            </a:r>
            <a:r>
              <a:rPr lang="en-US" sz="1800" b="0" dirty="0">
                <a:solidFill>
                  <a:schemeClr val="tx1"/>
                </a:solidFill>
                <a:effectLst/>
                <a:ea typeface="Times New Roman" panose="02020603050405020304" pitchFamily="18" charset="0"/>
                <a:cs typeface="Times New Roman" panose="02020603050405020304" pitchFamily="18" charset="0"/>
              </a:rPr>
              <a:t>The website server is down, and a hacker has attacked it</a:t>
            </a:r>
            <a:endParaRPr lang="en-SG"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Problem Management Solution</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Case problem: </a:t>
            </a:r>
            <a:r>
              <a:rPr lang="en-US" dirty="0">
                <a:solidFill>
                  <a:schemeClr val="tx1"/>
                </a:solidFill>
                <a:effectLst/>
                <a:ea typeface="Calibri" panose="020F0502020204030204" pitchFamily="34" charset="0"/>
                <a:cs typeface="Arial" panose="020B0604020202020204" pitchFamily="34" charset="0"/>
              </a:rPr>
              <a:t>User thread is not displayed properly after user created a post thread</a:t>
            </a:r>
            <a:r>
              <a:rPr lang="en-SG" dirty="0">
                <a:solidFill>
                  <a:schemeClr val="tx1"/>
                </a:solidFill>
                <a:effectLst/>
                <a:ea typeface="Calibri" panose="020F0502020204030204" pitchFamily="34" charset="0"/>
                <a:cs typeface="Arial" panose="020B0604020202020204" pitchFamily="34" charset="0"/>
              </a:rPr>
              <a:t>.</a:t>
            </a:r>
          </a:p>
          <a:p>
            <a:pPr marL="285750" indent="-285750">
              <a:spcBef>
                <a:spcPts val="600"/>
              </a:spcBef>
              <a:spcAft>
                <a:spcPts val="600"/>
              </a:spcAft>
              <a:buFont typeface="Wingdings" panose="05000000000000000000" pitchFamily="2" charset="2"/>
              <a:buChar char="q"/>
              <a:defRPr/>
            </a:pPr>
            <a:r>
              <a:rPr lang="en-SG" b="1" dirty="0">
                <a:solidFill>
                  <a:schemeClr val="tx1"/>
                </a:solidFill>
                <a:cs typeface="Arial" panose="020B0604020202020204" pitchFamily="34" charset="0"/>
              </a:rPr>
              <a:t>Solution:</a:t>
            </a:r>
          </a:p>
          <a:p>
            <a:pPr marL="800100" lvl="1" indent="-342900" algn="just">
              <a:lnSpc>
                <a:spcPts val="1300"/>
              </a:lnSpc>
              <a:spcBef>
                <a:spcPts val="400"/>
              </a:spcBef>
              <a:spcAft>
                <a:spcPts val="200"/>
              </a:spcAft>
              <a:buFont typeface="+mj-lt"/>
              <a:buAutoNum type="arabicPeriod"/>
            </a:pPr>
            <a:r>
              <a:rPr lang="en-US" b="0" dirty="0">
                <a:solidFill>
                  <a:schemeClr val="tx1"/>
                </a:solidFill>
                <a:effectLst/>
                <a:ea typeface="Calibri" panose="020F0502020204030204" pitchFamily="34" charset="0"/>
                <a:cs typeface="Arial" panose="020B0604020202020204" pitchFamily="34" charset="0"/>
              </a:rPr>
              <a:t>Examine the controller and service method responsible for retrieving the post thread database.</a:t>
            </a:r>
          </a:p>
          <a:p>
            <a:pPr marL="800100" lvl="1" indent="-342900" algn="just">
              <a:lnSpc>
                <a:spcPts val="1300"/>
              </a:lnSpc>
              <a:spcBef>
                <a:spcPts val="400"/>
              </a:spcBef>
              <a:spcAft>
                <a:spcPts val="200"/>
              </a:spcAft>
              <a:buFont typeface="+mj-lt"/>
              <a:buAutoNum type="arabicPeriod"/>
            </a:pPr>
            <a:r>
              <a:rPr lang="en-US" b="0" dirty="0">
                <a:solidFill>
                  <a:schemeClr val="tx1"/>
                </a:solidFill>
                <a:effectLst/>
                <a:ea typeface="Calibri" panose="020F0502020204030204" pitchFamily="34" charset="0"/>
                <a:cs typeface="Arial" panose="020B0604020202020204" pitchFamily="34" charset="0"/>
              </a:rPr>
              <a:t>Correct the appropriate function/method.</a:t>
            </a:r>
          </a:p>
          <a:p>
            <a:pPr marL="800100" lvl="1" indent="-342900" algn="just">
              <a:lnSpc>
                <a:spcPts val="1300"/>
              </a:lnSpc>
              <a:spcBef>
                <a:spcPts val="400"/>
              </a:spcBef>
              <a:spcAft>
                <a:spcPts val="200"/>
              </a:spcAft>
              <a:buFont typeface="+mj-lt"/>
              <a:buAutoNum type="arabicPeriod"/>
            </a:pPr>
            <a:r>
              <a:rPr lang="en-US" b="0" dirty="0">
                <a:solidFill>
                  <a:schemeClr val="tx1"/>
                </a:solidFill>
                <a:effectLst/>
                <a:ea typeface="Calibri" panose="020F0502020204030204" pitchFamily="34" charset="0"/>
                <a:cs typeface="Arial" panose="020B0604020202020204" pitchFamily="34" charset="0"/>
              </a:rPr>
              <a:t>Evaluate the functionality</a:t>
            </a:r>
          </a:p>
          <a:p>
            <a:pPr marL="800100" lvl="1" indent="-342900" algn="just">
              <a:lnSpc>
                <a:spcPts val="1300"/>
              </a:lnSpc>
              <a:spcBef>
                <a:spcPts val="400"/>
              </a:spcBef>
              <a:spcAft>
                <a:spcPts val="200"/>
              </a:spcAft>
              <a:buFont typeface="+mj-lt"/>
              <a:buAutoNum type="arabicPeriod"/>
            </a:pPr>
            <a:r>
              <a:rPr lang="en-US" b="0" dirty="0">
                <a:solidFill>
                  <a:schemeClr val="tx1"/>
                </a:solidFill>
                <a:effectLst/>
                <a:ea typeface="Calibri" panose="020F0502020204030204" pitchFamily="34" charset="0"/>
                <a:cs typeface="Arial" panose="020B0604020202020204" pitchFamily="34" charset="0"/>
              </a:rPr>
              <a:t>Once the problem has been resolved, record it in the KEDB table to prevent it from recurring.</a:t>
            </a:r>
          </a:p>
          <a:p>
            <a:pPr marL="285750" indent="-285750">
              <a:spcBef>
                <a:spcPts val="600"/>
              </a:spcBef>
              <a:spcAft>
                <a:spcPts val="600"/>
              </a:spcAft>
              <a:buFont typeface="Wingdings" panose="05000000000000000000" pitchFamily="2" charset="2"/>
              <a:buChar char="q"/>
              <a:defRPr/>
            </a:pPr>
            <a:r>
              <a:rPr lang="en-SG" b="1" dirty="0">
                <a:solidFill>
                  <a:schemeClr val="tx1"/>
                </a:solidFill>
              </a:rPr>
              <a:t>Known error Database (KEDB)</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99050CF8-F24C-F60D-294B-73065BCDC411}"/>
              </a:ext>
            </a:extLst>
          </p:cNvPr>
          <p:cNvPicPr>
            <a:picLocks noChangeAspect="1"/>
          </p:cNvPicPr>
          <p:nvPr/>
        </p:nvPicPr>
        <p:blipFill>
          <a:blip r:embed="rId3"/>
          <a:stretch>
            <a:fillRect/>
          </a:stretch>
        </p:blipFill>
        <p:spPr>
          <a:xfrm>
            <a:off x="395536" y="3693567"/>
            <a:ext cx="6768752" cy="28947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Systems you will Implement</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742950" lvl="1" indent="-285750">
              <a:buFont typeface="Wingdings" panose="05000000000000000000" pitchFamily="2" charset="2"/>
              <a:buChar char="§"/>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Apply Job</a:t>
            </a:r>
          </a:p>
          <a:p>
            <a:pPr marL="742950" lvl="1" indent="-285750">
              <a:spcBef>
                <a:spcPts val="600"/>
              </a:spcBef>
              <a:spcAft>
                <a:spcPts val="600"/>
              </a:spcAft>
              <a:buFont typeface="Wingdings" panose="05000000000000000000" pitchFamily="2" charset="2"/>
              <a:buChar char="q"/>
              <a:defRPr/>
            </a:pPr>
            <a:r>
              <a:rPr lang="en-SG" sz="2000" b="1" dirty="0">
                <a:solidFill>
                  <a:schemeClr val="tx1"/>
                </a:solidFill>
              </a:rPr>
              <a:t>Users (Software Programmer)</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User Job Page</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List Job Page</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Apply Job functionality</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Apply Job history</a:t>
            </a:r>
          </a:p>
          <a:p>
            <a:pPr marL="800100" lvl="1" indent="-342900">
              <a:spcBef>
                <a:spcPts val="600"/>
              </a:spcBef>
              <a:spcAft>
                <a:spcPts val="600"/>
              </a:spcAft>
              <a:buFont typeface="Arial" panose="020B0604020202020204" pitchFamily="34" charset="0"/>
              <a:buChar char="•"/>
              <a:defRPr/>
            </a:pPr>
            <a:r>
              <a:rPr lang="en-US" sz="2000" dirty="0">
                <a:solidFill>
                  <a:schemeClr val="tx1"/>
                </a:solidFill>
              </a:rPr>
              <a:t>Search Job functionality</a:t>
            </a:r>
          </a:p>
          <a:p>
            <a:pPr marL="742950" lvl="1" indent="-285750">
              <a:spcBef>
                <a:spcPts val="600"/>
              </a:spcBef>
              <a:spcAft>
                <a:spcPts val="600"/>
              </a:spcAft>
              <a:buFont typeface="Wingdings" panose="05000000000000000000" pitchFamily="2" charset="2"/>
              <a:buChar char="q"/>
              <a:defRPr/>
            </a:pPr>
            <a:r>
              <a:rPr lang="en-SG" sz="2000" b="1" dirty="0">
                <a:solidFill>
                  <a:schemeClr val="tx1"/>
                </a:solidFill>
              </a:rPr>
              <a:t>Admin</a:t>
            </a:r>
          </a:p>
          <a:p>
            <a:pPr marL="800100" lvl="1" indent="-342900">
              <a:spcBef>
                <a:spcPts val="600"/>
              </a:spcBef>
              <a:spcAft>
                <a:spcPts val="600"/>
              </a:spcAft>
              <a:buFont typeface="Arial" panose="020B0604020202020204" pitchFamily="34" charset="0"/>
              <a:buChar char="•"/>
              <a:defRPr/>
            </a:pPr>
            <a:r>
              <a:rPr lang="en-SG" sz="2000" b="1" dirty="0">
                <a:solidFill>
                  <a:schemeClr val="tx1"/>
                </a:solidFill>
              </a:rPr>
              <a:t> </a:t>
            </a:r>
            <a:r>
              <a:rPr lang="en-SG" sz="2000" dirty="0">
                <a:solidFill>
                  <a:schemeClr val="tx1"/>
                </a:solidFill>
              </a:rPr>
              <a:t>Manage Jobs</a:t>
            </a:r>
          </a:p>
          <a:p>
            <a:pPr marL="800100" lvl="1" indent="-342900">
              <a:spcBef>
                <a:spcPts val="600"/>
              </a:spcBef>
              <a:spcAft>
                <a:spcPts val="600"/>
              </a:spcAft>
              <a:buFont typeface="Arial" panose="020B0604020202020204" pitchFamily="34" charset="0"/>
              <a:buChar char="•"/>
              <a:defRPr/>
            </a:pPr>
            <a:r>
              <a:rPr lang="en-SG" sz="2000" dirty="0">
                <a:solidFill>
                  <a:schemeClr val="tx1"/>
                </a:solidFill>
              </a:rPr>
              <a:t> Manage Job Applicants</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90431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Systems you will Implement</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Threads</a:t>
            </a:r>
          </a:p>
          <a:p>
            <a:pPr marL="800100" lvl="1" indent="-342900">
              <a:spcBef>
                <a:spcPts val="600"/>
              </a:spcBef>
              <a:spcAft>
                <a:spcPts val="600"/>
              </a:spcAft>
              <a:buFont typeface="Arial" panose="020B0604020202020204" pitchFamily="34" charset="0"/>
              <a:buChar char="•"/>
              <a:defRPr/>
            </a:pPr>
            <a:r>
              <a:rPr lang="en-SG" sz="2000" dirty="0">
                <a:solidFill>
                  <a:schemeClr val="tx1"/>
                </a:solidFill>
              </a:rPr>
              <a:t>User Thread</a:t>
            </a:r>
          </a:p>
          <a:p>
            <a:pPr marL="800100" lvl="1" indent="-342900">
              <a:spcBef>
                <a:spcPts val="600"/>
              </a:spcBef>
              <a:spcAft>
                <a:spcPts val="600"/>
              </a:spcAft>
              <a:buFont typeface="Arial" panose="020B0604020202020204" pitchFamily="34" charset="0"/>
              <a:buChar char="•"/>
              <a:defRPr/>
            </a:pPr>
            <a:r>
              <a:rPr lang="en-SG" sz="2000" dirty="0">
                <a:solidFill>
                  <a:schemeClr val="tx1"/>
                </a:solidFill>
              </a:rPr>
              <a:t>Read Thread</a:t>
            </a:r>
          </a:p>
          <a:p>
            <a:pPr marL="800100" lvl="1" indent="-342900">
              <a:spcBef>
                <a:spcPts val="600"/>
              </a:spcBef>
              <a:spcAft>
                <a:spcPts val="600"/>
              </a:spcAft>
              <a:buFont typeface="Arial" panose="020B0604020202020204" pitchFamily="34" charset="0"/>
              <a:buChar char="•"/>
              <a:defRPr/>
            </a:pPr>
            <a:r>
              <a:rPr lang="en-SG" sz="2000" dirty="0">
                <a:solidFill>
                  <a:schemeClr val="tx1"/>
                </a:solidFill>
              </a:rPr>
              <a:t>Comment Thread</a:t>
            </a:r>
          </a:p>
          <a:p>
            <a:pPr marL="800100" lvl="1" indent="-342900">
              <a:spcBef>
                <a:spcPts val="600"/>
              </a:spcBef>
              <a:spcAft>
                <a:spcPts val="600"/>
              </a:spcAft>
              <a:buFont typeface="Arial" panose="020B0604020202020204" pitchFamily="34" charset="0"/>
              <a:buChar char="•"/>
              <a:defRPr/>
            </a:pPr>
            <a:r>
              <a:rPr lang="en-SG" sz="2000" dirty="0">
                <a:solidFill>
                  <a:schemeClr val="tx1"/>
                </a:solidFill>
              </a:rPr>
              <a:t>List Thread</a:t>
            </a:r>
          </a:p>
          <a:p>
            <a:pPr marL="800100" lvl="1" indent="-342900">
              <a:spcBef>
                <a:spcPts val="600"/>
              </a:spcBef>
              <a:spcAft>
                <a:spcPts val="600"/>
              </a:spcAft>
              <a:buFont typeface="Arial" panose="020B0604020202020204" pitchFamily="34" charset="0"/>
              <a:buChar char="•"/>
              <a:defRPr/>
            </a:pPr>
            <a:r>
              <a:rPr lang="en-SG" sz="2000" dirty="0">
                <a:solidFill>
                  <a:schemeClr val="tx1"/>
                </a:solidFill>
              </a:rPr>
              <a:t>Search Thread Functionality</a:t>
            </a:r>
          </a:p>
          <a:p>
            <a:pPr marL="800100" lvl="1" indent="-342900">
              <a:spcBef>
                <a:spcPts val="600"/>
              </a:spcBef>
              <a:spcAft>
                <a:spcPts val="600"/>
              </a:spcAft>
              <a:buFont typeface="Arial" panose="020B0604020202020204" pitchFamily="34" charset="0"/>
              <a:buChar char="•"/>
              <a:defRPr/>
            </a:pPr>
            <a:r>
              <a:rPr lang="en-SG" sz="2000" dirty="0">
                <a:solidFill>
                  <a:schemeClr val="tx1"/>
                </a:solidFill>
              </a:rPr>
              <a:t>Post Thread</a:t>
            </a:r>
          </a:p>
          <a:p>
            <a:pPr marL="800100" lvl="1" indent="-342900">
              <a:spcBef>
                <a:spcPts val="600"/>
              </a:spcBef>
              <a:spcAft>
                <a:spcPts val="600"/>
              </a:spcAft>
              <a:buFont typeface="Arial" panose="020B0604020202020204" pitchFamily="34" charset="0"/>
              <a:buChar char="•"/>
              <a:defRPr/>
            </a:pPr>
            <a:r>
              <a:rPr lang="en-SG" sz="2000" dirty="0">
                <a:solidFill>
                  <a:schemeClr val="tx1"/>
                </a:solidFill>
              </a:rPr>
              <a:t>Edit Thread</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3260067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80383031"/>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US" sz="1800" b="0" i="0" u="none" strike="noStrike" dirty="0">
                          <a:solidFill>
                            <a:srgbClr val="000000"/>
                          </a:solidFill>
                          <a:effectLst/>
                          <a:latin typeface="Calibri" panose="020F0502020204030204" pitchFamily="34" charset="0"/>
                        </a:rPr>
                        <a:t>Identify problems and develop issue tracking documents</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dirty="0">
                          <a:solidFill>
                            <a:schemeClr val="dk1"/>
                          </a:solidFill>
                          <a:latin typeface="+mn-lt"/>
                          <a:ea typeface="+mn-ea"/>
                          <a:cs typeface="+mn-cs"/>
                        </a:rPr>
                        <a:t>Problem investigation and diagnosis</a:t>
                      </a:r>
                      <a:endParaRPr lang="en-SG" sz="1800" kern="1200" dirty="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dirty="0">
                          <a:solidFill>
                            <a:schemeClr val="dk1"/>
                          </a:solidFill>
                          <a:latin typeface="+mn-lt"/>
                          <a:ea typeface="+mn-ea"/>
                          <a:cs typeface="+mn-cs"/>
                        </a:rPr>
                        <a:t>Problem prioritization</a:t>
                      </a:r>
                      <a:endParaRPr lang="en-SG" sz="1800" kern="1200" dirty="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4</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dirty="0">
                          <a:solidFill>
                            <a:schemeClr val="dk1"/>
                          </a:solidFill>
                          <a:latin typeface="+mn-lt"/>
                          <a:ea typeface="+mn-ea"/>
                          <a:cs typeface="+mn-cs"/>
                        </a:rPr>
                        <a:t>Problem resolution</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b="0" i="0" u="none" strike="noStrike" dirty="0">
                          <a:solidFill>
                            <a:srgbClr val="000000"/>
                          </a:solidFill>
                          <a:effectLst/>
                          <a:latin typeface="Calibri" panose="020F0502020204030204" pitchFamily="34" charset="0"/>
                        </a:rPr>
                        <a:t>5</a:t>
                      </a: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Creating a known error </a:t>
                      </a:r>
                      <a:r>
                        <a:rPr lang="en-US" altLang="zh-CN" sz="1800" b="0" i="0" u="none" strike="noStrike" kern="1200" baseline="0" dirty="0">
                          <a:solidFill>
                            <a:schemeClr val="dk1"/>
                          </a:solidFill>
                          <a:latin typeface="+mn-lt"/>
                          <a:ea typeface="+mn-ea"/>
                          <a:cs typeface="+mn-cs"/>
                        </a:rPr>
                        <a:t>database</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extLst>
              <p:ext uri="{D42A27DB-BD31-4B8C-83A1-F6EECF244321}">
                <p14:modId xmlns:p14="http://schemas.microsoft.com/office/powerpoint/2010/main" val="1082575662"/>
              </p:ext>
            </p:extLst>
          </p:nvPr>
        </p:nvGraphicFramePr>
        <p:xfrm>
          <a:off x="179388" y="1196975"/>
          <a:ext cx="8785225" cy="4008500"/>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608600">
                  <a:extLst>
                    <a:ext uri="{9D8B030D-6E8A-4147-A177-3AD203B41FA5}">
                      <a16:colId xmlns:a16="http://schemas.microsoft.com/office/drawing/2014/main" val="20001"/>
                    </a:ext>
                  </a:extLst>
                </a:gridCol>
                <a:gridCol w="2880445">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rowSpan="5">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dirty="0">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1"/>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kern="1200" dirty="0">
                        <a:solidFill>
                          <a:schemeClr val="dk1"/>
                        </a:solidFill>
                        <a:effectLst/>
                        <a:latin typeface="+mn-lt"/>
                        <a:ea typeface="+mn-ea"/>
                        <a:cs typeface="+mn-cs"/>
                      </a:endParaRPr>
                    </a:p>
                  </a:txBody>
                  <a:tcPr marL="6350" marR="6350" marT="6349" marB="0" anchor="ctr"/>
                </a:tc>
                <a:tc>
                  <a:txBody>
                    <a:bodyPr/>
                    <a:lstStyle/>
                    <a:p>
                      <a:pPr algn="ctr" fontAlgn="ctr"/>
                      <a:endParaRPr lang="en-SG" sz="1600" b="0" i="0" u="none" strike="noStrike" dirty="0">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2"/>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kern="1200" dirty="0">
                        <a:solidFill>
                          <a:schemeClr val="dk1"/>
                        </a:solidFill>
                        <a:effectLst/>
                        <a:latin typeface="+mn-lt"/>
                        <a:ea typeface="+mn-ea"/>
                        <a:cs typeface="+mn-cs"/>
                      </a:endParaRPr>
                    </a:p>
                  </a:txBody>
                  <a:tcPr marL="6350" marR="6350" marT="6349" marB="0" anchor="ctr"/>
                </a:tc>
                <a:tc>
                  <a:txBody>
                    <a:bodyPr/>
                    <a:lstStyle/>
                    <a:p>
                      <a:pPr algn="ctr" fontAlgn="ctr"/>
                      <a:endParaRPr lang="en-SG" sz="1600" b="0" i="0" u="none" strike="noStrike" dirty="0">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3"/>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dirty="0">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4"/>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endParaRPr lang="en-SG" sz="1600" b="0" i="0" u="none" strike="noStrike" dirty="0">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2248699674"/>
                  </a:ext>
                </a:extLst>
              </a:tr>
              <a:tr h="348043">
                <a:tc rowSpan="2">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dirty="0">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5"/>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endParaRPr lang="en-SG" sz="16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endParaRPr lang="en-SG" sz="1600" b="0" i="0" u="none" strike="noStrike" dirty="0">
                        <a:solidFill>
                          <a:srgbClr val="000000"/>
                        </a:solidFill>
                        <a:effectLst/>
                        <a:latin typeface="Calibri" panose="020F0502020204030204" pitchFamily="34" charset="0"/>
                      </a:endParaRPr>
                    </a:p>
                  </a:txBody>
                  <a:tcPr marL="6350" marR="6350" marT="6348" marB="0" anchor="ctr"/>
                </a:tc>
                <a:extLst>
                  <a:ext uri="{0D108BD9-81ED-4DB2-BD59-A6C34878D82A}">
                    <a16:rowId xmlns:a16="http://schemas.microsoft.com/office/drawing/2014/main" val="10006"/>
                  </a:ext>
                </a:extLst>
              </a:tr>
              <a:tr h="348043">
                <a:tc rowSpan="2">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endParaRPr lang="en-SG"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9"/>
                  </a:ext>
                </a:extLst>
              </a:tr>
              <a:tr h="348043">
                <a:tc vMerge="1">
                  <a:txBody>
                    <a:bodyPr/>
                    <a:lstStyle/>
                    <a:p>
                      <a:pPr algn="ctr" fontAlgn="ct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endParaRPr lang="en-SG" sz="16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endParaRPr lang="en-SG"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dirty="0">
                <a:solidFill>
                  <a:schemeClr val="tx1"/>
                </a:solidFill>
              </a:rPr>
              <a:t>List evidence of the project Results</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9A34BE9F-5AA3-6C92-60D6-026FEA03F058}"/>
              </a:ext>
            </a:extLst>
          </p:cNvPr>
          <p:cNvPicPr>
            <a:picLocks noChangeAspect="1"/>
          </p:cNvPicPr>
          <p:nvPr/>
        </p:nvPicPr>
        <p:blipFill>
          <a:blip r:embed="rId3"/>
          <a:stretch>
            <a:fillRect/>
          </a:stretch>
        </p:blipFill>
        <p:spPr>
          <a:xfrm>
            <a:off x="539552" y="2988759"/>
            <a:ext cx="5734850" cy="619211"/>
          </a:xfrm>
          <a:prstGeom prst="rect">
            <a:avLst/>
          </a:prstGeom>
        </p:spPr>
      </p:pic>
      <p:pic>
        <p:nvPicPr>
          <p:cNvPr id="8" name="Picture 7">
            <a:extLst>
              <a:ext uri="{FF2B5EF4-FFF2-40B4-BE49-F238E27FC236}">
                <a16:creationId xmlns:a16="http://schemas.microsoft.com/office/drawing/2014/main" id="{3A57682D-E4B0-BDD7-7AED-1044409EBC2F}"/>
              </a:ext>
            </a:extLst>
          </p:cNvPr>
          <p:cNvPicPr>
            <a:picLocks noChangeAspect="1"/>
          </p:cNvPicPr>
          <p:nvPr/>
        </p:nvPicPr>
        <p:blipFill>
          <a:blip r:embed="rId4"/>
          <a:stretch>
            <a:fillRect/>
          </a:stretch>
        </p:blipFill>
        <p:spPr>
          <a:xfrm>
            <a:off x="539552" y="1881609"/>
            <a:ext cx="8106906" cy="87642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12.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US" dirty="0">
                <a:solidFill>
                  <a:schemeClr val="tx1"/>
                </a:solidFill>
              </a:rPr>
              <a:t>Learn problem management in more detail</a:t>
            </a:r>
          </a:p>
          <a:p>
            <a:pPr marL="742950" lvl="1" indent="-285750">
              <a:buFont typeface="Wingdings" panose="05000000000000000000" pitchFamily="2" charset="2"/>
              <a:buChar char="§"/>
              <a:defRPr/>
            </a:pPr>
            <a:r>
              <a:rPr lang="en-US" dirty="0">
                <a:solidFill>
                  <a:schemeClr val="tx1"/>
                </a:solidFill>
              </a:rPr>
              <a:t>Describe all problems that occur during development</a:t>
            </a:r>
          </a:p>
          <a:p>
            <a:pPr marL="742950" lvl="1" indent="-285750">
              <a:buFont typeface="Wingdings" panose="05000000000000000000" pitchFamily="2" charset="2"/>
              <a:buChar char="§"/>
              <a:defRPr/>
            </a:pPr>
            <a:r>
              <a:rPr lang="en-US" dirty="0">
                <a:solidFill>
                  <a:schemeClr val="tx1"/>
                </a:solidFill>
              </a:rPr>
              <a:t>Provide clear and detailed solutions to problems that occur</a:t>
            </a:r>
            <a:endParaRPr lang="en-SG"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804240787"/>
              </p:ext>
            </p:extLst>
          </p:nvPr>
        </p:nvGraphicFramePr>
        <p:xfrm>
          <a:off x="179388" y="1101725"/>
          <a:ext cx="8705850" cy="435864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Principles of Problem Management</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Problem Management Example</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Tools, Process &amp; Technologies</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Investigation &amp; Diagnosis</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Explain Prioritization</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Problem Management Solution</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Systems you will Implement</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Milestones &amp; Tasks</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3835690738"/>
                  </a:ext>
                </a:extLst>
              </a:tr>
              <a:tr h="335280">
                <a:tc>
                  <a:txBody>
                    <a:bodyPr/>
                    <a:lstStyle/>
                    <a:p>
                      <a:pPr algn="ctr"/>
                      <a:r>
                        <a:rPr lang="en-SG" sz="1600" dirty="0"/>
                        <a:t>12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297293583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Principles of Problem Management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Principles of Problem Management</a:t>
            </a:r>
          </a:p>
          <a:p>
            <a:pPr marL="742950" lvl="1" indent="-285750">
              <a:spcBef>
                <a:spcPts val="600"/>
              </a:spcBef>
              <a:spcAft>
                <a:spcPts val="600"/>
              </a:spcAft>
              <a:buFont typeface="Calibri" panose="020F0502020204030204" pitchFamily="34" charset="0"/>
              <a:buChar char="‒"/>
              <a:defRPr/>
            </a:pPr>
            <a:r>
              <a:rPr lang="en-SG" b="1" dirty="0">
                <a:solidFill>
                  <a:schemeClr val="tx1"/>
                </a:solidFill>
              </a:rPr>
              <a:t>Problem Identification</a:t>
            </a:r>
            <a:br>
              <a:rPr lang="en-SG" b="1" dirty="0">
                <a:solidFill>
                  <a:schemeClr val="tx1"/>
                </a:solidFill>
              </a:rPr>
            </a:b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An incident report or an analysis of an existing incident can detect a problem. It is most likely when the cause of an occurrence or series of incidents is unknown. Proactive problem detection is critical for preventing future service interruptions.</a:t>
            </a:r>
          </a:p>
          <a:p>
            <a:pPr marL="742950" lvl="1" indent="-285750">
              <a:spcBef>
                <a:spcPts val="600"/>
              </a:spcBef>
              <a:spcAft>
                <a:spcPts val="600"/>
              </a:spcAft>
              <a:buFont typeface="Calibri" panose="020F0502020204030204" pitchFamily="34" charset="0"/>
              <a:buChar char="‒"/>
              <a:defRPr/>
            </a:pPr>
            <a:r>
              <a:rPr lang="en-SG" b="1" dirty="0">
                <a:solidFill>
                  <a:schemeClr val="tx1"/>
                </a:solidFill>
              </a:rPr>
              <a:t>Problem Logging</a:t>
            </a:r>
            <a:br>
              <a:rPr lang="en-SG" b="1" dirty="0">
                <a:solidFill>
                  <a:schemeClr val="tx1"/>
                </a:solidFill>
              </a:rPr>
            </a:br>
            <a:r>
              <a:rPr lang="en-US" sz="1800" b="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Problems must be documented for future reference. The type, description, associated incidents, category, user information, status, resolution, and closure of the problem must all be documented. This data is required to identify and manage known issues in a database.</a:t>
            </a:r>
          </a:p>
          <a:p>
            <a:pPr marL="742950" lvl="1" indent="-285750">
              <a:spcBef>
                <a:spcPts val="600"/>
              </a:spcBef>
              <a:spcAft>
                <a:spcPts val="600"/>
              </a:spcAft>
              <a:buFont typeface="Calibri" panose="020F0502020204030204" pitchFamily="34" charset="0"/>
              <a:buChar char="‒"/>
              <a:defRPr/>
            </a:pPr>
            <a:r>
              <a:rPr lang="en-SG" b="1" dirty="0">
                <a:solidFill>
                  <a:schemeClr val="tx1"/>
                </a:solidFill>
              </a:rPr>
              <a:t>Problem Investigation</a:t>
            </a:r>
            <a:br>
              <a:rPr lang="en-SG" b="1" dirty="0">
                <a:solidFill>
                  <a:schemeClr val="tx1"/>
                </a:solidFill>
              </a:rPr>
            </a:b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When conducting a root cause analysis, the severity and urgency of the problem must also be considered. A common investigation technique is to search the Known Error Database (KEDB) for similar issues. The best course of action to address the issue is then chosen.</a:t>
            </a:r>
            <a:endParaRPr lang="en-SG"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Principles of Problem Management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Principles of Problem Management</a:t>
            </a:r>
          </a:p>
          <a:p>
            <a:pPr marL="742950" lvl="1" indent="-285750">
              <a:spcBef>
                <a:spcPts val="600"/>
              </a:spcBef>
              <a:spcAft>
                <a:spcPts val="600"/>
              </a:spcAft>
              <a:buFont typeface="Calibri" panose="020F0502020204030204" pitchFamily="34" charset="0"/>
              <a:buChar char="‒"/>
              <a:defRPr/>
            </a:pPr>
            <a:r>
              <a:rPr lang="en-SG" b="1" dirty="0">
                <a:solidFill>
                  <a:schemeClr val="tx1"/>
                </a:solidFill>
              </a:rPr>
              <a:t>Resolution</a:t>
            </a:r>
            <a:br>
              <a:rPr lang="en-SG" b="1" dirty="0">
                <a:solidFill>
                  <a:schemeClr val="tx1"/>
                </a:solidFill>
              </a:rPr>
            </a:b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Following the identification and resolution of the problem, the solution can be implemented using a standard change procedure. It is also critical to ensure the restoration of service. To solve the problem permanently, a new change must be implemented. Change Management is in charge of assessing, planning, and carrying out changes.</a:t>
            </a:r>
          </a:p>
          <a:p>
            <a:pPr marL="742950" lvl="1" indent="-285750">
              <a:spcBef>
                <a:spcPts val="600"/>
              </a:spcBef>
              <a:spcAft>
                <a:spcPts val="600"/>
              </a:spcAft>
              <a:buFont typeface="Calibri" panose="020F0502020204030204" pitchFamily="34" charset="0"/>
              <a:buChar char="‒"/>
              <a:defRPr/>
            </a:pPr>
            <a:r>
              <a:rPr lang="en-SG" b="1" dirty="0">
                <a:solidFill>
                  <a:schemeClr val="tx1"/>
                </a:solidFill>
              </a:rPr>
              <a:t>Review</a:t>
            </a:r>
            <a:br>
              <a:rPr lang="en-SG" b="1" dirty="0">
                <a:solidFill>
                  <a:schemeClr val="tx1"/>
                </a:solidFill>
              </a:rPr>
            </a:b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It is critical to review the problem's resolution and its impact on the business at this stage, as well as conduct a risk assessment. This ensures that the problem-solving process is efficient and that it is constantly improved for the future. This review has been documented and distributed to the appropriate teams and individuals.</a:t>
            </a: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423906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Problem Management Example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Problem Identification</a:t>
            </a:r>
            <a:br>
              <a:rPr lang="en-SG" b="1" dirty="0">
                <a:solidFill>
                  <a:schemeClr val="tx1"/>
                </a:solidFill>
              </a:rPr>
            </a:br>
            <a:r>
              <a:rPr lang="en-US" sz="1800" b="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The root cause of this development process error is "org.apache.jsp.WEB_002dINF.views.register_jsp”</a:t>
            </a: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r>
              <a:rPr lang="en-SG" b="1" dirty="0">
                <a:solidFill>
                  <a:schemeClr val="tx1"/>
                </a:solidFill>
              </a:rPr>
              <a:t>Problem Investigation</a:t>
            </a:r>
            <a:br>
              <a:rPr lang="en-SG" b="1" dirty="0">
                <a:solidFill>
                  <a:schemeClr val="tx1"/>
                </a:solidFill>
              </a:rPr>
            </a:br>
            <a:r>
              <a:rPr lang="en-US" sz="1800" b="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Possibly because there is a typo in the element or object.</a:t>
            </a: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2" name="Picture 1">
            <a:extLst>
              <a:ext uri="{FF2B5EF4-FFF2-40B4-BE49-F238E27FC236}">
                <a16:creationId xmlns:a16="http://schemas.microsoft.com/office/drawing/2014/main" id="{3CF65DCF-722D-DC44-6F1A-E31D5C3A6A8B}"/>
              </a:ext>
            </a:extLst>
          </p:cNvPr>
          <p:cNvPicPr>
            <a:picLocks noChangeAspect="1"/>
          </p:cNvPicPr>
          <p:nvPr/>
        </p:nvPicPr>
        <p:blipFill>
          <a:blip r:embed="rId2"/>
          <a:stretch>
            <a:fillRect/>
          </a:stretch>
        </p:blipFill>
        <p:spPr>
          <a:xfrm>
            <a:off x="611560" y="2132856"/>
            <a:ext cx="2358730" cy="20162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Problem Management Example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Problem Logging</a:t>
            </a: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r>
              <a:rPr lang="en-SG" b="1" dirty="0">
                <a:solidFill>
                  <a:schemeClr val="tx1"/>
                </a:solidFill>
              </a:rPr>
              <a:t>Resolution</a:t>
            </a:r>
            <a:br>
              <a:rPr lang="en-SG" b="1" dirty="0">
                <a:solidFill>
                  <a:schemeClr val="tx1"/>
                </a:solidFill>
              </a:rPr>
            </a:b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Open and check </a:t>
            </a:r>
            <a:r>
              <a:rPr lang="en-US" sz="1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register.jsp</a:t>
            </a: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then change the typo element from &lt;form&gt; to &lt;</a:t>
            </a:r>
            <a:r>
              <a:rPr lang="en-US" sz="1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form:form</a:t>
            </a:r>
            <a:r>
              <a:rPr lang="en-US"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&gt; </a:t>
            </a:r>
            <a:endParaRPr lang="en-SG" b="1" dirty="0">
              <a:solidFill>
                <a:schemeClr val="tx1"/>
              </a:solidFill>
              <a:latin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latin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latin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latin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r>
              <a:rPr lang="en-SG" b="1" dirty="0">
                <a:solidFill>
                  <a:schemeClr val="tx1"/>
                </a:solidFill>
                <a:latin typeface="Calibri" panose="020F0502020204030204" pitchFamily="34" charset="0"/>
                <a:cs typeface="Arial" panose="020B0604020202020204" pitchFamily="34" charset="0"/>
              </a:rPr>
              <a:t>Review</a:t>
            </a:r>
            <a:br>
              <a:rPr lang="en-SG" b="1" dirty="0">
                <a:solidFill>
                  <a:schemeClr val="tx1"/>
                </a:solidFill>
                <a:latin typeface="Calibri" panose="020F0502020204030204" pitchFamily="34" charset="0"/>
                <a:cs typeface="Arial" panose="020B0604020202020204" pitchFamily="34" charset="0"/>
              </a:rPr>
            </a:br>
            <a:r>
              <a:rPr lang="en-US" sz="1600" b="1" dirty="0">
                <a:solidFill>
                  <a:schemeClr val="tx1"/>
                </a:solidFill>
                <a:latin typeface="Calibri" panose="020F0502020204030204" pitchFamily="34" charset="0"/>
                <a:cs typeface="Arial" panose="020B0604020202020204" pitchFamily="34" charset="0"/>
              </a:rPr>
              <a:t>D</a:t>
            </a:r>
            <a:r>
              <a:rPr lang="en-US" sz="1600" dirty="0">
                <a:solidFill>
                  <a:schemeClr val="tx1"/>
                </a:solidFill>
                <a:latin typeface="Calibri" panose="020F0502020204030204" pitchFamily="34" charset="0"/>
                <a:cs typeface="Arial" panose="020B0604020202020204" pitchFamily="34" charset="0"/>
              </a:rPr>
              <a:t>o the code typing correctly so that there are no errors in typing</a:t>
            </a: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13157829-79A1-A751-C74E-882CBAAA67C9}"/>
              </a:ext>
            </a:extLst>
          </p:cNvPr>
          <p:cNvPicPr>
            <a:picLocks noChangeAspect="1"/>
          </p:cNvPicPr>
          <p:nvPr/>
        </p:nvPicPr>
        <p:blipFill>
          <a:blip r:embed="rId2"/>
          <a:stretch>
            <a:fillRect/>
          </a:stretch>
        </p:blipFill>
        <p:spPr>
          <a:xfrm>
            <a:off x="467544" y="1658791"/>
            <a:ext cx="7697274" cy="1009791"/>
          </a:xfrm>
          <a:prstGeom prst="rect">
            <a:avLst/>
          </a:prstGeom>
        </p:spPr>
      </p:pic>
      <p:pic>
        <p:nvPicPr>
          <p:cNvPr id="6" name="Picture 5">
            <a:extLst>
              <a:ext uri="{FF2B5EF4-FFF2-40B4-BE49-F238E27FC236}">
                <a16:creationId xmlns:a16="http://schemas.microsoft.com/office/drawing/2014/main" id="{63F0EC71-BB27-3981-E033-D66D2B489482}"/>
              </a:ext>
            </a:extLst>
          </p:cNvPr>
          <p:cNvPicPr>
            <a:picLocks noChangeAspect="1"/>
          </p:cNvPicPr>
          <p:nvPr/>
        </p:nvPicPr>
        <p:blipFill>
          <a:blip r:embed="rId3"/>
          <a:stretch>
            <a:fillRect/>
          </a:stretch>
        </p:blipFill>
        <p:spPr>
          <a:xfrm>
            <a:off x="491125" y="3621087"/>
            <a:ext cx="8012280" cy="672009"/>
          </a:xfrm>
          <a:prstGeom prst="rect">
            <a:avLst/>
          </a:prstGeom>
        </p:spPr>
      </p:pic>
    </p:spTree>
    <p:extLst>
      <p:ext uri="{BB962C8B-B14F-4D97-AF65-F5344CB8AC3E}">
        <p14:creationId xmlns:p14="http://schemas.microsoft.com/office/powerpoint/2010/main" val="70670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Tools, Process &amp; Techniques</a:t>
            </a:r>
          </a:p>
          <a:p>
            <a:pPr marL="285750" indent="-285750">
              <a:spcBef>
                <a:spcPts val="600"/>
              </a:spcBef>
              <a:spcAft>
                <a:spcPts val="600"/>
              </a:spcAft>
              <a:buFont typeface="Wingdings" panose="05000000000000000000" pitchFamily="2" charset="2"/>
              <a:buChar char="q"/>
              <a:defRPr/>
            </a:pPr>
            <a:r>
              <a:rPr lang="en-SG" sz="1600" b="1" dirty="0">
                <a:solidFill>
                  <a:schemeClr val="tx1"/>
                </a:solidFill>
              </a:rPr>
              <a:t>Problem Logging</a:t>
            </a:r>
          </a:p>
          <a:p>
            <a:pPr lvl="1">
              <a:spcBef>
                <a:spcPts val="600"/>
              </a:spcBef>
              <a:spcAft>
                <a:spcPts val="600"/>
              </a:spcAft>
              <a:defRPr/>
            </a:pPr>
            <a:r>
              <a:rPr lang="en-SG" sz="1600" b="1" dirty="0">
                <a:solidFill>
                  <a:schemeClr val="tx1"/>
                </a:solidFill>
              </a:rPr>
              <a:t>Techniques = Issue Tracking System</a:t>
            </a:r>
            <a:br>
              <a:rPr lang="en-SG" sz="1600" b="1" dirty="0">
                <a:solidFill>
                  <a:schemeClr val="tx1"/>
                </a:solidFill>
              </a:rPr>
            </a:br>
            <a:r>
              <a:rPr lang="en-US" sz="1600" dirty="0">
                <a:solidFill>
                  <a:schemeClr val="tx1"/>
                </a:solidFill>
                <a:effectLst/>
                <a:ea typeface="SimSun" panose="02010600030101010101" pitchFamily="2" charset="-122"/>
                <a:cs typeface="Arial" panose="020B0604020202020204" pitchFamily="34" charset="0"/>
              </a:rPr>
              <a:t>Issue tracking systems track the progress of issues in software applications so that problems and their status can be identified more easily.</a:t>
            </a:r>
          </a:p>
          <a:p>
            <a:pPr lvl="1">
              <a:spcBef>
                <a:spcPts val="600"/>
              </a:spcBef>
              <a:spcAft>
                <a:spcPts val="600"/>
              </a:spcAft>
              <a:defRPr/>
            </a:pPr>
            <a:r>
              <a:rPr lang="en-US" sz="1600" b="1" dirty="0">
                <a:solidFill>
                  <a:schemeClr val="tx1"/>
                </a:solidFill>
                <a:effectLst/>
                <a:ea typeface="SimSun" panose="02010600030101010101" pitchFamily="2" charset="-122"/>
                <a:cs typeface="Arial" panose="020B0604020202020204" pitchFamily="34" charset="0"/>
              </a:rPr>
              <a:t>Tool = Excel sheet</a:t>
            </a:r>
            <a:br>
              <a:rPr lang="en-US" sz="1600" b="1" dirty="0">
                <a:solidFill>
                  <a:schemeClr val="tx1"/>
                </a:solidFill>
                <a:effectLst/>
                <a:ea typeface="SimSun" panose="02010600030101010101" pitchFamily="2" charset="-122"/>
                <a:cs typeface="Arial" panose="020B0604020202020204" pitchFamily="34" charset="0"/>
              </a:rPr>
            </a:br>
            <a:r>
              <a:rPr lang="en-US" sz="1600" dirty="0">
                <a:solidFill>
                  <a:schemeClr val="tx1"/>
                </a:solidFill>
                <a:effectLst/>
                <a:latin typeface="Cambria" panose="02040503050406030204" pitchFamily="18" charset="0"/>
                <a:ea typeface="SimSun" panose="02010600030101010101" pitchFamily="2" charset="-122"/>
                <a:cs typeface="Arial" panose="020B0604020202020204" pitchFamily="34" charset="0"/>
              </a:rPr>
              <a:t>Creating a tracking document template in Excel is a useful tool for problem identification.</a:t>
            </a:r>
          </a:p>
          <a:p>
            <a:pPr lvl="1">
              <a:spcBef>
                <a:spcPts val="600"/>
              </a:spcBef>
              <a:spcAft>
                <a:spcPts val="600"/>
              </a:spcAft>
              <a:defRPr/>
            </a:pPr>
            <a:r>
              <a:rPr lang="en-US" sz="1600" b="1" dirty="0">
                <a:solidFill>
                  <a:schemeClr val="tx1"/>
                </a:solidFill>
                <a:effectLst/>
                <a:ea typeface="SimSun" panose="02010600030101010101" pitchFamily="2" charset="-122"/>
                <a:cs typeface="Arial" panose="020B0604020202020204" pitchFamily="34" charset="0"/>
              </a:rPr>
              <a:t>Process:</a:t>
            </a:r>
          </a:p>
          <a:p>
            <a:pPr lvl="1">
              <a:spcBef>
                <a:spcPts val="600"/>
              </a:spcBef>
              <a:spcAft>
                <a:spcPts val="600"/>
              </a:spcAft>
              <a:defRPr/>
            </a:pPr>
            <a:endParaRPr lang="en-US" sz="1600" b="1" dirty="0">
              <a:solidFill>
                <a:schemeClr val="tx1"/>
              </a:solidFill>
              <a:effectLst/>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lvl="1">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91544AAB-981F-2A22-D4AE-2AABD564FF7C}"/>
              </a:ext>
            </a:extLst>
          </p:cNvPr>
          <p:cNvPicPr>
            <a:picLocks noChangeAspect="1"/>
          </p:cNvPicPr>
          <p:nvPr/>
        </p:nvPicPr>
        <p:blipFill>
          <a:blip r:embed="rId2"/>
          <a:stretch>
            <a:fillRect/>
          </a:stretch>
        </p:blipFill>
        <p:spPr>
          <a:xfrm>
            <a:off x="539552" y="3884117"/>
            <a:ext cx="6006635" cy="28579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1600" b="1" dirty="0">
                <a:solidFill>
                  <a:schemeClr val="tx1"/>
                </a:solidFill>
              </a:rPr>
              <a:t>Problem Investigation</a:t>
            </a:r>
          </a:p>
          <a:p>
            <a:pPr lvl="1">
              <a:spcBef>
                <a:spcPts val="600"/>
              </a:spcBef>
              <a:spcAft>
                <a:spcPts val="600"/>
              </a:spcAft>
              <a:defRPr/>
            </a:pPr>
            <a:r>
              <a:rPr lang="en-SG" sz="1600" b="1" dirty="0">
                <a:solidFill>
                  <a:schemeClr val="tx1"/>
                </a:solidFill>
              </a:rPr>
              <a:t>Techniques = Root Cause Analysis</a:t>
            </a:r>
            <a:br>
              <a:rPr lang="en-SG" sz="1600" b="1" dirty="0">
                <a:solidFill>
                  <a:schemeClr val="tx1"/>
                </a:solidFill>
              </a:rPr>
            </a:br>
            <a:br>
              <a:rPr lang="en-SG" sz="1600" b="1" dirty="0">
                <a:solidFill>
                  <a:schemeClr val="tx1"/>
                </a:solidFill>
              </a:rPr>
            </a:br>
            <a:r>
              <a:rPr lang="en-US" sz="1600" b="1" dirty="0">
                <a:solidFill>
                  <a:schemeClr val="tx1"/>
                </a:solidFill>
                <a:effectLst/>
                <a:ea typeface="SimSun" panose="02010600030101010101" pitchFamily="2" charset="-122"/>
                <a:cs typeface="Arial" panose="020B0604020202020204" pitchFamily="34" charset="0"/>
              </a:rPr>
              <a:t>Tool = Fishbone</a:t>
            </a:r>
            <a:br>
              <a:rPr lang="en-US" sz="1600" b="1" dirty="0">
                <a:solidFill>
                  <a:schemeClr val="tx1"/>
                </a:solidFill>
                <a:effectLst/>
                <a:ea typeface="SimSun" panose="02010600030101010101" pitchFamily="2" charset="-122"/>
                <a:cs typeface="Arial" panose="020B0604020202020204" pitchFamily="34" charset="0"/>
              </a:rPr>
            </a:br>
            <a:r>
              <a:rPr lang="en-US" sz="1600" dirty="0">
                <a:solidFill>
                  <a:schemeClr val="tx1"/>
                </a:solidFill>
                <a:effectLst/>
                <a:ea typeface="SimSun" panose="02010600030101010101" pitchFamily="2" charset="-122"/>
                <a:cs typeface="Arial" panose="020B0604020202020204" pitchFamily="34" charset="0"/>
              </a:rPr>
              <a:t>The Fishbone is a fantastic visualization tool for identifying multiple root causes. It had the shape of a fish's skeleton, with the problem's effect on the right side and potential causes represented by the fish's spine on the left.</a:t>
            </a:r>
          </a:p>
          <a:p>
            <a:pPr lvl="1">
              <a:spcBef>
                <a:spcPts val="600"/>
              </a:spcBef>
              <a:spcAft>
                <a:spcPts val="600"/>
              </a:spcAft>
              <a:defRPr/>
            </a:pPr>
            <a:br>
              <a:rPr lang="en-US" sz="1600" b="1" dirty="0">
                <a:solidFill>
                  <a:schemeClr val="tx1"/>
                </a:solidFill>
                <a:effectLst/>
                <a:ea typeface="SimSun" panose="02010600030101010101" pitchFamily="2" charset="-122"/>
                <a:cs typeface="Arial" panose="020B0604020202020204" pitchFamily="34" charset="0"/>
              </a:rPr>
            </a:br>
            <a:r>
              <a:rPr lang="en-US" sz="1600" b="1" dirty="0">
                <a:solidFill>
                  <a:schemeClr val="tx1"/>
                </a:solidFill>
                <a:effectLst/>
                <a:ea typeface="SimSun" panose="02010600030101010101" pitchFamily="2" charset="-122"/>
                <a:cs typeface="Arial" panose="020B0604020202020204" pitchFamily="34" charset="0"/>
              </a:rPr>
              <a:t>Process:</a:t>
            </a:r>
          </a:p>
          <a:p>
            <a:pPr marL="1162050" lvl="1" indent="-342900" algn="just">
              <a:lnSpc>
                <a:spcPts val="1300"/>
              </a:lnSpc>
              <a:spcBef>
                <a:spcPts val="600"/>
              </a:spcBef>
              <a:spcAft>
                <a:spcPts val="200"/>
              </a:spcAft>
              <a:buAutoNum type="arabicPeriod"/>
              <a:tabLst>
                <a:tab pos="3060700" algn="l"/>
              </a:tabLst>
            </a:pPr>
            <a:r>
              <a:rPr lang="en-US" sz="1600" strike="noStrike" dirty="0">
                <a:solidFill>
                  <a:schemeClr val="tx1"/>
                </a:solidFill>
                <a:effectLst/>
                <a:latin typeface="Cambria" panose="02040503050406030204" pitchFamily="18" charset="0"/>
                <a:ea typeface="SimSun" panose="02010600030101010101" pitchFamily="2" charset="-122"/>
                <a:cs typeface="Arial" panose="020B0604020202020204" pitchFamily="34" charset="0"/>
              </a:rPr>
              <a:t>Define the problem statement clearly.</a:t>
            </a:r>
          </a:p>
          <a:p>
            <a:pPr marL="1162050" lvl="1" indent="-342900" algn="just">
              <a:lnSpc>
                <a:spcPts val="1300"/>
              </a:lnSpc>
              <a:spcBef>
                <a:spcPts val="600"/>
              </a:spcBef>
              <a:spcAft>
                <a:spcPts val="200"/>
              </a:spcAft>
              <a:buAutoNum type="arabicPeriod"/>
              <a:tabLst>
                <a:tab pos="3060700" algn="l"/>
              </a:tabLst>
            </a:pPr>
            <a:r>
              <a:rPr lang="en-US" sz="1600" strike="noStrike" dirty="0">
                <a:solidFill>
                  <a:schemeClr val="tx1"/>
                </a:solidFill>
                <a:effectLst/>
                <a:latin typeface="Cambria" panose="02040503050406030204" pitchFamily="18" charset="0"/>
                <a:ea typeface="SimSun" panose="02010600030101010101" pitchFamily="2" charset="-122"/>
                <a:cs typeface="Arial" panose="020B0604020202020204" pitchFamily="34" charset="0"/>
              </a:rPr>
              <a:t>Add fishbones as categories of possible causes.</a:t>
            </a:r>
          </a:p>
          <a:p>
            <a:pPr marL="1162050" lvl="1" indent="-342900" algn="just">
              <a:lnSpc>
                <a:spcPts val="1300"/>
              </a:lnSpc>
              <a:spcBef>
                <a:spcPts val="600"/>
              </a:spcBef>
              <a:spcAft>
                <a:spcPts val="200"/>
              </a:spcAft>
              <a:buAutoNum type="arabicPeriod"/>
              <a:tabLst>
                <a:tab pos="3060700" algn="l"/>
              </a:tabLst>
            </a:pPr>
            <a:r>
              <a:rPr lang="en-US" sz="1600" strike="noStrike" dirty="0">
                <a:solidFill>
                  <a:schemeClr val="tx1"/>
                </a:solidFill>
                <a:effectLst/>
                <a:latin typeface="Cambria" panose="02040503050406030204" pitchFamily="18" charset="0"/>
                <a:ea typeface="SimSun" panose="02010600030101010101" pitchFamily="2" charset="-122"/>
                <a:cs typeface="Arial" panose="020B0604020202020204" pitchFamily="34" charset="0"/>
              </a:rPr>
              <a:t>Determine the link between the root cause and the problem.</a:t>
            </a:r>
          </a:p>
          <a:p>
            <a:pPr marL="1162050" lvl="1" indent="-342900" algn="just">
              <a:lnSpc>
                <a:spcPts val="1300"/>
              </a:lnSpc>
              <a:spcBef>
                <a:spcPts val="600"/>
              </a:spcBef>
              <a:spcAft>
                <a:spcPts val="200"/>
              </a:spcAft>
              <a:buAutoNum type="arabicPeriod"/>
              <a:tabLst>
                <a:tab pos="3060700" algn="l"/>
              </a:tabLst>
            </a:pPr>
            <a:r>
              <a:rPr lang="en-US" sz="1600" strike="noStrike" dirty="0">
                <a:solidFill>
                  <a:schemeClr val="tx1"/>
                </a:solidFill>
                <a:effectLst/>
                <a:latin typeface="Cambria" panose="02040503050406030204" pitchFamily="18" charset="0"/>
                <a:ea typeface="SimSun" panose="02010600030101010101" pitchFamily="2" charset="-122"/>
                <a:cs typeface="Arial" panose="020B0604020202020204" pitchFamily="34" charset="0"/>
              </a:rPr>
              <a:t>Primary and secondary causes are classified and prioritized.</a:t>
            </a:r>
            <a:endParaRPr lang="en-US" sz="1600" b="1" dirty="0">
              <a:solidFill>
                <a:schemeClr val="tx1"/>
              </a:solidFill>
              <a:effectLst/>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lvl="1">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24185441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88647A0A518049BF4ABFF3F6413FD5" ma:contentTypeVersion="10" ma:contentTypeDescription="Create a new document." ma:contentTypeScope="" ma:versionID="93fa5f609a44b960b7a0272d6975834c">
  <xsd:schema xmlns:xsd="http://www.w3.org/2001/XMLSchema" xmlns:xs="http://www.w3.org/2001/XMLSchema" xmlns:p="http://schemas.microsoft.com/office/2006/metadata/properties" xmlns:ns2="cb49ea42-c776-4921-925a-6f2d18d3f7cb" xmlns:ns3="7fb2fad2-2bec-4404-ace4-eb291a679560" targetNamespace="http://schemas.microsoft.com/office/2006/metadata/properties" ma:root="true" ma:fieldsID="7031940ede5a50c2403ad4c677a3c673" ns2:_="" ns3:_="">
    <xsd:import namespace="cb49ea42-c776-4921-925a-6f2d18d3f7cb"/>
    <xsd:import namespace="7fb2fad2-2bec-4404-ace4-eb291a67956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9ea42-c776-4921-925a-6f2d18d3f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fb2fad2-2bec-4404-ace4-eb291a67956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42a1239-6e5d-4b86-a148-387fd8a67a23}" ma:internalName="TaxCatchAll" ma:showField="CatchAllData" ma:web="7fb2fad2-2bec-4404-ace4-eb291a6795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fb2fad2-2bec-4404-ace4-eb291a679560" xsi:nil="true"/>
    <lcf76f155ced4ddcb4097134ff3c332f xmlns="cb49ea42-c776-4921-925a-6f2d18d3f7c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3CD4397-CD30-4EC0-9F24-DB19A37444B8}">
  <ds:schemaRefs>
    <ds:schemaRef ds:uri="http://schemas.microsoft.com/sharepoint/v3/contenttype/forms"/>
  </ds:schemaRefs>
</ds:datastoreItem>
</file>

<file path=customXml/itemProps2.xml><?xml version="1.0" encoding="utf-8"?>
<ds:datastoreItem xmlns:ds="http://schemas.openxmlformats.org/officeDocument/2006/customXml" ds:itemID="{05D9DD7C-D39B-45F2-A724-6EB6D4723C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9ea42-c776-4921-925a-6f2d18d3f7cb"/>
    <ds:schemaRef ds:uri="7fb2fad2-2bec-4404-ace4-eb291a6795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F3EE97-662C-45BD-AEBD-57BE7DC9224B}">
  <ds:schemaRefs>
    <ds:schemaRef ds:uri="http://www.w3.org/XML/1998/namespac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 ds:uri="http://purl.org/dc/terms/"/>
    <ds:schemaRef ds:uri="7fb2fad2-2bec-4404-ace4-eb291a679560"/>
    <ds:schemaRef ds:uri="cb49ea42-c776-4921-925a-6f2d18d3f7cb"/>
  </ds:schemaRefs>
</ds:datastoreItem>
</file>

<file path=docProps/app.xml><?xml version="1.0" encoding="utf-8"?>
<Properties xmlns="http://schemas.openxmlformats.org/officeDocument/2006/extended-properties" xmlns:vt="http://schemas.openxmlformats.org/officeDocument/2006/docPropsVTypes">
  <TotalTime>54253</TotalTime>
  <Words>1216</Words>
  <Application>Microsoft Office PowerPoint</Application>
  <PresentationFormat>On-screen Show (4:3)</PresentationFormat>
  <Paragraphs>288</Paragraphs>
  <Slides>19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19</vt:i4>
      </vt:variant>
    </vt:vector>
  </HeadingPairs>
  <TitlesOfParts>
    <vt:vector size="27" baseType="lpstr">
      <vt:lpstr>Arial</vt:lpstr>
      <vt:lpstr>Calibri</vt:lpstr>
      <vt:lpstr>Cambria</vt:lpstr>
      <vt:lpstr>Symbol</vt:lpstr>
      <vt:lpstr>Wingdings</vt:lpstr>
      <vt:lpstr>Office Theme</vt:lpstr>
      <vt:lpstr>1_Office Theme</vt:lpstr>
      <vt:lpstr>2_Office Theme</vt:lpstr>
      <vt:lpstr>Problem Manage a Server Outage Scenario &amp; an Issue &amp; Change Request Management System</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Wildan Luqmanul Hakim</cp:lastModifiedBy>
  <cp:revision>1727</cp:revision>
  <cp:lastPrinted>2015-07-27T02:04:21Z</cp:lastPrinted>
  <dcterms:created xsi:type="dcterms:W3CDTF">2012-01-26T10:45:43Z</dcterms:created>
  <dcterms:modified xsi:type="dcterms:W3CDTF">2022-10-21T13:38:29Z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0x0101008C88647A0A518049BF4ABFF3F6413FD5</vt:lpwstr>
  </property>
</Properties>
</file>