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8"/>
  </p:notesMasterIdLst>
  <p:handoutMasterIdLst>
    <p:handoutMasterId r:id="rId29"/>
  </p:handoutMasterIdLst>
  <p:sldIdLst>
    <p:sldId id="338" r:id="rId7"/>
    <p:sldId id="372" r:id="rId8"/>
    <p:sldId id="494" r:id="rId9"/>
    <p:sldId id="534" r:id="rId10"/>
    <p:sldId id="542" r:id="rId11"/>
    <p:sldId id="537" r:id="rId12"/>
    <p:sldId id="543" r:id="rId13"/>
    <p:sldId id="536" r:id="rId14"/>
    <p:sldId id="538" r:id="rId15"/>
    <p:sldId id="544" r:id="rId16"/>
    <p:sldId id="540" r:id="rId17"/>
    <p:sldId id="545" r:id="rId18"/>
    <p:sldId id="546" r:id="rId19"/>
    <p:sldId id="505" r:id="rId20"/>
    <p:sldId id="496" r:id="rId21"/>
    <p:sldId id="501" r:id="rId22"/>
    <p:sldId id="513" r:id="rId23"/>
    <p:sldId id="547" r:id="rId24"/>
    <p:sldId id="502" r:id="rId25"/>
    <p:sldId id="548" r:id="rId26"/>
    <p:sldId id="504" r:id="rId27"/>
  </p:sldIdLst>
  <p:sldSz cx="9144000" cy="6858000" type="screen4x3"/>
  <p:notesSz cx="9939338" cy="6807200"/>
  <p:custDataLst>
    <p:tags r:id="rId30"/>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C595B-0061-4014-A8DA-998998A35F23}" v="21" dt="2022-06-16T01:41:09.839"/>
    <p1510:client id="{3B607655-7413-4EDE-BFA7-57556888A205}" v="1" dt="2022-05-17T18:33:24.487"/>
    <p1510:client id="{4AB16CE6-FB30-4436-88CA-564C77E30995}" v="6" dt="2021-03-07T13:11:21.997"/>
    <p1510:client id="{548C703B-1049-4B53-B7C7-60858407C426}" v="3" dt="2022-05-08T07:55:55.604"/>
    <p1510:client id="{6013781E-60B3-4460-A4C8-A29B78B27CCA}" v="2" dt="2021-03-08T02:13:53.957"/>
    <p1510:client id="{668FC3BE-8AC1-4F05-9081-6EFE09DC792D}" v="3" dt="2022-05-07T09:39:34.170"/>
    <p1510:client id="{691E5E5E-BFF2-46F9-BFCF-BC003181F458}" v="17" dt="2022-05-09T08:40:43.416"/>
    <p1510:client id="{6FB5DADC-CEAC-4B70-B521-F8652D855516}" v="2" dt="2021-03-08T05:24:22.839"/>
    <p1510:client id="{A7CADFE3-3016-42CA-B5DF-5E3AE71F98DE}" v="2" dt="2021-03-10T16:29:32.775"/>
    <p1510:client id="{BD430C61-1DE3-4863-8E7B-F24DAEA8CCC1}" v="39" dt="2022-06-16T01:54:27.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guide orient="horz" pos="2614"/>
        <p:guide pos="2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10/21/2022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10/21/2022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extLst>
      <p:ext uri="{BB962C8B-B14F-4D97-AF65-F5344CB8AC3E}">
        <p14:creationId xmlns:p14="http://schemas.microsoft.com/office/powerpoint/2010/main" val="986033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extLst>
      <p:ext uri="{BB962C8B-B14F-4D97-AF65-F5344CB8AC3E}">
        <p14:creationId xmlns:p14="http://schemas.microsoft.com/office/powerpoint/2010/main" val="294001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extLst>
      <p:ext uri="{BB962C8B-B14F-4D97-AF65-F5344CB8AC3E}">
        <p14:creationId xmlns:p14="http://schemas.microsoft.com/office/powerpoint/2010/main" val="141877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14</a:t>
            </a:fld>
            <a:endParaRPr lang="en-US" altLang="en-US">
              <a:solidFill>
                <a:srgbClr val="000000"/>
              </a:solidFill>
            </a:endParaRPr>
          </a:p>
        </p:txBody>
      </p:sp>
    </p:spTree>
    <p:extLst>
      <p:ext uri="{BB962C8B-B14F-4D97-AF65-F5344CB8AC3E}">
        <p14:creationId xmlns:p14="http://schemas.microsoft.com/office/powerpoint/2010/main" val="160661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2950878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40774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122271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313178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20</a:t>
            </a:fld>
            <a:endParaRPr lang="en-US" altLang="en-US">
              <a:solidFill>
                <a:srgbClr val="000000"/>
              </a:solidFill>
            </a:endParaRPr>
          </a:p>
        </p:txBody>
      </p:sp>
    </p:spTree>
    <p:extLst>
      <p:ext uri="{BB962C8B-B14F-4D97-AF65-F5344CB8AC3E}">
        <p14:creationId xmlns:p14="http://schemas.microsoft.com/office/powerpoint/2010/main" val="100617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21</a:t>
            </a:fld>
            <a:endParaRPr lang="en-US" altLang="en-US">
              <a:solidFill>
                <a:srgbClr val="000000"/>
              </a:solidFill>
            </a:endParaRPr>
          </a:p>
        </p:txBody>
      </p:sp>
    </p:spTree>
    <p:extLst>
      <p:ext uri="{BB962C8B-B14F-4D97-AF65-F5344CB8AC3E}">
        <p14:creationId xmlns:p14="http://schemas.microsoft.com/office/powerpoint/2010/main" val="233505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34F6-2AAB-4E7C-AB88-FA2B0A2D06FA}"/>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B79E285-B3F8-47B6-9C8A-E5A3EF204B17}"/>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3748665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a:t>Plan, Schedule, Test Community Portal</a:t>
            </a:r>
            <a:endParaRPr lang="en-GB" altLang="en-US">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22 September 2022 </a:t>
            </a:r>
            <a:r>
              <a:rPr lang="en-US" altLang="en-US" sz="1400" b="1" dirty="0">
                <a:highlight>
                  <a:srgbClr val="FFFF00"/>
                </a:highlight>
                <a:latin typeface="+mn-lt"/>
              </a:rPr>
              <a:t>	</a:t>
            </a:r>
          </a:p>
          <a:p>
            <a:pPr>
              <a:lnSpc>
                <a:spcPts val="1800"/>
              </a:lnSpc>
              <a:spcBef>
                <a:spcPts val="200"/>
              </a:spcBef>
              <a:spcAft>
                <a:spcPts val="200"/>
              </a:spcAft>
              <a:defRPr/>
            </a:pPr>
            <a:r>
              <a:rPr lang="en-US" altLang="en-US" sz="1400" b="1" dirty="0">
                <a:latin typeface="+mn-lt"/>
              </a:rPr>
              <a:t>End Date		: 31 October 2022</a:t>
            </a:r>
            <a:endParaRPr lang="en-US" altLang="en-US" sz="1400" b="1" dirty="0">
              <a:highlight>
                <a:srgbClr val="FFFF00"/>
              </a:highlight>
              <a:latin typeface="+mn-lt"/>
            </a:endParaRPr>
          </a:p>
          <a:p>
            <a:pPr>
              <a:lnSpc>
                <a:spcPts val="1800"/>
              </a:lnSpc>
              <a:spcBef>
                <a:spcPts val="200"/>
              </a:spcBef>
              <a:spcAft>
                <a:spcPts val="200"/>
              </a:spcAft>
              <a:defRPr/>
            </a:pPr>
            <a:r>
              <a:rPr lang="en-US" altLang="en-US" sz="1400" b="1" dirty="0">
                <a:latin typeface="+mn-lt"/>
              </a:rPr>
              <a:t>Submission Date	: 21 October 2022</a:t>
            </a:r>
            <a:endParaRPr lang="en-US" altLang="en-US" sz="1400" b="1" dirty="0">
              <a:highlight>
                <a:srgbClr val="FFFF00"/>
              </a:highlight>
              <a:latin typeface="+mn-lt"/>
            </a:endParaRP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NICF Capstone Project using Java</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NICF-Advanced Certificate in </a:t>
            </a:r>
            <a:r>
              <a:rPr lang="en-US" altLang="en-US" sz="1400" dirty="0" err="1">
                <a:latin typeface="+mn-lt"/>
              </a:rPr>
              <a:t>Infocomm</a:t>
            </a:r>
            <a:r>
              <a:rPr lang="en-US" altLang="en-US" sz="1400" dirty="0">
                <a:latin typeface="+mn-lt"/>
              </a:rPr>
              <a:t> Technology (Software and Applications)</a:t>
            </a: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Wildan Luqmanul Hakim 	</a:t>
            </a:r>
          </a:p>
          <a:p>
            <a:pPr>
              <a:lnSpc>
                <a:spcPts val="1800"/>
              </a:lnSpc>
              <a:spcBef>
                <a:spcPts val="200"/>
              </a:spcBef>
              <a:spcAft>
                <a:spcPts val="200"/>
              </a:spcAft>
              <a:defRPr/>
            </a:pPr>
            <a:r>
              <a:rPr lang="en-US" altLang="en-US" sz="1400" b="1" dirty="0">
                <a:latin typeface="+mn-lt"/>
              </a:rPr>
              <a:t>Enrollment ID	: BDSE-0322/STTB		</a:t>
            </a:r>
          </a:p>
          <a:p>
            <a:pPr>
              <a:lnSpc>
                <a:spcPts val="1800"/>
              </a:lnSpc>
              <a:spcBef>
                <a:spcPts val="200"/>
              </a:spcBef>
              <a:spcAft>
                <a:spcPts val="200"/>
              </a:spcAft>
              <a:defRPr/>
            </a:pPr>
            <a:r>
              <a:rPr lang="en-US" altLang="en-US" sz="1400" b="1" dirty="0">
                <a:latin typeface="+mn-lt"/>
              </a:rPr>
              <a:t>Presentation Date</a:t>
            </a:r>
            <a:r>
              <a:rPr lang="en-US" altLang="en-US" sz="1400" b="1">
                <a:latin typeface="+mn-lt"/>
              </a:rPr>
              <a:t>	:</a:t>
            </a: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Test Schedule</a:t>
            </a:r>
            <a:endParaRPr lang="en-US" altLang="en-US" sz="280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A8E925CA-951C-2020-BE11-A717A861567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Test Schedule</a:t>
            </a:r>
          </a:p>
          <a:p>
            <a:pPr marL="285750" indent="-285750">
              <a:buFont typeface="Wingdings" panose="05000000000000000000" pitchFamily="2" charset="2"/>
              <a:buChar char="q"/>
              <a:defRPr/>
            </a:pPr>
            <a:endParaRPr lang="en-SG" b="1" dirty="0">
              <a:solidFill>
                <a:schemeClr val="tx1"/>
              </a:solidFill>
            </a:endParaRPr>
          </a:p>
          <a:p>
            <a:pPr marL="742950" lvl="1" indent="-285750">
              <a:buFont typeface="Wingdings" panose="05000000000000000000" pitchFamily="2" charset="2"/>
              <a:buChar char="§"/>
              <a:defRPr/>
            </a:pPr>
            <a:endParaRPr lang="en-SG" b="1" dirty="0">
              <a:solidFill>
                <a:schemeClr val="tx1"/>
              </a:solidFill>
            </a:endParaRPr>
          </a:p>
          <a:p>
            <a:pPr marL="742950" lvl="1" indent="-285750">
              <a:buFont typeface="Wingdings" panose="05000000000000000000" pitchFamily="2" charset="2"/>
              <a:buChar char="§"/>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p:txBody>
      </p:sp>
      <p:pic>
        <p:nvPicPr>
          <p:cNvPr id="5" name="Picture 4">
            <a:extLst>
              <a:ext uri="{FF2B5EF4-FFF2-40B4-BE49-F238E27FC236}">
                <a16:creationId xmlns:a16="http://schemas.microsoft.com/office/drawing/2014/main" id="{98EF5132-87B5-B02C-782B-70233DA18ACA}"/>
              </a:ext>
            </a:extLst>
          </p:cNvPr>
          <p:cNvPicPr>
            <a:picLocks noChangeAspect="1"/>
          </p:cNvPicPr>
          <p:nvPr/>
        </p:nvPicPr>
        <p:blipFill>
          <a:blip r:embed="rId2"/>
          <a:stretch>
            <a:fillRect/>
          </a:stretch>
        </p:blipFill>
        <p:spPr>
          <a:xfrm>
            <a:off x="287538" y="1816593"/>
            <a:ext cx="8497486" cy="4305901"/>
          </a:xfrm>
          <a:prstGeom prst="rect">
            <a:avLst/>
          </a:prstGeom>
        </p:spPr>
      </p:pic>
    </p:spTree>
    <p:extLst>
      <p:ext uri="{BB962C8B-B14F-4D97-AF65-F5344CB8AC3E}">
        <p14:creationId xmlns:p14="http://schemas.microsoft.com/office/powerpoint/2010/main" val="145358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Test Results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anchor="t"/>
          <a:lstStyle/>
          <a:p>
            <a:pPr marL="285750" indent="-285750">
              <a:spcBef>
                <a:spcPts val="600"/>
              </a:spcBef>
              <a:spcAft>
                <a:spcPts val="600"/>
              </a:spcAft>
              <a:buFont typeface="Wingdings" panose="05000000000000000000" pitchFamily="2" charset="2"/>
              <a:buChar char="q"/>
              <a:defRPr/>
            </a:pPr>
            <a:r>
              <a:rPr lang="en-SG" dirty="0">
                <a:solidFill>
                  <a:schemeClr val="tx1"/>
                </a:solidFill>
              </a:rPr>
              <a:t>Unit testing</a:t>
            </a:r>
            <a:endParaRPr lang="en-SG" dirty="0">
              <a:solidFill>
                <a:schemeClr val="tx1"/>
              </a:solidFill>
              <a:highlight>
                <a:srgbClr val="FFFF00"/>
              </a:highlight>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88BA5169-E7BA-BD9E-36DE-3465D80D2D61}"/>
              </a:ext>
            </a:extLst>
          </p:cNvPr>
          <p:cNvPicPr>
            <a:picLocks noChangeAspect="1"/>
          </p:cNvPicPr>
          <p:nvPr/>
        </p:nvPicPr>
        <p:blipFill>
          <a:blip r:embed="rId2"/>
          <a:stretch>
            <a:fillRect/>
          </a:stretch>
        </p:blipFill>
        <p:spPr>
          <a:xfrm>
            <a:off x="337185" y="2217991"/>
            <a:ext cx="3714750" cy="3324225"/>
          </a:xfrm>
          <a:prstGeom prst="rect">
            <a:avLst/>
          </a:prstGeom>
        </p:spPr>
      </p:pic>
      <p:pic>
        <p:nvPicPr>
          <p:cNvPr id="4" name="Picture 3">
            <a:extLst>
              <a:ext uri="{FF2B5EF4-FFF2-40B4-BE49-F238E27FC236}">
                <a16:creationId xmlns:a16="http://schemas.microsoft.com/office/drawing/2014/main" id="{93EBDEC5-F609-7600-0E60-341A125FC031}"/>
              </a:ext>
            </a:extLst>
          </p:cNvPr>
          <p:cNvPicPr>
            <a:picLocks noChangeAspect="1"/>
          </p:cNvPicPr>
          <p:nvPr/>
        </p:nvPicPr>
        <p:blipFill>
          <a:blip r:embed="rId3"/>
          <a:stretch>
            <a:fillRect/>
          </a:stretch>
        </p:blipFill>
        <p:spPr>
          <a:xfrm>
            <a:off x="4442885" y="1864095"/>
            <a:ext cx="4152475" cy="40059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Test Results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anchor="t"/>
          <a:lstStyle/>
          <a:p>
            <a:pPr marL="285750" indent="-285750">
              <a:spcBef>
                <a:spcPts val="600"/>
              </a:spcBef>
              <a:spcAft>
                <a:spcPts val="600"/>
              </a:spcAft>
              <a:buFont typeface="Wingdings" panose="05000000000000000000" pitchFamily="2" charset="2"/>
              <a:buChar char="q"/>
              <a:defRPr/>
            </a:pPr>
            <a:r>
              <a:rPr lang="en-SG" dirty="0">
                <a:solidFill>
                  <a:schemeClr val="tx1"/>
                </a:solidFill>
              </a:rPr>
              <a:t>Unit Acceptance Testing (UAT)</a:t>
            </a:r>
            <a:endParaRPr lang="en-SG" dirty="0">
              <a:solidFill>
                <a:schemeClr val="tx1"/>
              </a:solidFill>
              <a:highlight>
                <a:srgbClr val="FFFF00"/>
              </a:highlight>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C9A57364-85EE-8600-D8D0-A4D9CCB3B561}"/>
              </a:ext>
            </a:extLst>
          </p:cNvPr>
          <p:cNvPicPr>
            <a:picLocks noChangeAspect="1"/>
          </p:cNvPicPr>
          <p:nvPr/>
        </p:nvPicPr>
        <p:blipFill>
          <a:blip r:embed="rId2"/>
          <a:stretch>
            <a:fillRect/>
          </a:stretch>
        </p:blipFill>
        <p:spPr>
          <a:xfrm>
            <a:off x="855699" y="1686027"/>
            <a:ext cx="7432602" cy="1050517"/>
          </a:xfrm>
          <a:prstGeom prst="rect">
            <a:avLst/>
          </a:prstGeom>
        </p:spPr>
      </p:pic>
      <p:pic>
        <p:nvPicPr>
          <p:cNvPr id="6" name="Picture 5">
            <a:extLst>
              <a:ext uri="{FF2B5EF4-FFF2-40B4-BE49-F238E27FC236}">
                <a16:creationId xmlns:a16="http://schemas.microsoft.com/office/drawing/2014/main" id="{92B9E17F-959D-E1C0-960E-6E28FE7E8907}"/>
              </a:ext>
            </a:extLst>
          </p:cNvPr>
          <p:cNvPicPr>
            <a:picLocks noChangeAspect="1"/>
          </p:cNvPicPr>
          <p:nvPr/>
        </p:nvPicPr>
        <p:blipFill>
          <a:blip r:embed="rId3"/>
          <a:stretch>
            <a:fillRect/>
          </a:stretch>
        </p:blipFill>
        <p:spPr>
          <a:xfrm>
            <a:off x="298704" y="3078994"/>
            <a:ext cx="2743200" cy="3204845"/>
          </a:xfrm>
          <a:prstGeom prst="rect">
            <a:avLst/>
          </a:prstGeom>
        </p:spPr>
      </p:pic>
      <p:pic>
        <p:nvPicPr>
          <p:cNvPr id="7" name="Picture 6">
            <a:extLst>
              <a:ext uri="{FF2B5EF4-FFF2-40B4-BE49-F238E27FC236}">
                <a16:creationId xmlns:a16="http://schemas.microsoft.com/office/drawing/2014/main" id="{119477A1-88D3-7868-EB47-CB0EE53379B5}"/>
              </a:ext>
            </a:extLst>
          </p:cNvPr>
          <p:cNvPicPr>
            <a:picLocks noChangeAspect="1"/>
          </p:cNvPicPr>
          <p:nvPr/>
        </p:nvPicPr>
        <p:blipFill>
          <a:blip r:embed="rId4"/>
          <a:stretch>
            <a:fillRect/>
          </a:stretch>
        </p:blipFill>
        <p:spPr>
          <a:xfrm>
            <a:off x="3816098" y="2872936"/>
            <a:ext cx="4572000" cy="3616960"/>
          </a:xfrm>
          <a:prstGeom prst="rect">
            <a:avLst/>
          </a:prstGeom>
        </p:spPr>
      </p:pic>
    </p:spTree>
    <p:extLst>
      <p:ext uri="{BB962C8B-B14F-4D97-AF65-F5344CB8AC3E}">
        <p14:creationId xmlns:p14="http://schemas.microsoft.com/office/powerpoint/2010/main" val="215772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Test Results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43668"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anchor="t"/>
          <a:lstStyle/>
          <a:p>
            <a:pPr marL="285750" indent="-285750">
              <a:spcBef>
                <a:spcPts val="600"/>
              </a:spcBef>
              <a:spcAft>
                <a:spcPts val="600"/>
              </a:spcAft>
              <a:buFont typeface="Wingdings" panose="05000000000000000000" pitchFamily="2" charset="2"/>
              <a:buChar char="q"/>
              <a:defRPr/>
            </a:pPr>
            <a:r>
              <a:rPr lang="en-SG" dirty="0">
                <a:solidFill>
                  <a:schemeClr val="tx1"/>
                </a:solidFill>
              </a:rPr>
              <a:t>Cross Browser testing</a:t>
            </a:r>
            <a:endParaRPr lang="en-SG" dirty="0">
              <a:solidFill>
                <a:schemeClr val="tx1"/>
              </a:solidFill>
              <a:highlight>
                <a:srgbClr val="FFFF00"/>
              </a:highlight>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00C18814-7665-3F6A-5F0A-FCB0E4982604}"/>
              </a:ext>
            </a:extLst>
          </p:cNvPr>
          <p:cNvPicPr>
            <a:picLocks noChangeAspect="1"/>
          </p:cNvPicPr>
          <p:nvPr/>
        </p:nvPicPr>
        <p:blipFill>
          <a:blip r:embed="rId2"/>
          <a:stretch>
            <a:fillRect/>
          </a:stretch>
        </p:blipFill>
        <p:spPr>
          <a:xfrm>
            <a:off x="914944" y="1629528"/>
            <a:ext cx="6900128" cy="2238080"/>
          </a:xfrm>
          <a:prstGeom prst="rect">
            <a:avLst/>
          </a:prstGeom>
        </p:spPr>
      </p:pic>
      <p:pic>
        <p:nvPicPr>
          <p:cNvPr id="9" name="Picture 8">
            <a:extLst>
              <a:ext uri="{FF2B5EF4-FFF2-40B4-BE49-F238E27FC236}">
                <a16:creationId xmlns:a16="http://schemas.microsoft.com/office/drawing/2014/main" id="{D276EFB3-255E-F97E-011A-8B60E38FD8C3}"/>
              </a:ext>
            </a:extLst>
          </p:cNvPr>
          <p:cNvPicPr>
            <a:picLocks noChangeAspect="1"/>
          </p:cNvPicPr>
          <p:nvPr/>
        </p:nvPicPr>
        <p:blipFill>
          <a:blip r:embed="rId3"/>
          <a:stretch>
            <a:fillRect/>
          </a:stretch>
        </p:blipFill>
        <p:spPr>
          <a:xfrm>
            <a:off x="327406" y="3969544"/>
            <a:ext cx="3854450" cy="2429472"/>
          </a:xfrm>
          <a:prstGeom prst="rect">
            <a:avLst/>
          </a:prstGeom>
        </p:spPr>
      </p:pic>
      <p:pic>
        <p:nvPicPr>
          <p:cNvPr id="11" name="Picture 10">
            <a:extLst>
              <a:ext uri="{FF2B5EF4-FFF2-40B4-BE49-F238E27FC236}">
                <a16:creationId xmlns:a16="http://schemas.microsoft.com/office/drawing/2014/main" id="{5A6F1FFF-F05A-01FE-3AEF-5024A9450CA1}"/>
              </a:ext>
            </a:extLst>
          </p:cNvPr>
          <p:cNvPicPr>
            <a:picLocks noChangeAspect="1"/>
          </p:cNvPicPr>
          <p:nvPr/>
        </p:nvPicPr>
        <p:blipFill>
          <a:blip r:embed="rId4"/>
          <a:stretch>
            <a:fillRect/>
          </a:stretch>
        </p:blipFill>
        <p:spPr>
          <a:xfrm>
            <a:off x="4814420" y="4007049"/>
            <a:ext cx="3573676" cy="2442845"/>
          </a:xfrm>
          <a:prstGeom prst="rect">
            <a:avLst/>
          </a:prstGeom>
        </p:spPr>
      </p:pic>
    </p:spTree>
    <p:extLst>
      <p:ext uri="{BB962C8B-B14F-4D97-AF65-F5344CB8AC3E}">
        <p14:creationId xmlns:p14="http://schemas.microsoft.com/office/powerpoint/2010/main" val="98011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Testing Tools Tools</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Testing Tools</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3B8748D9-2F56-2CD7-ECAB-28EBE6E7A95E}"/>
              </a:ext>
            </a:extLst>
          </p:cNvPr>
          <p:cNvPicPr>
            <a:picLocks noChangeAspect="1"/>
          </p:cNvPicPr>
          <p:nvPr/>
        </p:nvPicPr>
        <p:blipFill>
          <a:blip r:embed="rId3"/>
          <a:stretch>
            <a:fillRect/>
          </a:stretch>
        </p:blipFill>
        <p:spPr>
          <a:xfrm>
            <a:off x="315275" y="3234310"/>
            <a:ext cx="4572000" cy="2306955"/>
          </a:xfrm>
          <a:prstGeom prst="rect">
            <a:avLst/>
          </a:prstGeom>
        </p:spPr>
      </p:pic>
      <p:pic>
        <p:nvPicPr>
          <p:cNvPr id="3" name="Picture 2">
            <a:extLst>
              <a:ext uri="{FF2B5EF4-FFF2-40B4-BE49-F238E27FC236}">
                <a16:creationId xmlns:a16="http://schemas.microsoft.com/office/drawing/2014/main" id="{0A3AB6B2-3C3D-D0F7-BB64-D9EF896D05D5}"/>
              </a:ext>
            </a:extLst>
          </p:cNvPr>
          <p:cNvPicPr>
            <a:picLocks noChangeAspect="1"/>
          </p:cNvPicPr>
          <p:nvPr/>
        </p:nvPicPr>
        <p:blipFill>
          <a:blip r:embed="rId4"/>
          <a:stretch>
            <a:fillRect/>
          </a:stretch>
        </p:blipFill>
        <p:spPr>
          <a:xfrm>
            <a:off x="4392613" y="4852352"/>
            <a:ext cx="4572000" cy="1209040"/>
          </a:xfrm>
          <a:prstGeom prst="rect">
            <a:avLst/>
          </a:prstGeom>
        </p:spPr>
      </p:pic>
      <p:pic>
        <p:nvPicPr>
          <p:cNvPr id="6" name="Picture 5">
            <a:extLst>
              <a:ext uri="{FF2B5EF4-FFF2-40B4-BE49-F238E27FC236}">
                <a16:creationId xmlns:a16="http://schemas.microsoft.com/office/drawing/2014/main" id="{1885826C-DEEB-4210-8A02-533B2C3128A3}"/>
              </a:ext>
            </a:extLst>
          </p:cNvPr>
          <p:cNvPicPr>
            <a:picLocks noChangeAspect="1"/>
          </p:cNvPicPr>
          <p:nvPr/>
        </p:nvPicPr>
        <p:blipFill>
          <a:blip r:embed="rId5"/>
          <a:stretch>
            <a:fillRect/>
          </a:stretch>
        </p:blipFill>
        <p:spPr>
          <a:xfrm>
            <a:off x="4392613" y="2521150"/>
            <a:ext cx="4173908" cy="2263040"/>
          </a:xfrm>
          <a:prstGeom prst="rect">
            <a:avLst/>
          </a:prstGeom>
        </p:spPr>
      </p:pic>
      <p:sp>
        <p:nvSpPr>
          <p:cNvPr id="7" name="TextBox 6">
            <a:extLst>
              <a:ext uri="{FF2B5EF4-FFF2-40B4-BE49-F238E27FC236}">
                <a16:creationId xmlns:a16="http://schemas.microsoft.com/office/drawing/2014/main" id="{F4B8096C-2AA2-B5CF-73E8-67218FA01A59}"/>
              </a:ext>
            </a:extLst>
          </p:cNvPr>
          <p:cNvSpPr txBox="1"/>
          <p:nvPr/>
        </p:nvSpPr>
        <p:spPr>
          <a:xfrm>
            <a:off x="4660776" y="2001023"/>
            <a:ext cx="4616388" cy="369332"/>
          </a:xfrm>
          <a:prstGeom prst="rect">
            <a:avLst/>
          </a:prstGeom>
          <a:noFill/>
        </p:spPr>
        <p:txBody>
          <a:bodyPr wrap="square">
            <a:spAutoFit/>
          </a:bodyPr>
          <a:lstStyle/>
          <a:p>
            <a:pPr marL="742950" lvl="1" indent="-285750">
              <a:buFont typeface="Wingdings" panose="05000000000000000000" pitchFamily="2" charset="2"/>
              <a:buChar char="§"/>
              <a:defRPr/>
            </a:pPr>
            <a:r>
              <a:rPr lang="en-SG" dirty="0">
                <a:solidFill>
                  <a:schemeClr val="tx1"/>
                </a:solidFill>
              </a:rPr>
              <a:t>Eclipse JUNIT4</a:t>
            </a:r>
          </a:p>
        </p:txBody>
      </p:sp>
      <p:sp>
        <p:nvSpPr>
          <p:cNvPr id="8" name="TextBox 7">
            <a:extLst>
              <a:ext uri="{FF2B5EF4-FFF2-40B4-BE49-F238E27FC236}">
                <a16:creationId xmlns:a16="http://schemas.microsoft.com/office/drawing/2014/main" id="{896E98F6-E0DD-469A-9A71-CA1A4B8CED7C}"/>
              </a:ext>
            </a:extLst>
          </p:cNvPr>
          <p:cNvSpPr txBox="1"/>
          <p:nvPr/>
        </p:nvSpPr>
        <p:spPr>
          <a:xfrm>
            <a:off x="270887" y="2779769"/>
            <a:ext cx="4616388" cy="369332"/>
          </a:xfrm>
          <a:prstGeom prst="rect">
            <a:avLst/>
          </a:prstGeom>
          <a:noFill/>
        </p:spPr>
        <p:txBody>
          <a:bodyPr wrap="square">
            <a:spAutoFit/>
          </a:bodyPr>
          <a:lstStyle/>
          <a:p>
            <a:pPr marL="742950" lvl="1" indent="-285750">
              <a:buFont typeface="Wingdings" panose="05000000000000000000" pitchFamily="2" charset="2"/>
              <a:buChar char="§"/>
              <a:defRPr/>
            </a:pPr>
            <a:r>
              <a:rPr lang="en-SG" dirty="0" err="1">
                <a:solidFill>
                  <a:schemeClr val="tx1"/>
                </a:solidFill>
              </a:rPr>
              <a:t>Lambdatest</a:t>
            </a:r>
            <a:endParaRPr lang="en-SG"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a:effectLst/>
                        </a:rPr>
                        <a:t>Project Task ID</a:t>
                      </a:r>
                      <a:endParaRPr lang="en-SG" sz="1800" b="1"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Project Task Description</a:t>
                      </a:r>
                      <a:endParaRPr lang="en-SG" sz="1800" b="1"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Project Milestone</a:t>
                      </a:r>
                      <a:r>
                        <a:rPr lang="en-SG" sz="1800" u="none" strike="noStrike" baseline="0">
                          <a:effectLst/>
                        </a:rPr>
                        <a:t> ID</a:t>
                      </a:r>
                      <a:endParaRPr lang="en-SG" sz="1800" b="1"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err="1">
                          <a:solidFill>
                            <a:srgbClr val="000000"/>
                          </a:solidFill>
                          <a:effectLst/>
                          <a:latin typeface="Calibri" panose="020F0502020204030204" pitchFamily="34" charset="0"/>
                        </a:rPr>
                        <a:t>Analyze</a:t>
                      </a:r>
                      <a:r>
                        <a:rPr lang="en-SG" sz="1800" b="0" i="0" u="none" strike="noStrike">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a:effectLst/>
                        </a:rPr>
                        <a:t> 2</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a:effectLst/>
                        </a:rPr>
                        <a:t> 3</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a:effectLst/>
                        </a:rPr>
                        <a:t> 5</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a:effectLst/>
                        </a:rPr>
                        <a:t> 2</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a:effectLst/>
                        </a:rPr>
                        <a:t> 6</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a:effectLst/>
                        </a:rPr>
                        <a:t> 3</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a:effectLst/>
                        </a:rPr>
                        <a:t>Project</a:t>
                      </a:r>
                      <a:r>
                        <a:rPr lang="en-SG" sz="1800" u="none" strike="noStrike" baseline="0">
                          <a:effectLst/>
                        </a:rPr>
                        <a:t> Milestone ID </a:t>
                      </a:r>
                      <a:endParaRPr lang="en-SG" sz="18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a:effectLst/>
                        </a:rPr>
                        <a:t>Milestone Feedback received from</a:t>
                      </a:r>
                      <a:r>
                        <a:rPr lang="en-SG" sz="1800" u="none" strike="noStrike" baseline="0">
                          <a:effectLst/>
                        </a:rPr>
                        <a:t> Tutor / Learning Facilitator</a:t>
                      </a:r>
                      <a:endParaRPr lang="en-SG" sz="18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a:solidFill>
                            <a:schemeClr val="bg1"/>
                          </a:solidFill>
                          <a:effectLst/>
                        </a:rPr>
                        <a:t>Action Taken</a:t>
                      </a:r>
                    </a:p>
                    <a:p>
                      <a:pPr algn="ctr" fontAlgn="ctr"/>
                      <a:r>
                        <a:rPr lang="en-SG" sz="1800" b="1" i="0" u="none" strike="noStrike">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a:effectLst/>
                        </a:rPr>
                        <a:t>2</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a:effectLst/>
                        </a:rPr>
                        <a:t>3</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a:effectLst/>
                        </a:rPr>
                        <a:t> </a:t>
                      </a: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a:solidFill>
                  <a:srgbClr val="FFFFFF"/>
                </a:solidFill>
                <a:latin typeface="Arial" panose="020B0604020202020204" pitchFamily="34" charset="0"/>
                <a:ea typeface="ヒラギノ角ゴ Pro W3" charset="-128"/>
                <a:cs typeface="Arial" panose="020B0604020202020204" pitchFamily="34" charset="0"/>
              </a:rPr>
              <a:t>9. Modifications Made based On Feedback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1">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953FF69A-1F62-D0D8-A4D5-475480D13039}"/>
              </a:ext>
            </a:extLst>
          </p:cNvPr>
          <p:cNvPicPr>
            <a:picLocks noChangeAspect="1"/>
          </p:cNvPicPr>
          <p:nvPr/>
        </p:nvPicPr>
        <p:blipFill>
          <a:blip r:embed="rId3"/>
          <a:stretch>
            <a:fillRect/>
          </a:stretch>
        </p:blipFill>
        <p:spPr>
          <a:xfrm>
            <a:off x="257151" y="1242296"/>
            <a:ext cx="8707462" cy="1676038"/>
          </a:xfrm>
          <a:prstGeom prst="rect">
            <a:avLst/>
          </a:prstGeom>
        </p:spPr>
      </p:pic>
      <p:pic>
        <p:nvPicPr>
          <p:cNvPr id="8" name="Picture 7">
            <a:extLst>
              <a:ext uri="{FF2B5EF4-FFF2-40B4-BE49-F238E27FC236}">
                <a16:creationId xmlns:a16="http://schemas.microsoft.com/office/drawing/2014/main" id="{7A8ACDB7-359C-ED2B-A027-D1C696DCF948}"/>
              </a:ext>
            </a:extLst>
          </p:cNvPr>
          <p:cNvPicPr>
            <a:picLocks noChangeAspect="1"/>
          </p:cNvPicPr>
          <p:nvPr/>
        </p:nvPicPr>
        <p:blipFill>
          <a:blip r:embed="rId4"/>
          <a:stretch>
            <a:fillRect/>
          </a:stretch>
        </p:blipFill>
        <p:spPr>
          <a:xfrm>
            <a:off x="257151" y="3188209"/>
            <a:ext cx="8459621" cy="2001688"/>
          </a:xfrm>
          <a:prstGeom prst="rect">
            <a:avLst/>
          </a:prstGeom>
        </p:spPr>
      </p:pic>
    </p:spTree>
    <p:extLst>
      <p:ext uri="{BB962C8B-B14F-4D97-AF65-F5344CB8AC3E}">
        <p14:creationId xmlns:p14="http://schemas.microsoft.com/office/powerpoint/2010/main" val="723943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1">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11" name="Picture 10">
            <a:extLst>
              <a:ext uri="{FF2B5EF4-FFF2-40B4-BE49-F238E27FC236}">
                <a16:creationId xmlns:a16="http://schemas.microsoft.com/office/drawing/2014/main" id="{85CE57D9-4254-C6F5-FAFF-AE15FE1C690F}"/>
              </a:ext>
            </a:extLst>
          </p:cNvPr>
          <p:cNvPicPr>
            <a:picLocks noChangeAspect="1"/>
          </p:cNvPicPr>
          <p:nvPr/>
        </p:nvPicPr>
        <p:blipFill>
          <a:blip r:embed="rId3"/>
          <a:stretch>
            <a:fillRect/>
          </a:stretch>
        </p:blipFill>
        <p:spPr>
          <a:xfrm>
            <a:off x="183826" y="1386179"/>
            <a:ext cx="8106906" cy="1143160"/>
          </a:xfrm>
          <a:prstGeom prst="rect">
            <a:avLst/>
          </a:prstGeom>
        </p:spPr>
      </p:pic>
      <p:pic>
        <p:nvPicPr>
          <p:cNvPr id="13" name="Picture 12">
            <a:extLst>
              <a:ext uri="{FF2B5EF4-FFF2-40B4-BE49-F238E27FC236}">
                <a16:creationId xmlns:a16="http://schemas.microsoft.com/office/drawing/2014/main" id="{983DD4D5-EBFD-3E09-2C31-ABF263C479F1}"/>
              </a:ext>
            </a:extLst>
          </p:cNvPr>
          <p:cNvPicPr>
            <a:picLocks noChangeAspect="1"/>
          </p:cNvPicPr>
          <p:nvPr/>
        </p:nvPicPr>
        <p:blipFill>
          <a:blip r:embed="rId4"/>
          <a:stretch>
            <a:fillRect/>
          </a:stretch>
        </p:blipFill>
        <p:spPr>
          <a:xfrm>
            <a:off x="179387" y="2507195"/>
            <a:ext cx="7960257" cy="1177401"/>
          </a:xfrm>
          <a:prstGeom prst="rect">
            <a:avLst/>
          </a:prstGeom>
        </p:spPr>
      </p:pic>
      <p:pic>
        <p:nvPicPr>
          <p:cNvPr id="15" name="Picture 14">
            <a:extLst>
              <a:ext uri="{FF2B5EF4-FFF2-40B4-BE49-F238E27FC236}">
                <a16:creationId xmlns:a16="http://schemas.microsoft.com/office/drawing/2014/main" id="{F08F4120-B2EF-C6B4-574B-CD214B9CB72F}"/>
              </a:ext>
            </a:extLst>
          </p:cNvPr>
          <p:cNvPicPr>
            <a:picLocks noChangeAspect="1"/>
          </p:cNvPicPr>
          <p:nvPr/>
        </p:nvPicPr>
        <p:blipFill>
          <a:blip r:embed="rId5"/>
          <a:stretch>
            <a:fillRect/>
          </a:stretch>
        </p:blipFill>
        <p:spPr>
          <a:xfrm>
            <a:off x="285728" y="3842130"/>
            <a:ext cx="8078327" cy="1152686"/>
          </a:xfrm>
          <a:prstGeom prst="rect">
            <a:avLst/>
          </a:prstGeom>
        </p:spPr>
      </p:pic>
      <p:pic>
        <p:nvPicPr>
          <p:cNvPr id="17" name="Picture 16">
            <a:extLst>
              <a:ext uri="{FF2B5EF4-FFF2-40B4-BE49-F238E27FC236}">
                <a16:creationId xmlns:a16="http://schemas.microsoft.com/office/drawing/2014/main" id="{4F4FAD20-58E5-A6BE-11CD-728F82917F25}"/>
              </a:ext>
            </a:extLst>
          </p:cNvPr>
          <p:cNvPicPr>
            <a:picLocks noChangeAspect="1"/>
          </p:cNvPicPr>
          <p:nvPr/>
        </p:nvPicPr>
        <p:blipFill>
          <a:blip r:embed="rId6"/>
          <a:stretch>
            <a:fillRect/>
          </a:stretch>
        </p:blipFill>
        <p:spPr>
          <a:xfrm>
            <a:off x="194182" y="5019896"/>
            <a:ext cx="8413465" cy="16971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a:effectLst/>
                        </a:rPr>
                        <a:t>Version Number</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Effective Date of release</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Summary of Included Changes</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Author</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a:effectLst/>
                        </a:rPr>
                        <a:t>1</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a:effectLst/>
                        </a:rPr>
                        <a:t>4</a:t>
                      </a:r>
                      <a:r>
                        <a:rPr lang="en-US" sz="1600" baseline="30000">
                          <a:effectLst/>
                        </a:rPr>
                        <a:t>th</a:t>
                      </a:r>
                      <a:r>
                        <a:rPr lang="en-US" sz="1600">
                          <a:effectLst/>
                        </a:rPr>
                        <a:t> March 2016</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a:effectLst/>
                        </a:rPr>
                        <a:t>First Edition</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a:effectLst/>
                        </a:rPr>
                        <a:t>Satya CVS</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1">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497A56B8-FE73-C431-F57F-9A1739AA381D}"/>
              </a:ext>
            </a:extLst>
          </p:cNvPr>
          <p:cNvPicPr>
            <a:picLocks noChangeAspect="1"/>
          </p:cNvPicPr>
          <p:nvPr/>
        </p:nvPicPr>
        <p:blipFill>
          <a:blip r:embed="rId3"/>
          <a:stretch>
            <a:fillRect/>
          </a:stretch>
        </p:blipFill>
        <p:spPr>
          <a:xfrm>
            <a:off x="766757" y="1196975"/>
            <a:ext cx="7423904" cy="2249409"/>
          </a:xfrm>
          <a:prstGeom prst="rect">
            <a:avLst/>
          </a:prstGeom>
        </p:spPr>
      </p:pic>
      <p:pic>
        <p:nvPicPr>
          <p:cNvPr id="7" name="Picture 6">
            <a:extLst>
              <a:ext uri="{FF2B5EF4-FFF2-40B4-BE49-F238E27FC236}">
                <a16:creationId xmlns:a16="http://schemas.microsoft.com/office/drawing/2014/main" id="{203BFB7B-F627-CD05-C787-0F9C0BD4768F}"/>
              </a:ext>
            </a:extLst>
          </p:cNvPr>
          <p:cNvPicPr>
            <a:picLocks noChangeAspect="1"/>
          </p:cNvPicPr>
          <p:nvPr/>
        </p:nvPicPr>
        <p:blipFill>
          <a:blip r:embed="rId4"/>
          <a:stretch>
            <a:fillRect/>
          </a:stretch>
        </p:blipFill>
        <p:spPr>
          <a:xfrm>
            <a:off x="766757" y="3632921"/>
            <a:ext cx="6292411" cy="3109192"/>
          </a:xfrm>
          <a:prstGeom prst="rect">
            <a:avLst/>
          </a:prstGeom>
        </p:spPr>
      </p:pic>
    </p:spTree>
    <p:extLst>
      <p:ext uri="{BB962C8B-B14F-4D97-AF65-F5344CB8AC3E}">
        <p14:creationId xmlns:p14="http://schemas.microsoft.com/office/powerpoint/2010/main" val="3341441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11.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US" dirty="0">
                <a:solidFill>
                  <a:schemeClr val="tx1"/>
                </a:solidFill>
              </a:rPr>
              <a:t>Make the test more detailed and understandable for everyone</a:t>
            </a:r>
          </a:p>
          <a:p>
            <a:pPr marL="742950" lvl="1" indent="-285750">
              <a:buFont typeface="Wingdings" panose="05000000000000000000" pitchFamily="2" charset="2"/>
              <a:buChar char="§"/>
              <a:defRPr/>
            </a:pPr>
            <a:r>
              <a:rPr lang="en-US" dirty="0">
                <a:solidFill>
                  <a:schemeClr val="tx1"/>
                </a:solidFill>
              </a:rPr>
              <a:t>Learn more about the test application or website</a:t>
            </a:r>
          </a:p>
          <a:p>
            <a:pPr marL="742950" lvl="1" indent="-285750">
              <a:buFont typeface="Wingdings" panose="05000000000000000000" pitchFamily="2" charset="2"/>
              <a:buChar char="§"/>
              <a:defRPr/>
            </a:pPr>
            <a:r>
              <a:rPr lang="en-US" dirty="0">
                <a:solidFill>
                  <a:schemeClr val="tx1"/>
                </a:solidFill>
              </a:rPr>
              <a:t>Improve test results even better</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a:t>S. No.</a:t>
                      </a:r>
                    </a:p>
                  </a:txBody>
                  <a:tcPr marL="91436" marR="91436" marT="45709" marB="45709" anchor="ctr"/>
                </a:tc>
                <a:tc>
                  <a:txBody>
                    <a:bodyPr/>
                    <a:lstStyle/>
                    <a:p>
                      <a:pPr algn="ctr"/>
                      <a:r>
                        <a:rPr lang="en-SG" sz="160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a:t>01</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a:t>02</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a:t>03</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a:t>04</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a:t>05</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a:t>06</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a:t>07</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a:t>08</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a:t>09</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a:t>10</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a:t>11</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 </a:t>
            </a:r>
            <a:r>
              <a:rPr lang="en-SG" altLang="en-US" sz="2800">
                <a:solidFill>
                  <a:schemeClr val="bg1"/>
                </a:solidFill>
              </a:rPr>
              <a:t>Different Types of Testing</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anchor="t"/>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Functional Testing</a:t>
            </a:r>
          </a:p>
          <a:p>
            <a:pPr marL="742950" lvl="1" indent="-285750">
              <a:spcBef>
                <a:spcPts val="600"/>
              </a:spcBef>
              <a:spcAft>
                <a:spcPts val="600"/>
              </a:spcAft>
              <a:buFont typeface="Calibri" panose="020F0502020204030204" pitchFamily="34" charset="0"/>
              <a:buChar char="‒"/>
              <a:defRPr/>
            </a:pPr>
            <a:r>
              <a:rPr lang="en-SG" sz="2000" b="1" dirty="0">
                <a:solidFill>
                  <a:schemeClr val="tx1"/>
                </a:solidFill>
              </a:rPr>
              <a:t>Unit Test</a:t>
            </a:r>
            <a:br>
              <a:rPr lang="en-SG" sz="2000" dirty="0">
                <a:solidFill>
                  <a:schemeClr val="tx1"/>
                </a:solidFill>
              </a:rPr>
            </a:br>
            <a:r>
              <a:rPr lang="en-US" sz="2000" dirty="0">
                <a:solidFill>
                  <a:schemeClr val="tx1"/>
                </a:solidFill>
              </a:rPr>
              <a:t>Unit tests are very low level and close to the application's source code. They consist of testing individual methods and functions of your software's classes, components, or modules. Unit tests are typically inexpensive to automate and can be run quickly by a continuous integration server.</a:t>
            </a:r>
          </a:p>
          <a:p>
            <a:pPr marL="742950" lvl="1" indent="-285750">
              <a:spcBef>
                <a:spcPts val="600"/>
              </a:spcBef>
              <a:spcAft>
                <a:spcPts val="600"/>
              </a:spcAft>
              <a:buFont typeface="Calibri" panose="020F0502020204030204" pitchFamily="34" charset="0"/>
              <a:buChar char="‒"/>
              <a:defRPr/>
            </a:pPr>
            <a:r>
              <a:rPr lang="en-SG" sz="2000" b="1" dirty="0">
                <a:solidFill>
                  <a:schemeClr val="tx1"/>
                </a:solidFill>
              </a:rPr>
              <a:t>Integration Test</a:t>
            </a:r>
            <a:br>
              <a:rPr lang="en-SG" sz="2000" b="1" dirty="0">
                <a:solidFill>
                  <a:schemeClr val="tx1"/>
                </a:solidFill>
              </a:rPr>
            </a:br>
            <a:r>
              <a:rPr lang="en-US" sz="2000" dirty="0">
                <a:solidFill>
                  <a:schemeClr val="tx1"/>
                </a:solidFill>
              </a:rPr>
              <a:t>Integration tests ensure that your application's various modules or services work well together. It could be testing the interaction with the database or ensuring that microservices work together as expected.</a:t>
            </a:r>
          </a:p>
          <a:p>
            <a:pPr marL="742950" lvl="1" indent="-285750">
              <a:spcBef>
                <a:spcPts val="600"/>
              </a:spcBef>
              <a:spcAft>
                <a:spcPts val="600"/>
              </a:spcAft>
              <a:buFont typeface="Calibri" panose="020F0502020204030204" pitchFamily="34" charset="0"/>
              <a:buChar char="‒"/>
              <a:defRPr/>
            </a:pPr>
            <a:r>
              <a:rPr lang="en-SG" sz="2000" b="1" dirty="0">
                <a:solidFill>
                  <a:schemeClr val="tx1"/>
                </a:solidFill>
              </a:rPr>
              <a:t>User Acceptance Testing</a:t>
            </a:r>
            <a:br>
              <a:rPr lang="en-SG" sz="2000" b="1" dirty="0">
                <a:solidFill>
                  <a:schemeClr val="tx1"/>
                </a:solidFill>
              </a:rPr>
            </a:br>
            <a:r>
              <a:rPr lang="en-US" sz="2000" dirty="0">
                <a:solidFill>
                  <a:schemeClr val="tx1"/>
                </a:solidFill>
              </a:rPr>
              <a:t>Acceptance tests are formal tests that determine whether a system meets business requirements. They require that the entire application be running while testing and concentrate on replicating user behaviors.</a:t>
            </a:r>
            <a:br>
              <a:rPr lang="en-SG" dirty="0">
                <a:solidFill>
                  <a:schemeClr val="tx1"/>
                </a:solidFill>
              </a:rPr>
            </a:b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 </a:t>
            </a:r>
            <a:r>
              <a:rPr lang="en-SG" altLang="en-US" sz="2800">
                <a:solidFill>
                  <a:schemeClr val="bg1"/>
                </a:solidFill>
              </a:rPr>
              <a:t>Different Types of Testing</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anchor="t"/>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Non-Functional Testing</a:t>
            </a:r>
          </a:p>
          <a:p>
            <a:pPr marL="800100" lvl="1" indent="-342900">
              <a:spcBef>
                <a:spcPts val="600"/>
              </a:spcBef>
              <a:spcAft>
                <a:spcPts val="600"/>
              </a:spcAft>
              <a:buFont typeface="Arial" panose="020B0604020202020204" pitchFamily="34" charset="0"/>
              <a:buChar char="•"/>
              <a:defRPr/>
            </a:pPr>
            <a:r>
              <a:rPr lang="en-US" sz="2000" b="1" dirty="0">
                <a:solidFill>
                  <a:schemeClr val="tx1"/>
                </a:solidFill>
                <a:effectLst/>
                <a:ea typeface="Times New Roman" panose="02020603050405020304" pitchFamily="18" charset="0"/>
                <a:cs typeface="Times New Roman" panose="02020603050405020304" pitchFamily="18" charset="0"/>
              </a:rPr>
              <a:t>Cross-browser testing</a:t>
            </a:r>
            <a:br>
              <a:rPr lang="en-US" sz="2000" b="1" dirty="0">
                <a:solidFill>
                  <a:schemeClr val="tx1"/>
                </a:solidFill>
                <a:effectLst/>
                <a:ea typeface="Times New Roman" panose="02020603050405020304" pitchFamily="18" charset="0"/>
                <a:cs typeface="Times New Roman" panose="02020603050405020304" pitchFamily="18" charset="0"/>
              </a:rPr>
            </a:br>
            <a:r>
              <a:rPr lang="en-US" sz="2000" dirty="0">
                <a:solidFill>
                  <a:schemeClr val="tx1"/>
                </a:solidFill>
                <a:effectLst/>
                <a:ea typeface="Cambria" panose="02040503050406030204" pitchFamily="18" charset="0"/>
                <a:cs typeface="Times New Roman" panose="02020603050405020304" pitchFamily="18" charset="0"/>
              </a:rPr>
              <a:t>Cross-browser testing, also known as browser testing, is a quality assurance (QA) process that determines whether a web-based application, site, or page works properly for end users across multiple browsers and devices.</a:t>
            </a:r>
            <a:endParaRPr lang="en-US" sz="2000" b="1" dirty="0">
              <a:solidFill>
                <a:schemeClr val="tx1"/>
              </a:solidFill>
            </a:endParaRPr>
          </a:p>
          <a:p>
            <a:pPr marL="800100" lvl="1" indent="-342900">
              <a:spcBef>
                <a:spcPts val="600"/>
              </a:spcBef>
              <a:spcAft>
                <a:spcPts val="600"/>
              </a:spcAft>
              <a:buFont typeface="Arial" panose="020B0604020202020204" pitchFamily="34" charset="0"/>
              <a:buChar char="•"/>
              <a:defRPr/>
            </a:pPr>
            <a:r>
              <a:rPr lang="en-US" sz="2000" b="1" dirty="0">
                <a:solidFill>
                  <a:schemeClr val="tx1"/>
                </a:solidFill>
              </a:rPr>
              <a:t>Performance Testing</a:t>
            </a:r>
            <a:br>
              <a:rPr lang="en-US" sz="2000" b="1" dirty="0">
                <a:solidFill>
                  <a:schemeClr val="tx1"/>
                </a:solidFill>
              </a:rPr>
            </a:br>
            <a:r>
              <a:rPr lang="en-US" sz="2000" dirty="0">
                <a:solidFill>
                  <a:schemeClr val="tx1"/>
                </a:solidFill>
              </a:rPr>
              <a:t>Performance testing is a testing technique that determines the speed, scalability, and stability of an application under a given workload. </a:t>
            </a:r>
          </a:p>
          <a:p>
            <a:pPr marL="800100" lvl="1" indent="-342900">
              <a:spcBef>
                <a:spcPts val="600"/>
              </a:spcBef>
              <a:spcAft>
                <a:spcPts val="600"/>
              </a:spcAft>
              <a:buFont typeface="Arial" panose="020B0604020202020204" pitchFamily="34" charset="0"/>
              <a:buChar char="•"/>
              <a:defRPr/>
            </a:pPr>
            <a:r>
              <a:rPr lang="en-US" sz="2000" b="1" dirty="0">
                <a:solidFill>
                  <a:schemeClr val="tx1"/>
                </a:solidFill>
              </a:rPr>
              <a:t>Load Testing</a:t>
            </a:r>
            <a:br>
              <a:rPr lang="en-US" sz="2000" b="1" dirty="0">
                <a:solidFill>
                  <a:schemeClr val="tx1"/>
                </a:solidFill>
              </a:rPr>
            </a:br>
            <a:r>
              <a:rPr lang="en-US" sz="2000" dirty="0">
                <a:solidFill>
                  <a:schemeClr val="tx1"/>
                </a:solidFill>
              </a:rPr>
              <a:t>Load Testing is a type of performance testing that determines the performance of a system, software product, or software application under real life based load conditions. </a:t>
            </a:r>
            <a:br>
              <a:rPr lang="en-US" b="1" dirty="0">
                <a:solidFill>
                  <a:schemeClr val="tx1"/>
                </a:solidFill>
              </a:rPr>
            </a:br>
            <a:br>
              <a:rPr lang="en-SG" sz="1600" dirty="0">
                <a:solidFill>
                  <a:schemeClr val="tx1"/>
                </a:solidFill>
              </a:rPr>
            </a:br>
            <a:br>
              <a:rPr lang="en-SG" dirty="0">
                <a:solidFill>
                  <a:schemeClr val="tx1"/>
                </a:solidFill>
              </a:rPr>
            </a:b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57604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2. </a:t>
            </a:r>
            <a:r>
              <a:rPr lang="en-SG" altLang="en-US" sz="2800">
                <a:solidFill>
                  <a:srgbClr val="FFFFFF"/>
                </a:solidFill>
                <a:cs typeface="Arial" panose="020B0604020202020204" pitchFamily="34" charset="0"/>
              </a:rPr>
              <a:t>How Different Test Helps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Functional Testing</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Unit Testing</a:t>
            </a:r>
          </a:p>
          <a:p>
            <a:pPr marL="342900" indent="-342900">
              <a:spcBef>
                <a:spcPts val="600"/>
              </a:spcBef>
              <a:spcAft>
                <a:spcPts val="600"/>
              </a:spcAft>
              <a:buFont typeface="+mj-lt"/>
              <a:buAutoNum type="arabicPeriod"/>
              <a:defRPr/>
            </a:pPr>
            <a:r>
              <a:rPr lang="en-SG" dirty="0">
                <a:solidFill>
                  <a:schemeClr val="tx1"/>
                </a:solidFill>
                <a:latin typeface="Cambria" panose="02040503050406030204" pitchFamily="18" charset="0"/>
                <a:cs typeface="Arial" panose="020B0604020202020204" pitchFamily="34" charset="0"/>
              </a:rPr>
              <a:t>Help developers in writing better code</a:t>
            </a:r>
            <a:endParaRPr lang="en-ID" dirty="0">
              <a:solidFill>
                <a:schemeClr val="tx1"/>
              </a:solidFill>
              <a:latin typeface="Cambria" panose="02040503050406030204" pitchFamily="18" charset="0"/>
              <a:cs typeface="Arial" panose="020B0604020202020204" pitchFamily="34" charset="0"/>
            </a:endParaRPr>
          </a:p>
          <a:p>
            <a:pPr marL="342900" marR="0" lvl="0" indent="-342900" algn="just">
              <a:lnSpc>
                <a:spcPts val="1300"/>
              </a:lnSpc>
              <a:spcBef>
                <a:spcPts val="400"/>
              </a:spcBef>
              <a:spcAft>
                <a:spcPts val="200"/>
              </a:spcAft>
              <a:buFont typeface="+mj-lt"/>
              <a:buAutoNum type="arabicPeriod"/>
            </a:pPr>
            <a:r>
              <a:rPr lang="en-SG" sz="1800" b="0" dirty="0">
                <a:solidFill>
                  <a:schemeClr val="tx1"/>
                </a:solidFill>
                <a:effectLst/>
                <a:latin typeface="Cambria" panose="02040503050406030204" pitchFamily="18" charset="0"/>
                <a:ea typeface="Calibri" panose="020F0502020204030204" pitchFamily="34" charset="0"/>
                <a:cs typeface="Arial" panose="020B0604020202020204" pitchFamily="34" charset="0"/>
              </a:rPr>
              <a:t>Help developers in detecting bugs earlier.</a:t>
            </a:r>
            <a:endParaRPr lang="en-ID" sz="1800" b="1" dirty="0">
              <a:solidFill>
                <a:schemeClr val="tx1"/>
              </a:solidFill>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just">
              <a:lnSpc>
                <a:spcPts val="1300"/>
              </a:lnSpc>
              <a:spcBef>
                <a:spcPts val="400"/>
              </a:spcBef>
              <a:spcAft>
                <a:spcPts val="200"/>
              </a:spcAft>
              <a:buFont typeface="+mj-lt"/>
              <a:buAutoNum type="arabicPeriod"/>
            </a:pPr>
            <a:r>
              <a:rPr lang="en-SG" sz="1800" b="0" dirty="0">
                <a:solidFill>
                  <a:schemeClr val="tx1"/>
                </a:solidFill>
                <a:effectLst/>
                <a:latin typeface="Cambria" panose="02040503050406030204" pitchFamily="18" charset="0"/>
                <a:ea typeface="Calibri" panose="020F0502020204030204" pitchFamily="34" charset="0"/>
                <a:cs typeface="Arial" panose="020B0604020202020204" pitchFamily="34" charset="0"/>
              </a:rPr>
              <a:t>It makes refactoring the code easier.</a:t>
            </a: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User Acceptance Testing</a:t>
            </a:r>
          </a:p>
          <a:p>
            <a:pPr marL="457200" indent="-457200">
              <a:spcBef>
                <a:spcPts val="600"/>
              </a:spcBef>
              <a:spcAft>
                <a:spcPts val="600"/>
              </a:spcAft>
              <a:buFont typeface="+mj-lt"/>
              <a:buAutoNum type="arabicPeriod"/>
              <a:defRPr/>
            </a:pPr>
            <a:r>
              <a:rPr lang="en-US" dirty="0">
                <a:solidFill>
                  <a:schemeClr val="tx1"/>
                </a:solidFill>
                <a:latin typeface="Cambria" panose="02040503050406030204" pitchFamily="18" charset="0"/>
                <a:cs typeface="Arial" panose="020B0604020202020204" pitchFamily="34" charset="0"/>
              </a:rPr>
              <a:t>Keeping the cost of ongoing maintenance as low as possible</a:t>
            </a:r>
          </a:p>
          <a:p>
            <a:pPr marL="457200" indent="-457200">
              <a:spcBef>
                <a:spcPts val="600"/>
              </a:spcBef>
              <a:spcAft>
                <a:spcPts val="600"/>
              </a:spcAft>
              <a:buFont typeface="+mj-lt"/>
              <a:buAutoNum type="arabicPeriod"/>
              <a:defRPr/>
            </a:pPr>
            <a:r>
              <a:rPr lang="en-US" dirty="0">
                <a:solidFill>
                  <a:schemeClr val="tx1"/>
                </a:solidFill>
                <a:latin typeface="Cambria" panose="02040503050406030204" pitchFamily="18" charset="0"/>
                <a:cs typeface="Arial" panose="020B0604020202020204" pitchFamily="34" charset="0"/>
              </a:rPr>
              <a:t>Improve end-user satisfaction</a:t>
            </a:r>
          </a:p>
          <a:p>
            <a:pPr marL="457200" indent="-457200">
              <a:spcBef>
                <a:spcPts val="600"/>
              </a:spcBef>
              <a:spcAft>
                <a:spcPts val="600"/>
              </a:spcAft>
              <a:buFont typeface="+mj-lt"/>
              <a:buAutoNum type="arabicPeriod"/>
              <a:defRPr/>
            </a:pPr>
            <a:r>
              <a:rPr lang="en-US" dirty="0">
                <a:solidFill>
                  <a:schemeClr val="tx1"/>
                </a:solidFill>
                <a:latin typeface="Cambria" panose="02040503050406030204" pitchFamily="18" charset="0"/>
                <a:cs typeface="Arial" panose="020B0604020202020204" pitchFamily="34" charset="0"/>
              </a:rPr>
              <a:t>Improving the robustness and usability of software</a:t>
            </a:r>
            <a:endParaRPr lang="en-SG" sz="2000" dirty="0">
              <a:solidFill>
                <a:schemeClr val="tx1"/>
              </a:solidFill>
            </a:endParaRP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Integration Testing</a:t>
            </a:r>
          </a:p>
          <a:p>
            <a:pPr marL="342900" indent="-342900">
              <a:spcBef>
                <a:spcPts val="600"/>
              </a:spcBef>
              <a:spcAft>
                <a:spcPts val="600"/>
              </a:spcAft>
              <a:buFont typeface="+mj-lt"/>
              <a:buAutoNum type="arabicPeriod"/>
              <a:defRPr/>
            </a:pPr>
            <a:r>
              <a:rPr lang="en-US" dirty="0">
                <a:solidFill>
                  <a:schemeClr val="tx1"/>
                </a:solidFill>
                <a:latin typeface="Cambria" panose="02040503050406030204" pitchFamily="18" charset="0"/>
                <a:cs typeface="Arial" panose="020B0604020202020204" pitchFamily="34" charset="0"/>
              </a:rPr>
              <a:t>Helps in the identification of module integration issues</a:t>
            </a:r>
            <a:endParaRPr lang="en-ID" dirty="0">
              <a:solidFill>
                <a:schemeClr val="tx1"/>
              </a:solidFill>
              <a:latin typeface="Cambria" panose="02040503050406030204" pitchFamily="18" charset="0"/>
              <a:cs typeface="Arial" panose="020B0604020202020204" pitchFamily="34" charset="0"/>
            </a:endParaRPr>
          </a:p>
          <a:p>
            <a:pPr marL="342900" marR="0" lvl="0" indent="-342900" algn="just">
              <a:lnSpc>
                <a:spcPts val="1300"/>
              </a:lnSpc>
              <a:spcBef>
                <a:spcPts val="400"/>
              </a:spcBef>
              <a:spcAft>
                <a:spcPts val="200"/>
              </a:spcAft>
              <a:buFont typeface="+mj-lt"/>
              <a:buAutoNum type="arabicPeriod"/>
            </a:pPr>
            <a:r>
              <a:rPr lang="en-US" dirty="0">
                <a:solidFill>
                  <a:schemeClr val="tx1"/>
                </a:solidFill>
                <a:latin typeface="Cambria" panose="02040503050406030204" pitchFamily="18" charset="0"/>
                <a:cs typeface="Arial" panose="020B0604020202020204" pitchFamily="34" charset="0"/>
              </a:rPr>
              <a:t>Increases test coverage and reliability</a:t>
            </a:r>
            <a:endParaRPr lang="en-ID" dirty="0">
              <a:solidFill>
                <a:schemeClr val="tx1"/>
              </a:solidFill>
              <a:latin typeface="Cambria" panose="02040503050406030204" pitchFamily="18" charset="0"/>
              <a:cs typeface="Arial" panose="020B0604020202020204" pitchFamily="34" charset="0"/>
            </a:endParaRPr>
          </a:p>
          <a:p>
            <a:pPr marL="342900" marR="0" lvl="0" indent="-342900" algn="just">
              <a:lnSpc>
                <a:spcPts val="1300"/>
              </a:lnSpc>
              <a:spcBef>
                <a:spcPts val="400"/>
              </a:spcBef>
              <a:spcAft>
                <a:spcPts val="200"/>
              </a:spcAft>
              <a:buFont typeface="+mj-lt"/>
              <a:buAutoNum type="arabicPeriod"/>
            </a:pPr>
            <a:r>
              <a:rPr lang="en-US" dirty="0">
                <a:solidFill>
                  <a:schemeClr val="tx1"/>
                </a:solidFill>
                <a:latin typeface="Cambria" panose="02040503050406030204" pitchFamily="18" charset="0"/>
                <a:cs typeface="Arial" panose="020B0604020202020204" pitchFamily="34" charset="0"/>
              </a:rPr>
              <a:t>Helps to ensure that the integrated modules work properly before moving on to system testing of the entire application</a:t>
            </a:r>
            <a:endParaRPr lang="en-ID" dirty="0">
              <a:solidFill>
                <a:schemeClr val="tx1"/>
              </a:solidFill>
              <a:latin typeface="Cambria" panose="02040503050406030204" pitchFamily="18"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2. </a:t>
            </a:r>
            <a:r>
              <a:rPr lang="en-SG" altLang="en-US" sz="2800">
                <a:solidFill>
                  <a:srgbClr val="FFFFFF"/>
                </a:solidFill>
                <a:cs typeface="Arial" panose="020B0604020202020204" pitchFamily="34" charset="0"/>
              </a:rPr>
              <a:t>How Different Test Helps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Non-Functional Testing</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Cross Browser Testing</a:t>
            </a:r>
          </a:p>
          <a:p>
            <a:pPr marL="457200" indent="-457200">
              <a:spcBef>
                <a:spcPts val="600"/>
              </a:spcBef>
              <a:spcAft>
                <a:spcPts val="600"/>
              </a:spcAft>
              <a:buFont typeface="+mj-lt"/>
              <a:buAutoNum type="arabicPeriod"/>
              <a:defRPr/>
            </a:pPr>
            <a:r>
              <a:rPr lang="en-US" sz="2000" b="0" dirty="0">
                <a:solidFill>
                  <a:schemeClr val="tx1"/>
                </a:solidFill>
                <a:effectLst/>
                <a:ea typeface="Calibri" panose="020F0502020204030204" pitchFamily="34" charset="0"/>
                <a:cs typeface="Arial" panose="020B0604020202020204" pitchFamily="34" charset="0"/>
              </a:rPr>
              <a:t>Reducing repetitive tasks</a:t>
            </a:r>
          </a:p>
          <a:p>
            <a:pPr marL="457200" indent="-457200">
              <a:spcBef>
                <a:spcPts val="0"/>
              </a:spcBef>
              <a:spcAft>
                <a:spcPts val="0"/>
              </a:spcAft>
              <a:buFont typeface="+mj-lt"/>
              <a:buAutoNum type="arabicPeriod"/>
              <a:defRPr/>
            </a:pPr>
            <a:r>
              <a:rPr lang="en-US" sz="2000" b="0" dirty="0">
                <a:solidFill>
                  <a:schemeClr val="tx1"/>
                </a:solidFill>
                <a:effectLst/>
                <a:ea typeface="Calibri" panose="020F0502020204030204" pitchFamily="34" charset="0"/>
                <a:cs typeface="Arial" panose="020B0604020202020204" pitchFamily="34" charset="0"/>
              </a:rPr>
              <a:t>increased consistency and replicability</a:t>
            </a:r>
          </a:p>
          <a:p>
            <a:pPr marL="457200" indent="-457200">
              <a:spcBef>
                <a:spcPts val="0"/>
              </a:spcBef>
              <a:spcAft>
                <a:spcPts val="0"/>
              </a:spcAft>
              <a:buFont typeface="+mj-lt"/>
              <a:buAutoNum type="arabicPeriod"/>
              <a:defRPr/>
            </a:pPr>
            <a:r>
              <a:rPr lang="en-US" sz="2000" b="0" dirty="0">
                <a:solidFill>
                  <a:schemeClr val="tx1"/>
                </a:solidFill>
                <a:effectLst/>
                <a:ea typeface="Calibri" panose="020F0502020204030204" pitchFamily="34" charset="0"/>
                <a:cs typeface="Arial" panose="020B0604020202020204" pitchFamily="34" charset="0"/>
              </a:rPr>
              <a:t>Access to information about tests or testing is made simple.</a:t>
            </a:r>
          </a:p>
          <a:p>
            <a:pPr marL="285750" indent="-285750">
              <a:spcBef>
                <a:spcPts val="600"/>
              </a:spcBef>
              <a:spcAft>
                <a:spcPts val="600"/>
              </a:spcAft>
              <a:buFont typeface="Wingdings" panose="05000000000000000000" pitchFamily="2" charset="2"/>
              <a:buChar char="q"/>
              <a:defRPr/>
            </a:pPr>
            <a:endParaRPr lang="en-US" sz="2000" b="0"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r>
              <a:rPr lang="en-US" sz="2000" b="1" dirty="0">
                <a:solidFill>
                  <a:schemeClr val="tx1"/>
                </a:solidFill>
                <a:ea typeface="Calibri" panose="020F0502020204030204" pitchFamily="34" charset="0"/>
                <a:cs typeface="Arial" panose="020B0604020202020204" pitchFamily="34" charset="0"/>
              </a:rPr>
              <a:t>Performance Testing</a:t>
            </a:r>
            <a:br>
              <a:rPr lang="en-US" sz="2000" b="1" dirty="0">
                <a:solidFill>
                  <a:schemeClr val="tx1"/>
                </a:solidFill>
                <a:ea typeface="Calibri" panose="020F0502020204030204" pitchFamily="34" charset="0"/>
                <a:cs typeface="Arial" panose="020B0604020202020204" pitchFamily="34" charset="0"/>
              </a:rPr>
            </a:br>
            <a:r>
              <a:rPr lang="en-SG" sz="2000" dirty="0">
                <a:solidFill>
                  <a:schemeClr val="tx1"/>
                </a:solidFill>
              </a:rPr>
              <a:t>1. </a:t>
            </a:r>
            <a:r>
              <a:rPr lang="en-US" sz="2000" dirty="0">
                <a:solidFill>
                  <a:schemeClr val="tx1"/>
                </a:solidFill>
              </a:rPr>
              <a:t>Measure the speed, accuracy and stability of software</a:t>
            </a:r>
            <a:br>
              <a:rPr lang="en-SG" sz="2000" dirty="0">
                <a:solidFill>
                  <a:schemeClr val="tx1"/>
                </a:solidFill>
              </a:rPr>
            </a:br>
            <a:r>
              <a:rPr lang="en-SG" sz="2000" dirty="0">
                <a:solidFill>
                  <a:schemeClr val="tx1"/>
                </a:solidFill>
              </a:rPr>
              <a:t>2. </a:t>
            </a:r>
            <a:r>
              <a:rPr lang="en-US" sz="2000" dirty="0">
                <a:solidFill>
                  <a:schemeClr val="tx1"/>
                </a:solidFill>
              </a:rPr>
              <a:t>Performance testing allows you to keep your users happy</a:t>
            </a:r>
            <a:br>
              <a:rPr lang="en-SG" sz="2000" dirty="0">
                <a:solidFill>
                  <a:schemeClr val="tx1"/>
                </a:solidFill>
              </a:rPr>
            </a:br>
            <a:r>
              <a:rPr lang="en-SG" sz="2000" dirty="0">
                <a:solidFill>
                  <a:schemeClr val="tx1"/>
                </a:solidFill>
              </a:rPr>
              <a:t>3. </a:t>
            </a:r>
            <a:r>
              <a:rPr lang="en-US" sz="2000" dirty="0">
                <a:solidFill>
                  <a:schemeClr val="tx1"/>
                </a:solidFill>
              </a:rPr>
              <a:t>Improve optimization and load capability</a:t>
            </a:r>
            <a:endParaRPr lang="en-US" sz="2000" dirty="0">
              <a:solidFill>
                <a:schemeClr val="tx1"/>
              </a:solidFill>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r>
              <a:rPr lang="en-US" sz="2000" b="1" dirty="0">
                <a:solidFill>
                  <a:schemeClr val="tx1"/>
                </a:solidFill>
                <a:effectLst/>
                <a:ea typeface="Calibri" panose="020F0502020204030204" pitchFamily="34" charset="0"/>
                <a:cs typeface="Arial" panose="020B0604020202020204" pitchFamily="34" charset="0"/>
              </a:rPr>
              <a:t>Load Testing</a:t>
            </a:r>
            <a:br>
              <a:rPr lang="en-US" sz="2000" b="1" dirty="0">
                <a:solidFill>
                  <a:schemeClr val="tx1"/>
                </a:solidFill>
                <a:effectLst/>
                <a:ea typeface="Calibri" panose="020F0502020204030204" pitchFamily="34" charset="0"/>
                <a:cs typeface="Arial" panose="020B0604020202020204" pitchFamily="34" charset="0"/>
              </a:rPr>
            </a:br>
            <a:r>
              <a:rPr lang="en-SG" sz="2000" dirty="0">
                <a:solidFill>
                  <a:schemeClr val="tx1"/>
                </a:solidFill>
              </a:rPr>
              <a:t>1. </a:t>
            </a:r>
            <a:r>
              <a:rPr lang="en-US" sz="2000" dirty="0">
                <a:solidFill>
                  <a:schemeClr val="tx1"/>
                </a:solidFill>
              </a:rPr>
              <a:t>Minimizes the cost of failure for organizations.</a:t>
            </a:r>
            <a:br>
              <a:rPr lang="en-SG" sz="2000" dirty="0">
                <a:solidFill>
                  <a:schemeClr val="tx1"/>
                </a:solidFill>
              </a:rPr>
            </a:br>
            <a:r>
              <a:rPr lang="en-SG" sz="2000" dirty="0">
                <a:solidFill>
                  <a:schemeClr val="tx1"/>
                </a:solidFill>
              </a:rPr>
              <a:t>2. </a:t>
            </a:r>
            <a:r>
              <a:rPr lang="en-US" sz="2000" dirty="0">
                <a:solidFill>
                  <a:schemeClr val="tx1"/>
                </a:solidFill>
              </a:rPr>
              <a:t>Improves software scalability.</a:t>
            </a:r>
            <a:br>
              <a:rPr lang="en-SG" sz="2000" dirty="0">
                <a:solidFill>
                  <a:schemeClr val="tx1"/>
                </a:solidFill>
              </a:rPr>
            </a:br>
            <a:r>
              <a:rPr lang="en-SG" sz="2000" dirty="0">
                <a:solidFill>
                  <a:schemeClr val="tx1"/>
                </a:solidFill>
              </a:rPr>
              <a:t>3. </a:t>
            </a:r>
            <a:r>
              <a:rPr lang="en-US" sz="2000" dirty="0">
                <a:solidFill>
                  <a:schemeClr val="tx1"/>
                </a:solidFill>
              </a:rPr>
              <a:t>Reduces the risk for system downtime.</a:t>
            </a:r>
            <a:endParaRPr lang="en-US" sz="2000" b="1"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75955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3. </a:t>
            </a:r>
            <a:r>
              <a:rPr lang="en-SG" altLang="en-US" sz="2800">
                <a:solidFill>
                  <a:schemeClr val="bg1"/>
                </a:solidFill>
              </a:rPr>
              <a:t>Tests Selected</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anchor="t"/>
          <a:lstStyle/>
          <a:p>
            <a:pPr marL="285750" indent="-285750">
              <a:spcBef>
                <a:spcPts val="600"/>
              </a:spcBef>
              <a:spcAft>
                <a:spcPts val="600"/>
              </a:spcAft>
              <a:buFont typeface="Wingdings" panose="05000000000000000000" pitchFamily="2" charset="2"/>
              <a:buChar char="q"/>
              <a:defRPr/>
            </a:pPr>
            <a:r>
              <a:rPr lang="en-SG" sz="2000" dirty="0">
                <a:solidFill>
                  <a:schemeClr val="tx1"/>
                </a:solidFill>
              </a:rPr>
              <a:t>List the testing methods selected to test the project</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Functional Testing</a:t>
            </a:r>
          </a:p>
          <a:p>
            <a:pPr>
              <a:spcBef>
                <a:spcPts val="600"/>
              </a:spcBef>
              <a:spcAft>
                <a:spcPts val="600"/>
              </a:spcAft>
              <a:defRPr/>
            </a:pPr>
            <a:r>
              <a:rPr lang="en-SG" sz="2000" b="1" dirty="0">
                <a:solidFill>
                  <a:schemeClr val="tx1"/>
                </a:solidFill>
              </a:rPr>
              <a:t>	</a:t>
            </a:r>
            <a:r>
              <a:rPr lang="en-SG" sz="2000" dirty="0">
                <a:solidFill>
                  <a:schemeClr val="tx1"/>
                </a:solidFill>
              </a:rPr>
              <a:t>1. Unit Testing</a:t>
            </a:r>
          </a:p>
          <a:p>
            <a:pPr>
              <a:spcBef>
                <a:spcPts val="600"/>
              </a:spcBef>
              <a:spcAft>
                <a:spcPts val="600"/>
              </a:spcAft>
              <a:defRPr/>
            </a:pPr>
            <a:r>
              <a:rPr lang="en-SG" sz="2000" dirty="0">
                <a:solidFill>
                  <a:schemeClr val="tx1"/>
                </a:solidFill>
              </a:rPr>
              <a:t>	2. User Acceptance Testing (UAT)</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Non-Functional Testing</a:t>
            </a:r>
          </a:p>
          <a:p>
            <a:pPr>
              <a:spcBef>
                <a:spcPts val="600"/>
              </a:spcBef>
              <a:spcAft>
                <a:spcPts val="600"/>
              </a:spcAft>
              <a:defRPr/>
            </a:pPr>
            <a:r>
              <a:rPr lang="en-SG" sz="2000" b="1" dirty="0">
                <a:solidFill>
                  <a:schemeClr val="tx1"/>
                </a:solidFill>
              </a:rPr>
              <a:t>	</a:t>
            </a:r>
            <a:r>
              <a:rPr lang="en-SG" sz="2000" dirty="0">
                <a:solidFill>
                  <a:schemeClr val="tx1"/>
                </a:solidFill>
              </a:rPr>
              <a:t>1. Cross Browser Testing</a:t>
            </a: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Test Schedule</a:t>
            </a:r>
            <a:endParaRPr lang="en-US" altLang="en-US" sz="280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A8E925CA-951C-2020-BE11-A717A861567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Schedule</a:t>
            </a:r>
          </a:p>
          <a:p>
            <a:pPr marL="285750" indent="-285750">
              <a:buFont typeface="Wingdings" panose="05000000000000000000" pitchFamily="2" charset="2"/>
              <a:buChar char="q"/>
              <a:defRPr/>
            </a:pPr>
            <a:endParaRPr lang="en-SG" b="1" dirty="0">
              <a:solidFill>
                <a:schemeClr val="tx1"/>
              </a:solidFill>
            </a:endParaRPr>
          </a:p>
          <a:p>
            <a:pPr marL="742950" lvl="1" indent="-285750">
              <a:buFont typeface="Wingdings" panose="05000000000000000000" pitchFamily="2" charset="2"/>
              <a:buChar char="§"/>
              <a:defRPr/>
            </a:pPr>
            <a:endParaRPr lang="en-SG" b="1" dirty="0">
              <a:solidFill>
                <a:schemeClr val="tx1"/>
              </a:solidFill>
            </a:endParaRPr>
          </a:p>
          <a:p>
            <a:pPr marL="742950" lvl="1" indent="-285750">
              <a:buFont typeface="Wingdings" panose="05000000000000000000" pitchFamily="2" charset="2"/>
              <a:buChar char="§"/>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p:txBody>
      </p:sp>
      <p:pic>
        <p:nvPicPr>
          <p:cNvPr id="7" name="Picture 6">
            <a:extLst>
              <a:ext uri="{FF2B5EF4-FFF2-40B4-BE49-F238E27FC236}">
                <a16:creationId xmlns:a16="http://schemas.microsoft.com/office/drawing/2014/main" id="{B9805927-7070-9BBF-6908-113315335DAC}"/>
              </a:ext>
            </a:extLst>
          </p:cNvPr>
          <p:cNvPicPr>
            <a:picLocks noChangeAspect="1"/>
          </p:cNvPicPr>
          <p:nvPr/>
        </p:nvPicPr>
        <p:blipFill>
          <a:blip r:embed="rId2"/>
          <a:stretch>
            <a:fillRect/>
          </a:stretch>
        </p:blipFill>
        <p:spPr>
          <a:xfrm>
            <a:off x="489399" y="1718388"/>
            <a:ext cx="6825801" cy="473479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0" ma:contentTypeDescription="Create a new document." ma:contentTypeScope="" ma:versionID="93fa5f609a44b960b7a0272d6975834c">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7031940ede5a50c2403ad4c677a3c673"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FD6E0F2-19E1-405D-A0C4-646F9371BBC6}">
  <ds:schemaRefs>
    <ds:schemaRef ds:uri="http://schemas.microsoft.com/sharepoint/v3/contenttype/forms"/>
  </ds:schemaRefs>
</ds:datastoreItem>
</file>

<file path=customXml/itemProps2.xml><?xml version="1.0" encoding="utf-8"?>
<ds:datastoreItem xmlns:ds="http://schemas.openxmlformats.org/officeDocument/2006/customXml" ds:itemID="{5205DECB-6B33-41F2-B1E5-EFD8715852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F3EE97-662C-45BD-AEBD-57BE7DC9224B}">
  <ds:schemaRefs>
    <ds:schemaRef ds:uri="http://schemas.microsoft.com/office/2006/documentManagement/types"/>
    <ds:schemaRef ds:uri="4c0b7963-821a-4ef3-8656-26f44fbc441f"/>
    <ds:schemaRef ds:uri="4653679c-027a-42da-84e0-ee3db271a3d7"/>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 ds:uri="7fb2fad2-2bec-4404-ace4-eb291a679560"/>
    <ds:schemaRef ds:uri="cb49ea42-c776-4921-925a-6f2d18d3f7cb"/>
  </ds:schemaRefs>
</ds:datastoreItem>
</file>

<file path=docProps/app.xml><?xml version="1.0" encoding="utf-8"?>
<Properties xmlns="http://schemas.openxmlformats.org/officeDocument/2006/extended-properties" xmlns:vt="http://schemas.openxmlformats.org/officeDocument/2006/docPropsVTypes">
  <TotalTime>2115</TotalTime>
  <Words>824</Words>
  <Application>Microsoft Office PowerPoint</Application>
  <PresentationFormat>On-screen Show (4:3)</PresentationFormat>
  <Paragraphs>265</Paragraphs>
  <Slides>21</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Calibri</vt:lpstr>
      <vt:lpstr>Cambria</vt:lpstr>
      <vt:lpstr>Wingdings</vt:lpstr>
      <vt:lpstr>Office Theme</vt:lpstr>
      <vt:lpstr>1_Office Theme</vt:lpstr>
      <vt:lpstr>2_Office Theme</vt:lpstr>
      <vt:lpstr>Plan, Schedule, Test Community Portal</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Modifications Made based On Feedback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Wildan Luqmanul Hakim</cp:lastModifiedBy>
  <cp:revision>58</cp:revision>
  <cp:lastPrinted>2015-07-27T02:04:21Z</cp:lastPrinted>
  <dcterms:created xsi:type="dcterms:W3CDTF">2012-01-26T10:45:43Z</dcterms:created>
  <dcterms:modified xsi:type="dcterms:W3CDTF">2022-10-21T13:39:42Z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y fmtid="{D5CDD505-2E9C-101B-9397-08002B2CF9AE}" pid="3" name="MediaServiceImageTags">
    <vt:lpwstr/>
  </property>
</Properties>
</file>