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1" r:id="rId5"/>
    <p:sldMasterId id="2147483654" r:id="rId6"/>
  </p:sldMasterIdLst>
  <p:notesMasterIdLst>
    <p:notesMasterId r:id="rId20"/>
  </p:notesMasterIdLst>
  <p:handoutMasterIdLst>
    <p:handoutMasterId r:id="rId21"/>
  </p:handoutMasterIdLst>
  <p:sldIdLst>
    <p:sldId id="338" r:id="rId7"/>
    <p:sldId id="494" r:id="rId8"/>
    <p:sldId id="537" r:id="rId9"/>
    <p:sldId id="540" r:id="rId10"/>
    <p:sldId id="546" r:id="rId11"/>
    <p:sldId id="551" r:id="rId12"/>
    <p:sldId id="552" r:id="rId13"/>
    <p:sldId id="567" r:id="rId14"/>
    <p:sldId id="570" r:id="rId15"/>
    <p:sldId id="571" r:id="rId16"/>
    <p:sldId id="557" r:id="rId17"/>
    <p:sldId id="568" r:id="rId18"/>
    <p:sldId id="569" r:id="rId19"/>
  </p:sldIdLst>
  <p:sldSz cx="9144000" cy="6858000" type="screen4x3"/>
  <p:notesSz cx="9939338" cy="6807200"/>
  <p:custDataLst>
    <p:tags r:id="rId22"/>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B58"/>
    <a:srgbClr val="8A0B5C"/>
    <a:srgbClr val="E9EDF4"/>
    <a:srgbClr val="D0D8E8"/>
    <a:srgbClr val="CAD9EC"/>
    <a:srgbClr val="E7CFCF"/>
    <a:srgbClr val="F7FCE0"/>
    <a:srgbClr val="E9F7A3"/>
    <a:srgbClr val="93176C"/>
    <a:srgbClr val="FFC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45" autoAdjust="0"/>
    <p:restoredTop sz="95250" autoAdjust="0"/>
  </p:normalViewPr>
  <p:slideViewPr>
    <p:cSldViewPr snapToObjects="1" showGuides="1">
      <p:cViewPr varScale="1">
        <p:scale>
          <a:sx n="114" d="100"/>
          <a:sy n="114" d="100"/>
        </p:scale>
        <p:origin x="1296" y="114"/>
      </p:cViewPr>
      <p:guideLst>
        <p:guide orient="horz" pos="2614"/>
        <p:guide pos="220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604F-02DC-482D-AFEE-5BDBA002C04A}"/>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8AD8BAF-504F-489F-B142-D79120DD46B9}"/>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7D0E23B5-E032-41A0-A9E8-F318D9478D12}" type="datetimeFigureOut">
              <a:rPr lang="en-US" altLang="en-US"/>
              <a:pPr>
                <a:defRPr/>
              </a:pPr>
              <a:t>1/17/2023</a:t>
            </a:fld>
            <a:endParaRPr lang="en-US" altLang="en-US"/>
          </a:p>
        </p:txBody>
      </p:sp>
      <p:sp>
        <p:nvSpPr>
          <p:cNvPr id="4" name="Footer Placeholder 3">
            <a:extLst>
              <a:ext uri="{FF2B5EF4-FFF2-40B4-BE49-F238E27FC236}">
                <a16:creationId xmlns:a16="http://schemas.microsoft.com/office/drawing/2014/main" id="{9ABF372D-7742-458B-887F-126A48255DAC}"/>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BEC907A-1B62-49FB-962A-1ADE5F31CE0D}"/>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2" charset="-128"/>
              </a:defRPr>
            </a:lvl1pPr>
          </a:lstStyle>
          <a:p>
            <a:pPr>
              <a:defRPr/>
            </a:pPr>
            <a:fld id="{4B13ACCF-08E0-430C-9A9D-1845EB7725C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99510-02CE-4AD1-A9E9-7C68FAA6CC4B}"/>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3BD59BC2-A268-4048-892D-C2165FB61C3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D2EE04E8-31F4-42C2-B95E-BFDAFD2674DA}" type="datetimeFigureOut">
              <a:rPr lang="en-US" altLang="en-US"/>
              <a:pPr>
                <a:defRPr/>
              </a:pPr>
              <a:t>1/17/2023</a:t>
            </a:fld>
            <a:endParaRPr lang="en-US" altLang="en-US"/>
          </a:p>
        </p:txBody>
      </p:sp>
      <p:sp>
        <p:nvSpPr>
          <p:cNvPr id="4" name="Slide Image Placeholder 3">
            <a:extLst>
              <a:ext uri="{FF2B5EF4-FFF2-40B4-BE49-F238E27FC236}">
                <a16:creationId xmlns:a16="http://schemas.microsoft.com/office/drawing/2014/main" id="{D456ECF8-1E2B-455B-9DC0-85BB7454714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7089C99F-EA2B-4EE6-B715-31A1319F021A}"/>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13C3C1ED-1BF8-4E8B-B031-126FB30D8B9A}"/>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18951131-2388-4048-9ABA-5F914F9F9AC2}"/>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2" charset="-128"/>
              </a:defRPr>
            </a:lvl1pPr>
          </a:lstStyle>
          <a:p>
            <a:pPr>
              <a:defRPr/>
            </a:pPr>
            <a:fld id="{BAAEEC78-BEC1-4E73-AE9E-66766B2988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dirty="0"/>
          </a:p>
        </p:txBody>
      </p:sp>
    </p:spTree>
    <p:extLst>
      <p:ext uri="{BB962C8B-B14F-4D97-AF65-F5344CB8AC3E}">
        <p14:creationId xmlns:p14="http://schemas.microsoft.com/office/powerpoint/2010/main" val="6127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753746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4.jpg">
            <a:extLst>
              <a:ext uri="{FF2B5EF4-FFF2-40B4-BE49-F238E27FC236}">
                <a16:creationId xmlns:a16="http://schemas.microsoft.com/office/drawing/2014/main" id="{CC49FBEB-E28E-467F-B589-B691FC552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F914CA09-5CA4-434F-9526-F5E0FC74C1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Untitled-4.jpg">
            <a:extLst>
              <a:ext uri="{FF2B5EF4-FFF2-40B4-BE49-F238E27FC236}">
                <a16:creationId xmlns:a16="http://schemas.microsoft.com/office/drawing/2014/main" id="{C6666E74-1F75-42FA-AB2D-1A2962D2B4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97C836E-6491-4AB5-87C0-52C6B5678A5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0F0A00E-823B-4851-B915-47C782B33BD2}"/>
              </a:ext>
            </a:extLst>
          </p:cNvPr>
          <p:cNvSpPr>
            <a:spLocks noGrp="1"/>
          </p:cNvSpPr>
          <p:nvPr>
            <p:ph type="title"/>
          </p:nvPr>
        </p:nvSpPr>
        <p:spPr bwMode="auto">
          <a:xfrm>
            <a:off x="0" y="2667000"/>
            <a:ext cx="8915400" cy="762000"/>
          </a:xfrm>
          <a:solidFill>
            <a:schemeClr val="bg1">
              <a:lumMod val="85000"/>
            </a:schemeClr>
          </a:solidFill>
        </p:spPr>
        <p:txBody>
          <a:bodyPr vert="horz" wrap="square" lIns="68580" tIns="34290" rIns="68580" bIns="34290" numCol="1" anchor="ctr" anchorCtr="0" compatLnSpc="1">
            <a:prstTxWarp prst="textNoShape">
              <a:avLst/>
            </a:prstTxWarp>
          </a:bodyPr>
          <a:lstStyle/>
          <a:p>
            <a:pPr>
              <a:defRPr/>
            </a:pPr>
            <a:r>
              <a:rPr lang="en-GB" sz="1800" dirty="0">
                <a:effectLst/>
                <a:latin typeface="Open Sans"/>
                <a:ea typeface="Calibri" panose="020F0502020204030204" pitchFamily="34" charset="0"/>
              </a:rPr>
              <a:t>Application Programming Interface</a:t>
            </a:r>
            <a:endParaRPr lang="en-GB" altLang="en-US" dirty="0">
              <a:ea typeface="ヒラギノ角ゴ Pro W3" charset="-128"/>
            </a:endParaRPr>
          </a:p>
        </p:txBody>
      </p:sp>
      <p:sp>
        <p:nvSpPr>
          <p:cNvPr id="5123" name="Title 1">
            <a:extLst>
              <a:ext uri="{FF2B5EF4-FFF2-40B4-BE49-F238E27FC236}">
                <a16:creationId xmlns:a16="http://schemas.microsoft.com/office/drawing/2014/main" id="{9943F5AA-E44A-462B-A8FC-39B76FFACCDE}"/>
              </a:ext>
            </a:extLst>
          </p:cNvPr>
          <p:cNvSpPr txBox="1">
            <a:spLocks/>
          </p:cNvSpPr>
          <p:nvPr/>
        </p:nvSpPr>
        <p:spPr bwMode="auto">
          <a:xfrm>
            <a:off x="0"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1500" dirty="0">
                <a:solidFill>
                  <a:srgbClr val="93176C"/>
                </a:solidFill>
                <a:latin typeface="Calibri" panose="020F0502020204030204" pitchFamily="34" charset="0"/>
              </a:rPr>
              <a:t>Module Project</a:t>
            </a:r>
            <a:endParaRPr lang="en-GB" altLang="en-US" sz="1500" dirty="0">
              <a:solidFill>
                <a:srgbClr val="93176C"/>
              </a:solidFill>
              <a:latin typeface="Calibri" panose="020F0502020204030204" pitchFamily="34" charset="0"/>
            </a:endParaRPr>
          </a:p>
        </p:txBody>
      </p:sp>
      <p:sp>
        <p:nvSpPr>
          <p:cNvPr id="5" name="Title 1">
            <a:extLst>
              <a:ext uri="{FF2B5EF4-FFF2-40B4-BE49-F238E27FC236}">
                <a16:creationId xmlns:a16="http://schemas.microsoft.com/office/drawing/2014/main" id="{3D1E2B7E-1984-4A38-B999-D3FC5F0148C2}"/>
              </a:ext>
            </a:extLst>
          </p:cNvPr>
          <p:cNvSpPr txBox="1">
            <a:spLocks/>
          </p:cNvSpPr>
          <p:nvPr/>
        </p:nvSpPr>
        <p:spPr bwMode="auto">
          <a:xfrm>
            <a:off x="3175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 12 December 2022</a:t>
            </a:r>
          </a:p>
          <a:p>
            <a:pPr>
              <a:lnSpc>
                <a:spcPts val="1800"/>
              </a:lnSpc>
              <a:spcBef>
                <a:spcPts val="200"/>
              </a:spcBef>
              <a:spcAft>
                <a:spcPts val="200"/>
              </a:spcAft>
              <a:defRPr/>
            </a:pPr>
            <a:r>
              <a:rPr lang="en-US" altLang="en-US" sz="1400" b="1" dirty="0">
                <a:latin typeface="+mn-lt"/>
              </a:rPr>
              <a:t>End Date		: 11 January 2023</a:t>
            </a:r>
          </a:p>
          <a:p>
            <a:pPr>
              <a:lnSpc>
                <a:spcPts val="1800"/>
              </a:lnSpc>
              <a:spcBef>
                <a:spcPts val="200"/>
              </a:spcBef>
              <a:spcAft>
                <a:spcPts val="200"/>
              </a:spcAft>
              <a:defRPr/>
            </a:pPr>
            <a:r>
              <a:rPr lang="en-US" altLang="en-US" sz="1400" b="1" dirty="0">
                <a:latin typeface="+mn-lt"/>
              </a:rPr>
              <a:t>Submission Date	: January 2023</a:t>
            </a:r>
            <a:endParaRPr lang="en-US" altLang="en-US" sz="1400" dirty="0">
              <a:latin typeface="+mn-lt"/>
            </a:endParaRPr>
          </a:p>
        </p:txBody>
      </p:sp>
      <p:sp>
        <p:nvSpPr>
          <p:cNvPr id="6" name="Title 1">
            <a:extLst>
              <a:ext uri="{FF2B5EF4-FFF2-40B4-BE49-F238E27FC236}">
                <a16:creationId xmlns:a16="http://schemas.microsoft.com/office/drawing/2014/main" id="{85DFC0B0-FB48-41B8-9972-916748A1C7B0}"/>
              </a:ext>
            </a:extLst>
          </p:cNvPr>
          <p:cNvSpPr txBox="1">
            <a:spLocks/>
          </p:cNvSpPr>
          <p:nvPr/>
        </p:nvSpPr>
        <p:spPr bwMode="auto">
          <a:xfrm>
            <a:off x="-17463" y="3933825"/>
            <a:ext cx="7345363" cy="549275"/>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600" b="1" dirty="0">
                <a:latin typeface="+mn-lt"/>
              </a:rPr>
              <a:t>Module: </a:t>
            </a:r>
            <a:r>
              <a:rPr lang="en-US" altLang="en-US" sz="1600" dirty="0">
                <a:latin typeface="+mn-lt"/>
              </a:rPr>
              <a:t> </a:t>
            </a:r>
            <a:r>
              <a:rPr lang="en-GB" sz="1600" dirty="0">
                <a:effectLst/>
                <a:latin typeface="+mn-lt"/>
                <a:ea typeface="Calibri" panose="020F0502020204030204" pitchFamily="34" charset="0"/>
              </a:rPr>
              <a:t>Application Programming Interface</a:t>
            </a:r>
            <a:endParaRPr lang="en-US" altLang="en-US" sz="1600" dirty="0">
              <a:latin typeface="+mn-lt"/>
            </a:endParaRPr>
          </a:p>
        </p:txBody>
      </p:sp>
      <p:sp>
        <p:nvSpPr>
          <p:cNvPr id="7" name="Title 1">
            <a:extLst>
              <a:ext uri="{FF2B5EF4-FFF2-40B4-BE49-F238E27FC236}">
                <a16:creationId xmlns:a16="http://schemas.microsoft.com/office/drawing/2014/main" id="{3AAE6609-8189-419A-853E-0A3E5EB230FA}"/>
              </a:ext>
            </a:extLst>
          </p:cNvPr>
          <p:cNvSpPr txBox="1">
            <a:spLocks/>
          </p:cNvSpPr>
          <p:nvPr/>
        </p:nvSpPr>
        <p:spPr bwMode="auto">
          <a:xfrm>
            <a:off x="450850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 Wildan Luqmanul Hakim</a:t>
            </a:r>
          </a:p>
          <a:p>
            <a:pPr>
              <a:lnSpc>
                <a:spcPts val="1800"/>
              </a:lnSpc>
              <a:spcBef>
                <a:spcPts val="200"/>
              </a:spcBef>
              <a:spcAft>
                <a:spcPts val="200"/>
              </a:spcAft>
              <a:defRPr/>
            </a:pPr>
            <a:r>
              <a:rPr lang="en-US" altLang="en-US" sz="1400" b="1" dirty="0">
                <a:latin typeface="+mn-lt"/>
              </a:rPr>
              <a:t>Enrollment ID	: BDSE04-0322/STTB</a:t>
            </a:r>
          </a:p>
          <a:p>
            <a:pPr>
              <a:lnSpc>
                <a:spcPts val="1800"/>
              </a:lnSpc>
              <a:spcBef>
                <a:spcPts val="200"/>
              </a:spcBef>
              <a:spcAft>
                <a:spcPts val="200"/>
              </a:spcAft>
              <a:defRPr/>
            </a:pPr>
            <a:r>
              <a:rPr lang="en-US" altLang="en-US" sz="1400" b="1" dirty="0">
                <a:latin typeface="+mn-lt"/>
              </a:rPr>
              <a:t>Presentation Date	:</a:t>
            </a:r>
            <a:endParaRPr lang="en-US" altLang="en-US"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The Project Demo</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1" y="1176508"/>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TextBox 5">
            <a:extLst>
              <a:ext uri="{FF2B5EF4-FFF2-40B4-BE49-F238E27FC236}">
                <a16:creationId xmlns:a16="http://schemas.microsoft.com/office/drawing/2014/main" id="{8F785A9B-E021-F9D2-1EFF-0E5C4CF2C347}"/>
              </a:ext>
            </a:extLst>
          </p:cNvPr>
          <p:cNvSpPr txBox="1"/>
          <p:nvPr/>
        </p:nvSpPr>
        <p:spPr>
          <a:xfrm>
            <a:off x="1269632" y="3454334"/>
            <a:ext cx="1800200" cy="307777"/>
          </a:xfrm>
          <a:prstGeom prst="rect">
            <a:avLst/>
          </a:prstGeom>
          <a:noFill/>
        </p:spPr>
        <p:txBody>
          <a:bodyPr wrap="square">
            <a:spAutoFit/>
          </a:bodyPr>
          <a:lstStyle/>
          <a:p>
            <a:r>
              <a:rPr lang="en-US" sz="1400" b="1" dirty="0">
                <a:effectLst/>
                <a:latin typeface="Cambria" panose="02040503050406030204" pitchFamily="18" charset="0"/>
                <a:ea typeface="Calibri" panose="020F0502020204030204" pitchFamily="34" charset="0"/>
                <a:cs typeface="Myanmar Text" panose="020B0502040204020203" pitchFamily="34" charset="0"/>
              </a:rPr>
              <a:t>Detail Store Page</a:t>
            </a:r>
            <a:endParaRPr lang="en-ID" sz="1400" dirty="0"/>
          </a:p>
        </p:txBody>
      </p:sp>
      <p:sp>
        <p:nvSpPr>
          <p:cNvPr id="8" name="TextBox 7">
            <a:extLst>
              <a:ext uri="{FF2B5EF4-FFF2-40B4-BE49-F238E27FC236}">
                <a16:creationId xmlns:a16="http://schemas.microsoft.com/office/drawing/2014/main" id="{8617F6AB-3432-28CD-05A2-031617B99029}"/>
              </a:ext>
            </a:extLst>
          </p:cNvPr>
          <p:cNvSpPr txBox="1"/>
          <p:nvPr/>
        </p:nvSpPr>
        <p:spPr>
          <a:xfrm>
            <a:off x="5796136" y="3472222"/>
            <a:ext cx="1512168" cy="307777"/>
          </a:xfrm>
          <a:prstGeom prst="rect">
            <a:avLst/>
          </a:prstGeom>
          <a:noFill/>
        </p:spPr>
        <p:txBody>
          <a:bodyPr wrap="square">
            <a:spAutoFit/>
          </a:bodyPr>
          <a:lstStyle/>
          <a:p>
            <a:r>
              <a:rPr lang="en-US" sz="1400" b="1" dirty="0">
                <a:effectLst/>
                <a:latin typeface="Cambria" panose="02040503050406030204" pitchFamily="18" charset="0"/>
                <a:ea typeface="Calibri" panose="020F0502020204030204" pitchFamily="34" charset="0"/>
                <a:cs typeface="Myanmar Text" panose="020B0502040204020203" pitchFamily="34" charset="0"/>
              </a:rPr>
              <a:t>Add Store Page</a:t>
            </a:r>
            <a:endParaRPr lang="en-ID" sz="1400" dirty="0"/>
          </a:p>
        </p:txBody>
      </p:sp>
      <p:sp>
        <p:nvSpPr>
          <p:cNvPr id="10" name="TextBox 9">
            <a:extLst>
              <a:ext uri="{FF2B5EF4-FFF2-40B4-BE49-F238E27FC236}">
                <a16:creationId xmlns:a16="http://schemas.microsoft.com/office/drawing/2014/main" id="{CDC51CE4-366E-A306-29E7-AC7F6A894A1E}"/>
              </a:ext>
            </a:extLst>
          </p:cNvPr>
          <p:cNvSpPr txBox="1"/>
          <p:nvPr/>
        </p:nvSpPr>
        <p:spPr>
          <a:xfrm>
            <a:off x="3745923" y="6073040"/>
            <a:ext cx="1436577" cy="307777"/>
          </a:xfrm>
          <a:prstGeom prst="rect">
            <a:avLst/>
          </a:prstGeom>
          <a:noFill/>
        </p:spPr>
        <p:txBody>
          <a:bodyPr wrap="square">
            <a:spAutoFit/>
          </a:bodyPr>
          <a:lstStyle/>
          <a:p>
            <a:r>
              <a:rPr lang="en-US" sz="1400" b="1" dirty="0">
                <a:effectLst/>
                <a:latin typeface="Cambria" panose="02040503050406030204" pitchFamily="18" charset="0"/>
                <a:ea typeface="Calibri" panose="020F0502020204030204" pitchFamily="34" charset="0"/>
                <a:cs typeface="Myanmar Text" panose="020B0502040204020203" pitchFamily="34" charset="0"/>
              </a:rPr>
              <a:t>Edit Store Page</a:t>
            </a:r>
            <a:endParaRPr lang="en-ID" sz="1400" dirty="0"/>
          </a:p>
        </p:txBody>
      </p:sp>
      <p:pic>
        <p:nvPicPr>
          <p:cNvPr id="3" name="Picture 2">
            <a:extLst>
              <a:ext uri="{FF2B5EF4-FFF2-40B4-BE49-F238E27FC236}">
                <a16:creationId xmlns:a16="http://schemas.microsoft.com/office/drawing/2014/main" id="{9CB80FA1-FA2E-C598-6465-D97DC30A4BB4}"/>
              </a:ext>
            </a:extLst>
          </p:cNvPr>
          <p:cNvPicPr>
            <a:picLocks noChangeAspect="1"/>
          </p:cNvPicPr>
          <p:nvPr/>
        </p:nvPicPr>
        <p:blipFill>
          <a:blip r:embed="rId2"/>
          <a:stretch>
            <a:fillRect/>
          </a:stretch>
        </p:blipFill>
        <p:spPr>
          <a:xfrm>
            <a:off x="340932" y="1513679"/>
            <a:ext cx="3657600" cy="1845564"/>
          </a:xfrm>
          <a:prstGeom prst="rect">
            <a:avLst/>
          </a:prstGeom>
        </p:spPr>
      </p:pic>
      <p:pic>
        <p:nvPicPr>
          <p:cNvPr id="7" name="Picture 6">
            <a:extLst>
              <a:ext uri="{FF2B5EF4-FFF2-40B4-BE49-F238E27FC236}">
                <a16:creationId xmlns:a16="http://schemas.microsoft.com/office/drawing/2014/main" id="{797516BE-852B-F92C-A506-81DCC5084468}"/>
              </a:ext>
            </a:extLst>
          </p:cNvPr>
          <p:cNvPicPr>
            <a:picLocks noChangeAspect="1"/>
          </p:cNvPicPr>
          <p:nvPr/>
        </p:nvPicPr>
        <p:blipFill>
          <a:blip r:embed="rId3"/>
          <a:stretch>
            <a:fillRect/>
          </a:stretch>
        </p:blipFill>
        <p:spPr>
          <a:xfrm>
            <a:off x="4723420" y="1429254"/>
            <a:ext cx="3657600" cy="2028444"/>
          </a:xfrm>
          <a:prstGeom prst="rect">
            <a:avLst/>
          </a:prstGeom>
        </p:spPr>
      </p:pic>
      <p:pic>
        <p:nvPicPr>
          <p:cNvPr id="9" name="Picture 8">
            <a:extLst>
              <a:ext uri="{FF2B5EF4-FFF2-40B4-BE49-F238E27FC236}">
                <a16:creationId xmlns:a16="http://schemas.microsoft.com/office/drawing/2014/main" id="{B04D4B90-2084-8669-ACBB-30AA77AF5745}"/>
              </a:ext>
            </a:extLst>
          </p:cNvPr>
          <p:cNvPicPr>
            <a:picLocks noChangeAspect="1"/>
          </p:cNvPicPr>
          <p:nvPr/>
        </p:nvPicPr>
        <p:blipFill>
          <a:blip r:embed="rId4"/>
          <a:stretch>
            <a:fillRect/>
          </a:stretch>
        </p:blipFill>
        <p:spPr>
          <a:xfrm>
            <a:off x="2455168" y="3949077"/>
            <a:ext cx="3657600" cy="2028444"/>
          </a:xfrm>
          <a:prstGeom prst="rect">
            <a:avLst/>
          </a:prstGeom>
        </p:spPr>
      </p:pic>
    </p:spTree>
    <p:extLst>
      <p:ext uri="{BB962C8B-B14F-4D97-AF65-F5344CB8AC3E}">
        <p14:creationId xmlns:p14="http://schemas.microsoft.com/office/powerpoint/2010/main" val="733357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58441"/>
            <a:ext cx="6689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The Strengths of Project API</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marR="0"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4" name="TextBox 3">
            <a:extLst>
              <a:ext uri="{FF2B5EF4-FFF2-40B4-BE49-F238E27FC236}">
                <a16:creationId xmlns:a16="http://schemas.microsoft.com/office/drawing/2014/main" id="{BB0F659A-548F-7D61-2885-DF22D7D2B4BA}"/>
              </a:ext>
            </a:extLst>
          </p:cNvPr>
          <p:cNvSpPr txBox="1"/>
          <p:nvPr/>
        </p:nvSpPr>
        <p:spPr>
          <a:xfrm>
            <a:off x="179387" y="1380489"/>
            <a:ext cx="8784976" cy="3034420"/>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mbria" panose="02040503050406030204" pitchFamily="18" charset="0"/>
                <a:ea typeface="Calibri" panose="020F0502020204030204" pitchFamily="34" charset="0"/>
                <a:cs typeface="Myanmar Text" panose="020B0502040204020203" pitchFamily="34" charset="0"/>
              </a:rPr>
              <a:t>A wide range of developers can use them because they are easy to use and comprehend.</a:t>
            </a:r>
            <a:endParaRPr lang="en-ID" sz="1800" dirty="0">
              <a:effectLst/>
              <a:latin typeface="Cambria" panose="02040503050406030204" pitchFamily="18" charset="0"/>
              <a:ea typeface="Calibri" panose="020F0502020204030204" pitchFamily="34" charset="0"/>
              <a:cs typeface="Myanmar Text" panose="020B0502040204020203"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mbria" panose="02040503050406030204" pitchFamily="18" charset="0"/>
                <a:ea typeface="Calibri" panose="020F0502020204030204" pitchFamily="34" charset="0"/>
                <a:cs typeface="Myanmar Text" panose="020B0502040204020203" pitchFamily="34" charset="0"/>
              </a:rPr>
              <a:t>Since they transmit data using HTTP standard methods (such as GET, POST, PUT, and DELETE), they are simple to integrate with other tools and systems.</a:t>
            </a:r>
            <a:endParaRPr lang="en-ID" sz="1800" dirty="0">
              <a:effectLst/>
              <a:latin typeface="Cambria" panose="02040503050406030204" pitchFamily="18" charset="0"/>
              <a:ea typeface="Calibri" panose="020F0502020204030204" pitchFamily="34" charset="0"/>
              <a:cs typeface="Myanmar Text" panose="020B0502040204020203"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mbria" panose="02040503050406030204" pitchFamily="18" charset="0"/>
                <a:ea typeface="Calibri" panose="020F0502020204030204" pitchFamily="34" charset="0"/>
                <a:cs typeface="Myanmar Text" panose="020B0502040204020203" pitchFamily="34" charset="0"/>
              </a:rPr>
              <a:t>Because of their light weight, they can be used with a variety of networks and devices.</a:t>
            </a:r>
            <a:endParaRPr lang="en-ID" sz="1800" dirty="0">
              <a:effectLst/>
              <a:latin typeface="Cambria" panose="02040503050406030204" pitchFamily="18" charset="0"/>
              <a:ea typeface="Calibri" panose="020F0502020204030204" pitchFamily="34" charset="0"/>
              <a:cs typeface="Myanmar Text" panose="020B0502040204020203"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mbria" panose="02040503050406030204" pitchFamily="18" charset="0"/>
                <a:ea typeface="Calibri" panose="020F0502020204030204" pitchFamily="34" charset="0"/>
                <a:cs typeface="Myanmar Text" panose="020B0502040204020203" pitchFamily="34" charset="0"/>
              </a:rPr>
              <a:t>They don't require the maintenance of sessions or connections because they are stateless, which means that each request can stand on its own.</a:t>
            </a:r>
            <a:endParaRPr lang="en-ID" sz="1800" dirty="0">
              <a:effectLst/>
              <a:latin typeface="Cambria" panose="02040503050406030204" pitchFamily="18" charset="0"/>
              <a:ea typeface="Calibri" panose="020F0502020204030204" pitchFamily="34" charset="0"/>
              <a:cs typeface="Myanmar Text" panose="020B0502040204020203"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mbria" panose="02040503050406030204" pitchFamily="18" charset="0"/>
                <a:ea typeface="Calibri" panose="020F0502020204030204" pitchFamily="34" charset="0"/>
                <a:cs typeface="Myanmar Text" panose="020B0502040204020203" pitchFamily="34" charset="0"/>
              </a:rPr>
              <a:t>Because of their platform independence, they work with a wide range of frameworks and programming languages.</a:t>
            </a:r>
            <a:endParaRPr lang="en-ID" sz="1800" dirty="0">
              <a:effectLst/>
              <a:latin typeface="Cambria" panose="02040503050406030204" pitchFamily="18" charset="0"/>
              <a:ea typeface="Calibri" panose="020F0502020204030204" pitchFamily="34" charset="0"/>
              <a:cs typeface="Myanmar Text" panose="020B0502040204020203" pitchFamily="34" charset="0"/>
            </a:endParaRPr>
          </a:p>
        </p:txBody>
      </p:sp>
    </p:spTree>
    <p:extLst>
      <p:ext uri="{BB962C8B-B14F-4D97-AF65-F5344CB8AC3E}">
        <p14:creationId xmlns:p14="http://schemas.microsoft.com/office/powerpoint/2010/main" val="2494405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58441"/>
            <a:ext cx="6689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8. The Weaknesses of Project API</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marR="0" indent="457200" algn="just">
              <a:spcBef>
                <a:spcPts val="0"/>
              </a:spcBef>
              <a:spcAft>
                <a:spcPts val="1000"/>
              </a:spcAft>
            </a:pPr>
            <a:endParaRPr lang="en-US" sz="160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a:solidFill>
                <a:schemeClr val="tx1"/>
              </a:solidFill>
              <a:effectLst/>
              <a:ea typeface="Calibri" panose="020F0502020204030204" pitchFamily="34" charset="0"/>
              <a:cs typeface="Myanmar Text" panose="020B0502040204020203" pitchFamily="34" charset="0"/>
            </a:endParaRPr>
          </a:p>
          <a:p>
            <a:pPr indent="457200" algn="just">
              <a:spcBef>
                <a:spcPts val="0"/>
              </a:spcBef>
              <a:spcAft>
                <a:spcPts val="1000"/>
              </a:spcAft>
            </a:pPr>
            <a:endParaRPr lang="en-US" sz="160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8" name="TextBox 7">
            <a:extLst>
              <a:ext uri="{FF2B5EF4-FFF2-40B4-BE49-F238E27FC236}">
                <a16:creationId xmlns:a16="http://schemas.microsoft.com/office/drawing/2014/main" id="{E815E293-0626-B767-503B-154EF6A9DB06}"/>
              </a:ext>
            </a:extLst>
          </p:cNvPr>
          <p:cNvSpPr txBox="1"/>
          <p:nvPr/>
        </p:nvSpPr>
        <p:spPr>
          <a:xfrm>
            <a:off x="287461" y="1312152"/>
            <a:ext cx="8569077" cy="2459712"/>
          </a:xfrm>
          <a:prstGeom prst="rect">
            <a:avLst/>
          </a:prstGeom>
          <a:noFill/>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They can be less secure than other types of APIs, as they rely on the underlying transport protocol (HTTP) to provide security.</a:t>
            </a:r>
            <a:endParaRPr lang="en-ID"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They can be prone to errors if not implemented properly, as they rely on clients to provide correct input.</a:t>
            </a:r>
            <a:endParaRPr lang="en-ID"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They can be less efficient than other types of APIs, as they require additional overhead (e.g. parsing JSON or XML) to process data.</a:t>
            </a:r>
            <a:endParaRPr lang="en-ID"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Some use cases may require more complex features than REST can provide.</a:t>
            </a:r>
            <a:endParaRPr lang="en-ID"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62408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9. Security Report</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79833" y="1176508"/>
            <a:ext cx="8640639"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marR="0"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3" name="Flowchart: Delay 2">
            <a:extLst>
              <a:ext uri="{FF2B5EF4-FFF2-40B4-BE49-F238E27FC236}">
                <a16:creationId xmlns:a16="http://schemas.microsoft.com/office/drawing/2014/main" id="{823096B9-8B5C-5EB1-1D4B-877E4F742944}"/>
              </a:ext>
            </a:extLst>
          </p:cNvPr>
          <p:cNvSpPr/>
          <p:nvPr/>
        </p:nvSpPr>
        <p:spPr>
          <a:xfrm>
            <a:off x="179387" y="1305317"/>
            <a:ext cx="2088232" cy="792088"/>
          </a:xfrm>
          <a:prstGeom prst="flowChartDelay">
            <a:avLst/>
          </a:prstGeom>
          <a:solidFill>
            <a:srgbClr val="8B0B58"/>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Cambria" panose="02040503050406030204" pitchFamily="18" charset="0"/>
                <a:cs typeface="Myanmar Text" panose="020B0502040204020203" pitchFamily="34" charset="0"/>
              </a:rPr>
              <a:t>Spring Security</a:t>
            </a:r>
            <a:endParaRPr lang="en-ID" dirty="0">
              <a:solidFill>
                <a:schemeClr val="bg1"/>
              </a:solidFill>
              <a:latin typeface="Cambria" panose="02040503050406030204" pitchFamily="18" charset="0"/>
              <a:cs typeface="Myanmar Text" panose="020B0502040204020203" pitchFamily="34" charset="0"/>
            </a:endParaRPr>
          </a:p>
        </p:txBody>
      </p:sp>
      <p:sp>
        <p:nvSpPr>
          <p:cNvPr id="7" name="Flowchart: Delay 6">
            <a:extLst>
              <a:ext uri="{FF2B5EF4-FFF2-40B4-BE49-F238E27FC236}">
                <a16:creationId xmlns:a16="http://schemas.microsoft.com/office/drawing/2014/main" id="{DE918423-8262-1D19-BAC6-B3FAC3681DA4}"/>
              </a:ext>
            </a:extLst>
          </p:cNvPr>
          <p:cNvSpPr/>
          <p:nvPr/>
        </p:nvSpPr>
        <p:spPr>
          <a:xfrm>
            <a:off x="179387" y="2331053"/>
            <a:ext cx="2592288" cy="792088"/>
          </a:xfrm>
          <a:prstGeom prst="flowChartDelay">
            <a:avLst/>
          </a:prstGeom>
          <a:solidFill>
            <a:srgbClr val="8B0B58"/>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Cambria" panose="02040503050406030204" pitchFamily="18" charset="0"/>
                <a:cs typeface="Myanmar Text" panose="020B0502040204020203" pitchFamily="34" charset="0"/>
              </a:rPr>
              <a:t>Security with OAuth</a:t>
            </a:r>
          </a:p>
        </p:txBody>
      </p:sp>
      <p:sp>
        <p:nvSpPr>
          <p:cNvPr id="9" name="Flowchart: Delay 8">
            <a:extLst>
              <a:ext uri="{FF2B5EF4-FFF2-40B4-BE49-F238E27FC236}">
                <a16:creationId xmlns:a16="http://schemas.microsoft.com/office/drawing/2014/main" id="{05C39F72-16F4-6BCF-41C6-10EB90858242}"/>
              </a:ext>
            </a:extLst>
          </p:cNvPr>
          <p:cNvSpPr/>
          <p:nvPr/>
        </p:nvSpPr>
        <p:spPr>
          <a:xfrm>
            <a:off x="169505" y="3348733"/>
            <a:ext cx="3178234" cy="792088"/>
          </a:xfrm>
          <a:prstGeom prst="flowChartDelay">
            <a:avLst/>
          </a:prstGeom>
          <a:solidFill>
            <a:srgbClr val="8B0B58"/>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Cambria" panose="02040503050406030204" pitchFamily="18" charset="0"/>
                <a:cs typeface="Myanmar Text" panose="020B0502040204020203" pitchFamily="34" charset="0"/>
              </a:rPr>
              <a:t>Authentication with JWT</a:t>
            </a:r>
          </a:p>
        </p:txBody>
      </p:sp>
    </p:spTree>
    <p:extLst>
      <p:ext uri="{BB962C8B-B14F-4D97-AF65-F5344CB8AC3E}">
        <p14:creationId xmlns:p14="http://schemas.microsoft.com/office/powerpoint/2010/main" val="541294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A6FE6D4A-AD83-4EB0-A2AD-2E9E9A1009D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F2896E3-39EB-4ECA-AD65-AB059FA4FCC5}"/>
              </a:ext>
            </a:extLst>
          </p:cNvPr>
          <p:cNvGraphicFramePr>
            <a:graphicFrameLocks noGrp="1"/>
          </p:cNvGraphicFramePr>
          <p:nvPr>
            <p:extLst>
              <p:ext uri="{D42A27DB-BD31-4B8C-83A1-F6EECF244321}">
                <p14:modId xmlns:p14="http://schemas.microsoft.com/office/powerpoint/2010/main" val="2564713205"/>
              </p:ext>
            </p:extLst>
          </p:nvPr>
        </p:nvGraphicFramePr>
        <p:xfrm>
          <a:off x="179388" y="1101724"/>
          <a:ext cx="8641084" cy="4857059"/>
        </p:xfrm>
        <a:graphic>
          <a:graphicData uri="http://schemas.openxmlformats.org/drawingml/2006/table">
            <a:tbl>
              <a:tblPr firstRow="1" bandRow="1">
                <a:tableStyleId>{5C22544A-7EE6-4342-B048-85BDC9FD1C3A}</a:tableStyleId>
              </a:tblPr>
              <a:tblGrid>
                <a:gridCol w="1203209">
                  <a:extLst>
                    <a:ext uri="{9D8B030D-6E8A-4147-A177-3AD203B41FA5}">
                      <a16:colId xmlns:a16="http://schemas.microsoft.com/office/drawing/2014/main" val="2834307532"/>
                    </a:ext>
                  </a:extLst>
                </a:gridCol>
                <a:gridCol w="7437875">
                  <a:extLst>
                    <a:ext uri="{9D8B030D-6E8A-4147-A177-3AD203B41FA5}">
                      <a16:colId xmlns:a16="http://schemas.microsoft.com/office/drawing/2014/main" val="4186691054"/>
                    </a:ext>
                  </a:extLst>
                </a:gridCol>
              </a:tblGrid>
              <a:tr h="441551">
                <a:tc>
                  <a:txBody>
                    <a:bodyPr/>
                    <a:lstStyle/>
                    <a:p>
                      <a:pPr algn="ctr"/>
                      <a:r>
                        <a:rPr lang="en-SG" sz="1600" dirty="0"/>
                        <a:t>S. No.</a:t>
                      </a:r>
                    </a:p>
                  </a:txBody>
                  <a:tcPr marL="91436" marR="91436" marT="45709" marB="45709" anchor="ctr"/>
                </a:tc>
                <a:tc>
                  <a:txBody>
                    <a:bodyPr/>
                    <a:lstStyle/>
                    <a:p>
                      <a:pPr algn="ctr"/>
                      <a:r>
                        <a:rPr lang="en-SG" sz="1600" dirty="0"/>
                        <a:t>Description</a:t>
                      </a:r>
                    </a:p>
                  </a:txBody>
                  <a:tcPr marL="91436" marR="91436" marT="45709" marB="45709" anchor="ctr"/>
                </a:tc>
                <a:extLst>
                  <a:ext uri="{0D108BD9-81ED-4DB2-BD59-A6C34878D82A}">
                    <a16:rowId xmlns:a16="http://schemas.microsoft.com/office/drawing/2014/main" val="1698723346"/>
                  </a:ext>
                </a:extLst>
              </a:tr>
              <a:tr h="441551">
                <a:tc>
                  <a:txBody>
                    <a:bodyPr/>
                    <a:lstStyle/>
                    <a:p>
                      <a:pPr algn="ctr"/>
                      <a:r>
                        <a:rPr lang="en-SG" sz="1600" dirty="0">
                          <a:latin typeface="+mn-lt"/>
                        </a:rPr>
                        <a:t>01</a:t>
                      </a:r>
                    </a:p>
                  </a:txBody>
                  <a:tcPr marL="91436" marR="91436" marT="45709" marB="45709" anchor="ctr"/>
                </a:tc>
                <a:tc>
                  <a:txBody>
                    <a:bodyPr/>
                    <a:lstStyle/>
                    <a:p>
                      <a:pPr algn="l" fontAlgn="b"/>
                      <a:r>
                        <a:rPr lang="en-SG" sz="1600" b="0" i="0" u="none" strike="noStrike" dirty="0">
                          <a:solidFill>
                            <a:srgbClr val="000000"/>
                          </a:solidFill>
                          <a:effectLst/>
                          <a:latin typeface="+mn-lt"/>
                        </a:rPr>
                        <a:t>List of Tools used</a:t>
                      </a:r>
                    </a:p>
                  </a:txBody>
                  <a:tcPr marL="6350" marR="6350" marT="6351" marB="0" anchor="b"/>
                </a:tc>
                <a:extLst>
                  <a:ext uri="{0D108BD9-81ED-4DB2-BD59-A6C34878D82A}">
                    <a16:rowId xmlns:a16="http://schemas.microsoft.com/office/drawing/2014/main" val="3383460755"/>
                  </a:ext>
                </a:extLst>
              </a:tr>
              <a:tr h="441551">
                <a:tc>
                  <a:txBody>
                    <a:bodyPr/>
                    <a:lstStyle/>
                    <a:p>
                      <a:pPr algn="ctr"/>
                      <a:r>
                        <a:rPr lang="en-SG" sz="1600" dirty="0">
                          <a:latin typeface="+mn-lt"/>
                        </a:rPr>
                        <a:t>02</a:t>
                      </a:r>
                    </a:p>
                  </a:txBody>
                  <a:tcPr marL="91436" marR="91436" marT="45709" marB="45709" anchor="ctr"/>
                </a:tc>
                <a:tc>
                  <a:txBody>
                    <a:bodyPr/>
                    <a:lstStyle/>
                    <a:p>
                      <a:pPr algn="l" fontAlgn="b"/>
                      <a:r>
                        <a:rPr lang="en-SG" sz="1600" b="0" i="0" u="none" strike="noStrike" dirty="0">
                          <a:solidFill>
                            <a:srgbClr val="000000"/>
                          </a:solidFill>
                          <a:effectLst/>
                          <a:latin typeface="+mn-lt"/>
                        </a:rPr>
                        <a:t>What is API?</a:t>
                      </a:r>
                    </a:p>
                  </a:txBody>
                  <a:tcPr marL="6350" marR="6350" marT="6351" marB="0" anchor="b"/>
                </a:tc>
                <a:extLst>
                  <a:ext uri="{0D108BD9-81ED-4DB2-BD59-A6C34878D82A}">
                    <a16:rowId xmlns:a16="http://schemas.microsoft.com/office/drawing/2014/main" val="502453963"/>
                  </a:ext>
                </a:extLst>
              </a:tr>
              <a:tr h="441551">
                <a:tc>
                  <a:txBody>
                    <a:bodyPr/>
                    <a:lstStyle/>
                    <a:p>
                      <a:pPr algn="ctr"/>
                      <a:r>
                        <a:rPr lang="en-SG" sz="1600" dirty="0">
                          <a:latin typeface="+mn-lt"/>
                        </a:rPr>
                        <a:t>03</a:t>
                      </a:r>
                    </a:p>
                  </a:txBody>
                  <a:tcPr marL="91436" marR="91436" marT="45709" marB="45709" anchor="ctr"/>
                </a:tc>
                <a:tc>
                  <a:txBody>
                    <a:bodyPr/>
                    <a:lstStyle/>
                    <a:p>
                      <a:r>
                        <a:rPr lang="en-US" sz="1600" b="0" u="none" kern="1200" dirty="0">
                          <a:solidFill>
                            <a:schemeClr val="dk1"/>
                          </a:solidFill>
                          <a:effectLst/>
                          <a:latin typeface="+mn-lt"/>
                          <a:ea typeface="+mn-ea"/>
                          <a:cs typeface="+mn-cs"/>
                        </a:rPr>
                        <a:t>What is the role of API?</a:t>
                      </a:r>
                    </a:p>
                  </a:txBody>
                  <a:tcPr marL="6350" marR="6350" marT="6351" marB="0" anchor="b"/>
                </a:tc>
                <a:extLst>
                  <a:ext uri="{0D108BD9-81ED-4DB2-BD59-A6C34878D82A}">
                    <a16:rowId xmlns:a16="http://schemas.microsoft.com/office/drawing/2014/main" val="3888214698"/>
                  </a:ext>
                </a:extLst>
              </a:tr>
              <a:tr h="441551">
                <a:tc>
                  <a:txBody>
                    <a:bodyPr/>
                    <a:lstStyle/>
                    <a:p>
                      <a:pPr algn="ctr"/>
                      <a:r>
                        <a:rPr lang="en-SG" sz="1600" dirty="0">
                          <a:latin typeface="+mn-lt"/>
                        </a:rPr>
                        <a:t>04</a:t>
                      </a:r>
                    </a:p>
                  </a:txBody>
                  <a:tcPr marL="91436" marR="91436" marT="45709" marB="45709" anchor="ctr"/>
                </a:tc>
                <a:tc>
                  <a:txBody>
                    <a:bodyPr/>
                    <a:lstStyle/>
                    <a:p>
                      <a:r>
                        <a:rPr lang="en-US" sz="1600" b="0" u="none" kern="1200" dirty="0">
                          <a:solidFill>
                            <a:schemeClr val="dk1"/>
                          </a:solidFill>
                          <a:effectLst/>
                          <a:latin typeface="+mn-lt"/>
                          <a:ea typeface="+mn-ea"/>
                          <a:cs typeface="+mn-cs"/>
                        </a:rPr>
                        <a:t>The range of APIs for a particular platform</a:t>
                      </a:r>
                    </a:p>
                  </a:txBody>
                  <a:tcPr marL="6350" marR="6350" marT="6351" marB="0" anchor="b"/>
                </a:tc>
                <a:extLst>
                  <a:ext uri="{0D108BD9-81ED-4DB2-BD59-A6C34878D82A}">
                    <a16:rowId xmlns:a16="http://schemas.microsoft.com/office/drawing/2014/main" val="1429497512"/>
                  </a:ext>
                </a:extLst>
              </a:tr>
              <a:tr h="441551">
                <a:tc>
                  <a:txBody>
                    <a:bodyPr/>
                    <a:lstStyle/>
                    <a:p>
                      <a:pPr algn="ctr"/>
                      <a:r>
                        <a:rPr lang="en-SG" sz="1600" dirty="0">
                          <a:latin typeface="+mn-lt"/>
                        </a:rPr>
                        <a:t>05</a:t>
                      </a:r>
                    </a:p>
                  </a:txBody>
                  <a:tcPr marL="91436" marR="91436" marT="45709" marB="45709" anchor="ctr"/>
                </a:tc>
                <a:tc>
                  <a:txBody>
                    <a:bodyPr/>
                    <a:lstStyle/>
                    <a:p>
                      <a:r>
                        <a:rPr lang="en-US" sz="1600" b="0" u="none" kern="1200" dirty="0">
                          <a:solidFill>
                            <a:schemeClr val="dk1"/>
                          </a:solidFill>
                          <a:effectLst/>
                          <a:latin typeface="+mn-lt"/>
                          <a:ea typeface="+mn-ea"/>
                          <a:cs typeface="+mn-cs"/>
                        </a:rPr>
                        <a:t>Potential Security issues with API</a:t>
                      </a:r>
                    </a:p>
                  </a:txBody>
                  <a:tcPr marL="6350" marR="6350" marT="6351" marB="0" anchor="b"/>
                </a:tc>
                <a:extLst>
                  <a:ext uri="{0D108BD9-81ED-4DB2-BD59-A6C34878D82A}">
                    <a16:rowId xmlns:a16="http://schemas.microsoft.com/office/drawing/2014/main" val="1257684296"/>
                  </a:ext>
                </a:extLst>
              </a:tr>
              <a:tr h="441551">
                <a:tc>
                  <a:txBody>
                    <a:bodyPr/>
                    <a:lstStyle/>
                    <a:p>
                      <a:pPr algn="ctr"/>
                      <a:r>
                        <a:rPr lang="en-SG" sz="1600" dirty="0">
                          <a:latin typeface="+mn-lt"/>
                        </a:rPr>
                        <a:t>06</a:t>
                      </a:r>
                    </a:p>
                  </a:txBody>
                  <a:tcPr marL="91436" marR="91436" marT="45709" marB="45709" anchor="ctr"/>
                </a:tc>
                <a:tc>
                  <a:txBody>
                    <a:bodyPr/>
                    <a:lstStyle/>
                    <a:p>
                      <a:r>
                        <a:rPr lang="en-US" sz="1600" b="0" u="none" kern="1200" dirty="0">
                          <a:solidFill>
                            <a:schemeClr val="dk1"/>
                          </a:solidFill>
                          <a:effectLst/>
                          <a:latin typeface="+mn-lt"/>
                          <a:ea typeface="+mn-ea"/>
                          <a:cs typeface="+mn-cs"/>
                        </a:rPr>
                        <a:t>The project requirements </a:t>
                      </a:r>
                    </a:p>
                  </a:txBody>
                  <a:tcPr marL="6350" marR="6350" marT="6351" marB="0" anchor="b"/>
                </a:tc>
                <a:extLst>
                  <a:ext uri="{0D108BD9-81ED-4DB2-BD59-A6C34878D82A}">
                    <a16:rowId xmlns:a16="http://schemas.microsoft.com/office/drawing/2014/main" val="3512515867"/>
                  </a:ext>
                </a:extLst>
              </a:tr>
              <a:tr h="441551">
                <a:tc>
                  <a:txBody>
                    <a:bodyPr/>
                    <a:lstStyle/>
                    <a:p>
                      <a:pPr algn="ctr"/>
                      <a:r>
                        <a:rPr lang="en-SG" sz="1600" dirty="0">
                          <a:latin typeface="+mn-lt"/>
                        </a:rPr>
                        <a:t>07</a:t>
                      </a:r>
                    </a:p>
                  </a:txBody>
                  <a:tcPr marL="91436" marR="91436" marT="45709" marB="45709" anchor="ctr"/>
                </a:tc>
                <a:tc>
                  <a:txBody>
                    <a:bodyPr/>
                    <a:lstStyle/>
                    <a:p>
                      <a:r>
                        <a:rPr lang="en-US" sz="1600" b="0" u="none" kern="1200" dirty="0">
                          <a:solidFill>
                            <a:schemeClr val="dk1"/>
                          </a:solidFill>
                          <a:effectLst/>
                          <a:latin typeface="+mn-lt"/>
                          <a:ea typeface="+mn-ea"/>
                          <a:cs typeface="+mn-cs"/>
                        </a:rPr>
                        <a:t>Project Demo</a:t>
                      </a:r>
                    </a:p>
                  </a:txBody>
                  <a:tcPr marL="6350" marR="6350" marT="6351" marB="0" anchor="b"/>
                </a:tc>
                <a:extLst>
                  <a:ext uri="{0D108BD9-81ED-4DB2-BD59-A6C34878D82A}">
                    <a16:rowId xmlns:a16="http://schemas.microsoft.com/office/drawing/2014/main" val="1297185499"/>
                  </a:ext>
                </a:extLst>
              </a:tr>
              <a:tr h="441551">
                <a:tc>
                  <a:txBody>
                    <a:bodyPr/>
                    <a:lstStyle/>
                    <a:p>
                      <a:pPr algn="ctr"/>
                      <a:r>
                        <a:rPr lang="en-SG" sz="1600" dirty="0">
                          <a:latin typeface="+mn-lt"/>
                        </a:rPr>
                        <a:t>08</a:t>
                      </a:r>
                    </a:p>
                  </a:txBody>
                  <a:tcPr marL="91436" marR="91436" marT="45709" marB="45709" anchor="ctr"/>
                </a:tc>
                <a:tc>
                  <a:txBody>
                    <a:bodyPr/>
                    <a:lstStyle/>
                    <a:p>
                      <a:r>
                        <a:rPr lang="en-US" sz="1600" b="0" u="none" kern="1200" dirty="0">
                          <a:solidFill>
                            <a:schemeClr val="dk1"/>
                          </a:solidFill>
                          <a:effectLst/>
                          <a:latin typeface="+mn-lt"/>
                          <a:ea typeface="+mn-ea"/>
                          <a:cs typeface="+mn-cs"/>
                        </a:rPr>
                        <a:t>The Strengths of Project API</a:t>
                      </a:r>
                    </a:p>
                  </a:txBody>
                  <a:tcPr marL="6350" marR="6350" marT="6351" marB="0" anchor="b"/>
                </a:tc>
                <a:extLst>
                  <a:ext uri="{0D108BD9-81ED-4DB2-BD59-A6C34878D82A}">
                    <a16:rowId xmlns:a16="http://schemas.microsoft.com/office/drawing/2014/main" val="3134097065"/>
                  </a:ext>
                </a:extLst>
              </a:tr>
              <a:tr h="441551">
                <a:tc>
                  <a:txBody>
                    <a:bodyPr/>
                    <a:lstStyle/>
                    <a:p>
                      <a:pPr algn="ctr"/>
                      <a:r>
                        <a:rPr lang="en-SG" sz="1600" dirty="0">
                          <a:latin typeface="+mn-lt"/>
                        </a:rPr>
                        <a:t>09</a:t>
                      </a:r>
                    </a:p>
                  </a:txBody>
                  <a:tcPr marL="91436" marR="91436" marT="45709" marB="45709" anchor="ctr"/>
                </a:tc>
                <a:tc>
                  <a:txBody>
                    <a:bodyPr/>
                    <a:lstStyle/>
                    <a:p>
                      <a:r>
                        <a:rPr lang="en-US" sz="1600" b="0" u="none" kern="1200" dirty="0">
                          <a:solidFill>
                            <a:schemeClr val="dk1"/>
                          </a:solidFill>
                          <a:effectLst/>
                          <a:latin typeface="+mn-lt"/>
                          <a:ea typeface="+mn-ea"/>
                          <a:cs typeface="+mn-cs"/>
                        </a:rPr>
                        <a:t>The Weakness of Project API</a:t>
                      </a:r>
                    </a:p>
                  </a:txBody>
                  <a:tcPr marL="6350" marR="6350" marT="6351" marB="0" anchor="b"/>
                </a:tc>
                <a:extLst>
                  <a:ext uri="{0D108BD9-81ED-4DB2-BD59-A6C34878D82A}">
                    <a16:rowId xmlns:a16="http://schemas.microsoft.com/office/drawing/2014/main" val="1341744664"/>
                  </a:ext>
                </a:extLst>
              </a:tr>
              <a:tr h="441549">
                <a:tc>
                  <a:txBody>
                    <a:bodyPr/>
                    <a:lstStyle/>
                    <a:p>
                      <a:pPr algn="ctr"/>
                      <a:r>
                        <a:rPr lang="en-SG" sz="1600" dirty="0">
                          <a:latin typeface="+mn-lt"/>
                        </a:rPr>
                        <a:t>10</a:t>
                      </a:r>
                    </a:p>
                  </a:txBody>
                  <a:tcPr marL="91436" marR="91436" marT="45709" marB="45709" anchor="ctr"/>
                </a:tc>
                <a:tc>
                  <a:txBody>
                    <a:bodyPr/>
                    <a:lstStyle/>
                    <a:p>
                      <a:pPr lvl="0"/>
                      <a:r>
                        <a:rPr lang="en-US" sz="1600" b="0" u="none" kern="1200" dirty="0">
                          <a:solidFill>
                            <a:schemeClr val="dk1"/>
                          </a:solidFill>
                          <a:effectLst/>
                          <a:latin typeface="+mn-lt"/>
                          <a:ea typeface="+mn-ea"/>
                          <a:cs typeface="+mn-cs"/>
                        </a:rPr>
                        <a:t>Security Report</a:t>
                      </a:r>
                    </a:p>
                  </a:txBody>
                  <a:tcPr marL="6350" marR="6350" marT="6351" marB="0" anchor="b"/>
                </a:tc>
                <a:extLst>
                  <a:ext uri="{0D108BD9-81ED-4DB2-BD59-A6C34878D82A}">
                    <a16:rowId xmlns:a16="http://schemas.microsoft.com/office/drawing/2014/main" val="139102522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List of Tools used</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90427" y="1275738"/>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869AB75D-FD72-756B-6F97-5B1C2D7B6508}"/>
              </a:ext>
            </a:extLst>
          </p:cNvPr>
          <p:cNvPicPr>
            <a:picLocks noChangeAspect="1"/>
          </p:cNvPicPr>
          <p:nvPr/>
        </p:nvPicPr>
        <p:blipFill>
          <a:blip r:embed="rId2"/>
          <a:stretch>
            <a:fillRect/>
          </a:stretch>
        </p:blipFill>
        <p:spPr>
          <a:xfrm>
            <a:off x="309056" y="1268760"/>
            <a:ext cx="4114800" cy="2230993"/>
          </a:xfrm>
          <a:prstGeom prst="rect">
            <a:avLst/>
          </a:prstGeom>
        </p:spPr>
      </p:pic>
      <p:pic>
        <p:nvPicPr>
          <p:cNvPr id="6" name="Picture 5">
            <a:extLst>
              <a:ext uri="{FF2B5EF4-FFF2-40B4-BE49-F238E27FC236}">
                <a16:creationId xmlns:a16="http://schemas.microsoft.com/office/drawing/2014/main" id="{7A1B5236-DF96-6901-F2B4-F67AB06D5FEF}"/>
              </a:ext>
            </a:extLst>
          </p:cNvPr>
          <p:cNvPicPr>
            <a:picLocks noChangeAspect="1"/>
          </p:cNvPicPr>
          <p:nvPr/>
        </p:nvPicPr>
        <p:blipFill>
          <a:blip r:embed="rId3"/>
          <a:stretch>
            <a:fillRect/>
          </a:stretch>
        </p:blipFill>
        <p:spPr>
          <a:xfrm>
            <a:off x="4572000" y="1275738"/>
            <a:ext cx="4114800" cy="2230993"/>
          </a:xfrm>
          <a:prstGeom prst="rect">
            <a:avLst/>
          </a:prstGeom>
        </p:spPr>
      </p:pic>
      <p:pic>
        <p:nvPicPr>
          <p:cNvPr id="8" name="Picture 7">
            <a:extLst>
              <a:ext uri="{FF2B5EF4-FFF2-40B4-BE49-F238E27FC236}">
                <a16:creationId xmlns:a16="http://schemas.microsoft.com/office/drawing/2014/main" id="{2B823C35-A7D1-A492-8C08-117DB51F6393}"/>
              </a:ext>
            </a:extLst>
          </p:cNvPr>
          <p:cNvPicPr>
            <a:picLocks noChangeAspect="1"/>
          </p:cNvPicPr>
          <p:nvPr/>
        </p:nvPicPr>
        <p:blipFill>
          <a:blip r:embed="rId4"/>
          <a:stretch>
            <a:fillRect/>
          </a:stretch>
        </p:blipFill>
        <p:spPr>
          <a:xfrm>
            <a:off x="282576" y="4134375"/>
            <a:ext cx="4114800" cy="2226707"/>
          </a:xfrm>
          <a:prstGeom prst="rect">
            <a:avLst/>
          </a:prstGeom>
        </p:spPr>
      </p:pic>
      <p:pic>
        <p:nvPicPr>
          <p:cNvPr id="4" name="Picture 3">
            <a:extLst>
              <a:ext uri="{FF2B5EF4-FFF2-40B4-BE49-F238E27FC236}">
                <a16:creationId xmlns:a16="http://schemas.microsoft.com/office/drawing/2014/main" id="{C434164C-B1F4-2C62-7F56-02832CD8002E}"/>
              </a:ext>
            </a:extLst>
          </p:cNvPr>
          <p:cNvPicPr>
            <a:picLocks noChangeAspect="1"/>
          </p:cNvPicPr>
          <p:nvPr/>
        </p:nvPicPr>
        <p:blipFill>
          <a:blip r:embed="rId5"/>
          <a:stretch>
            <a:fillRect/>
          </a:stretch>
        </p:blipFill>
        <p:spPr>
          <a:xfrm>
            <a:off x="4580781" y="4134375"/>
            <a:ext cx="4114800" cy="2238777"/>
          </a:xfrm>
          <a:prstGeom prst="rect">
            <a:avLst/>
          </a:prstGeom>
        </p:spPr>
      </p:pic>
      <p:sp>
        <p:nvSpPr>
          <p:cNvPr id="10" name="TextBox 9">
            <a:extLst>
              <a:ext uri="{FF2B5EF4-FFF2-40B4-BE49-F238E27FC236}">
                <a16:creationId xmlns:a16="http://schemas.microsoft.com/office/drawing/2014/main" id="{28B02936-1510-19AF-A6B2-69ACA0E3DC38}"/>
              </a:ext>
            </a:extLst>
          </p:cNvPr>
          <p:cNvSpPr txBox="1"/>
          <p:nvPr/>
        </p:nvSpPr>
        <p:spPr>
          <a:xfrm>
            <a:off x="1502704" y="3485167"/>
            <a:ext cx="1728192" cy="307777"/>
          </a:xfrm>
          <a:prstGeom prst="rect">
            <a:avLst/>
          </a:prstGeom>
          <a:noFill/>
        </p:spPr>
        <p:txBody>
          <a:bodyPr wrap="square">
            <a:spAutoFit/>
          </a:bodyPr>
          <a:lstStyle/>
          <a:p>
            <a:r>
              <a:rPr lang="en-US" sz="1400" b="1" dirty="0">
                <a:effectLst/>
                <a:latin typeface="Cambria" panose="02040503050406030204" pitchFamily="18" charset="0"/>
                <a:ea typeface="Calibri" panose="020F0502020204030204" pitchFamily="34" charset="0"/>
                <a:cs typeface="Myanmar Text" panose="020B0502040204020203" pitchFamily="34" charset="0"/>
              </a:rPr>
              <a:t>Visual Studio Code</a:t>
            </a:r>
            <a:endParaRPr lang="en-ID" sz="1400" dirty="0"/>
          </a:p>
        </p:txBody>
      </p:sp>
      <p:sp>
        <p:nvSpPr>
          <p:cNvPr id="11" name="TextBox 10">
            <a:extLst>
              <a:ext uri="{FF2B5EF4-FFF2-40B4-BE49-F238E27FC236}">
                <a16:creationId xmlns:a16="http://schemas.microsoft.com/office/drawing/2014/main" id="{141874B9-A751-438D-BD1B-04023D772B4B}"/>
              </a:ext>
            </a:extLst>
          </p:cNvPr>
          <p:cNvSpPr txBox="1"/>
          <p:nvPr/>
        </p:nvSpPr>
        <p:spPr>
          <a:xfrm>
            <a:off x="6351087" y="3506731"/>
            <a:ext cx="747126" cy="307777"/>
          </a:xfrm>
          <a:prstGeom prst="rect">
            <a:avLst/>
          </a:prstGeom>
          <a:noFill/>
        </p:spPr>
        <p:txBody>
          <a:bodyPr wrap="square">
            <a:spAutoFit/>
          </a:bodyPr>
          <a:lstStyle/>
          <a:p>
            <a:r>
              <a:rPr lang="en-US" sz="1400" b="1" dirty="0">
                <a:effectLst/>
                <a:latin typeface="Cambria" panose="02040503050406030204" pitchFamily="18" charset="0"/>
                <a:ea typeface="Calibri" panose="020F0502020204030204" pitchFamily="34" charset="0"/>
                <a:cs typeface="Myanmar Text" panose="020B0502040204020203" pitchFamily="34" charset="0"/>
              </a:rPr>
              <a:t>MySQL</a:t>
            </a:r>
            <a:endParaRPr lang="en-ID" sz="1400" dirty="0"/>
          </a:p>
        </p:txBody>
      </p:sp>
      <p:sp>
        <p:nvSpPr>
          <p:cNvPr id="12" name="TextBox 11">
            <a:extLst>
              <a:ext uri="{FF2B5EF4-FFF2-40B4-BE49-F238E27FC236}">
                <a16:creationId xmlns:a16="http://schemas.microsoft.com/office/drawing/2014/main" id="{469925B3-E0AE-913C-EEAF-DB63B183D759}"/>
              </a:ext>
            </a:extLst>
          </p:cNvPr>
          <p:cNvSpPr txBox="1"/>
          <p:nvPr/>
        </p:nvSpPr>
        <p:spPr>
          <a:xfrm>
            <a:off x="1727908" y="6401943"/>
            <a:ext cx="1224136" cy="307777"/>
          </a:xfrm>
          <a:prstGeom prst="rect">
            <a:avLst/>
          </a:prstGeom>
          <a:noFill/>
        </p:spPr>
        <p:txBody>
          <a:bodyPr wrap="square">
            <a:spAutoFit/>
          </a:bodyPr>
          <a:lstStyle/>
          <a:p>
            <a:r>
              <a:rPr lang="en-US" sz="1400" b="1" dirty="0" err="1">
                <a:effectLst/>
                <a:latin typeface="Cambria" panose="02040503050406030204" pitchFamily="18" charset="0"/>
                <a:ea typeface="Calibri" panose="020F0502020204030204" pitchFamily="34" charset="0"/>
                <a:cs typeface="Myanmar Text" panose="020B0502040204020203" pitchFamily="34" charset="0"/>
              </a:rPr>
              <a:t>IntellIj</a:t>
            </a:r>
            <a:r>
              <a:rPr lang="en-US" sz="1400" b="1" dirty="0">
                <a:effectLst/>
                <a:latin typeface="Cambria" panose="02040503050406030204" pitchFamily="18" charset="0"/>
                <a:ea typeface="Calibri" panose="020F0502020204030204" pitchFamily="34" charset="0"/>
                <a:cs typeface="Myanmar Text" panose="020B0502040204020203" pitchFamily="34" charset="0"/>
              </a:rPr>
              <a:t> IDEA</a:t>
            </a:r>
            <a:endParaRPr lang="en-ID" sz="1400" dirty="0"/>
          </a:p>
        </p:txBody>
      </p:sp>
      <p:sp>
        <p:nvSpPr>
          <p:cNvPr id="13" name="TextBox 12">
            <a:extLst>
              <a:ext uri="{FF2B5EF4-FFF2-40B4-BE49-F238E27FC236}">
                <a16:creationId xmlns:a16="http://schemas.microsoft.com/office/drawing/2014/main" id="{6A670EEF-B356-CEBC-2436-89D5FEFC5D9F}"/>
              </a:ext>
            </a:extLst>
          </p:cNvPr>
          <p:cNvSpPr txBox="1"/>
          <p:nvPr/>
        </p:nvSpPr>
        <p:spPr>
          <a:xfrm>
            <a:off x="6378434" y="6395762"/>
            <a:ext cx="917512" cy="307777"/>
          </a:xfrm>
          <a:prstGeom prst="rect">
            <a:avLst/>
          </a:prstGeom>
          <a:noFill/>
        </p:spPr>
        <p:txBody>
          <a:bodyPr wrap="square">
            <a:spAutoFit/>
          </a:bodyPr>
          <a:lstStyle/>
          <a:p>
            <a:r>
              <a:rPr lang="en-US" sz="1400" b="1" dirty="0">
                <a:effectLst/>
                <a:latin typeface="Cambria" panose="02040503050406030204" pitchFamily="18" charset="0"/>
                <a:ea typeface="Calibri" panose="020F0502020204030204" pitchFamily="34" charset="0"/>
                <a:cs typeface="Myanmar Text" panose="020B0502040204020203" pitchFamily="34" charset="0"/>
              </a:rPr>
              <a:t>Postman</a:t>
            </a:r>
            <a:endParaRPr lang="en-ID"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What is API?</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endParaRPr lang="en-SG" sz="1600" b="1" dirty="0">
              <a:solidFill>
                <a:schemeClr val="tx1"/>
              </a:solidFill>
            </a:endParaRPr>
          </a:p>
          <a:p>
            <a:pPr marL="742950" lvl="1" indent="-285750">
              <a:buFont typeface="Wingdings" panose="05000000000000000000" pitchFamily="2" charset="2"/>
              <a:buChar char="§"/>
              <a:defRPr/>
            </a:pPr>
            <a:endParaRPr lang="en-SG" sz="1600" dirty="0">
              <a:solidFill>
                <a:schemeClr val="tx1"/>
              </a:solidFill>
            </a:endParaRPr>
          </a:p>
          <a:p>
            <a:pPr marL="742950" lvl="1" indent="-285750">
              <a:buFont typeface="Wingdings" panose="05000000000000000000" pitchFamily="2" charset="2"/>
              <a:buChar char="§"/>
              <a:defRPr/>
            </a:pPr>
            <a:endParaRPr lang="en-SG" sz="1600" dirty="0">
              <a:solidFill>
                <a:schemeClr val="tx1"/>
              </a:solidFill>
            </a:endParaRPr>
          </a:p>
          <a:p>
            <a:pPr marL="285750" indent="-285750">
              <a:buFont typeface="Wingdings" panose="05000000000000000000" pitchFamily="2" charset="2"/>
              <a:buChar char="q"/>
              <a:defRPr/>
            </a:pPr>
            <a:endParaRPr lang="en-SG" sz="1600" dirty="0">
              <a:solidFill>
                <a:schemeClr val="tx1"/>
              </a:solidFill>
            </a:endParaRPr>
          </a:p>
          <a:p>
            <a:pPr marL="285750" indent="-285750">
              <a:buFont typeface="Wingdings" panose="05000000000000000000" pitchFamily="2" charset="2"/>
              <a:buChar char="q"/>
              <a:defRPr/>
            </a:pPr>
            <a:endParaRPr lang="en-SG" sz="1600" dirty="0">
              <a:solidFill>
                <a:schemeClr val="tx1"/>
              </a:solidFill>
            </a:endParaRPr>
          </a:p>
          <a:p>
            <a:pPr marL="285750" indent="-285750">
              <a:buFont typeface="Wingdings" panose="05000000000000000000" pitchFamily="2" charset="2"/>
              <a:buChar char="q"/>
              <a:defRPr/>
            </a:pPr>
            <a:endParaRPr lang="en-SG" sz="1600" dirty="0">
              <a:solidFill>
                <a:schemeClr val="tx1"/>
              </a:solidFill>
            </a:endParaRPr>
          </a:p>
          <a:p>
            <a:pPr marL="285750" indent="-285750">
              <a:buFont typeface="Wingdings" panose="05000000000000000000" pitchFamily="2" charset="2"/>
              <a:buChar char="q"/>
              <a:defRPr/>
            </a:pPr>
            <a:endParaRPr lang="en-SG" sz="1600" dirty="0">
              <a:solidFill>
                <a:schemeClr val="tx1"/>
              </a:solidFill>
            </a:endParaRPr>
          </a:p>
          <a:p>
            <a:pPr marL="285750" indent="-285750">
              <a:buFont typeface="Wingdings" panose="05000000000000000000" pitchFamily="2" charset="2"/>
              <a:buChar char="q"/>
              <a:defRPr/>
            </a:pPr>
            <a:endParaRPr lang="en-SG" sz="1600" dirty="0">
              <a:solidFill>
                <a:schemeClr val="tx1"/>
              </a:solidFill>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4" name="TextBox 3">
            <a:extLst>
              <a:ext uri="{FF2B5EF4-FFF2-40B4-BE49-F238E27FC236}">
                <a16:creationId xmlns:a16="http://schemas.microsoft.com/office/drawing/2014/main" id="{0C455C74-2D7B-5B61-FA15-5630F381C5D9}"/>
              </a:ext>
            </a:extLst>
          </p:cNvPr>
          <p:cNvSpPr txBox="1"/>
          <p:nvPr/>
        </p:nvSpPr>
        <p:spPr>
          <a:xfrm>
            <a:off x="467544" y="1412776"/>
            <a:ext cx="7992888" cy="646331"/>
          </a:xfrm>
          <a:prstGeom prst="rect">
            <a:avLst/>
          </a:prstGeom>
          <a:noFill/>
        </p:spPr>
        <p:txBody>
          <a:bodyPr wrap="square">
            <a:spAutoFit/>
          </a:bodyPr>
          <a:lstStyle/>
          <a:p>
            <a:r>
              <a:rPr lang="en-US" sz="1800" dirty="0">
                <a:effectLst/>
                <a:latin typeface="Cambria" panose="02040503050406030204" pitchFamily="18" charset="0"/>
                <a:ea typeface="Calibri" panose="020F0502020204030204" pitchFamily="34" charset="0"/>
                <a:cs typeface="Myanmar Text" panose="020B0502040204020203" pitchFamily="34" charset="0"/>
              </a:rPr>
              <a:t>Application Programming Interface (API). It is a system of guidelines, procedures, and building blocks for software and applications. </a:t>
            </a:r>
            <a:endParaRPr lang="en-ID" dirty="0"/>
          </a:p>
        </p:txBody>
      </p:sp>
      <p:pic>
        <p:nvPicPr>
          <p:cNvPr id="1026" name="Picture 2" descr="What is an API and How Does It Work?">
            <a:extLst>
              <a:ext uri="{FF2B5EF4-FFF2-40B4-BE49-F238E27FC236}">
                <a16:creationId xmlns:a16="http://schemas.microsoft.com/office/drawing/2014/main" id="{2F35F03D-2173-6919-5695-3FBD676C0D0C}"/>
              </a:ext>
            </a:extLst>
          </p:cNvPr>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1475656" y="2448519"/>
            <a:ext cx="5966263" cy="313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589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What is the role of API?</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76508"/>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indent="-342900" algn="just">
              <a:spcBef>
                <a:spcPts val="0"/>
              </a:spcBef>
              <a:spcAft>
                <a:spcPts val="1000"/>
              </a:spcAft>
              <a:buFont typeface="Arial" panose="020B0604020202020204" pitchFamily="34" charset="0"/>
              <a:buChar char="•"/>
            </a:pPr>
            <a:endParaRPr lang="en-US" sz="2000" dirty="0">
              <a:solidFill>
                <a:schemeClr val="tx1"/>
              </a:solidFill>
              <a:effectLst/>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4" name="TextBox 3">
            <a:extLst>
              <a:ext uri="{FF2B5EF4-FFF2-40B4-BE49-F238E27FC236}">
                <a16:creationId xmlns:a16="http://schemas.microsoft.com/office/drawing/2014/main" id="{EB25CA98-28D6-25BF-9C34-B007F231BE9C}"/>
              </a:ext>
            </a:extLst>
          </p:cNvPr>
          <p:cNvSpPr txBox="1"/>
          <p:nvPr/>
        </p:nvSpPr>
        <p:spPr>
          <a:xfrm>
            <a:off x="-430860" y="1306344"/>
            <a:ext cx="9395473" cy="1256241"/>
          </a:xfrm>
          <a:prstGeom prst="rect">
            <a:avLst/>
          </a:prstGeom>
          <a:noFill/>
        </p:spPr>
        <p:txBody>
          <a:bodyPr wrap="square">
            <a:spAutoFit/>
          </a:bodyPr>
          <a:lstStyle/>
          <a:p>
            <a:pPr marL="685800" marR="0">
              <a:lnSpc>
                <a:spcPct val="107000"/>
              </a:lnSpc>
              <a:spcBef>
                <a:spcPts val="0"/>
              </a:spcBef>
              <a:spcAft>
                <a:spcPts val="800"/>
              </a:spcAft>
            </a:pPr>
            <a:r>
              <a:rPr lang="en-US" sz="1800" dirty="0">
                <a:effectLst/>
                <a:latin typeface="Cambria" panose="02040503050406030204" pitchFamily="18" charset="0"/>
                <a:ea typeface="Calibri" panose="020F0502020204030204" pitchFamily="34" charset="0"/>
                <a:cs typeface="Myanmar Text" panose="020B0502040204020203" pitchFamily="34" charset="0"/>
              </a:rPr>
              <a:t>A set of guidelines and protocols for communication between various software systems is what an API (Application Programming Interface) is there to do. It makes it possible for various systems to share information and functionality in a consistent and controlled way. Among the typical functions of an API are:</a:t>
            </a:r>
            <a:endParaRPr lang="en-ID" sz="1800" dirty="0">
              <a:effectLst/>
              <a:latin typeface="Cambria" panose="02040503050406030204" pitchFamily="18" charset="0"/>
              <a:ea typeface="Calibri" panose="020F0502020204030204" pitchFamily="34" charset="0"/>
              <a:cs typeface="Myanmar Text" panose="020B0502040204020203" pitchFamily="34" charset="0"/>
            </a:endParaRPr>
          </a:p>
        </p:txBody>
      </p:sp>
      <p:sp>
        <p:nvSpPr>
          <p:cNvPr id="3" name="Rectangle: Rounded Corners 2">
            <a:extLst>
              <a:ext uri="{FF2B5EF4-FFF2-40B4-BE49-F238E27FC236}">
                <a16:creationId xmlns:a16="http://schemas.microsoft.com/office/drawing/2014/main" id="{2EA2298F-6A3B-BD6F-9E91-EEE1D886C30C}"/>
              </a:ext>
            </a:extLst>
          </p:cNvPr>
          <p:cNvSpPr/>
          <p:nvPr/>
        </p:nvSpPr>
        <p:spPr>
          <a:xfrm>
            <a:off x="467544" y="2941829"/>
            <a:ext cx="1440160" cy="1256241"/>
          </a:xfrm>
          <a:prstGeom prst="roundRect">
            <a:avLst/>
          </a:prstGeom>
          <a:solidFill>
            <a:srgbClr val="8A0B5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D" dirty="0">
                <a:solidFill>
                  <a:schemeClr val="bg1"/>
                </a:solidFill>
                <a:latin typeface="Cambria" panose="02040503050406030204" pitchFamily="18" charset="0"/>
                <a:cs typeface="Myanmar Text" panose="020B0502040204020203" pitchFamily="34" charset="0"/>
              </a:rPr>
              <a:t>Integration</a:t>
            </a:r>
          </a:p>
        </p:txBody>
      </p:sp>
      <p:sp>
        <p:nvSpPr>
          <p:cNvPr id="6" name="Rectangle: Rounded Corners 5">
            <a:extLst>
              <a:ext uri="{FF2B5EF4-FFF2-40B4-BE49-F238E27FC236}">
                <a16:creationId xmlns:a16="http://schemas.microsoft.com/office/drawing/2014/main" id="{E362165C-FFDB-BF5B-C148-200BED2C3D72}"/>
              </a:ext>
            </a:extLst>
          </p:cNvPr>
          <p:cNvSpPr/>
          <p:nvPr/>
        </p:nvSpPr>
        <p:spPr>
          <a:xfrm>
            <a:off x="3295773" y="2941828"/>
            <a:ext cx="1624261" cy="1256241"/>
          </a:xfrm>
          <a:prstGeom prst="roundRect">
            <a:avLst/>
          </a:prstGeom>
          <a:solidFill>
            <a:srgbClr val="8A0B5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D" dirty="0">
                <a:solidFill>
                  <a:schemeClr val="bg1"/>
                </a:solidFill>
                <a:latin typeface="Cambria" panose="02040503050406030204" pitchFamily="18" charset="0"/>
                <a:cs typeface="Myanmar Text" panose="020B0502040204020203" pitchFamily="34" charset="0"/>
              </a:rPr>
              <a:t>Access to functionality</a:t>
            </a:r>
          </a:p>
        </p:txBody>
      </p:sp>
      <p:sp>
        <p:nvSpPr>
          <p:cNvPr id="7" name="Rectangle: Rounded Corners 6">
            <a:extLst>
              <a:ext uri="{FF2B5EF4-FFF2-40B4-BE49-F238E27FC236}">
                <a16:creationId xmlns:a16="http://schemas.microsoft.com/office/drawing/2014/main" id="{3F73BFC1-D416-BAC8-094B-8A2909DBD013}"/>
              </a:ext>
            </a:extLst>
          </p:cNvPr>
          <p:cNvSpPr/>
          <p:nvPr/>
        </p:nvSpPr>
        <p:spPr>
          <a:xfrm>
            <a:off x="6130193" y="2941829"/>
            <a:ext cx="1624261" cy="1256241"/>
          </a:xfrm>
          <a:prstGeom prst="roundRect">
            <a:avLst/>
          </a:prstGeom>
          <a:solidFill>
            <a:srgbClr val="8A0B5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D" dirty="0">
                <a:solidFill>
                  <a:schemeClr val="bg1"/>
                </a:solidFill>
                <a:latin typeface="Cambria" panose="02040503050406030204" pitchFamily="18" charset="0"/>
                <a:cs typeface="Myanmar Text" panose="020B0502040204020203" pitchFamily="34" charset="0"/>
              </a:rPr>
              <a:t>Reusability</a:t>
            </a:r>
          </a:p>
        </p:txBody>
      </p:sp>
    </p:spTree>
    <p:extLst>
      <p:ext uri="{BB962C8B-B14F-4D97-AF65-F5344CB8AC3E}">
        <p14:creationId xmlns:p14="http://schemas.microsoft.com/office/powerpoint/2010/main" val="89312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US" altLang="en-US" sz="2400" dirty="0">
                <a:solidFill>
                  <a:srgbClr val="FFFFFF"/>
                </a:solidFill>
                <a:cs typeface="Arial" panose="020B0604020202020204" pitchFamily="34" charset="0"/>
              </a:rPr>
              <a:t>The range of APIs for a particular platform</a:t>
            </a:r>
            <a:endParaRPr lang="en-US" altLang="en-US" sz="24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1" y="1176508"/>
            <a:ext cx="8640514"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marR="0" lvl="0" indent="-342900" algn="just">
              <a:spcBef>
                <a:spcPts val="0"/>
              </a:spcBef>
              <a:spcAft>
                <a:spcPts val="800"/>
              </a:spcAft>
              <a:buFont typeface="+mj-lt"/>
              <a:buAutoNum type="arabicParenR"/>
            </a:pPr>
            <a:endParaRPr lang="en-GB" sz="1400" b="0" dirty="0">
              <a:solidFill>
                <a:schemeClr val="tx1"/>
              </a:solidFill>
              <a:effectLst/>
              <a:ea typeface="Calibri" panose="020F0502020204030204" pitchFamily="34" charset="0"/>
              <a:cs typeface="Myanmar Text" panose="020B0502040204020203" pitchFamily="34" charset="0"/>
            </a:endParaRPr>
          </a:p>
          <a:p>
            <a:pPr marL="342900" marR="0" lvl="0" indent="-342900" algn="just">
              <a:spcBef>
                <a:spcPts val="0"/>
              </a:spcBef>
              <a:spcAft>
                <a:spcPts val="800"/>
              </a:spcAft>
              <a:buFont typeface="+mj-lt"/>
              <a:buAutoNum type="arabicParenR"/>
            </a:pPr>
            <a:endParaRPr lang="en-GB" sz="1400" dirty="0">
              <a:solidFill>
                <a:schemeClr val="tx1"/>
              </a:solidFill>
              <a:ea typeface="Calibri" panose="020F0502020204030204" pitchFamily="34" charset="0"/>
              <a:cs typeface="Myanmar Text" panose="020B0502040204020203" pitchFamily="34" charset="0"/>
            </a:endParaRPr>
          </a:p>
          <a:p>
            <a:pPr marL="342900" marR="0" lvl="0" indent="-342900" algn="just">
              <a:spcBef>
                <a:spcPts val="0"/>
              </a:spcBef>
              <a:spcAft>
                <a:spcPts val="800"/>
              </a:spcAft>
              <a:buFont typeface="+mj-lt"/>
              <a:buAutoNum type="arabicParenR"/>
            </a:pPr>
            <a:endParaRPr lang="en-GB" sz="1400" b="0" dirty="0">
              <a:solidFill>
                <a:schemeClr val="tx1"/>
              </a:solidFill>
              <a:effectLst/>
              <a:ea typeface="Calibri" panose="020F0502020204030204" pitchFamily="34" charset="0"/>
              <a:cs typeface="Myanmar Text" panose="020B0502040204020203" pitchFamily="34" charset="0"/>
            </a:endParaRPr>
          </a:p>
          <a:p>
            <a:pPr marL="342900" marR="0" lvl="0" indent="-342900" algn="just">
              <a:spcBef>
                <a:spcPts val="0"/>
              </a:spcBef>
              <a:spcAft>
                <a:spcPts val="800"/>
              </a:spcAft>
              <a:buFont typeface="+mj-lt"/>
              <a:buAutoNum type="arabicParenR"/>
            </a:pPr>
            <a:endParaRPr lang="en-GB" sz="1600" dirty="0">
              <a:solidFill>
                <a:schemeClr val="tx1"/>
              </a:solidFill>
              <a:ea typeface="Calibri" panose="020F0502020204030204" pitchFamily="34" charset="0"/>
              <a:cs typeface="Myanmar Text" panose="020B0502040204020203" pitchFamily="34" charset="0"/>
            </a:endParaRPr>
          </a:p>
          <a:p>
            <a:pPr marL="342900" marR="0" lvl="0" indent="-342900" algn="just">
              <a:spcBef>
                <a:spcPts val="0"/>
              </a:spcBef>
              <a:spcAft>
                <a:spcPts val="800"/>
              </a:spcAft>
              <a:buFont typeface="+mj-lt"/>
              <a:buAutoNum type="arabicParenR"/>
            </a:pPr>
            <a:endParaRPr lang="en-GB" sz="1600" b="0" dirty="0">
              <a:solidFill>
                <a:schemeClr val="tx1"/>
              </a:solidFill>
              <a:effectLst/>
              <a:ea typeface="Calibri" panose="020F0502020204030204" pitchFamily="34" charset="0"/>
              <a:cs typeface="Myanmar Text" panose="020B0502040204020203" pitchFamily="34" charset="0"/>
            </a:endParaRPr>
          </a:p>
          <a:p>
            <a:pPr marR="0" lvl="0" algn="just">
              <a:spcBef>
                <a:spcPts val="0"/>
              </a:spcBef>
              <a:spcAft>
                <a:spcPts val="800"/>
              </a:spcAft>
            </a:pPr>
            <a:endParaRPr lang="en-GB" sz="1600" b="0" dirty="0">
              <a:solidFill>
                <a:schemeClr val="tx1"/>
              </a:solidFill>
              <a:effectLst/>
              <a:ea typeface="Calibri" panose="020F0502020204030204" pitchFamily="34" charset="0"/>
              <a:cs typeface="Myanmar Text" panose="020B0502040204020203" pitchFamily="34" charset="0"/>
            </a:endParaRPr>
          </a:p>
          <a:p>
            <a:pPr algn="just">
              <a:spcBef>
                <a:spcPts val="0"/>
              </a:spcBef>
              <a:spcAft>
                <a:spcPts val="800"/>
              </a:spcAft>
            </a:pPr>
            <a:r>
              <a:rPr lang="en-GB" sz="1600" dirty="0">
                <a:solidFill>
                  <a:schemeClr val="tx1"/>
                </a:solidFill>
                <a:effectLst/>
                <a:ea typeface="Calibri" panose="020F0502020204030204" pitchFamily="34" charset="0"/>
                <a:cs typeface="Myanmar Text" panose="020B0502040204020203" pitchFamily="34" charset="0"/>
              </a:rPr>
              <a:t>.</a:t>
            </a:r>
            <a:endParaRPr lang="en-US" sz="1600" dirty="0">
              <a:solidFill>
                <a:schemeClr val="tx1"/>
              </a:solidFill>
              <a:effectLst/>
              <a:ea typeface="Calibri" panose="020F0502020204030204" pitchFamily="34" charset="0"/>
              <a:cs typeface="Myanmar Text" panose="020B0502040204020203" pitchFamily="34" charset="0"/>
            </a:endParaRPr>
          </a:p>
          <a:p>
            <a:pPr marR="0" lvl="0" algn="just">
              <a:spcBef>
                <a:spcPts val="0"/>
              </a:spcBef>
              <a:spcAft>
                <a:spcPts val="800"/>
              </a:spcAft>
            </a:pPr>
            <a:endParaRPr lang="en-GB" sz="1400" b="0" dirty="0">
              <a:solidFill>
                <a:schemeClr val="tx1"/>
              </a:solidFill>
              <a:effectLst/>
              <a:ea typeface="Calibri" panose="020F0502020204030204" pitchFamily="34" charset="0"/>
              <a:cs typeface="Myanmar Text" panose="020B0502040204020203" pitchFamily="34" charset="0"/>
            </a:endParaRPr>
          </a:p>
          <a:p>
            <a:pPr marR="0" lvl="0" algn="just">
              <a:spcBef>
                <a:spcPts val="0"/>
              </a:spcBef>
              <a:spcAft>
                <a:spcPts val="800"/>
              </a:spcAft>
            </a:pPr>
            <a:endParaRPr lang="en-GB" sz="1400" dirty="0">
              <a:solidFill>
                <a:schemeClr val="tx1"/>
              </a:solidFill>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4" name="TextBox 3">
            <a:extLst>
              <a:ext uri="{FF2B5EF4-FFF2-40B4-BE49-F238E27FC236}">
                <a16:creationId xmlns:a16="http://schemas.microsoft.com/office/drawing/2014/main" id="{981D6361-5883-A733-39EE-2E63C766AFB7}"/>
              </a:ext>
            </a:extLst>
          </p:cNvPr>
          <p:cNvSpPr txBox="1"/>
          <p:nvPr/>
        </p:nvSpPr>
        <p:spPr>
          <a:xfrm>
            <a:off x="284164" y="1268760"/>
            <a:ext cx="8392292" cy="923330"/>
          </a:xfrm>
          <a:prstGeom prst="rect">
            <a:avLst/>
          </a:prstGeom>
          <a:noFill/>
        </p:spPr>
        <p:txBody>
          <a:bodyPr wrap="square">
            <a:spAutoFit/>
          </a:bodyPr>
          <a:lstStyle/>
          <a:p>
            <a:r>
              <a:rPr lang="en-ID" dirty="0">
                <a:latin typeface="Cambria" panose="02040503050406030204" pitchFamily="18" charset="0"/>
                <a:cs typeface="Myanmar Text" panose="020B0502040204020203" pitchFamily="34" charset="0"/>
              </a:rPr>
              <a:t>The selection of APIs that are offered for a given platform is determined by the features that platform can support as well as the requirements of the developers who use it. </a:t>
            </a:r>
          </a:p>
        </p:txBody>
      </p:sp>
      <p:sp>
        <p:nvSpPr>
          <p:cNvPr id="8" name="TextBox 7">
            <a:extLst>
              <a:ext uri="{FF2B5EF4-FFF2-40B4-BE49-F238E27FC236}">
                <a16:creationId xmlns:a16="http://schemas.microsoft.com/office/drawing/2014/main" id="{3FE4BBDC-1B6E-EF94-36B6-D458EB77A31E}"/>
              </a:ext>
            </a:extLst>
          </p:cNvPr>
          <p:cNvSpPr txBox="1"/>
          <p:nvPr/>
        </p:nvSpPr>
        <p:spPr>
          <a:xfrm>
            <a:off x="268102" y="2284342"/>
            <a:ext cx="8392291" cy="923330"/>
          </a:xfrm>
          <a:prstGeom prst="rect">
            <a:avLst/>
          </a:prstGeom>
          <a:noFill/>
        </p:spPr>
        <p:txBody>
          <a:bodyPr wrap="square">
            <a:spAutoFit/>
          </a:bodyPr>
          <a:lstStyle/>
          <a:p>
            <a:r>
              <a:rPr lang="en-ID" dirty="0">
                <a:latin typeface="Cambria" panose="02040503050406030204" pitchFamily="18" charset="0"/>
                <a:cs typeface="Myanmar Text" panose="020B0502040204020203" pitchFamily="34" charset="0"/>
              </a:rPr>
              <a:t>For instance, a well-known platform like iOS has a large selection of APIs that include both third-party APIs like </a:t>
            </a:r>
            <a:r>
              <a:rPr lang="en-ID" dirty="0" err="1">
                <a:latin typeface="Cambria" panose="02040503050406030204" pitchFamily="18" charset="0"/>
                <a:cs typeface="Myanmar Text" panose="020B0502040204020203" pitchFamily="34" charset="0"/>
              </a:rPr>
              <a:t>Alamofire</a:t>
            </a:r>
            <a:r>
              <a:rPr lang="en-ID" dirty="0">
                <a:latin typeface="Cambria" panose="02040503050406030204" pitchFamily="18" charset="0"/>
                <a:cs typeface="Myanmar Text" panose="020B0502040204020203" pitchFamily="34" charset="0"/>
              </a:rPr>
              <a:t>, </a:t>
            </a:r>
            <a:r>
              <a:rPr lang="en-ID" dirty="0" err="1">
                <a:latin typeface="Cambria" panose="02040503050406030204" pitchFamily="18" charset="0"/>
                <a:cs typeface="Myanmar Text" panose="020B0502040204020203" pitchFamily="34" charset="0"/>
              </a:rPr>
              <a:t>SwiftyJSON</a:t>
            </a:r>
            <a:r>
              <a:rPr lang="en-ID" dirty="0">
                <a:latin typeface="Cambria" panose="02040503050406030204" pitchFamily="18" charset="0"/>
                <a:cs typeface="Myanmar Text" panose="020B0502040204020203" pitchFamily="34" charset="0"/>
              </a:rPr>
              <a:t>, and Kingfisher as well as official APIs like </a:t>
            </a:r>
            <a:r>
              <a:rPr lang="en-ID" dirty="0" err="1">
                <a:latin typeface="Cambria" panose="02040503050406030204" pitchFamily="18" charset="0"/>
                <a:cs typeface="Myanmar Text" panose="020B0502040204020203" pitchFamily="34" charset="0"/>
              </a:rPr>
              <a:t>UIKit</a:t>
            </a:r>
            <a:r>
              <a:rPr lang="en-ID" dirty="0">
                <a:latin typeface="Cambria" panose="02040503050406030204" pitchFamily="18" charset="0"/>
                <a:cs typeface="Myanmar Text" panose="020B0502040204020203" pitchFamily="34" charset="0"/>
              </a:rPr>
              <a:t>, Core Location, and Core Data.</a:t>
            </a:r>
          </a:p>
        </p:txBody>
      </p:sp>
    </p:spTree>
    <p:extLst>
      <p:ext uri="{BB962C8B-B14F-4D97-AF65-F5344CB8AC3E}">
        <p14:creationId xmlns:p14="http://schemas.microsoft.com/office/powerpoint/2010/main" val="2162851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Potential Security Issues with APIs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49" y="122682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marR="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3" name="Rectangle: Rounded Corners 2">
            <a:extLst>
              <a:ext uri="{FF2B5EF4-FFF2-40B4-BE49-F238E27FC236}">
                <a16:creationId xmlns:a16="http://schemas.microsoft.com/office/drawing/2014/main" id="{26B974CB-F8A0-9A97-8D95-49E4A68E7E7F}"/>
              </a:ext>
            </a:extLst>
          </p:cNvPr>
          <p:cNvSpPr/>
          <p:nvPr/>
        </p:nvSpPr>
        <p:spPr>
          <a:xfrm>
            <a:off x="3637090" y="1464344"/>
            <a:ext cx="1872208" cy="504056"/>
          </a:xfrm>
          <a:prstGeom prst="roundRect">
            <a:avLst/>
          </a:prstGeom>
          <a:solidFill>
            <a:srgbClr val="8A0B5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effectLst/>
                <a:latin typeface="Cambria" panose="02040503050406030204" pitchFamily="18" charset="0"/>
                <a:ea typeface="Calibri" panose="020F0502020204030204" pitchFamily="34" charset="0"/>
                <a:cs typeface="Myanmar Text" panose="020B0502040204020203" pitchFamily="34" charset="0"/>
              </a:rPr>
              <a:t>Injection attacks</a:t>
            </a:r>
            <a:endParaRPr lang="en-ID" dirty="0"/>
          </a:p>
        </p:txBody>
      </p:sp>
      <p:sp>
        <p:nvSpPr>
          <p:cNvPr id="6" name="Rectangle: Rounded Corners 5">
            <a:extLst>
              <a:ext uri="{FF2B5EF4-FFF2-40B4-BE49-F238E27FC236}">
                <a16:creationId xmlns:a16="http://schemas.microsoft.com/office/drawing/2014/main" id="{2CA818D8-D40E-D9B7-B688-5D42B6E97C0F}"/>
              </a:ext>
            </a:extLst>
          </p:cNvPr>
          <p:cNvSpPr/>
          <p:nvPr/>
        </p:nvSpPr>
        <p:spPr>
          <a:xfrm>
            <a:off x="2736081" y="2763900"/>
            <a:ext cx="3600400" cy="504056"/>
          </a:xfrm>
          <a:prstGeom prst="roundRect">
            <a:avLst/>
          </a:prstGeom>
          <a:solidFill>
            <a:srgbClr val="8A0B5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effectLst/>
                <a:latin typeface="Cambria" panose="02040503050406030204" pitchFamily="18" charset="0"/>
                <a:ea typeface="Calibri" panose="020F0502020204030204" pitchFamily="34" charset="0"/>
                <a:cs typeface="Myanmar Text" panose="020B0502040204020203" pitchFamily="34" charset="0"/>
              </a:rPr>
              <a:t>Authentication and access control</a:t>
            </a:r>
            <a:endParaRPr lang="en-ID" dirty="0"/>
          </a:p>
        </p:txBody>
      </p:sp>
      <p:sp>
        <p:nvSpPr>
          <p:cNvPr id="7" name="Rectangle: Rounded Corners 6">
            <a:extLst>
              <a:ext uri="{FF2B5EF4-FFF2-40B4-BE49-F238E27FC236}">
                <a16:creationId xmlns:a16="http://schemas.microsoft.com/office/drawing/2014/main" id="{41E50DE9-1F41-98D4-2550-BCF8C3FBCFCC}"/>
              </a:ext>
            </a:extLst>
          </p:cNvPr>
          <p:cNvSpPr/>
          <p:nvPr/>
        </p:nvSpPr>
        <p:spPr>
          <a:xfrm>
            <a:off x="3815916" y="2090908"/>
            <a:ext cx="1512168" cy="504056"/>
          </a:xfrm>
          <a:prstGeom prst="roundRect">
            <a:avLst/>
          </a:prstGeom>
          <a:solidFill>
            <a:srgbClr val="8A0B5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effectLst/>
                <a:latin typeface="Cambria" panose="02040503050406030204" pitchFamily="18" charset="0"/>
                <a:ea typeface="Calibri" panose="020F0502020204030204" pitchFamily="34" charset="0"/>
                <a:cs typeface="Myanmar Text" panose="020B0502040204020203" pitchFamily="34" charset="0"/>
              </a:rPr>
              <a:t>Data leakage</a:t>
            </a:r>
            <a:endParaRPr lang="en-ID" dirty="0"/>
          </a:p>
        </p:txBody>
      </p:sp>
      <p:sp>
        <p:nvSpPr>
          <p:cNvPr id="8" name="Rectangle: Rounded Corners 7">
            <a:extLst>
              <a:ext uri="{FF2B5EF4-FFF2-40B4-BE49-F238E27FC236}">
                <a16:creationId xmlns:a16="http://schemas.microsoft.com/office/drawing/2014/main" id="{FF504034-F2E2-9A56-568A-93D1722A476F}"/>
              </a:ext>
            </a:extLst>
          </p:cNvPr>
          <p:cNvSpPr/>
          <p:nvPr/>
        </p:nvSpPr>
        <p:spPr>
          <a:xfrm>
            <a:off x="3455876" y="3429000"/>
            <a:ext cx="2232248" cy="504056"/>
          </a:xfrm>
          <a:prstGeom prst="roundRect">
            <a:avLst/>
          </a:prstGeom>
          <a:solidFill>
            <a:srgbClr val="8A0B5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effectLst/>
                <a:latin typeface="Cambria" panose="02040503050406030204" pitchFamily="18" charset="0"/>
                <a:ea typeface="Calibri" panose="020F0502020204030204" pitchFamily="34" charset="0"/>
                <a:cs typeface="Myanmar Text" panose="020B0502040204020203" pitchFamily="34" charset="0"/>
              </a:rPr>
              <a:t>Lack of rate limiting</a:t>
            </a:r>
            <a:endParaRPr lang="en-ID" dirty="0"/>
          </a:p>
        </p:txBody>
      </p:sp>
      <p:sp>
        <p:nvSpPr>
          <p:cNvPr id="10" name="Rectangle: Rounded Corners 9">
            <a:extLst>
              <a:ext uri="{FF2B5EF4-FFF2-40B4-BE49-F238E27FC236}">
                <a16:creationId xmlns:a16="http://schemas.microsoft.com/office/drawing/2014/main" id="{385B51F7-8D94-A480-E720-338D081266E3}"/>
              </a:ext>
            </a:extLst>
          </p:cNvPr>
          <p:cNvSpPr/>
          <p:nvPr/>
        </p:nvSpPr>
        <p:spPr>
          <a:xfrm>
            <a:off x="3041829" y="4139219"/>
            <a:ext cx="3060342" cy="504056"/>
          </a:xfrm>
          <a:prstGeom prst="roundRect">
            <a:avLst/>
          </a:prstGeom>
          <a:solidFill>
            <a:srgbClr val="8A0B5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effectLst/>
                <a:latin typeface="Cambria" panose="02040503050406030204" pitchFamily="18" charset="0"/>
                <a:ea typeface="Calibri" panose="020F0502020204030204" pitchFamily="34" charset="0"/>
                <a:cs typeface="Myanmar Text" panose="020B0502040204020203" pitchFamily="34" charset="0"/>
              </a:rPr>
              <a:t>Weak or compromised keys</a:t>
            </a:r>
            <a:endParaRPr lang="en-ID" dirty="0"/>
          </a:p>
        </p:txBody>
      </p:sp>
    </p:spTree>
    <p:extLst>
      <p:ext uri="{BB962C8B-B14F-4D97-AF65-F5344CB8AC3E}">
        <p14:creationId xmlns:p14="http://schemas.microsoft.com/office/powerpoint/2010/main" val="190313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The Project Demo</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1" y="1176508"/>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pic>
        <p:nvPicPr>
          <p:cNvPr id="3" name="Picture 2">
            <a:extLst>
              <a:ext uri="{FF2B5EF4-FFF2-40B4-BE49-F238E27FC236}">
                <a16:creationId xmlns:a16="http://schemas.microsoft.com/office/drawing/2014/main" id="{2C7CA234-C298-D823-92DF-933C3F3318A4}"/>
              </a:ext>
            </a:extLst>
          </p:cNvPr>
          <p:cNvPicPr>
            <a:picLocks noChangeAspect="1"/>
          </p:cNvPicPr>
          <p:nvPr/>
        </p:nvPicPr>
        <p:blipFill>
          <a:blip r:embed="rId2"/>
          <a:stretch>
            <a:fillRect/>
          </a:stretch>
        </p:blipFill>
        <p:spPr>
          <a:xfrm>
            <a:off x="297584" y="1478539"/>
            <a:ext cx="3657600" cy="1921764"/>
          </a:xfrm>
          <a:prstGeom prst="rect">
            <a:avLst/>
          </a:prstGeom>
        </p:spPr>
      </p:pic>
      <p:sp>
        <p:nvSpPr>
          <p:cNvPr id="6" name="TextBox 5">
            <a:extLst>
              <a:ext uri="{FF2B5EF4-FFF2-40B4-BE49-F238E27FC236}">
                <a16:creationId xmlns:a16="http://schemas.microsoft.com/office/drawing/2014/main" id="{8F785A9B-E021-F9D2-1EFF-0E5C4CF2C347}"/>
              </a:ext>
            </a:extLst>
          </p:cNvPr>
          <p:cNvSpPr txBox="1"/>
          <p:nvPr/>
        </p:nvSpPr>
        <p:spPr>
          <a:xfrm>
            <a:off x="1547664" y="3457698"/>
            <a:ext cx="1296144" cy="307777"/>
          </a:xfrm>
          <a:prstGeom prst="rect">
            <a:avLst/>
          </a:prstGeom>
          <a:noFill/>
        </p:spPr>
        <p:txBody>
          <a:bodyPr wrap="square">
            <a:spAutoFit/>
          </a:bodyPr>
          <a:lstStyle/>
          <a:p>
            <a:r>
              <a:rPr lang="en-US" sz="1400" b="1" dirty="0">
                <a:effectLst/>
                <a:latin typeface="Cambria" panose="02040503050406030204" pitchFamily="18" charset="0"/>
                <a:ea typeface="Calibri" panose="020F0502020204030204" pitchFamily="34" charset="0"/>
                <a:cs typeface="Myanmar Text" panose="020B0502040204020203" pitchFamily="34" charset="0"/>
              </a:rPr>
              <a:t>Register Page</a:t>
            </a:r>
            <a:endParaRPr lang="en-ID" sz="1400" dirty="0"/>
          </a:p>
        </p:txBody>
      </p:sp>
      <p:pic>
        <p:nvPicPr>
          <p:cNvPr id="7" name="Picture 6">
            <a:extLst>
              <a:ext uri="{FF2B5EF4-FFF2-40B4-BE49-F238E27FC236}">
                <a16:creationId xmlns:a16="http://schemas.microsoft.com/office/drawing/2014/main" id="{F34A227E-0A5F-A25F-0FFC-0D2AE0407AE4}"/>
              </a:ext>
            </a:extLst>
          </p:cNvPr>
          <p:cNvPicPr>
            <a:picLocks noChangeAspect="1"/>
          </p:cNvPicPr>
          <p:nvPr/>
        </p:nvPicPr>
        <p:blipFill>
          <a:blip r:embed="rId3"/>
          <a:stretch>
            <a:fillRect/>
          </a:stretch>
        </p:blipFill>
        <p:spPr>
          <a:xfrm>
            <a:off x="4866614" y="1516639"/>
            <a:ext cx="3657600" cy="1845564"/>
          </a:xfrm>
          <a:prstGeom prst="rect">
            <a:avLst/>
          </a:prstGeom>
        </p:spPr>
      </p:pic>
      <p:sp>
        <p:nvSpPr>
          <p:cNvPr id="8" name="TextBox 7">
            <a:extLst>
              <a:ext uri="{FF2B5EF4-FFF2-40B4-BE49-F238E27FC236}">
                <a16:creationId xmlns:a16="http://schemas.microsoft.com/office/drawing/2014/main" id="{8617F6AB-3432-28CD-05A2-031617B99029}"/>
              </a:ext>
            </a:extLst>
          </p:cNvPr>
          <p:cNvSpPr txBox="1"/>
          <p:nvPr/>
        </p:nvSpPr>
        <p:spPr>
          <a:xfrm>
            <a:off x="6156176" y="3457698"/>
            <a:ext cx="1296144" cy="307777"/>
          </a:xfrm>
          <a:prstGeom prst="rect">
            <a:avLst/>
          </a:prstGeom>
          <a:noFill/>
        </p:spPr>
        <p:txBody>
          <a:bodyPr wrap="square">
            <a:spAutoFit/>
          </a:bodyPr>
          <a:lstStyle/>
          <a:p>
            <a:r>
              <a:rPr lang="en-US" sz="1400" b="1" dirty="0">
                <a:effectLst/>
                <a:latin typeface="Cambria" panose="02040503050406030204" pitchFamily="18" charset="0"/>
                <a:ea typeface="Calibri" panose="020F0502020204030204" pitchFamily="34" charset="0"/>
                <a:cs typeface="Myanmar Text" panose="020B0502040204020203" pitchFamily="34" charset="0"/>
              </a:rPr>
              <a:t>Login Page</a:t>
            </a:r>
            <a:endParaRPr lang="en-ID" sz="1400" dirty="0"/>
          </a:p>
        </p:txBody>
      </p:sp>
      <p:pic>
        <p:nvPicPr>
          <p:cNvPr id="9" name="Picture 8">
            <a:extLst>
              <a:ext uri="{FF2B5EF4-FFF2-40B4-BE49-F238E27FC236}">
                <a16:creationId xmlns:a16="http://schemas.microsoft.com/office/drawing/2014/main" id="{7A480175-91B8-52AF-02A3-4033077966DB}"/>
              </a:ext>
            </a:extLst>
          </p:cNvPr>
          <p:cNvPicPr>
            <a:picLocks noChangeAspect="1"/>
          </p:cNvPicPr>
          <p:nvPr/>
        </p:nvPicPr>
        <p:blipFill>
          <a:blip r:embed="rId4"/>
          <a:stretch>
            <a:fillRect/>
          </a:stretch>
        </p:blipFill>
        <p:spPr>
          <a:xfrm>
            <a:off x="402877" y="4077979"/>
            <a:ext cx="3657600" cy="1933448"/>
          </a:xfrm>
          <a:prstGeom prst="rect">
            <a:avLst/>
          </a:prstGeom>
        </p:spPr>
      </p:pic>
      <p:sp>
        <p:nvSpPr>
          <p:cNvPr id="10" name="TextBox 9">
            <a:extLst>
              <a:ext uri="{FF2B5EF4-FFF2-40B4-BE49-F238E27FC236}">
                <a16:creationId xmlns:a16="http://schemas.microsoft.com/office/drawing/2014/main" id="{CDC51CE4-366E-A306-29E7-AC7F6A894A1E}"/>
              </a:ext>
            </a:extLst>
          </p:cNvPr>
          <p:cNvSpPr txBox="1"/>
          <p:nvPr/>
        </p:nvSpPr>
        <p:spPr>
          <a:xfrm>
            <a:off x="1547664" y="6106946"/>
            <a:ext cx="1296144" cy="307777"/>
          </a:xfrm>
          <a:prstGeom prst="rect">
            <a:avLst/>
          </a:prstGeom>
          <a:noFill/>
        </p:spPr>
        <p:txBody>
          <a:bodyPr wrap="square">
            <a:spAutoFit/>
          </a:bodyPr>
          <a:lstStyle/>
          <a:p>
            <a:r>
              <a:rPr lang="en-US" sz="1400" b="1" dirty="0">
                <a:effectLst/>
                <a:latin typeface="Cambria" panose="02040503050406030204" pitchFamily="18" charset="0"/>
                <a:ea typeface="Calibri" panose="020F0502020204030204" pitchFamily="34" charset="0"/>
                <a:cs typeface="Myanmar Text" panose="020B0502040204020203" pitchFamily="34" charset="0"/>
              </a:rPr>
              <a:t>Profile Page</a:t>
            </a:r>
            <a:endParaRPr lang="en-ID" sz="1400" dirty="0"/>
          </a:p>
        </p:txBody>
      </p:sp>
      <p:pic>
        <p:nvPicPr>
          <p:cNvPr id="11" name="Picture 10">
            <a:extLst>
              <a:ext uri="{FF2B5EF4-FFF2-40B4-BE49-F238E27FC236}">
                <a16:creationId xmlns:a16="http://schemas.microsoft.com/office/drawing/2014/main" id="{41754B8D-A44E-EA10-D20F-4313E32DBEA7}"/>
              </a:ext>
            </a:extLst>
          </p:cNvPr>
          <p:cNvPicPr>
            <a:picLocks noChangeAspect="1"/>
          </p:cNvPicPr>
          <p:nvPr/>
        </p:nvPicPr>
        <p:blipFill>
          <a:blip r:embed="rId5"/>
          <a:stretch>
            <a:fillRect/>
          </a:stretch>
        </p:blipFill>
        <p:spPr>
          <a:xfrm>
            <a:off x="4895850" y="4106914"/>
            <a:ext cx="3657600" cy="1845564"/>
          </a:xfrm>
          <a:prstGeom prst="rect">
            <a:avLst/>
          </a:prstGeom>
        </p:spPr>
      </p:pic>
      <p:sp>
        <p:nvSpPr>
          <p:cNvPr id="12" name="TextBox 11">
            <a:extLst>
              <a:ext uri="{FF2B5EF4-FFF2-40B4-BE49-F238E27FC236}">
                <a16:creationId xmlns:a16="http://schemas.microsoft.com/office/drawing/2014/main" id="{20F69AF6-904C-D205-EE90-7FAAF2997F3E}"/>
              </a:ext>
            </a:extLst>
          </p:cNvPr>
          <p:cNvSpPr txBox="1"/>
          <p:nvPr/>
        </p:nvSpPr>
        <p:spPr>
          <a:xfrm>
            <a:off x="5940152" y="6047997"/>
            <a:ext cx="1728192" cy="307777"/>
          </a:xfrm>
          <a:prstGeom prst="rect">
            <a:avLst/>
          </a:prstGeom>
          <a:noFill/>
        </p:spPr>
        <p:txBody>
          <a:bodyPr wrap="square">
            <a:spAutoFit/>
          </a:bodyPr>
          <a:lstStyle/>
          <a:p>
            <a:r>
              <a:rPr lang="en-US" sz="1400" b="1" dirty="0">
                <a:effectLst/>
                <a:latin typeface="Cambria" panose="02040503050406030204" pitchFamily="18" charset="0"/>
                <a:ea typeface="Calibri" panose="020F0502020204030204" pitchFamily="34" charset="0"/>
                <a:cs typeface="Myanmar Text" panose="020B0502040204020203" pitchFamily="34" charset="0"/>
              </a:rPr>
              <a:t>Edit Profile Page</a:t>
            </a:r>
            <a:endParaRPr lang="en-ID" sz="1400" dirty="0"/>
          </a:p>
        </p:txBody>
      </p:sp>
      <p:sp>
        <p:nvSpPr>
          <p:cNvPr id="13" name="TextBox 12">
            <a:extLst>
              <a:ext uri="{FF2B5EF4-FFF2-40B4-BE49-F238E27FC236}">
                <a16:creationId xmlns:a16="http://schemas.microsoft.com/office/drawing/2014/main" id="{13D545DC-275C-DE3F-FBE1-C7C89045E6EA}"/>
              </a:ext>
            </a:extLst>
          </p:cNvPr>
          <p:cNvSpPr txBox="1"/>
          <p:nvPr/>
        </p:nvSpPr>
        <p:spPr>
          <a:xfrm>
            <a:off x="6092552" y="6200397"/>
            <a:ext cx="1728192" cy="307777"/>
          </a:xfrm>
          <a:prstGeom prst="rect">
            <a:avLst/>
          </a:prstGeom>
          <a:noFill/>
        </p:spPr>
        <p:txBody>
          <a:bodyPr wrap="square">
            <a:spAutoFit/>
          </a:bodyPr>
          <a:lstStyle/>
          <a:p>
            <a:r>
              <a:rPr lang="en-US" sz="1400" b="1" dirty="0">
                <a:effectLst/>
                <a:latin typeface="Cambria" panose="02040503050406030204" pitchFamily="18" charset="0"/>
                <a:ea typeface="Calibri" panose="020F0502020204030204" pitchFamily="34" charset="0"/>
                <a:cs typeface="Myanmar Text" panose="020B0502040204020203" pitchFamily="34" charset="0"/>
              </a:rPr>
              <a:t>Edit Profile Page</a:t>
            </a:r>
            <a:endParaRPr lang="en-ID" sz="1400" dirty="0"/>
          </a:p>
        </p:txBody>
      </p:sp>
    </p:spTree>
    <p:extLst>
      <p:ext uri="{BB962C8B-B14F-4D97-AF65-F5344CB8AC3E}">
        <p14:creationId xmlns:p14="http://schemas.microsoft.com/office/powerpoint/2010/main" val="1866563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The Project Demo</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1" y="1176508"/>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a:p>
            <a:pPr marL="0" marR="0" indent="457200" algn="just">
              <a:spcBef>
                <a:spcPts val="0"/>
              </a:spcBef>
              <a:spcAft>
                <a:spcPts val="1000"/>
              </a:spcAft>
            </a:pPr>
            <a:endParaRPr lang="en-US" sz="1600" dirty="0">
              <a:solidFill>
                <a:schemeClr val="tx1"/>
              </a:solidFill>
              <a:effectLst/>
              <a:ea typeface="Calibri" panose="020F0502020204030204"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TextBox 5">
            <a:extLst>
              <a:ext uri="{FF2B5EF4-FFF2-40B4-BE49-F238E27FC236}">
                <a16:creationId xmlns:a16="http://schemas.microsoft.com/office/drawing/2014/main" id="{8F785A9B-E021-F9D2-1EFF-0E5C4CF2C347}"/>
              </a:ext>
            </a:extLst>
          </p:cNvPr>
          <p:cNvSpPr txBox="1"/>
          <p:nvPr/>
        </p:nvSpPr>
        <p:spPr>
          <a:xfrm>
            <a:off x="1547664" y="3457698"/>
            <a:ext cx="1296144" cy="307777"/>
          </a:xfrm>
          <a:prstGeom prst="rect">
            <a:avLst/>
          </a:prstGeom>
          <a:noFill/>
        </p:spPr>
        <p:txBody>
          <a:bodyPr wrap="square">
            <a:spAutoFit/>
          </a:bodyPr>
          <a:lstStyle/>
          <a:p>
            <a:r>
              <a:rPr lang="en-US" sz="1400" b="1" dirty="0">
                <a:effectLst/>
                <a:latin typeface="Cambria" panose="02040503050406030204" pitchFamily="18" charset="0"/>
                <a:ea typeface="Calibri" panose="020F0502020204030204" pitchFamily="34" charset="0"/>
                <a:cs typeface="Myanmar Text" panose="020B0502040204020203" pitchFamily="34" charset="0"/>
              </a:rPr>
              <a:t>Home Page</a:t>
            </a:r>
            <a:endParaRPr lang="en-ID" sz="1400" dirty="0"/>
          </a:p>
        </p:txBody>
      </p:sp>
      <p:sp>
        <p:nvSpPr>
          <p:cNvPr id="8" name="TextBox 7">
            <a:extLst>
              <a:ext uri="{FF2B5EF4-FFF2-40B4-BE49-F238E27FC236}">
                <a16:creationId xmlns:a16="http://schemas.microsoft.com/office/drawing/2014/main" id="{8617F6AB-3432-28CD-05A2-031617B99029}"/>
              </a:ext>
            </a:extLst>
          </p:cNvPr>
          <p:cNvSpPr txBox="1"/>
          <p:nvPr/>
        </p:nvSpPr>
        <p:spPr>
          <a:xfrm>
            <a:off x="6048164" y="3457698"/>
            <a:ext cx="1512168" cy="307777"/>
          </a:xfrm>
          <a:prstGeom prst="rect">
            <a:avLst/>
          </a:prstGeom>
          <a:noFill/>
        </p:spPr>
        <p:txBody>
          <a:bodyPr wrap="square">
            <a:spAutoFit/>
          </a:bodyPr>
          <a:lstStyle/>
          <a:p>
            <a:r>
              <a:rPr lang="en-US" sz="1400" b="1" dirty="0">
                <a:effectLst/>
                <a:latin typeface="Cambria" panose="02040503050406030204" pitchFamily="18" charset="0"/>
                <a:ea typeface="Calibri" panose="020F0502020204030204" pitchFamily="34" charset="0"/>
                <a:cs typeface="Myanmar Text" panose="020B0502040204020203" pitchFamily="34" charset="0"/>
              </a:rPr>
              <a:t>About Us Page</a:t>
            </a:r>
            <a:endParaRPr lang="en-ID" sz="1400" dirty="0"/>
          </a:p>
        </p:txBody>
      </p:sp>
      <p:sp>
        <p:nvSpPr>
          <p:cNvPr id="10" name="TextBox 9">
            <a:extLst>
              <a:ext uri="{FF2B5EF4-FFF2-40B4-BE49-F238E27FC236}">
                <a16:creationId xmlns:a16="http://schemas.microsoft.com/office/drawing/2014/main" id="{CDC51CE4-366E-A306-29E7-AC7F6A894A1E}"/>
              </a:ext>
            </a:extLst>
          </p:cNvPr>
          <p:cNvSpPr txBox="1"/>
          <p:nvPr/>
        </p:nvSpPr>
        <p:spPr>
          <a:xfrm>
            <a:off x="1547664" y="6106946"/>
            <a:ext cx="1296144" cy="307777"/>
          </a:xfrm>
          <a:prstGeom prst="rect">
            <a:avLst/>
          </a:prstGeom>
          <a:noFill/>
        </p:spPr>
        <p:txBody>
          <a:bodyPr wrap="square">
            <a:spAutoFit/>
          </a:bodyPr>
          <a:lstStyle/>
          <a:p>
            <a:r>
              <a:rPr lang="en-US" sz="1400" b="1" dirty="0">
                <a:effectLst/>
                <a:latin typeface="Cambria" panose="02040503050406030204" pitchFamily="18" charset="0"/>
                <a:ea typeface="Calibri" panose="020F0502020204030204" pitchFamily="34" charset="0"/>
                <a:cs typeface="Myanmar Text" panose="020B0502040204020203" pitchFamily="34" charset="0"/>
              </a:rPr>
              <a:t>Stores Page</a:t>
            </a:r>
            <a:endParaRPr lang="en-ID" sz="1400" dirty="0"/>
          </a:p>
        </p:txBody>
      </p:sp>
      <p:sp>
        <p:nvSpPr>
          <p:cNvPr id="12" name="TextBox 11">
            <a:extLst>
              <a:ext uri="{FF2B5EF4-FFF2-40B4-BE49-F238E27FC236}">
                <a16:creationId xmlns:a16="http://schemas.microsoft.com/office/drawing/2014/main" id="{20F69AF6-904C-D205-EE90-7FAAF2997F3E}"/>
              </a:ext>
            </a:extLst>
          </p:cNvPr>
          <p:cNvSpPr txBox="1"/>
          <p:nvPr/>
        </p:nvSpPr>
        <p:spPr>
          <a:xfrm>
            <a:off x="6021684" y="6077044"/>
            <a:ext cx="1728192" cy="307777"/>
          </a:xfrm>
          <a:prstGeom prst="rect">
            <a:avLst/>
          </a:prstGeom>
          <a:noFill/>
        </p:spPr>
        <p:txBody>
          <a:bodyPr wrap="square">
            <a:spAutoFit/>
          </a:bodyPr>
          <a:lstStyle/>
          <a:p>
            <a:r>
              <a:rPr lang="en-US" sz="1400" b="1" dirty="0">
                <a:effectLst/>
                <a:latin typeface="Cambria" panose="02040503050406030204" pitchFamily="18" charset="0"/>
                <a:ea typeface="Calibri" panose="020F0502020204030204" pitchFamily="34" charset="0"/>
                <a:cs typeface="Myanmar Text" panose="020B0502040204020203" pitchFamily="34" charset="0"/>
              </a:rPr>
              <a:t>Contact Us Page</a:t>
            </a:r>
            <a:endParaRPr lang="en-ID" sz="1400" dirty="0"/>
          </a:p>
        </p:txBody>
      </p:sp>
      <p:pic>
        <p:nvPicPr>
          <p:cNvPr id="4" name="Picture 3">
            <a:extLst>
              <a:ext uri="{FF2B5EF4-FFF2-40B4-BE49-F238E27FC236}">
                <a16:creationId xmlns:a16="http://schemas.microsoft.com/office/drawing/2014/main" id="{5FD65EA9-565A-F4E5-C47C-9593EE0F7E52}"/>
              </a:ext>
            </a:extLst>
          </p:cNvPr>
          <p:cNvPicPr>
            <a:picLocks noChangeAspect="1"/>
          </p:cNvPicPr>
          <p:nvPr/>
        </p:nvPicPr>
        <p:blipFill>
          <a:blip r:embed="rId2"/>
          <a:stretch>
            <a:fillRect/>
          </a:stretch>
        </p:blipFill>
        <p:spPr>
          <a:xfrm>
            <a:off x="631477" y="1236315"/>
            <a:ext cx="3200400" cy="2216722"/>
          </a:xfrm>
          <a:prstGeom prst="rect">
            <a:avLst/>
          </a:prstGeom>
        </p:spPr>
      </p:pic>
      <p:pic>
        <p:nvPicPr>
          <p:cNvPr id="14" name="Picture 13">
            <a:extLst>
              <a:ext uri="{FF2B5EF4-FFF2-40B4-BE49-F238E27FC236}">
                <a16:creationId xmlns:a16="http://schemas.microsoft.com/office/drawing/2014/main" id="{CA72BE84-8458-3712-865A-802C3BE9ED54}"/>
              </a:ext>
            </a:extLst>
          </p:cNvPr>
          <p:cNvPicPr>
            <a:picLocks noChangeAspect="1"/>
          </p:cNvPicPr>
          <p:nvPr/>
        </p:nvPicPr>
        <p:blipFill>
          <a:blip r:embed="rId3"/>
          <a:stretch>
            <a:fillRect/>
          </a:stretch>
        </p:blipFill>
        <p:spPr>
          <a:xfrm>
            <a:off x="4895850" y="1236315"/>
            <a:ext cx="3657600" cy="2227072"/>
          </a:xfrm>
          <a:prstGeom prst="rect">
            <a:avLst/>
          </a:prstGeom>
        </p:spPr>
      </p:pic>
      <p:pic>
        <p:nvPicPr>
          <p:cNvPr id="15" name="Picture 14">
            <a:extLst>
              <a:ext uri="{FF2B5EF4-FFF2-40B4-BE49-F238E27FC236}">
                <a16:creationId xmlns:a16="http://schemas.microsoft.com/office/drawing/2014/main" id="{8186C840-9046-8BA7-EF01-9F347254E00B}"/>
              </a:ext>
            </a:extLst>
          </p:cNvPr>
          <p:cNvPicPr>
            <a:picLocks noChangeAspect="1"/>
          </p:cNvPicPr>
          <p:nvPr/>
        </p:nvPicPr>
        <p:blipFill>
          <a:blip r:embed="rId4"/>
          <a:stretch>
            <a:fillRect/>
          </a:stretch>
        </p:blipFill>
        <p:spPr>
          <a:xfrm>
            <a:off x="4895850" y="4038349"/>
            <a:ext cx="3657600" cy="2009648"/>
          </a:xfrm>
          <a:prstGeom prst="rect">
            <a:avLst/>
          </a:prstGeom>
        </p:spPr>
      </p:pic>
      <p:pic>
        <p:nvPicPr>
          <p:cNvPr id="7" name="Picture 6">
            <a:extLst>
              <a:ext uri="{FF2B5EF4-FFF2-40B4-BE49-F238E27FC236}">
                <a16:creationId xmlns:a16="http://schemas.microsoft.com/office/drawing/2014/main" id="{5651DE94-64EE-E4AA-A4FA-5DEEA66477FC}"/>
              </a:ext>
            </a:extLst>
          </p:cNvPr>
          <p:cNvPicPr>
            <a:picLocks noChangeAspect="1"/>
          </p:cNvPicPr>
          <p:nvPr/>
        </p:nvPicPr>
        <p:blipFill>
          <a:blip r:embed="rId5"/>
          <a:stretch>
            <a:fillRect/>
          </a:stretch>
        </p:blipFill>
        <p:spPr>
          <a:xfrm>
            <a:off x="574903" y="4165482"/>
            <a:ext cx="3657600" cy="1845945"/>
          </a:xfrm>
          <a:prstGeom prst="rect">
            <a:avLst/>
          </a:prstGeom>
        </p:spPr>
      </p:pic>
    </p:spTree>
    <p:extLst>
      <p:ext uri="{BB962C8B-B14F-4D97-AF65-F5344CB8AC3E}">
        <p14:creationId xmlns:p14="http://schemas.microsoft.com/office/powerpoint/2010/main" val="32550179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88647A0A518049BF4ABFF3F6413FD5" ma:contentTypeVersion="11" ma:contentTypeDescription="Create a new document." ma:contentTypeScope="" ma:versionID="fc9aad498a84da8caa12175c86474230">
  <xsd:schema xmlns:xsd="http://www.w3.org/2001/XMLSchema" xmlns:xs="http://www.w3.org/2001/XMLSchema" xmlns:p="http://schemas.microsoft.com/office/2006/metadata/properties" xmlns:ns2="cb49ea42-c776-4921-925a-6f2d18d3f7cb" xmlns:ns3="7fb2fad2-2bec-4404-ace4-eb291a679560" targetNamespace="http://schemas.microsoft.com/office/2006/metadata/properties" ma:root="true" ma:fieldsID="ec9b53d574ec38522432e6bd3e0dd0bb" ns2:_="" ns3:_="">
    <xsd:import namespace="cb49ea42-c776-4921-925a-6f2d18d3f7cb"/>
    <xsd:import namespace="7fb2fad2-2bec-4404-ace4-eb291a679560"/>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49ea42-c776-4921-925a-6f2d18d3f7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0bf0ac1-f138-411d-9df9-4081be4fdb86"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b2fad2-2bec-4404-ace4-eb291a679560"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42a1239-6e5d-4b86-a148-387fd8a67a23}" ma:internalName="TaxCatchAll" ma:showField="CatchAllData" ma:web="7fb2fad2-2bec-4404-ace4-eb291a6795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7fb2fad2-2bec-4404-ace4-eb291a679560" xsi:nil="true"/>
    <lcf76f155ced4ddcb4097134ff3c332f xmlns="cb49ea42-c776-4921-925a-6f2d18d3f7c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5599DAE-0D0F-4156-883E-F67840F872CA}">
  <ds:schemaRefs>
    <ds:schemaRef ds:uri="http://schemas.microsoft.com/sharepoint/v3/contenttype/forms"/>
  </ds:schemaRefs>
</ds:datastoreItem>
</file>

<file path=customXml/itemProps2.xml><?xml version="1.0" encoding="utf-8"?>
<ds:datastoreItem xmlns:ds="http://schemas.openxmlformats.org/officeDocument/2006/customXml" ds:itemID="{178814CB-D4BB-4367-8D2A-76DBF740D5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49ea42-c776-4921-925a-6f2d18d3f7cb"/>
    <ds:schemaRef ds:uri="7fb2fad2-2bec-4404-ace4-eb291a6795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F3EE97-662C-45BD-AEBD-57BE7DC9224B}">
  <ds:schemaRefs>
    <ds:schemaRef ds:uri="http://purl.org/dc/elements/1.1/"/>
    <ds:schemaRef ds:uri="http://purl.org/dc/dcmitype/"/>
    <ds:schemaRef ds:uri="http://schemas.microsoft.com/office/2006/documentManagement/types"/>
    <ds:schemaRef ds:uri="http://www.w3.org/XML/1998/namespace"/>
    <ds:schemaRef ds:uri="http://schemas.microsoft.com/office/infopath/2007/PartnerControls"/>
    <ds:schemaRef ds:uri="http://purl.org/dc/terms/"/>
    <ds:schemaRef ds:uri="http://schemas.openxmlformats.org/package/2006/metadata/core-properties"/>
    <ds:schemaRef ds:uri="http://schemas.microsoft.com/office/2006/metadata/properties"/>
    <ds:schemaRef ds:uri="7fb2fad2-2bec-4404-ace4-eb291a679560"/>
    <ds:schemaRef ds:uri="cb49ea42-c776-4921-925a-6f2d18d3f7cb"/>
  </ds:schemaRefs>
</ds:datastoreItem>
</file>

<file path=docProps/app.xml><?xml version="1.0" encoding="utf-8"?>
<Properties xmlns="http://schemas.openxmlformats.org/officeDocument/2006/extended-properties" xmlns:vt="http://schemas.openxmlformats.org/officeDocument/2006/docPropsVTypes">
  <TotalTime>47710</TotalTime>
  <Words>601</Words>
  <Application>Microsoft Office PowerPoint</Application>
  <PresentationFormat>On-screen Show (4:3)</PresentationFormat>
  <Paragraphs>141</Paragraphs>
  <Slides>13</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Arial</vt:lpstr>
      <vt:lpstr>Calibri</vt:lpstr>
      <vt:lpstr>Cambria</vt:lpstr>
      <vt:lpstr>Open Sans</vt:lpstr>
      <vt:lpstr>Symbol</vt:lpstr>
      <vt:lpstr>Wingdings</vt:lpstr>
      <vt:lpstr>Office Theme</vt:lpstr>
      <vt:lpstr>1_Office Theme</vt:lpstr>
      <vt:lpstr>2_Office Theme</vt:lpstr>
      <vt:lpstr>Application Programming Interface</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Wildan Luqmanul Hakim</cp:lastModifiedBy>
  <cp:revision>1721</cp:revision>
  <cp:lastPrinted>2015-07-27T02:04:21Z</cp:lastPrinted>
  <dcterms:created xsi:type="dcterms:W3CDTF">2012-01-26T10:45:43Z</dcterms:created>
  <dcterms:modified xsi:type="dcterms:W3CDTF">2023-01-17T09:41:13Z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0x0101008C88647A0A518049BF4ABFF3F6413FD5</vt:lpwstr>
  </property>
  <property fmtid="{D5CDD505-2E9C-101B-9397-08002B2CF9AE}" pid="3" name="NXPowerLiteLastOptimized">
    <vt:lpwstr>1356391</vt:lpwstr>
  </property>
  <property fmtid="{D5CDD505-2E9C-101B-9397-08002B2CF9AE}" pid="4" name="NXPowerLiteSettings">
    <vt:lpwstr>C7000400038000</vt:lpwstr>
  </property>
  <property fmtid="{D5CDD505-2E9C-101B-9397-08002B2CF9AE}" pid="5" name="NXPowerLiteVersion">
    <vt:lpwstr>S9.0.1</vt:lpwstr>
  </property>
  <property fmtid="{D5CDD505-2E9C-101B-9397-08002B2CF9AE}" pid="6" name="MediaServiceImageTags">
    <vt:lpwstr/>
  </property>
</Properties>
</file>