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ppt/slideLayouts/slideLayout13.xml" ContentType="application/vnd.openxmlformats-officedocument.presentationml.slideLayout+xml"/>
  <Override PartName="/ppt/theme/theme13.xml" ContentType="application/vnd.openxmlformats-officedocument.theme+xml"/>
  <Override PartName="/ppt/slideLayouts/slideLayout14.xml" ContentType="application/vnd.openxmlformats-officedocument.presentationml.slideLayout+xml"/>
  <Override PartName="/ppt/theme/theme14.xml" ContentType="application/vnd.openxmlformats-officedocument.theme+xml"/>
  <Override PartName="/ppt/slideLayouts/slideLayout15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5" r:id="rId4"/>
    <p:sldMasterId id="2147483691" r:id="rId5"/>
    <p:sldMasterId id="2147483695" r:id="rId6"/>
    <p:sldMasterId id="2147483671" r:id="rId7"/>
    <p:sldMasterId id="2147483693" r:id="rId8"/>
    <p:sldMasterId id="2147483663" r:id="rId9"/>
    <p:sldMasterId id="2147483677" r:id="rId10"/>
    <p:sldMasterId id="2147483679" r:id="rId11"/>
    <p:sldMasterId id="2147483681" r:id="rId12"/>
    <p:sldMasterId id="2147483673" r:id="rId13"/>
    <p:sldMasterId id="2147483669" r:id="rId14"/>
    <p:sldMasterId id="2147483683" r:id="rId15"/>
    <p:sldMasterId id="2147483685" r:id="rId16"/>
    <p:sldMasterId id="2147483687" r:id="rId17"/>
    <p:sldMasterId id="2147483689" r:id="rId18"/>
  </p:sldMasterIdLst>
  <p:notesMasterIdLst>
    <p:notesMasterId r:id="rId43"/>
  </p:notesMasterIdLst>
  <p:handoutMasterIdLst>
    <p:handoutMasterId r:id="rId44"/>
  </p:handoutMasterIdLst>
  <p:sldIdLst>
    <p:sldId id="1871" r:id="rId19"/>
    <p:sldId id="2160" r:id="rId20"/>
    <p:sldId id="2161" r:id="rId21"/>
    <p:sldId id="2162" r:id="rId22"/>
    <p:sldId id="2163" r:id="rId23"/>
    <p:sldId id="2164" r:id="rId24"/>
    <p:sldId id="2165" r:id="rId25"/>
    <p:sldId id="2166" r:id="rId26"/>
    <p:sldId id="2167" r:id="rId27"/>
    <p:sldId id="2176" r:id="rId28"/>
    <p:sldId id="2168" r:id="rId29"/>
    <p:sldId id="2169" r:id="rId30"/>
    <p:sldId id="2170" r:id="rId31"/>
    <p:sldId id="2171" r:id="rId32"/>
    <p:sldId id="2180" r:id="rId33"/>
    <p:sldId id="2172" r:id="rId34"/>
    <p:sldId id="2181" r:id="rId35"/>
    <p:sldId id="2173" r:id="rId36"/>
    <p:sldId id="2174" r:id="rId37"/>
    <p:sldId id="2175" r:id="rId38"/>
    <p:sldId id="2177" r:id="rId39"/>
    <p:sldId id="2178" r:id="rId40"/>
    <p:sldId id="2179" r:id="rId41"/>
    <p:sldId id="2141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A4B"/>
    <a:srgbClr val="810440"/>
    <a:srgbClr val="8DD6D9"/>
    <a:srgbClr val="0000FF"/>
    <a:srgbClr val="C79F83"/>
    <a:srgbClr val="7093C6"/>
    <a:srgbClr val="A6A6A6"/>
    <a:srgbClr val="03BAC4"/>
    <a:srgbClr val="92A1B8"/>
    <a:srgbClr val="8F9F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0538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92" y="2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Master" Target="slideMasters/slideMaster10.xml"/><Relationship Id="rId18" Type="http://schemas.openxmlformats.org/officeDocument/2006/relationships/slideMaster" Target="slideMasters/slideMaster15.xml"/><Relationship Id="rId26" Type="http://schemas.openxmlformats.org/officeDocument/2006/relationships/slide" Target="slides/slide8.xml"/><Relationship Id="rId39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3.xml"/><Relationship Id="rId34" Type="http://schemas.openxmlformats.org/officeDocument/2006/relationships/slide" Target="slides/slide16.xml"/><Relationship Id="rId42" Type="http://schemas.openxmlformats.org/officeDocument/2006/relationships/slide" Target="slides/slide24.xml"/><Relationship Id="rId47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Master" Target="slideMasters/slideMaster14.xml"/><Relationship Id="rId25" Type="http://schemas.openxmlformats.org/officeDocument/2006/relationships/slide" Target="slides/slide7.xml"/><Relationship Id="rId33" Type="http://schemas.openxmlformats.org/officeDocument/2006/relationships/slide" Target="slides/slide15.xml"/><Relationship Id="rId38" Type="http://schemas.openxmlformats.org/officeDocument/2006/relationships/slide" Target="slides/slide20.xml"/><Relationship Id="rId46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3.xml"/><Relationship Id="rId20" Type="http://schemas.openxmlformats.org/officeDocument/2006/relationships/slide" Target="slides/slide2.xml"/><Relationship Id="rId29" Type="http://schemas.openxmlformats.org/officeDocument/2006/relationships/slide" Target="slides/slide11.xml"/><Relationship Id="rId41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6.xml"/><Relationship Id="rId32" Type="http://schemas.openxmlformats.org/officeDocument/2006/relationships/slide" Target="slides/slide14.xml"/><Relationship Id="rId37" Type="http://schemas.openxmlformats.org/officeDocument/2006/relationships/slide" Target="slides/slide19.xml"/><Relationship Id="rId40" Type="http://schemas.openxmlformats.org/officeDocument/2006/relationships/slide" Target="slides/slide22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Master" Target="slideMasters/slideMaster12.xml"/><Relationship Id="rId23" Type="http://schemas.openxmlformats.org/officeDocument/2006/relationships/slide" Target="slides/slide5.xml"/><Relationship Id="rId28" Type="http://schemas.openxmlformats.org/officeDocument/2006/relationships/slide" Target="slides/slide10.xml"/><Relationship Id="rId36" Type="http://schemas.openxmlformats.org/officeDocument/2006/relationships/slide" Target="slides/slide18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1.xml"/><Relationship Id="rId31" Type="http://schemas.openxmlformats.org/officeDocument/2006/relationships/slide" Target="slides/slide13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" Target="slides/slide4.xml"/><Relationship Id="rId27" Type="http://schemas.openxmlformats.org/officeDocument/2006/relationships/slide" Target="slides/slide9.xml"/><Relationship Id="rId30" Type="http://schemas.openxmlformats.org/officeDocument/2006/relationships/slide" Target="slides/slide12.xml"/><Relationship Id="rId35" Type="http://schemas.openxmlformats.org/officeDocument/2006/relationships/slide" Target="slides/slide17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A68370-0A2E-4463-B665-50227E8818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172333-F3E3-461E-9939-1B183015E7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A0F248-A89F-44A6-A54A-7812C4A134E3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2A312E-5875-4310-A500-3C16110975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DDD105-C124-4D9E-AAD2-448298EFCB2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D6C932-9187-41DC-8575-7AE78C9B36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4173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201C6-9310-A840-9611-932B6F282013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BA2E1F-501F-1440-BD35-B19621E56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8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A2E1F-501F-1440-BD35-B19621E56A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679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A2E1F-501F-1440-BD35-B19621E56AB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591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A2E1F-501F-1440-BD35-B19621E56AB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867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A2E1F-501F-1440-BD35-B19621E56AB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810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A2E1F-501F-1440-BD35-B19621E56AB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199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A2E1F-501F-1440-BD35-B19621E56AB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7258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A2E1F-501F-1440-BD35-B19621E56AB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642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A2E1F-501F-1440-BD35-B19621E56AB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72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A2E1F-501F-1440-BD35-B19621E56AB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562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A2E1F-501F-1440-BD35-B19621E56AB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260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A2E1F-501F-1440-BD35-B19621E56AB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30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A2E1F-501F-1440-BD35-B19621E56A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127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A2E1F-501F-1440-BD35-B19621E56AB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846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A2E1F-501F-1440-BD35-B19621E56AB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788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A2E1F-501F-1440-BD35-B19621E56AB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26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A2E1F-501F-1440-BD35-B19621E56A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68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A2E1F-501F-1440-BD35-B19621E56A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A2E1F-501F-1440-BD35-B19621E56A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36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A2E1F-501F-1440-BD35-B19621E56A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49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A2E1F-501F-1440-BD35-B19621E56A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39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A2E1F-501F-1440-BD35-B19621E56A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65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A2E1F-501F-1440-BD35-B19621E56A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59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88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5649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6342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8298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5866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2051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1331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0032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9FAB8AE-7D78-A64B-9E24-74F42640F8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21293" y="3706853"/>
            <a:ext cx="4549413" cy="74774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051B160-B253-E14B-9E91-704A6D09F190}"/>
              </a:ext>
            </a:extLst>
          </p:cNvPr>
          <p:cNvCxnSpPr>
            <a:cxnSpLocks/>
          </p:cNvCxnSpPr>
          <p:nvPr userDrawn="1"/>
        </p:nvCxnSpPr>
        <p:spPr>
          <a:xfrm>
            <a:off x="3821293" y="3429000"/>
            <a:ext cx="44661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E5F385E-9984-A544-BEA0-19F708F4875A}"/>
              </a:ext>
            </a:extLst>
          </p:cNvPr>
          <p:cNvSpPr txBox="1"/>
          <p:nvPr userDrawn="1"/>
        </p:nvSpPr>
        <p:spPr>
          <a:xfrm>
            <a:off x="4763198" y="2721114"/>
            <a:ext cx="26656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81044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13979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8748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2114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2759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3246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034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4602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4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5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5CCE9346-1B09-4D16-96A8-E82EA49E66F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6375" y="36000"/>
            <a:ext cx="1548000" cy="350605"/>
          </a:xfrm>
          <a:prstGeom prst="rect">
            <a:avLst/>
          </a:prstGeom>
        </p:spPr>
      </p:pic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1F25F82-04F8-42A7-B22A-977B56C41D6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2"/>
            <a:ext cx="1296000" cy="52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513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7093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29CEFEEE-8CAD-4293-B134-3C89C2B9CE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000" y="6408000"/>
            <a:ext cx="1440000" cy="36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87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">
            <a:extLst>
              <a:ext uri="{FF2B5EF4-FFF2-40B4-BE49-F238E27FC236}">
                <a16:creationId xmlns:a16="http://schemas.microsoft.com/office/drawing/2014/main" id="{009FD1AB-EEB2-4682-A967-258020E6AE63}"/>
              </a:ext>
            </a:extLst>
          </p:cNvPr>
          <p:cNvSpPr/>
          <p:nvPr userDrawn="1"/>
        </p:nvSpPr>
        <p:spPr>
          <a:xfrm>
            <a:off x="443961" y="972000"/>
            <a:ext cx="11295602" cy="0"/>
          </a:xfrm>
          <a:prstGeom prst="line">
            <a:avLst/>
          </a:prstGeom>
          <a:ln w="25400" cap="rnd">
            <a:solidFill>
              <a:srgbClr val="000000"/>
            </a:solidFill>
            <a:prstDash val="solid"/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800"/>
          </a:p>
        </p:txBody>
      </p: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DE8CD9B1-16B9-4EB1-9C26-2D13A1F9445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000" y="6408000"/>
            <a:ext cx="1440000" cy="36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07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3BA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CED5A713-7BDC-42DB-AA03-FB5BBFD27E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000" y="6408000"/>
            <a:ext cx="1440000" cy="369298"/>
          </a:xfrm>
          <a:prstGeom prst="rect">
            <a:avLst/>
          </a:prstGeom>
        </p:spPr>
      </p:pic>
      <p:sp>
        <p:nvSpPr>
          <p:cNvPr id="7" name="Line">
            <a:extLst>
              <a:ext uri="{FF2B5EF4-FFF2-40B4-BE49-F238E27FC236}">
                <a16:creationId xmlns:a16="http://schemas.microsoft.com/office/drawing/2014/main" id="{36CBC766-62FB-49BF-BE6B-5BF8E686A3F9}"/>
              </a:ext>
            </a:extLst>
          </p:cNvPr>
          <p:cNvSpPr/>
          <p:nvPr userDrawn="1"/>
        </p:nvSpPr>
        <p:spPr>
          <a:xfrm>
            <a:off x="443961" y="972000"/>
            <a:ext cx="11295602" cy="0"/>
          </a:xfrm>
          <a:prstGeom prst="line">
            <a:avLst/>
          </a:prstGeom>
          <a:ln w="25400" cap="rnd">
            <a:solidFill>
              <a:srgbClr val="000000"/>
            </a:solidFill>
            <a:prstDash val="solid"/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67258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A6A6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6282D803-16AF-4425-83A2-DB2CACA64F1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000" y="6408000"/>
            <a:ext cx="1440000" cy="369298"/>
          </a:xfrm>
          <a:prstGeom prst="rect">
            <a:avLst/>
          </a:prstGeom>
        </p:spPr>
      </p:pic>
      <p:sp>
        <p:nvSpPr>
          <p:cNvPr id="7" name="Line">
            <a:extLst>
              <a:ext uri="{FF2B5EF4-FFF2-40B4-BE49-F238E27FC236}">
                <a16:creationId xmlns:a16="http://schemas.microsoft.com/office/drawing/2014/main" id="{75411144-B889-4E0E-8405-57A6002AA809}"/>
              </a:ext>
            </a:extLst>
          </p:cNvPr>
          <p:cNvSpPr/>
          <p:nvPr userDrawn="1"/>
        </p:nvSpPr>
        <p:spPr>
          <a:xfrm>
            <a:off x="443961" y="972000"/>
            <a:ext cx="11295602" cy="0"/>
          </a:xfrm>
          <a:prstGeom prst="line">
            <a:avLst/>
          </a:prstGeom>
          <a:ln w="25400" cap="rnd">
            <a:solidFill>
              <a:srgbClr val="000000"/>
            </a:solidFill>
            <a:prstDash val="solid"/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820847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79F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385C81F4-7944-46F4-B95C-BA610C068A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000" y="6408000"/>
            <a:ext cx="1440000" cy="369298"/>
          </a:xfrm>
          <a:prstGeom prst="rect">
            <a:avLst/>
          </a:prstGeom>
        </p:spPr>
      </p:pic>
      <p:sp>
        <p:nvSpPr>
          <p:cNvPr id="7" name="Line">
            <a:extLst>
              <a:ext uri="{FF2B5EF4-FFF2-40B4-BE49-F238E27FC236}">
                <a16:creationId xmlns:a16="http://schemas.microsoft.com/office/drawing/2014/main" id="{2291C1FB-D417-402C-8FFA-1478FECE2E7F}"/>
              </a:ext>
            </a:extLst>
          </p:cNvPr>
          <p:cNvSpPr/>
          <p:nvPr userDrawn="1"/>
        </p:nvSpPr>
        <p:spPr>
          <a:xfrm>
            <a:off x="443961" y="972000"/>
            <a:ext cx="11295602" cy="0"/>
          </a:xfrm>
          <a:prstGeom prst="line">
            <a:avLst/>
          </a:prstGeom>
          <a:ln w="25400" cap="rnd">
            <a:solidFill>
              <a:srgbClr val="000000"/>
            </a:solidFill>
            <a:prstDash val="solid"/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912223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7093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3B83217A-6555-4453-9FE3-2D39482237C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000" y="6408000"/>
            <a:ext cx="1440000" cy="369298"/>
          </a:xfrm>
          <a:prstGeom prst="rect">
            <a:avLst/>
          </a:prstGeom>
        </p:spPr>
      </p:pic>
      <p:sp>
        <p:nvSpPr>
          <p:cNvPr id="7" name="Line">
            <a:extLst>
              <a:ext uri="{FF2B5EF4-FFF2-40B4-BE49-F238E27FC236}">
                <a16:creationId xmlns:a16="http://schemas.microsoft.com/office/drawing/2014/main" id="{368AC191-D2E5-4856-B492-313989D722FE}"/>
              </a:ext>
            </a:extLst>
          </p:cNvPr>
          <p:cNvSpPr/>
          <p:nvPr userDrawn="1"/>
        </p:nvSpPr>
        <p:spPr>
          <a:xfrm>
            <a:off x="443961" y="972000"/>
            <a:ext cx="11295602" cy="0"/>
          </a:xfrm>
          <a:prstGeom prst="line">
            <a:avLst/>
          </a:prstGeom>
          <a:ln w="25400" cap="rnd">
            <a:solidFill>
              <a:srgbClr val="000000"/>
            </a:solidFill>
            <a:prstDash val="solid"/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2914012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69B9AB4-A8C1-4993-BBD8-791979EC6B5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52000" y="0"/>
            <a:ext cx="2880000" cy="47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44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930E02-81B9-6B4B-98E3-B781A0DFF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89D27-FC74-B045-97D8-91C269139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D1D25-B494-0F41-AB9F-F9E24E31B4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F1B98-886A-9C43-857E-138EEA611383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3A08A-CB8E-C746-BFA3-81DCCF63B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E4476-9AD6-424D-B563-B6C26B3900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056FA-92C2-4443-8E51-C15034036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3BA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B2AC08C3-1466-44FD-B9A6-72208A55C8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6375" y="36000"/>
            <a:ext cx="1548000" cy="350605"/>
          </a:xfrm>
          <a:prstGeom prst="rect">
            <a:avLst/>
          </a:prstGeom>
        </p:spPr>
      </p:pic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122A8CA-DDC7-4801-A247-10DCD1D1FB2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2"/>
            <a:ext cx="1296000" cy="52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559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3BA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39DE9D5-66C4-4DBF-AA3B-44328EA6430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52000" y="0"/>
            <a:ext cx="2880000" cy="47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704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Logo&#10;&#10;Description automatically generated with medium confidence">
            <a:extLst>
              <a:ext uri="{FF2B5EF4-FFF2-40B4-BE49-F238E27FC236}">
                <a16:creationId xmlns:a16="http://schemas.microsoft.com/office/drawing/2014/main" id="{7A76D03F-D16D-4D26-9368-012F614C1FC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000" y="6408000"/>
            <a:ext cx="1440000" cy="36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652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3BA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49EC2270-934A-45F1-87F3-2BF6C767AE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000" y="6408000"/>
            <a:ext cx="1440000" cy="36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033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A6A6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970A380D-297B-499E-B849-077B3682C2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000" y="6408000"/>
            <a:ext cx="1440000" cy="36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82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79F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1C5D0640-A9D9-4306-B06D-C0BAA9B7E0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000" y="6408000"/>
            <a:ext cx="1440000" cy="36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261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E5122E-CDA5-EF76-1D32-2458C2BCF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463" y="776287"/>
            <a:ext cx="3009900" cy="1016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2554C09-1114-107D-0A99-6F4D1BAC1F60}"/>
              </a:ext>
            </a:extLst>
          </p:cNvPr>
          <p:cNvSpPr txBox="1">
            <a:spLocks/>
          </p:cNvSpPr>
          <p:nvPr/>
        </p:nvSpPr>
        <p:spPr bwMode="auto">
          <a:xfrm>
            <a:off x="0" y="2049462"/>
            <a:ext cx="10476854" cy="14938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GB" b="1" dirty="0">
                <a:solidFill>
                  <a:srgbClr val="8C1A4B"/>
                </a:solidFill>
              </a:rPr>
              <a:t>Design, Develop, Implement, Test Document Used Car Sales Portal Website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0899163-6716-55C5-0C0B-91DAA9983808}"/>
              </a:ext>
            </a:extLst>
          </p:cNvPr>
          <p:cNvSpPr txBox="1">
            <a:spLocks/>
          </p:cNvSpPr>
          <p:nvPr/>
        </p:nvSpPr>
        <p:spPr bwMode="auto">
          <a:xfrm>
            <a:off x="0" y="3460750"/>
            <a:ext cx="5867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9pPr>
          </a:lstStyle>
          <a:p>
            <a:r>
              <a:rPr lang="en-US" altLang="en-US" sz="1500" dirty="0">
                <a:solidFill>
                  <a:srgbClr val="93176C"/>
                </a:solidFill>
                <a:latin typeface="Calibri" panose="020F0502020204030204" pitchFamily="34" charset="0"/>
              </a:rPr>
              <a:t>Module Project</a:t>
            </a:r>
            <a:endParaRPr lang="en-GB" altLang="en-US" sz="1500" dirty="0">
              <a:solidFill>
                <a:srgbClr val="93176C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8E382B0-DC25-C18C-3A80-374DFD168025}"/>
              </a:ext>
            </a:extLst>
          </p:cNvPr>
          <p:cNvSpPr txBox="1">
            <a:spLocks/>
          </p:cNvSpPr>
          <p:nvPr/>
        </p:nvSpPr>
        <p:spPr bwMode="auto">
          <a:xfrm>
            <a:off x="160338" y="4724400"/>
            <a:ext cx="4324350" cy="10080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>
              <a:lnSpc>
                <a:spcPts val="18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US" altLang="en-US" sz="1400" b="1" dirty="0">
                <a:latin typeface="+mn-lt"/>
              </a:rPr>
              <a:t>Start Date		:	</a:t>
            </a:r>
          </a:p>
          <a:p>
            <a:pPr>
              <a:lnSpc>
                <a:spcPts val="18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US" altLang="en-US" sz="1400" b="1" dirty="0">
                <a:latin typeface="+mn-lt"/>
              </a:rPr>
              <a:t>End Date		:	</a:t>
            </a:r>
          </a:p>
          <a:p>
            <a:pPr>
              <a:lnSpc>
                <a:spcPts val="18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US" altLang="en-US" sz="1400" b="1" dirty="0">
                <a:latin typeface="+mn-lt"/>
              </a:rPr>
              <a:t>Submission Date	:	</a:t>
            </a:r>
          </a:p>
          <a:p>
            <a:pPr>
              <a:lnSpc>
                <a:spcPts val="18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US" altLang="en-US" sz="1400" dirty="0">
              <a:latin typeface="+mn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A03C3A-725E-26FF-F17E-ECB7DB2D3AEB}"/>
              </a:ext>
            </a:extLst>
          </p:cNvPr>
          <p:cNvSpPr txBox="1">
            <a:spLocks/>
          </p:cNvSpPr>
          <p:nvPr/>
        </p:nvSpPr>
        <p:spPr bwMode="auto">
          <a:xfrm>
            <a:off x="-17463" y="3933825"/>
            <a:ext cx="7345363" cy="7191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>
              <a:lnSpc>
                <a:spcPts val="18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US" altLang="en-US" sz="1400" b="1" dirty="0">
                <a:latin typeface="+mn-lt"/>
              </a:rPr>
              <a:t>Module: </a:t>
            </a:r>
            <a:r>
              <a:rPr lang="en-US" altLang="en-US" sz="1400" dirty="0">
                <a:latin typeface="+mn-lt"/>
              </a:rPr>
              <a:t>Application Development &amp; Process</a:t>
            </a:r>
          </a:p>
          <a:p>
            <a:pPr>
              <a:lnSpc>
                <a:spcPts val="18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US" altLang="en-US" sz="1400" b="1" dirty="0">
                <a:latin typeface="+mn-lt"/>
              </a:rPr>
              <a:t>Course: </a:t>
            </a:r>
            <a:r>
              <a:rPr lang="en-US" altLang="en-US" sz="1400" dirty="0">
                <a:latin typeface="+mn-lt"/>
              </a:rPr>
              <a:t>Applied Degree in Software Engineering</a:t>
            </a:r>
            <a:endParaRPr lang="en-SG" altLang="en-US" sz="1400" dirty="0">
              <a:latin typeface="+mn-lt"/>
            </a:endParaRPr>
          </a:p>
          <a:p>
            <a:pPr>
              <a:lnSpc>
                <a:spcPts val="18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US" altLang="en-US" sz="1400" dirty="0">
              <a:latin typeface="+mn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66F7D35-C282-F854-CF7F-47A19397F478}"/>
              </a:ext>
            </a:extLst>
          </p:cNvPr>
          <p:cNvSpPr txBox="1">
            <a:spLocks/>
          </p:cNvSpPr>
          <p:nvPr/>
        </p:nvSpPr>
        <p:spPr bwMode="auto">
          <a:xfrm>
            <a:off x="4508500" y="4724400"/>
            <a:ext cx="4324350" cy="10080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>
              <a:lnSpc>
                <a:spcPts val="18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US" altLang="en-US" sz="1400" b="1" dirty="0">
                <a:latin typeface="+mn-lt"/>
              </a:rPr>
              <a:t>Learner Name	: 	</a:t>
            </a:r>
          </a:p>
          <a:p>
            <a:pPr>
              <a:lnSpc>
                <a:spcPts val="18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US" altLang="en-US" sz="1400" b="1" dirty="0">
                <a:latin typeface="+mn-lt"/>
              </a:rPr>
              <a:t>Enrollment ID	:	</a:t>
            </a:r>
          </a:p>
          <a:p>
            <a:pPr>
              <a:lnSpc>
                <a:spcPts val="18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US" altLang="en-US" sz="1400" b="1" dirty="0">
                <a:latin typeface="+mn-lt"/>
              </a:rPr>
              <a:t>Presentation Date	:	</a:t>
            </a:r>
          </a:p>
          <a:p>
            <a:pPr>
              <a:lnSpc>
                <a:spcPts val="18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US" altLang="en-US" sz="1400" dirty="0">
              <a:latin typeface="+mn-lt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A3B009BC-CCCA-E282-D5D2-D525A1C5B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8681" y="4771836"/>
            <a:ext cx="2159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9pPr>
          </a:lstStyle>
          <a:p>
            <a:r>
              <a:rPr lang="en-PH" altLang="en-US" sz="1200" dirty="0"/>
              <a:t>21 November 2022</a:t>
            </a:r>
          </a:p>
        </p:txBody>
      </p:sp>
      <p:sp>
        <p:nvSpPr>
          <p:cNvPr id="15" name="TextBox 2">
            <a:extLst>
              <a:ext uri="{FF2B5EF4-FFF2-40B4-BE49-F238E27FC236}">
                <a16:creationId xmlns:a16="http://schemas.microsoft.com/office/drawing/2014/main" id="{DEE35795-7ACB-3E5A-7752-2E3949041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8681" y="5046272"/>
            <a:ext cx="2159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9pPr>
          </a:lstStyle>
          <a:p>
            <a:r>
              <a:rPr lang="en-PH" altLang="en-US" sz="1200" dirty="0"/>
              <a:t>13 December 2022</a:t>
            </a:r>
          </a:p>
        </p:txBody>
      </p:sp>
      <p:sp>
        <p:nvSpPr>
          <p:cNvPr id="16" name="TextBox 2">
            <a:extLst>
              <a:ext uri="{FF2B5EF4-FFF2-40B4-BE49-F238E27FC236}">
                <a16:creationId xmlns:a16="http://schemas.microsoft.com/office/drawing/2014/main" id="{56379B44-87CD-6672-9FA2-82B48977F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8681" y="5322497"/>
            <a:ext cx="2159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9pPr>
          </a:lstStyle>
          <a:p>
            <a:r>
              <a:rPr lang="en-PH" altLang="en-US" sz="1200"/>
              <a:t>13 December </a:t>
            </a:r>
            <a:r>
              <a:rPr lang="en-PH" altLang="en-US" sz="1200" dirty="0"/>
              <a:t>2022</a:t>
            </a:r>
          </a:p>
        </p:txBody>
      </p:sp>
      <p:sp>
        <p:nvSpPr>
          <p:cNvPr id="17" name="TextBox 2">
            <a:extLst>
              <a:ext uri="{FF2B5EF4-FFF2-40B4-BE49-F238E27FC236}">
                <a16:creationId xmlns:a16="http://schemas.microsoft.com/office/drawing/2014/main" id="{D324FAFA-2B7D-72F4-BF99-E0D13B47B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3031" y="4767436"/>
            <a:ext cx="2159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9pPr>
          </a:lstStyle>
          <a:p>
            <a:r>
              <a:rPr lang="en-PH" altLang="en-US" sz="1200" dirty="0"/>
              <a:t>Wildan Luqmanul Hakim</a:t>
            </a:r>
          </a:p>
        </p:txBody>
      </p:sp>
      <p:sp>
        <p:nvSpPr>
          <p:cNvPr id="18" name="TextBox 2">
            <a:extLst>
              <a:ext uri="{FF2B5EF4-FFF2-40B4-BE49-F238E27FC236}">
                <a16:creationId xmlns:a16="http://schemas.microsoft.com/office/drawing/2014/main" id="{CCFF89E0-4E40-D44A-7945-36344F050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3031" y="5046272"/>
            <a:ext cx="2159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9pPr>
          </a:lstStyle>
          <a:p>
            <a:r>
              <a:rPr lang="en-PH" altLang="en-US" sz="1200" dirty="0"/>
              <a:t>BDSE04-0322/STTB</a:t>
            </a:r>
          </a:p>
        </p:txBody>
      </p:sp>
      <p:sp>
        <p:nvSpPr>
          <p:cNvPr id="19" name="TextBox 2">
            <a:extLst>
              <a:ext uri="{FF2B5EF4-FFF2-40B4-BE49-F238E27FC236}">
                <a16:creationId xmlns:a16="http://schemas.microsoft.com/office/drawing/2014/main" id="{2D8D66DA-A7B0-CA0F-8D20-DD7783E245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9219" y="5319431"/>
            <a:ext cx="2159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9pPr>
          </a:lstStyle>
          <a:p>
            <a:endParaRPr lang="en-PH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73517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70FC5D-CDC3-4E72-A6C4-1C2CCAB69DF4}"/>
              </a:ext>
            </a:extLst>
          </p:cNvPr>
          <p:cNvSpPr txBox="1"/>
          <p:nvPr/>
        </p:nvSpPr>
        <p:spPr>
          <a:xfrm>
            <a:off x="353960" y="247954"/>
            <a:ext cx="85360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8C1A4B"/>
                </a:solidFill>
                <a:latin typeface="Gotham" panose="02000504050000020004" pitchFamily="2" charset="0"/>
                <a:cs typeface="Calibri" panose="020F0502020204030204" pitchFamily="34" charset="0"/>
              </a:rPr>
              <a:t>6. Types of risks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BDD518-1F5E-357D-A33C-6EC79418D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36" y="1226128"/>
            <a:ext cx="5414194" cy="463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780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70FC5D-CDC3-4E72-A6C4-1C2CCAB69DF4}"/>
              </a:ext>
            </a:extLst>
          </p:cNvPr>
          <p:cNvSpPr txBox="1"/>
          <p:nvPr/>
        </p:nvSpPr>
        <p:spPr>
          <a:xfrm>
            <a:off x="353960" y="247954"/>
            <a:ext cx="85360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8C1A4B"/>
                </a:solidFill>
                <a:latin typeface="Gotham" panose="02000504050000020004" pitchFamily="2" charset="0"/>
                <a:cs typeface="Calibri" panose="020F0502020204030204" pitchFamily="34" charset="0"/>
              </a:rPr>
              <a:t>7. Risk Based Testing Strategies</a:t>
            </a:r>
          </a:p>
        </p:txBody>
      </p:sp>
      <p:pic>
        <p:nvPicPr>
          <p:cNvPr id="2" name="Picture 1" descr="Security Testing">
            <a:extLst>
              <a:ext uri="{FF2B5EF4-FFF2-40B4-BE49-F238E27FC236}">
                <a16:creationId xmlns:a16="http://schemas.microsoft.com/office/drawing/2014/main" id="{5396EBBB-0957-F565-DFEA-BF38897BF8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393" y="1385743"/>
            <a:ext cx="5627198" cy="436017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3C9D9AF1-D811-830E-5DFB-1429620D850D}"/>
              </a:ext>
            </a:extLst>
          </p:cNvPr>
          <p:cNvSpPr/>
          <p:nvPr/>
        </p:nvSpPr>
        <p:spPr>
          <a:xfrm>
            <a:off x="4808133" y="3345873"/>
            <a:ext cx="1693718" cy="185997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98825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70FC5D-CDC3-4E72-A6C4-1C2CCAB69DF4}"/>
              </a:ext>
            </a:extLst>
          </p:cNvPr>
          <p:cNvSpPr txBox="1"/>
          <p:nvPr/>
        </p:nvSpPr>
        <p:spPr>
          <a:xfrm>
            <a:off x="353960" y="247954"/>
            <a:ext cx="114092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8C1A4B"/>
                </a:solidFill>
                <a:latin typeface="Gotham" panose="02000504050000020004" pitchFamily="2" charset="0"/>
                <a:cs typeface="Calibri" panose="020F0502020204030204" pitchFamily="34" charset="0"/>
              </a:rPr>
              <a:t>8. Qualitative and Quantitative Risk Analysis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996FA3-D1EB-EF78-A311-2D60B8336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60" y="1142239"/>
            <a:ext cx="5681589" cy="42273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4A33B1-8547-BF98-4D69-3146E327FE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1915" y="1148195"/>
            <a:ext cx="4878129" cy="456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198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70FC5D-CDC3-4E72-A6C4-1C2CCAB69DF4}"/>
              </a:ext>
            </a:extLst>
          </p:cNvPr>
          <p:cNvSpPr txBox="1"/>
          <p:nvPr/>
        </p:nvSpPr>
        <p:spPr>
          <a:xfrm>
            <a:off x="353960" y="247954"/>
            <a:ext cx="85360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8C1A4B"/>
                </a:solidFill>
                <a:latin typeface="Gotham" panose="02000504050000020004" pitchFamily="2" charset="0"/>
                <a:cs typeface="Calibri" panose="020F0502020204030204" pitchFamily="34" charset="0"/>
              </a:rPr>
              <a:t>9. Security Testing</a:t>
            </a:r>
          </a:p>
        </p:txBody>
      </p:sp>
    </p:spTree>
    <p:extLst>
      <p:ext uri="{BB962C8B-B14F-4D97-AF65-F5344CB8AC3E}">
        <p14:creationId xmlns:p14="http://schemas.microsoft.com/office/powerpoint/2010/main" val="1709882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70FC5D-CDC3-4E72-A6C4-1C2CCAB69DF4}"/>
              </a:ext>
            </a:extLst>
          </p:cNvPr>
          <p:cNvSpPr txBox="1"/>
          <p:nvPr/>
        </p:nvSpPr>
        <p:spPr>
          <a:xfrm>
            <a:off x="353960" y="247954"/>
            <a:ext cx="85360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8C1A4B"/>
                </a:solidFill>
                <a:latin typeface="Gotham" panose="02000504050000020004" pitchFamily="2" charset="0"/>
                <a:cs typeface="Calibri" panose="020F0502020204030204" pitchFamily="34" charset="0"/>
              </a:rPr>
              <a:t>10. Test plans and Test cases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52C7D7-AEF1-F585-DD44-BA7BDA2F6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60" y="1169264"/>
            <a:ext cx="4675240" cy="13307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11E837-BF40-EA49-85BB-855A41BE8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960" y="2680788"/>
            <a:ext cx="4999992" cy="3354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392028-4A86-B78C-6038-20C00F598F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6906" y="1169264"/>
            <a:ext cx="5749739" cy="238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285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70FC5D-CDC3-4E72-A6C4-1C2CCAB69DF4}"/>
              </a:ext>
            </a:extLst>
          </p:cNvPr>
          <p:cNvSpPr txBox="1"/>
          <p:nvPr/>
        </p:nvSpPr>
        <p:spPr>
          <a:xfrm>
            <a:off x="353960" y="247954"/>
            <a:ext cx="85360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8C1A4B"/>
                </a:solidFill>
                <a:latin typeface="Gotham" panose="02000504050000020004" pitchFamily="2" charset="0"/>
                <a:cs typeface="Calibri" panose="020F0502020204030204" pitchFamily="34" charset="0"/>
              </a:rPr>
              <a:t>10. Test plans and Test cases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F08621-0252-F99F-0838-2CEE1B2E2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60" y="1041655"/>
            <a:ext cx="4999992" cy="16391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E49286-26F0-79CE-801D-770C93833D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960" y="2828158"/>
            <a:ext cx="4571210" cy="32536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11130BA-9D4A-1245-7648-308AA5B648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0994" y="2135200"/>
            <a:ext cx="5422199" cy="10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327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70FC5D-CDC3-4E72-A6C4-1C2CCAB69DF4}"/>
              </a:ext>
            </a:extLst>
          </p:cNvPr>
          <p:cNvSpPr txBox="1"/>
          <p:nvPr/>
        </p:nvSpPr>
        <p:spPr>
          <a:xfrm>
            <a:off x="353960" y="247954"/>
            <a:ext cx="85360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8C1A4B"/>
                </a:solidFill>
                <a:latin typeface="Gotham" panose="02000504050000020004" pitchFamily="2" charset="0"/>
                <a:cs typeface="Calibri" panose="020F0502020204030204" pitchFamily="34" charset="0"/>
              </a:rPr>
              <a:t>11. Logs of Test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8334E2-C03C-A9B8-A7BC-52F3CAADF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61" y="1192954"/>
            <a:ext cx="4927710" cy="31400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4C3A33-9355-7091-0178-ECC6BD3703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0662" y="1192954"/>
            <a:ext cx="6287377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528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70FC5D-CDC3-4E72-A6C4-1C2CCAB69DF4}"/>
              </a:ext>
            </a:extLst>
          </p:cNvPr>
          <p:cNvSpPr txBox="1"/>
          <p:nvPr/>
        </p:nvSpPr>
        <p:spPr>
          <a:xfrm>
            <a:off x="353960" y="247954"/>
            <a:ext cx="85360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8C1A4B"/>
                </a:solidFill>
                <a:latin typeface="Gotham" panose="02000504050000020004" pitchFamily="2" charset="0"/>
                <a:cs typeface="Calibri" panose="020F0502020204030204" pitchFamily="34" charset="0"/>
              </a:rPr>
              <a:t>11. Logs of Test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533385-21F4-AB9D-6F86-B3E7C9A43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00" y="1304488"/>
            <a:ext cx="4013536" cy="42490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D4539D-EC4D-8AC7-D39C-8DE870C36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2810" y="1304488"/>
            <a:ext cx="6150658" cy="409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336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70FC5D-CDC3-4E72-A6C4-1C2CCAB69DF4}"/>
              </a:ext>
            </a:extLst>
          </p:cNvPr>
          <p:cNvSpPr txBox="1"/>
          <p:nvPr/>
        </p:nvSpPr>
        <p:spPr>
          <a:xfrm>
            <a:off x="353960" y="247954"/>
            <a:ext cx="85360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8C1A4B"/>
                </a:solidFill>
                <a:latin typeface="Gotham" panose="02000504050000020004" pitchFamily="2" charset="0"/>
                <a:cs typeface="Calibri" panose="020F0502020204030204" pitchFamily="34" charset="0"/>
              </a:rPr>
              <a:t>12. Modifications of fail Test Cases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6FD23E-837B-FF85-F63B-069F67E89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071" y="1019810"/>
            <a:ext cx="2882196" cy="45798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5EA701-F0E2-817C-3A5A-4A1F6C2A1B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0602" y="1252174"/>
            <a:ext cx="3428881" cy="455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652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70FC5D-CDC3-4E72-A6C4-1C2CCAB69DF4}"/>
              </a:ext>
            </a:extLst>
          </p:cNvPr>
          <p:cNvSpPr txBox="1"/>
          <p:nvPr/>
        </p:nvSpPr>
        <p:spPr>
          <a:xfrm>
            <a:off x="353960" y="247954"/>
            <a:ext cx="85360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8C1A4B"/>
                </a:solidFill>
                <a:latin typeface="Gotham" panose="02000504050000020004" pitchFamily="2" charset="0"/>
                <a:cs typeface="Calibri" panose="020F0502020204030204" pitchFamily="34" charset="0"/>
              </a:rPr>
              <a:t>13. Effectiveness of RBT strategy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AA8FE-307E-D234-A5AB-2E79D01A8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37" y="1633335"/>
            <a:ext cx="6630325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214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70FC5D-CDC3-4E72-A6C4-1C2CCAB69DF4}"/>
              </a:ext>
            </a:extLst>
          </p:cNvPr>
          <p:cNvSpPr txBox="1"/>
          <p:nvPr/>
        </p:nvSpPr>
        <p:spPr>
          <a:xfrm>
            <a:off x="353961" y="24795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8C1A4B"/>
                </a:solidFill>
                <a:latin typeface="Gotham" panose="02000504050000020004" pitchFamily="2" charset="0"/>
                <a:cs typeface="Calibri" panose="020F0502020204030204" pitchFamily="34" charset="0"/>
              </a:rPr>
              <a:t>Document History</a:t>
            </a:r>
            <a:endParaRPr lang="en-GB" sz="3600" b="1" dirty="0">
              <a:solidFill>
                <a:srgbClr val="8C1A4B"/>
              </a:solidFill>
              <a:latin typeface="Gotham" panose="02000504050000020004" pitchFamily="2" charset="0"/>
              <a:cs typeface="Calibri" panose="020F050202020403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0A8702-C490-E0D8-3985-2E6BFE7088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989591"/>
              </p:ext>
            </p:extLst>
          </p:nvPr>
        </p:nvGraphicFramePr>
        <p:xfrm>
          <a:off x="353961" y="1311679"/>
          <a:ext cx="11393754" cy="2792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84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56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23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712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Version Number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ヒラギノ角ゴ Pro W3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Effective Date of release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ヒラギノ角ゴ Pro W3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Summary of Included Changes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ヒラギノ角ゴ Pro W3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Author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ヒラギノ角ゴ Pro W3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046">
                <a:tc>
                  <a:txBody>
                    <a:bodyPr/>
                    <a:lstStyle/>
                    <a:p>
                      <a:pPr marL="5715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ヒラギノ角ゴ Pro W3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5415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18 Nov 22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ヒラギノ角ゴ Pro W3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1605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First Edition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ヒラギノ角ゴ Pro W3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6045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Nilofar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ヒラギノ角ゴ Pro W3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046">
                <a:tc>
                  <a:txBody>
                    <a:bodyPr/>
                    <a:lstStyle/>
                    <a:p>
                      <a:pPr marL="5715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ヒラギノ角ゴ Pro W3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5415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ヒラギノ角ゴ Pro W3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1605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ヒラギノ角ゴ Pro W3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6045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ヒラギノ角ゴ Pro W3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046">
                <a:tc>
                  <a:txBody>
                    <a:bodyPr/>
                    <a:lstStyle/>
                    <a:p>
                      <a:pPr marL="5715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ヒラギノ角ゴ Pro W3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5415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ヒラギノ角ゴ Pro W3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1605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ヒラギノ角ゴ Pro W3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6045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ヒラギノ角ゴ Pro W3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4416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70FC5D-CDC3-4E72-A6C4-1C2CCAB69DF4}"/>
              </a:ext>
            </a:extLst>
          </p:cNvPr>
          <p:cNvSpPr txBox="1"/>
          <p:nvPr/>
        </p:nvSpPr>
        <p:spPr>
          <a:xfrm>
            <a:off x="353960" y="247954"/>
            <a:ext cx="85360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8C1A4B"/>
                </a:solidFill>
                <a:latin typeface="Gotham" panose="02000504050000020004" pitchFamily="2" charset="0"/>
                <a:cs typeface="Calibri" panose="020F0502020204030204" pitchFamily="34" charset="0"/>
              </a:rPr>
              <a:t>14. Project Results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FEE056-DDEE-D585-1659-E552470DB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96" y="1031791"/>
            <a:ext cx="4572000" cy="23069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DD10DCB-A46D-2024-E4F2-B7CE1A8928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1199" y="1081737"/>
            <a:ext cx="4572000" cy="23069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12FB29-FEB4-5688-AEDF-A7DE220B7F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7145" y="3476252"/>
            <a:ext cx="3837709" cy="32076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B64674-04B1-BC0F-BC3E-E1583C7E22A8}"/>
              </a:ext>
            </a:extLst>
          </p:cNvPr>
          <p:cNvSpPr txBox="1"/>
          <p:nvPr/>
        </p:nvSpPr>
        <p:spPr>
          <a:xfrm>
            <a:off x="353960" y="3426306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8C1A4B"/>
                </a:solidFill>
              </a:rPr>
              <a:t>Register Page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CB492D-775E-AF87-DEF9-906FA1AB8853}"/>
              </a:ext>
            </a:extLst>
          </p:cNvPr>
          <p:cNvSpPr txBox="1"/>
          <p:nvPr/>
        </p:nvSpPr>
        <p:spPr>
          <a:xfrm>
            <a:off x="9258969" y="3388692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8C1A4B"/>
                </a:solidFill>
              </a:rPr>
              <a:t>Login Page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7ED5FE-6619-26CF-1950-20B7A2B17CCC}"/>
              </a:ext>
            </a:extLst>
          </p:cNvPr>
          <p:cNvSpPr txBox="1"/>
          <p:nvPr/>
        </p:nvSpPr>
        <p:spPr>
          <a:xfrm>
            <a:off x="2934565" y="6380549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8C1A4B"/>
                </a:solidFill>
              </a:rPr>
              <a:t>Home Page</a:t>
            </a:r>
          </a:p>
        </p:txBody>
      </p:sp>
    </p:spTree>
    <p:extLst>
      <p:ext uri="{BB962C8B-B14F-4D97-AF65-F5344CB8AC3E}">
        <p14:creationId xmlns:p14="http://schemas.microsoft.com/office/powerpoint/2010/main" val="628545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70FC5D-CDC3-4E72-A6C4-1C2CCAB69DF4}"/>
              </a:ext>
            </a:extLst>
          </p:cNvPr>
          <p:cNvSpPr txBox="1"/>
          <p:nvPr/>
        </p:nvSpPr>
        <p:spPr>
          <a:xfrm>
            <a:off x="353960" y="247954"/>
            <a:ext cx="85360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8C1A4B"/>
                </a:solidFill>
                <a:latin typeface="Gotham" panose="02000504050000020004" pitchFamily="2" charset="0"/>
                <a:cs typeface="Calibri" panose="020F0502020204030204" pitchFamily="34" charset="0"/>
              </a:rPr>
              <a:t>14. Project 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78A38-B72F-6795-B311-7D3AFCFBC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60" y="1194868"/>
            <a:ext cx="4572000" cy="23069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C42536-80DF-5990-403D-62980DA4E7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3999" y="1194868"/>
            <a:ext cx="4572000" cy="23069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31ABD8-D11D-A864-6286-82A2740F9C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2573" y="3938067"/>
            <a:ext cx="4572000" cy="23069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A32BE9-B1D1-FAF2-6081-9F711E04117E}"/>
              </a:ext>
            </a:extLst>
          </p:cNvPr>
          <p:cNvSpPr txBox="1"/>
          <p:nvPr/>
        </p:nvSpPr>
        <p:spPr>
          <a:xfrm>
            <a:off x="353960" y="3617740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8C1A4B"/>
                </a:solidFill>
              </a:rPr>
              <a:t>Profile Page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2EBDB-5294-96A9-2B33-48905B7F246E}"/>
              </a:ext>
            </a:extLst>
          </p:cNvPr>
          <p:cNvSpPr txBox="1"/>
          <p:nvPr/>
        </p:nvSpPr>
        <p:spPr>
          <a:xfrm>
            <a:off x="8889999" y="3750364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8C1A4B"/>
                </a:solidFill>
              </a:rPr>
              <a:t>Edit Profile Page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7AF173-A7CA-FCAD-FABC-4753A85F8B9F}"/>
              </a:ext>
            </a:extLst>
          </p:cNvPr>
          <p:cNvSpPr txBox="1"/>
          <p:nvPr/>
        </p:nvSpPr>
        <p:spPr>
          <a:xfrm>
            <a:off x="5211617" y="6325309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8C1A4B"/>
                </a:solidFill>
              </a:rPr>
              <a:t>User List Page</a:t>
            </a:r>
          </a:p>
        </p:txBody>
      </p:sp>
    </p:spTree>
    <p:extLst>
      <p:ext uri="{BB962C8B-B14F-4D97-AF65-F5344CB8AC3E}">
        <p14:creationId xmlns:p14="http://schemas.microsoft.com/office/powerpoint/2010/main" val="4120885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70FC5D-CDC3-4E72-A6C4-1C2CCAB69DF4}"/>
              </a:ext>
            </a:extLst>
          </p:cNvPr>
          <p:cNvSpPr txBox="1"/>
          <p:nvPr/>
        </p:nvSpPr>
        <p:spPr>
          <a:xfrm>
            <a:off x="353960" y="247954"/>
            <a:ext cx="85360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8C1A4B"/>
                </a:solidFill>
                <a:latin typeface="Gotham" panose="02000504050000020004" pitchFamily="2" charset="0"/>
                <a:cs typeface="Calibri" panose="020F0502020204030204" pitchFamily="34" charset="0"/>
              </a:rPr>
              <a:t>14. Project Results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D47A77-CF50-5EEB-5ED8-B09EB0FE3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60" y="1267604"/>
            <a:ext cx="4572000" cy="23069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93CD21B-B3E7-CA1A-56BA-496D65DEE4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1627" y="3817822"/>
            <a:ext cx="4572000" cy="29883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E0B021-3155-1A2F-6BBE-9585DEBA8F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2027" y="1267604"/>
            <a:ext cx="4572000" cy="23069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27791E-3A69-28B6-7442-10550629A532}"/>
              </a:ext>
            </a:extLst>
          </p:cNvPr>
          <p:cNvSpPr txBox="1"/>
          <p:nvPr/>
        </p:nvSpPr>
        <p:spPr>
          <a:xfrm>
            <a:off x="353960" y="3763212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8C1A4B"/>
                </a:solidFill>
              </a:rPr>
              <a:t>Post Car Page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B5085F-7288-7A47-6CAC-C78954A0053E}"/>
              </a:ext>
            </a:extLst>
          </p:cNvPr>
          <p:cNvSpPr txBox="1"/>
          <p:nvPr/>
        </p:nvSpPr>
        <p:spPr>
          <a:xfrm>
            <a:off x="9290142" y="3763212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8C1A4B"/>
                </a:solidFill>
              </a:rPr>
              <a:t>Edit Post Car Page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8A71D3-0FFF-F88A-5638-537C9277AF96}"/>
              </a:ext>
            </a:extLst>
          </p:cNvPr>
          <p:cNvSpPr txBox="1"/>
          <p:nvPr/>
        </p:nvSpPr>
        <p:spPr>
          <a:xfrm>
            <a:off x="7893627" y="6237676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8C1A4B"/>
                </a:solidFill>
              </a:rPr>
              <a:t>Detail Car &amp; Bidding Page</a:t>
            </a:r>
          </a:p>
        </p:txBody>
      </p:sp>
    </p:spTree>
    <p:extLst>
      <p:ext uri="{BB962C8B-B14F-4D97-AF65-F5344CB8AC3E}">
        <p14:creationId xmlns:p14="http://schemas.microsoft.com/office/powerpoint/2010/main" val="1353131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70FC5D-CDC3-4E72-A6C4-1C2CCAB69DF4}"/>
              </a:ext>
            </a:extLst>
          </p:cNvPr>
          <p:cNvSpPr txBox="1"/>
          <p:nvPr/>
        </p:nvSpPr>
        <p:spPr>
          <a:xfrm>
            <a:off x="353960" y="247954"/>
            <a:ext cx="85360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8C1A4B"/>
                </a:solidFill>
                <a:latin typeface="Gotham" panose="02000504050000020004" pitchFamily="2" charset="0"/>
                <a:cs typeface="Calibri" panose="020F0502020204030204" pitchFamily="34" charset="0"/>
              </a:rPr>
              <a:t>14. Project 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27791E-3A69-28B6-7442-10550629A532}"/>
              </a:ext>
            </a:extLst>
          </p:cNvPr>
          <p:cNvSpPr txBox="1"/>
          <p:nvPr/>
        </p:nvSpPr>
        <p:spPr>
          <a:xfrm>
            <a:off x="353960" y="3763212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8C1A4B"/>
                </a:solidFill>
              </a:rPr>
              <a:t>Search Car Page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B5085F-7288-7A47-6CAC-C78954A0053E}"/>
              </a:ext>
            </a:extLst>
          </p:cNvPr>
          <p:cNvSpPr txBox="1"/>
          <p:nvPr/>
        </p:nvSpPr>
        <p:spPr>
          <a:xfrm>
            <a:off x="9290142" y="3763212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8C1A4B"/>
                </a:solidFill>
              </a:rPr>
              <a:t>Car List Page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8A71D3-0FFF-F88A-5638-537C9277AF96}"/>
              </a:ext>
            </a:extLst>
          </p:cNvPr>
          <p:cNvSpPr txBox="1"/>
          <p:nvPr/>
        </p:nvSpPr>
        <p:spPr>
          <a:xfrm>
            <a:off x="8163791" y="6113434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8C1A4B"/>
                </a:solidFill>
              </a:rPr>
              <a:t>Thank You Page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9C1E39-9CE0-EF7F-54A7-84E3F86CF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60" y="1412990"/>
            <a:ext cx="4572000" cy="23069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42364C-0191-D786-EAA2-343C698FD9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4142" y="1259025"/>
            <a:ext cx="4572000" cy="23069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4EB065-DFA2-8BAE-3DAF-2AF42396E4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1791" y="4175811"/>
            <a:ext cx="4572000" cy="230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4854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2BA950-2833-44DB-80EF-45964F39970B}"/>
              </a:ext>
            </a:extLst>
          </p:cNvPr>
          <p:cNvSpPr txBox="1"/>
          <p:nvPr/>
        </p:nvSpPr>
        <p:spPr>
          <a:xfrm>
            <a:off x="4167111" y="3001108"/>
            <a:ext cx="385777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dirty="0">
                <a:solidFill>
                  <a:srgbClr val="8C1A4B"/>
                </a:solidFill>
                <a:latin typeface="Gotham" panose="02000504050000020004" pitchFamily="2" charset="0"/>
                <a:cs typeface="Calibri" panose="020F05020202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81631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70FC5D-CDC3-4E72-A6C4-1C2CCAB69DF4}"/>
              </a:ext>
            </a:extLst>
          </p:cNvPr>
          <p:cNvSpPr txBox="1"/>
          <p:nvPr/>
        </p:nvSpPr>
        <p:spPr>
          <a:xfrm>
            <a:off x="353961" y="24795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8C1A4B"/>
                </a:solidFill>
                <a:latin typeface="Gotham" panose="02000504050000020004" pitchFamily="2" charset="0"/>
                <a:cs typeface="Calibri" panose="020F0502020204030204" pitchFamily="34" charset="0"/>
              </a:rPr>
              <a:t>Contents</a:t>
            </a:r>
            <a:endParaRPr lang="en-GB" sz="3600" b="1" dirty="0">
              <a:solidFill>
                <a:srgbClr val="8C1A4B"/>
              </a:solidFill>
              <a:latin typeface="Gotham" panose="02000504050000020004" pitchFamily="2" charset="0"/>
              <a:cs typeface="Calibri" panose="020F050202020403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9A1C6B6-383B-96B1-7F0A-B2C7969F1A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047443"/>
              </p:ext>
            </p:extLst>
          </p:nvPr>
        </p:nvGraphicFramePr>
        <p:xfrm>
          <a:off x="353961" y="1182418"/>
          <a:ext cx="11362758" cy="5028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907">
                  <a:extLst>
                    <a:ext uri="{9D8B030D-6E8A-4147-A177-3AD203B41FA5}">
                      <a16:colId xmlns:a16="http://schemas.microsoft.com/office/drawing/2014/main" val="2834307532"/>
                    </a:ext>
                  </a:extLst>
                </a:gridCol>
                <a:gridCol w="10507851">
                  <a:extLst>
                    <a:ext uri="{9D8B030D-6E8A-4147-A177-3AD203B41FA5}">
                      <a16:colId xmlns:a16="http://schemas.microsoft.com/office/drawing/2014/main" val="4186691054"/>
                    </a:ext>
                  </a:extLst>
                </a:gridCol>
              </a:tblGrid>
              <a:tr h="30853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S. No.</a:t>
                      </a:r>
                    </a:p>
                  </a:txBody>
                  <a:tcPr marL="91436" marR="91436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Description</a:t>
                      </a:r>
                    </a:p>
                  </a:txBody>
                  <a:tcPr marL="91436" marR="91436" marT="45709" marB="45709" anchor="ctr"/>
                </a:tc>
                <a:extLst>
                  <a:ext uri="{0D108BD9-81ED-4DB2-BD59-A6C34878D82A}">
                    <a16:rowId xmlns:a16="http://schemas.microsoft.com/office/drawing/2014/main" val="1698723346"/>
                  </a:ext>
                </a:extLst>
              </a:tr>
              <a:tr h="30853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+mn-lt"/>
                        </a:rPr>
                        <a:t>01</a:t>
                      </a:r>
                    </a:p>
                  </a:txBody>
                  <a:tcPr marL="91436" marR="91436" marT="45709" marB="45709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Project background, objective &amp; deliverables</a:t>
                      </a:r>
                    </a:p>
                  </a:txBody>
                  <a:tcPr marL="6350" marR="6350" marT="6351" marB="0" anchor="b"/>
                </a:tc>
                <a:extLst>
                  <a:ext uri="{0D108BD9-81ED-4DB2-BD59-A6C34878D82A}">
                    <a16:rowId xmlns:a16="http://schemas.microsoft.com/office/drawing/2014/main" val="3004575783"/>
                  </a:ext>
                </a:extLst>
              </a:tr>
              <a:tr h="30853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+mn-lt"/>
                        </a:rPr>
                        <a:t>02</a:t>
                      </a:r>
                    </a:p>
                  </a:txBody>
                  <a:tcPr marL="91436" marR="91436" marT="45709" marB="45709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List of software used</a:t>
                      </a:r>
                    </a:p>
                  </a:txBody>
                  <a:tcPr marL="6350" marR="6350" marT="6351" marB="0" anchor="b"/>
                </a:tc>
                <a:extLst>
                  <a:ext uri="{0D108BD9-81ED-4DB2-BD59-A6C34878D82A}">
                    <a16:rowId xmlns:a16="http://schemas.microsoft.com/office/drawing/2014/main" val="3383460755"/>
                  </a:ext>
                </a:extLst>
              </a:tr>
              <a:tr h="30853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+mn-lt"/>
                        </a:rPr>
                        <a:t>03</a:t>
                      </a:r>
                    </a:p>
                  </a:txBody>
                  <a:tcPr marL="91436" marR="91436" marT="45709" marB="45709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Business Process</a:t>
                      </a:r>
                    </a:p>
                  </a:txBody>
                  <a:tcPr marL="6350" marR="6350" marT="6351" marB="0" anchor="b"/>
                </a:tc>
                <a:extLst>
                  <a:ext uri="{0D108BD9-81ED-4DB2-BD59-A6C34878D82A}">
                    <a16:rowId xmlns:a16="http://schemas.microsoft.com/office/drawing/2014/main" val="3888214698"/>
                  </a:ext>
                </a:extLst>
              </a:tr>
              <a:tr h="30853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+mn-lt"/>
                        </a:rPr>
                        <a:t>04</a:t>
                      </a:r>
                    </a:p>
                  </a:txBody>
                  <a:tcPr marL="91436" marR="91436" marT="45709" marB="4570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 Project Plan</a:t>
                      </a:r>
                    </a:p>
                  </a:txBody>
                  <a:tcPr marL="6350" marR="6350" marT="6351" marB="0" anchor="b"/>
                </a:tc>
                <a:extLst>
                  <a:ext uri="{0D108BD9-81ED-4DB2-BD59-A6C34878D82A}">
                    <a16:rowId xmlns:a16="http://schemas.microsoft.com/office/drawing/2014/main" val="2803516679"/>
                  </a:ext>
                </a:extLst>
              </a:tr>
              <a:tr h="30853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+mn-lt"/>
                        </a:rPr>
                        <a:t>05</a:t>
                      </a:r>
                    </a:p>
                  </a:txBody>
                  <a:tcPr marL="91436" marR="91436" marT="45709" marB="4570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Stages of Risk Based Testing models</a:t>
                      </a:r>
                      <a:endParaRPr lang="en-US" sz="1600" dirty="0"/>
                    </a:p>
                  </a:txBody>
                  <a:tcPr marL="6350" marR="6350" marT="6351" marB="0" anchor="b"/>
                </a:tc>
                <a:extLst>
                  <a:ext uri="{0D108BD9-81ED-4DB2-BD59-A6C34878D82A}">
                    <a16:rowId xmlns:a16="http://schemas.microsoft.com/office/drawing/2014/main" val="1429497512"/>
                  </a:ext>
                </a:extLst>
              </a:tr>
              <a:tr h="30853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+mn-lt"/>
                        </a:rPr>
                        <a:t>06</a:t>
                      </a:r>
                    </a:p>
                  </a:txBody>
                  <a:tcPr marL="91436" marR="91436" marT="45709" marB="4570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 Types of risks</a:t>
                      </a:r>
                    </a:p>
                  </a:txBody>
                  <a:tcPr marL="6350" marR="6350" marT="6351" marB="0" anchor="b"/>
                </a:tc>
                <a:extLst>
                  <a:ext uri="{0D108BD9-81ED-4DB2-BD59-A6C34878D82A}">
                    <a16:rowId xmlns:a16="http://schemas.microsoft.com/office/drawing/2014/main" val="2323112843"/>
                  </a:ext>
                </a:extLst>
              </a:tr>
              <a:tr h="30853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+mn-lt"/>
                        </a:rPr>
                        <a:t>07</a:t>
                      </a:r>
                    </a:p>
                  </a:txBody>
                  <a:tcPr marL="91436" marR="91436" marT="45709" marB="4570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 Risk Based Testing Strategies</a:t>
                      </a:r>
                    </a:p>
                  </a:txBody>
                  <a:tcPr marL="6350" marR="6350" marT="6351" marB="0" anchor="b"/>
                </a:tc>
                <a:extLst>
                  <a:ext uri="{0D108BD9-81ED-4DB2-BD59-A6C34878D82A}">
                    <a16:rowId xmlns:a16="http://schemas.microsoft.com/office/drawing/2014/main" val="1257684296"/>
                  </a:ext>
                </a:extLst>
              </a:tr>
              <a:tr h="30853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+mn-lt"/>
                        </a:rPr>
                        <a:t>08</a:t>
                      </a:r>
                    </a:p>
                  </a:txBody>
                  <a:tcPr marL="91436" marR="91436" marT="45709" marB="45709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Qualitative and Quantitative Risk Analysis </a:t>
                      </a:r>
                    </a:p>
                  </a:txBody>
                  <a:tcPr marL="6350" marR="6350" marT="6351" marB="0" anchor="b"/>
                </a:tc>
                <a:extLst>
                  <a:ext uri="{0D108BD9-81ED-4DB2-BD59-A6C34878D82A}">
                    <a16:rowId xmlns:a16="http://schemas.microsoft.com/office/drawing/2014/main" val="3512515867"/>
                  </a:ext>
                </a:extLst>
              </a:tr>
              <a:tr h="30853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+mn-lt"/>
                        </a:rPr>
                        <a:t>09</a:t>
                      </a:r>
                    </a:p>
                  </a:txBody>
                  <a:tcPr marL="91436" marR="91436" marT="45709" marB="45709" anchor="ctr"/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Security Testing</a:t>
                      </a:r>
                    </a:p>
                  </a:txBody>
                  <a:tcPr marL="6350" marR="6350" marT="6351" marB="0" anchor="b"/>
                </a:tc>
                <a:extLst>
                  <a:ext uri="{0D108BD9-81ED-4DB2-BD59-A6C34878D82A}">
                    <a16:rowId xmlns:a16="http://schemas.microsoft.com/office/drawing/2014/main" val="1297185499"/>
                  </a:ext>
                </a:extLst>
              </a:tr>
              <a:tr h="30853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+mn-lt"/>
                        </a:rPr>
                        <a:t>10</a:t>
                      </a:r>
                    </a:p>
                  </a:txBody>
                  <a:tcPr marL="91436" marR="91436" marT="45709" marB="45709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Test plans and Test cases</a:t>
                      </a:r>
                    </a:p>
                  </a:txBody>
                  <a:tcPr marL="6350" marR="6350" marT="6351" marB="0" anchor="b"/>
                </a:tc>
                <a:extLst>
                  <a:ext uri="{0D108BD9-81ED-4DB2-BD59-A6C34878D82A}">
                    <a16:rowId xmlns:a16="http://schemas.microsoft.com/office/drawing/2014/main" val="3134097065"/>
                  </a:ext>
                </a:extLst>
              </a:tr>
              <a:tr h="30853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+mn-lt"/>
                        </a:rPr>
                        <a:t>11</a:t>
                      </a:r>
                    </a:p>
                  </a:txBody>
                  <a:tcPr marL="91436" marR="91436" marT="45709" marB="45709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Logs of Test Results</a:t>
                      </a:r>
                    </a:p>
                  </a:txBody>
                  <a:tcPr marL="6350" marR="6350" marT="6351" marB="0" anchor="b"/>
                </a:tc>
                <a:extLst>
                  <a:ext uri="{0D108BD9-81ED-4DB2-BD59-A6C34878D82A}">
                    <a16:rowId xmlns:a16="http://schemas.microsoft.com/office/drawing/2014/main" val="1391025220"/>
                  </a:ext>
                </a:extLst>
              </a:tr>
              <a:tr h="30853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+mn-lt"/>
                        </a:rPr>
                        <a:t>12</a:t>
                      </a:r>
                    </a:p>
                  </a:txBody>
                  <a:tcPr marL="91436" marR="91436" marT="45709" marB="45709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Modifications of fail Test Cases</a:t>
                      </a:r>
                    </a:p>
                  </a:txBody>
                  <a:tcPr marL="6350" marR="6350" marT="6351" marB="0" anchor="b"/>
                </a:tc>
                <a:extLst>
                  <a:ext uri="{0D108BD9-81ED-4DB2-BD59-A6C34878D82A}">
                    <a16:rowId xmlns:a16="http://schemas.microsoft.com/office/drawing/2014/main" val="547760610"/>
                  </a:ext>
                </a:extLst>
              </a:tr>
              <a:tr h="30853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+mn-lt"/>
                        </a:rPr>
                        <a:t>13</a:t>
                      </a:r>
                    </a:p>
                  </a:txBody>
                  <a:tcPr marL="91436" marR="91436" marT="45709" marB="45709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Effectiveness of RBT strategy</a:t>
                      </a:r>
                    </a:p>
                  </a:txBody>
                  <a:tcPr marL="6350" marR="6350" marT="6351" marB="0" anchor="b"/>
                </a:tc>
                <a:extLst>
                  <a:ext uri="{0D108BD9-81ED-4DB2-BD59-A6C34878D82A}">
                    <a16:rowId xmlns:a16="http://schemas.microsoft.com/office/drawing/2014/main" val="2359766755"/>
                  </a:ext>
                </a:extLst>
              </a:tr>
              <a:tr h="30853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+mn-lt"/>
                        </a:rPr>
                        <a:t>14</a:t>
                      </a:r>
                    </a:p>
                  </a:txBody>
                  <a:tcPr marL="91436" marR="91436" marT="45709" marB="45709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dirty="0"/>
                        <a:t> Project Results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1" marB="0" anchor="b"/>
                </a:tc>
                <a:extLst>
                  <a:ext uri="{0D108BD9-81ED-4DB2-BD59-A6C34878D82A}">
                    <a16:rowId xmlns:a16="http://schemas.microsoft.com/office/drawing/2014/main" val="937174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2577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70FC5D-CDC3-4E72-A6C4-1C2CCAB69DF4}"/>
              </a:ext>
            </a:extLst>
          </p:cNvPr>
          <p:cNvSpPr txBox="1"/>
          <p:nvPr/>
        </p:nvSpPr>
        <p:spPr>
          <a:xfrm>
            <a:off x="353960" y="247954"/>
            <a:ext cx="85360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8C1A4B"/>
                </a:solidFill>
                <a:latin typeface="Gotham" panose="02000504050000020004" pitchFamily="2" charset="0"/>
                <a:cs typeface="Calibri" panose="020F0502020204030204" pitchFamily="34" charset="0"/>
              </a:rPr>
              <a:t>1. Project Definition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8BF9F2-E021-EF66-1AE0-1603F96CD497}"/>
              </a:ext>
            </a:extLst>
          </p:cNvPr>
          <p:cNvSpPr txBox="1"/>
          <p:nvPr/>
        </p:nvSpPr>
        <p:spPr>
          <a:xfrm>
            <a:off x="353960" y="1084880"/>
            <a:ext cx="204652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8C1A4B"/>
                </a:solidFill>
              </a:rPr>
              <a:t>Project Background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rgbClr val="8C1A4B"/>
                </a:solidFill>
              </a:rPr>
              <a:t>Project </a:t>
            </a:r>
            <a:r>
              <a:rPr lang="en-US" b="1" dirty="0" err="1">
                <a:solidFill>
                  <a:srgbClr val="8C1A4B"/>
                </a:solidFill>
              </a:rPr>
              <a:t>Derivables</a:t>
            </a:r>
            <a:endParaRPr lang="en-US" b="1" dirty="0">
              <a:solidFill>
                <a:srgbClr val="8C1A4B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1" dirty="0">
              <a:solidFill>
                <a:srgbClr val="8C1A4B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6902E2-263E-5779-B382-C8B76AA7F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298" y="1469591"/>
            <a:ext cx="6207588" cy="18479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301029-C696-82D7-A9A3-397668A69680}"/>
              </a:ext>
            </a:extLst>
          </p:cNvPr>
          <p:cNvSpPr txBox="1"/>
          <p:nvPr/>
        </p:nvSpPr>
        <p:spPr>
          <a:xfrm>
            <a:off x="7230288" y="1051000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8C1A4B"/>
                </a:solidFill>
              </a:rPr>
              <a:t>Project Objective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67E684-DCF9-ABB0-1C15-C6A0294AE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0288" y="1469591"/>
            <a:ext cx="4191053" cy="4974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62F7DA-4BCB-D3E1-3CCE-BD6A82DD91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960" y="3957041"/>
            <a:ext cx="2400635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47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70FC5D-CDC3-4E72-A6C4-1C2CCAB69DF4}"/>
              </a:ext>
            </a:extLst>
          </p:cNvPr>
          <p:cNvSpPr txBox="1"/>
          <p:nvPr/>
        </p:nvSpPr>
        <p:spPr>
          <a:xfrm>
            <a:off x="353960" y="247954"/>
            <a:ext cx="85360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8C1A4B"/>
                </a:solidFill>
                <a:latin typeface="Gotham" panose="02000504050000020004" pitchFamily="2" charset="0"/>
                <a:cs typeface="Calibri" panose="020F0502020204030204" pitchFamily="34" charset="0"/>
              </a:rPr>
              <a:t>2. List of software used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A01111-4CCB-25A4-DDF8-FC1D56010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60" y="1181274"/>
            <a:ext cx="3373510" cy="18320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E5F24A-80ED-E7BC-F411-8D5D1C642A56}"/>
              </a:ext>
            </a:extLst>
          </p:cNvPr>
          <p:cNvSpPr txBox="1"/>
          <p:nvPr/>
        </p:nvSpPr>
        <p:spPr>
          <a:xfrm>
            <a:off x="353960" y="3059668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8C1A4B"/>
                </a:solidFill>
              </a:rPr>
              <a:t>Spring Tools Suits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B35CD1-2226-1A27-C366-46DC779030F6}"/>
              </a:ext>
            </a:extLst>
          </p:cNvPr>
          <p:cNvSpPr txBox="1"/>
          <p:nvPr/>
        </p:nvSpPr>
        <p:spPr>
          <a:xfrm>
            <a:off x="4311186" y="3105973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8C1A4B"/>
                </a:solidFill>
              </a:rPr>
              <a:t>Microsoft Word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D512E5-9797-EB65-AD34-992B70AD61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1186" y="1180425"/>
            <a:ext cx="3374136" cy="18276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A763F4-6113-97C7-DF56-3E78DA3E1D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960" y="4013201"/>
            <a:ext cx="3374136" cy="18276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6836389-C1CC-4CA8-7CAC-02B1F5B7EEA5}"/>
              </a:ext>
            </a:extLst>
          </p:cNvPr>
          <p:cNvSpPr txBox="1"/>
          <p:nvPr/>
        </p:nvSpPr>
        <p:spPr>
          <a:xfrm>
            <a:off x="353960" y="5840858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8C1A4B"/>
                </a:solidFill>
              </a:rPr>
              <a:t>Microsoft Power Point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22F5A5C-E5A0-81D8-0569-14F938C394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1186" y="4004261"/>
            <a:ext cx="3374136" cy="183117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DBCB65D-41C3-D3D5-6736-A9590F7532CB}"/>
              </a:ext>
            </a:extLst>
          </p:cNvPr>
          <p:cNvSpPr txBox="1"/>
          <p:nvPr/>
        </p:nvSpPr>
        <p:spPr>
          <a:xfrm>
            <a:off x="4311186" y="5840858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8C1A4B"/>
                </a:solidFill>
              </a:rPr>
              <a:t>MySQL Workbench 8.0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A884C3D-3512-DD05-EB8F-243D61845C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8412" y="2830424"/>
            <a:ext cx="3374136" cy="182765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B95C327-1A7C-8F86-2308-C51164D0C7E3}"/>
              </a:ext>
            </a:extLst>
          </p:cNvPr>
          <p:cNvSpPr txBox="1"/>
          <p:nvPr/>
        </p:nvSpPr>
        <p:spPr>
          <a:xfrm>
            <a:off x="8268412" y="4672902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8C1A4B"/>
                </a:solidFill>
              </a:rPr>
              <a:t>Draw.io</a:t>
            </a:r>
          </a:p>
        </p:txBody>
      </p:sp>
    </p:spTree>
    <p:extLst>
      <p:ext uri="{BB962C8B-B14F-4D97-AF65-F5344CB8AC3E}">
        <p14:creationId xmlns:p14="http://schemas.microsoft.com/office/powerpoint/2010/main" val="917938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70FC5D-CDC3-4E72-A6C4-1C2CCAB69DF4}"/>
              </a:ext>
            </a:extLst>
          </p:cNvPr>
          <p:cNvSpPr txBox="1"/>
          <p:nvPr/>
        </p:nvSpPr>
        <p:spPr>
          <a:xfrm>
            <a:off x="353960" y="247954"/>
            <a:ext cx="85360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8C1A4B"/>
                </a:solidFill>
                <a:latin typeface="Gotham" panose="02000504050000020004" pitchFamily="2" charset="0"/>
                <a:cs typeface="Calibri" panose="020F0502020204030204" pitchFamily="34" charset="0"/>
              </a:rPr>
              <a:t>3. Business Process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D6F991-1594-E2CB-BA0F-39F1A21D3D37}"/>
              </a:ext>
            </a:extLst>
          </p:cNvPr>
          <p:cNvSpPr txBox="1"/>
          <p:nvPr/>
        </p:nvSpPr>
        <p:spPr>
          <a:xfrm>
            <a:off x="353960" y="1085395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8C1A4B"/>
                </a:solidFill>
              </a:rPr>
              <a:t>Post Car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E098DB-8B4A-3A18-A004-991FBA40C0FA}"/>
              </a:ext>
            </a:extLst>
          </p:cNvPr>
          <p:cNvSpPr txBox="1"/>
          <p:nvPr/>
        </p:nvSpPr>
        <p:spPr>
          <a:xfrm>
            <a:off x="7388606" y="1085395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8C1A4B"/>
                </a:solidFill>
              </a:rPr>
              <a:t>Manage Car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FEA4D4-8AE5-6CC1-9DAE-7DE37017AF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60" y="1645837"/>
            <a:ext cx="1828800" cy="3957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F26536-2F46-388D-90CB-AB4C48D8A2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606" y="1722005"/>
            <a:ext cx="3200400" cy="3060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6917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70FC5D-CDC3-4E72-A6C4-1C2CCAB69DF4}"/>
              </a:ext>
            </a:extLst>
          </p:cNvPr>
          <p:cNvSpPr txBox="1"/>
          <p:nvPr/>
        </p:nvSpPr>
        <p:spPr>
          <a:xfrm>
            <a:off x="353960" y="247954"/>
            <a:ext cx="85360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8C1A4B"/>
                </a:solidFill>
                <a:latin typeface="Gotham" panose="02000504050000020004" pitchFamily="2" charset="0"/>
                <a:cs typeface="Calibri" panose="020F0502020204030204" pitchFamily="34" charset="0"/>
              </a:rPr>
              <a:t>4. Project Plan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0A5B6D-CDBF-79C2-E6C1-EFC35F64B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533" y="1236518"/>
            <a:ext cx="4835952" cy="44348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8075BA-8136-8420-A137-9AA8F95F52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083" y="1236518"/>
            <a:ext cx="4628831" cy="443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616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70FC5D-CDC3-4E72-A6C4-1C2CCAB69DF4}"/>
              </a:ext>
            </a:extLst>
          </p:cNvPr>
          <p:cNvSpPr txBox="1"/>
          <p:nvPr/>
        </p:nvSpPr>
        <p:spPr>
          <a:xfrm>
            <a:off x="353960" y="247954"/>
            <a:ext cx="85360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8C1A4B"/>
                </a:solidFill>
                <a:latin typeface="Gotham" panose="02000504050000020004" pitchFamily="2" charset="0"/>
                <a:cs typeface="Calibri" panose="020F0502020204030204" pitchFamily="34" charset="0"/>
              </a:rPr>
              <a:t>5. Stages of Risk Based Testing models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79C292-D61D-0B3B-EAFF-8A254F7E8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869" y="1080760"/>
            <a:ext cx="6573167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1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70FC5D-CDC3-4E72-A6C4-1C2CCAB69DF4}"/>
              </a:ext>
            </a:extLst>
          </p:cNvPr>
          <p:cNvSpPr txBox="1"/>
          <p:nvPr/>
        </p:nvSpPr>
        <p:spPr>
          <a:xfrm>
            <a:off x="353960" y="247954"/>
            <a:ext cx="85360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8C1A4B"/>
                </a:solidFill>
                <a:latin typeface="Gotham" panose="02000504050000020004" pitchFamily="2" charset="0"/>
                <a:cs typeface="Calibri" panose="020F0502020204030204" pitchFamily="34" charset="0"/>
              </a:rPr>
              <a:t>6. Types of risks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1E3F5E-9AE2-2B3A-71F8-16D123A25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35" y="1109339"/>
            <a:ext cx="8049748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53916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White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Recurring Blue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Recurring White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Recurring Green+Blue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Recurring Gray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Recurring Red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Recurring Blue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ver White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over Green+Blue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Cover Green+Blue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Recurring White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Recurring Green+Blue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Recurring Gray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Recurring Red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FB0D2667BB9E4A977335CFBD3DC8FA" ma:contentTypeVersion="17" ma:contentTypeDescription="Create a new document." ma:contentTypeScope="" ma:versionID="644e8f891536e81475061d0c5ecf93fb">
  <xsd:schema xmlns:xsd="http://www.w3.org/2001/XMLSchema" xmlns:xs="http://www.w3.org/2001/XMLSchema" xmlns:p="http://schemas.microsoft.com/office/2006/metadata/properties" xmlns:ns2="fb1df313-6247-4897-bd72-753ff6200812" xmlns:ns3="fa785e44-a0a5-4dca-9879-753f108ed231" targetNamespace="http://schemas.microsoft.com/office/2006/metadata/properties" ma:root="true" ma:fieldsID="da0ab0ed2abbd72dfec9553f5450b6f6" ns2:_="" ns3:_="">
    <xsd:import namespace="fb1df313-6247-4897-bd72-753ff6200812"/>
    <xsd:import namespace="fa785e44-a0a5-4dca-9879-753f108ed23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SharingHintHash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Date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1df313-6247-4897-bd72-753ff620081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785e44-a0a5-4dca-9879-753f108ed2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Date" ma:index="21" nillable="true" ma:displayName="Date" ma:format="DateOnly" ma:internalName="Date">
      <xsd:simpleType>
        <xsd:restriction base="dms:DateTime"/>
      </xsd:simpleType>
    </xsd:element>
    <xsd:element name="MediaServiceAutoKeyPoints" ma:index="2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4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fb1df313-6247-4897-bd72-753ff6200812">
      <UserInfo>
        <DisplayName>Kimberly Devan Xiu Qi - Head of Global Marketing</DisplayName>
        <AccountId>149</AccountId>
        <AccountType/>
      </UserInfo>
    </SharedWithUsers>
    <Date xmlns="fa785e44-a0a5-4dca-9879-753f108ed231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4350B2F-9B1B-4D94-82FB-CB6E11FC97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1df313-6247-4897-bd72-753ff6200812"/>
    <ds:schemaRef ds:uri="fa785e44-a0a5-4dca-9879-753f108ed23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63667D9-4FF4-4827-B513-708760E8B21D}">
  <ds:schemaRefs>
    <ds:schemaRef ds:uri="http://www.w3.org/XML/1998/namespace"/>
    <ds:schemaRef ds:uri="http://purl.org/dc/elements/1.1/"/>
    <ds:schemaRef ds:uri="http://schemas.openxmlformats.org/package/2006/metadata/core-properties"/>
    <ds:schemaRef ds:uri="http://purl.org/dc/dcmitype/"/>
    <ds:schemaRef ds:uri="fa785e44-a0a5-4dca-9879-753f108ed231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microsoft.com/office/infopath/2007/PartnerControls"/>
    <ds:schemaRef ds:uri="fb1df313-6247-4897-bd72-753ff6200812"/>
  </ds:schemaRefs>
</ds:datastoreItem>
</file>

<file path=customXml/itemProps3.xml><?xml version="1.0" encoding="utf-8"?>
<ds:datastoreItem xmlns:ds="http://schemas.openxmlformats.org/officeDocument/2006/customXml" ds:itemID="{9E7F2EAE-56C0-423B-9C77-3BDE73399AA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10589</TotalTime>
  <Words>376</Words>
  <Application>Microsoft Office PowerPoint</Application>
  <PresentationFormat>Widescreen</PresentationFormat>
  <Paragraphs>134</Paragraphs>
  <Slides>24</Slides>
  <Notes>22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15</vt:i4>
      </vt:variant>
      <vt:variant>
        <vt:lpstr>Slide Titles</vt:lpstr>
      </vt:variant>
      <vt:variant>
        <vt:i4>24</vt:i4>
      </vt:variant>
    </vt:vector>
  </HeadingPairs>
  <TitlesOfParts>
    <vt:vector size="44" baseType="lpstr">
      <vt:lpstr>Arial</vt:lpstr>
      <vt:lpstr>Calibri</vt:lpstr>
      <vt:lpstr>Calibri Light</vt:lpstr>
      <vt:lpstr>Cambria</vt:lpstr>
      <vt:lpstr>Gotham</vt:lpstr>
      <vt:lpstr>Cover White 1</vt:lpstr>
      <vt:lpstr>Cover White 2</vt:lpstr>
      <vt:lpstr>Custom Design</vt:lpstr>
      <vt:lpstr>Cover Green+Blue 1</vt:lpstr>
      <vt:lpstr>Cover Green+Blue 2</vt:lpstr>
      <vt:lpstr>Recurring White 1</vt:lpstr>
      <vt:lpstr>Recurring Green+Blue 1</vt:lpstr>
      <vt:lpstr>Recurring Gray 1</vt:lpstr>
      <vt:lpstr>Recurring Red 1</vt:lpstr>
      <vt:lpstr>Recurring Blue 1</vt:lpstr>
      <vt:lpstr>Recurring White 2</vt:lpstr>
      <vt:lpstr>Recurring Green+Blue 2</vt:lpstr>
      <vt:lpstr>Recurring Gray 2</vt:lpstr>
      <vt:lpstr>Recurring Red 2</vt:lpstr>
      <vt:lpstr>Recurring Blue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Suraj Uprety - Content Marketing Manager</dc:creator>
  <cp:lastModifiedBy>Wildan Luqmanul Hakim</cp:lastModifiedBy>
  <cp:revision>195</cp:revision>
  <dcterms:created xsi:type="dcterms:W3CDTF">2021-01-15T05:41:35Z</dcterms:created>
  <dcterms:modified xsi:type="dcterms:W3CDTF">2022-12-12T19:19:25Z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0x010100A8FB0D2667BB9E4A977335CFBD3DC8FA</vt:lpwstr>
  </property>
  <property fmtid="{D5CDD505-2E9C-101B-9397-08002B2CF9AE}" pid="3" name="Order">
    <vt:r8>750800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emplateUrl">
    <vt:lpwstr/>
  </property>
  <property fmtid="{D5CDD505-2E9C-101B-9397-08002B2CF9AE}" pid="7" name="ComplianceAssetId">
    <vt:lpwstr/>
  </property>
</Properties>
</file>