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9" r:id="rId10"/>
    <p:sldId id="278" r:id="rId11"/>
    <p:sldId id="263" r:id="rId12"/>
    <p:sldId id="264" r:id="rId13"/>
    <p:sldId id="280" r:id="rId14"/>
    <p:sldId id="281" r:id="rId15"/>
    <p:sldId id="282" r:id="rId16"/>
    <p:sldId id="265" r:id="rId17"/>
    <p:sldId id="266" r:id="rId18"/>
    <p:sldId id="267" r:id="rId19"/>
    <p:sldId id="268" r:id="rId20"/>
    <p:sldId id="269" r:id="rId21"/>
    <p:sldId id="283" r:id="rId22"/>
    <p:sldId id="284" r:id="rId23"/>
    <p:sldId id="285" r:id="rId24"/>
    <p:sldId id="286" r:id="rId25"/>
    <p:sldId id="270" r:id="rId26"/>
    <p:sldId id="271" r:id="rId27"/>
    <p:sldId id="287" r:id="rId28"/>
    <p:sldId id="272" r:id="rId29"/>
    <p:sldId id="273" r:id="rId30"/>
    <p:sldId id="274" r:id="rId31"/>
    <p:sldId id="275" r:id="rId32"/>
    <p:sldId id="276" r:id="rId33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10AB1-743B-4FA9-850A-2ABF8262341B}" type="datetimeFigureOut">
              <a:rPr lang="id-ID" smtClean="0"/>
              <a:t>16/07/2022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CC4D4-1484-4E23-BD5B-568322E935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437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C4D4-1484-4E23-BD5B-568322E935E3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582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C4D4-1484-4E23-BD5B-568322E935E3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245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28600"/>
            <a:ext cx="8875776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789419" y="252984"/>
            <a:ext cx="2081783" cy="790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429005"/>
            <a:ext cx="89164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39" y="1128083"/>
            <a:ext cx="8770721" cy="271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9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3023616" cy="110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580" y="1027175"/>
            <a:ext cx="2598420" cy="1033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67000"/>
            <a:ext cx="8915400" cy="762000"/>
          </a:xfrm>
          <a:custGeom>
            <a:avLst/>
            <a:gdLst/>
            <a:ahLst/>
            <a:cxnLst/>
            <a:rect l="l" t="t" r="r" b="b"/>
            <a:pathLst>
              <a:path w="8915400" h="762000">
                <a:moveTo>
                  <a:pt x="0" y="762000"/>
                </a:moveTo>
                <a:lnTo>
                  <a:pt x="8915400" y="762000"/>
                </a:lnTo>
                <a:lnTo>
                  <a:pt x="891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" y="2808554"/>
            <a:ext cx="651446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92176C"/>
                </a:solidFill>
                <a:latin typeface="Calibri"/>
                <a:cs typeface="Calibri"/>
              </a:rPr>
              <a:t>Design </a:t>
            </a:r>
            <a:r>
              <a:rPr sz="2700" dirty="0">
                <a:solidFill>
                  <a:srgbClr val="92176C"/>
                </a:solidFill>
                <a:latin typeface="Calibri"/>
                <a:cs typeface="Calibri"/>
              </a:rPr>
              <a:t>&amp; </a:t>
            </a:r>
            <a:r>
              <a:rPr sz="2700" spc="-10" dirty="0">
                <a:solidFill>
                  <a:srgbClr val="92176C"/>
                </a:solidFill>
                <a:latin typeface="Calibri"/>
                <a:cs typeface="Calibri"/>
              </a:rPr>
              <a:t>Develop </a:t>
            </a:r>
            <a:r>
              <a:rPr sz="2700" spc="-20" dirty="0">
                <a:solidFill>
                  <a:srgbClr val="92176C"/>
                </a:solidFill>
                <a:latin typeface="Calibri"/>
                <a:cs typeface="Calibri"/>
              </a:rPr>
              <a:t>Front </a:t>
            </a:r>
            <a:r>
              <a:rPr sz="2700" spc="-5" dirty="0">
                <a:solidFill>
                  <a:srgbClr val="92176C"/>
                </a:solidFill>
                <a:latin typeface="Calibri"/>
                <a:cs typeface="Calibri"/>
              </a:rPr>
              <a:t>End Community</a:t>
            </a:r>
            <a:r>
              <a:rPr sz="2700" spc="-40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92176C"/>
                </a:solidFill>
                <a:latin typeface="Calibri"/>
                <a:cs typeface="Calibri"/>
              </a:rPr>
              <a:t>Portal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36746"/>
            <a:ext cx="12198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2176C"/>
                </a:solidFill>
                <a:latin typeface="Calibri"/>
                <a:cs typeface="Calibri"/>
              </a:rPr>
              <a:t>Module</a:t>
            </a:r>
            <a:r>
              <a:rPr sz="1500" spc="-55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92176C"/>
                </a:solidFill>
                <a:latin typeface="Calibri"/>
                <a:cs typeface="Calibri"/>
              </a:rPr>
              <a:t>Project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3" y="4724400"/>
            <a:ext cx="4323715" cy="8216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spc="-5" dirty="0">
                <a:latin typeface="Calibri"/>
                <a:cs typeface="Calibri"/>
              </a:rPr>
              <a:t>Start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Date	</a:t>
            </a:r>
            <a:r>
              <a:rPr sz="1400" b="1" dirty="0" smtClean="0">
                <a:latin typeface="Calibri"/>
                <a:cs typeface="Calibri"/>
              </a:rPr>
              <a:t>:</a:t>
            </a:r>
            <a:r>
              <a:rPr lang="en-US" sz="1400" b="1" dirty="0" smtClean="0">
                <a:latin typeface="Calibri"/>
                <a:cs typeface="Calibri"/>
              </a:rPr>
              <a:t> 21 June 2022</a:t>
            </a:r>
            <a:endParaRPr sz="1400" dirty="0">
              <a:latin typeface="Calibri"/>
              <a:cs typeface="Calibri"/>
            </a:endParaRPr>
          </a:p>
          <a:p>
            <a:pPr marL="90805" marR="2803525">
              <a:lnSpc>
                <a:spcPct val="130700"/>
              </a:lnSpc>
              <a:tabLst>
                <a:tab pos="1462405" algn="l"/>
              </a:tabLst>
            </a:pPr>
            <a:r>
              <a:rPr sz="1400" b="1" dirty="0" smtClean="0">
                <a:latin typeface="Calibri"/>
                <a:cs typeface="Calibri"/>
              </a:rPr>
              <a:t>End</a:t>
            </a:r>
            <a:r>
              <a:rPr sz="1400" b="1" spc="-15" dirty="0" smtClean="0">
                <a:latin typeface="Calibri"/>
                <a:cs typeface="Calibri"/>
              </a:rPr>
              <a:t> </a:t>
            </a:r>
            <a:r>
              <a:rPr sz="1400" b="1" spc="-5" dirty="0" smtClean="0">
                <a:latin typeface="Calibri"/>
                <a:cs typeface="Calibri"/>
              </a:rPr>
              <a:t>D</a:t>
            </a:r>
            <a:r>
              <a:rPr sz="1400" b="1" spc="-10" dirty="0" smtClean="0">
                <a:latin typeface="Calibri"/>
                <a:cs typeface="Calibri"/>
              </a:rPr>
              <a:t>at</a:t>
            </a:r>
            <a:r>
              <a:rPr sz="1400" b="1" dirty="0" smtClean="0">
                <a:latin typeface="Calibri"/>
                <a:cs typeface="Calibri"/>
              </a:rPr>
              <a:t>e	:  Submiss</a:t>
            </a:r>
            <a:r>
              <a:rPr sz="1400" b="1" spc="5" dirty="0" smtClean="0">
                <a:latin typeface="Calibri"/>
                <a:cs typeface="Calibri"/>
              </a:rPr>
              <a:t>i</a:t>
            </a:r>
            <a:r>
              <a:rPr sz="1400" b="1" dirty="0" smtClean="0">
                <a:latin typeface="Calibri"/>
                <a:cs typeface="Calibri"/>
              </a:rPr>
              <a:t>on</a:t>
            </a:r>
            <a:r>
              <a:rPr sz="1400" b="1" spc="-25" dirty="0" smtClean="0">
                <a:latin typeface="Calibri"/>
                <a:cs typeface="Calibri"/>
              </a:rPr>
              <a:t> </a:t>
            </a:r>
            <a:r>
              <a:rPr sz="1400" b="1" spc="-5" dirty="0" smtClean="0">
                <a:latin typeface="Calibri"/>
                <a:cs typeface="Calibri"/>
              </a:rPr>
              <a:t>D</a:t>
            </a:r>
            <a:r>
              <a:rPr sz="1400" b="1" spc="-10" dirty="0" smtClean="0">
                <a:latin typeface="Calibri"/>
                <a:cs typeface="Calibri"/>
              </a:rPr>
              <a:t>at</a:t>
            </a:r>
            <a:r>
              <a:rPr sz="1400" b="1" dirty="0" smtClean="0">
                <a:latin typeface="Calibri"/>
                <a:cs typeface="Calibri"/>
              </a:rPr>
              <a:t>e	:</a:t>
            </a:r>
            <a:r>
              <a:rPr lang="en-US" sz="1400" b="1" dirty="0" smtClean="0">
                <a:latin typeface="Calibri"/>
                <a:cs typeface="Calibri"/>
              </a:rPr>
              <a:t>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3" y="3933444"/>
            <a:ext cx="7295515" cy="719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alibri"/>
                <a:cs typeface="Calibri"/>
              </a:rPr>
              <a:t>Module: </a:t>
            </a:r>
            <a:r>
              <a:rPr sz="1400" spc="-5" dirty="0">
                <a:latin typeface="Calibri"/>
                <a:cs typeface="Calibri"/>
              </a:rPr>
              <a:t>NICF-UI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Frameworks</a:t>
            </a:r>
            <a:endParaRPr sz="1400">
              <a:latin typeface="Calibri"/>
              <a:cs typeface="Calibri"/>
            </a:endParaRPr>
          </a:p>
          <a:p>
            <a:pPr marL="41910">
              <a:lnSpc>
                <a:spcPct val="100000"/>
              </a:lnSpc>
              <a:spcBef>
                <a:spcPts val="520"/>
              </a:spcBef>
            </a:pPr>
            <a:r>
              <a:rPr sz="1400" spc="-10" dirty="0">
                <a:latin typeface="Calibri"/>
                <a:cs typeface="Calibri"/>
              </a:rPr>
              <a:t>Course: </a:t>
            </a:r>
            <a:r>
              <a:rPr sz="1400" spc="-5" dirty="0">
                <a:latin typeface="Calibri"/>
                <a:cs typeface="Calibri"/>
              </a:rPr>
              <a:t>NICF-Advanced Certificate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5" dirty="0">
                <a:latin typeface="Calibri"/>
                <a:cs typeface="Calibri"/>
              </a:rPr>
              <a:t>Web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7991" y="4724400"/>
            <a:ext cx="4325620" cy="1007744"/>
          </a:xfrm>
          <a:custGeom>
            <a:avLst/>
            <a:gdLst/>
            <a:ahLst/>
            <a:cxnLst/>
            <a:rect l="l" t="t" r="r" b="b"/>
            <a:pathLst>
              <a:path w="4325620" h="1007745">
                <a:moveTo>
                  <a:pt x="0" y="1007363"/>
                </a:moveTo>
                <a:lnTo>
                  <a:pt x="4325112" y="1007363"/>
                </a:lnTo>
                <a:lnTo>
                  <a:pt x="4325112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00702" y="4687671"/>
            <a:ext cx="105537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Learner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Name  </a:t>
            </a:r>
            <a:r>
              <a:rPr sz="1400" b="1" spc="-5" dirty="0">
                <a:latin typeface="Calibri"/>
                <a:cs typeface="Calibri"/>
              </a:rPr>
              <a:t>Enrollment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2555" y="4687671"/>
            <a:ext cx="62230" cy="5835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5"/>
              </a:spcBef>
            </a:pPr>
            <a:r>
              <a:rPr sz="1400" b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1400" b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0702" y="5310378"/>
            <a:ext cx="1433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Presentation Date</a:t>
            </a:r>
            <a:r>
              <a:rPr sz="1400" b="1" spc="-114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7800" y="4992043"/>
            <a:ext cx="1182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19 July </a:t>
            </a:r>
            <a:r>
              <a:rPr lang="en-US" sz="1400" b="1" spc="-5" dirty="0">
                <a:latin typeface="Calibri"/>
                <a:cs typeface="Calibri"/>
              </a:rPr>
              <a:t>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39091" y="5269039"/>
            <a:ext cx="1182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16 July </a:t>
            </a:r>
            <a:r>
              <a:rPr lang="en-US" sz="1400" b="1" spc="-5" dirty="0">
                <a:latin typeface="Calibri"/>
                <a:cs typeface="Calibri"/>
              </a:rPr>
              <a:t>2022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20650" y="4741708"/>
            <a:ext cx="2095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err="1" smtClean="0">
                <a:latin typeface="Calibri"/>
                <a:cs typeface="Calibri"/>
              </a:rPr>
              <a:t>Wildan</a:t>
            </a:r>
            <a:r>
              <a:rPr lang="en-US" sz="1400" b="1" spc="-5" dirty="0" smtClean="0">
                <a:latin typeface="Calibri"/>
                <a:cs typeface="Calibri"/>
              </a:rPr>
              <a:t> </a:t>
            </a:r>
            <a:r>
              <a:rPr lang="en-US" sz="1400" b="1" spc="-5" dirty="0" err="1" smtClean="0">
                <a:latin typeface="Calibri"/>
                <a:cs typeface="Calibri"/>
              </a:rPr>
              <a:t>Luqmanul</a:t>
            </a:r>
            <a:r>
              <a:rPr lang="en-US" sz="1400" b="1" spc="-5" dirty="0" smtClean="0">
                <a:latin typeface="Calibri"/>
                <a:cs typeface="Calibri"/>
              </a:rPr>
              <a:t> Hakim</a:t>
            </a:r>
            <a:endParaRPr lang="en-US" sz="1400" b="1" spc="-5" dirty="0">
              <a:latin typeface="Calibri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99698" y="5003454"/>
            <a:ext cx="1175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lang="en-US" sz="1400" b="1" dirty="0">
                <a:cs typeface="Calibri"/>
              </a:rPr>
              <a:t>BDSE04-0322</a:t>
            </a:r>
            <a:endParaRPr lang="en-US" sz="14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076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Forms &amp; Pages</a:t>
            </a:r>
            <a:r>
              <a:rPr spc="-1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65" y="1196338"/>
            <a:ext cx="9105746" cy="5702272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47739" y="4574932"/>
            <a:ext cx="1152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Profile Page</a:t>
            </a:r>
            <a:endParaRPr lang="en-US" sz="1400" b="1" spc="-5" dirty="0"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89835" y="4574932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cs typeface="Calibri"/>
              </a:rPr>
              <a:t>Edit Profile Page</a:t>
            </a:r>
            <a:endParaRPr lang="en-US" sz="1400" b="1" spc="-5" dirty="0">
              <a:latin typeface="Calibri"/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4" y="1719875"/>
            <a:ext cx="3429000" cy="27096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830" y="1719875"/>
            <a:ext cx="4774301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31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Forms &amp; Pages Feedback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79170"/>
              </p:ext>
            </p:extLst>
          </p:nvPr>
        </p:nvGraphicFramePr>
        <p:xfrm>
          <a:off x="101600" y="1390650"/>
          <a:ext cx="8640443" cy="1148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/>
                <a:gridCol w="2807970"/>
                <a:gridCol w="2807969"/>
                <a:gridCol w="2304414"/>
              </a:tblGrid>
              <a:tr h="3709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Forms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Modifications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Implemented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 Profile Page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Change the Profile page to Public profile page without edit button 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 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48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 </a:t>
            </a:r>
            <a:r>
              <a:rPr spc="-10" dirty="0"/>
              <a:t>HTML</a:t>
            </a:r>
            <a:r>
              <a:rPr spc="-125" dirty="0"/>
              <a:t> </a:t>
            </a:r>
            <a:r>
              <a:rPr spc="-5" dirty="0"/>
              <a:t>Pages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168396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2818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 </a:t>
            </a:r>
            <a:r>
              <a:rPr sz="2000" b="1" spc="-10" dirty="0">
                <a:latin typeface="Calibri"/>
                <a:cs typeface="Calibri"/>
              </a:rPr>
              <a:t>capture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61743"/>
            <a:ext cx="2987548" cy="42790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9200" y="6104318"/>
            <a:ext cx="110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Home Page</a:t>
            </a:r>
            <a:endParaRPr lang="en-US" sz="1400" b="1" spc="-5" dirty="0"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1761743"/>
            <a:ext cx="4446651" cy="272357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10226" y="4509700"/>
            <a:ext cx="1608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Search Users Page</a:t>
            </a:r>
            <a:endParaRPr lang="en-US" sz="1400" b="1"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48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 </a:t>
            </a:r>
            <a:r>
              <a:rPr spc="-10" dirty="0"/>
              <a:t>HTML</a:t>
            </a:r>
            <a:r>
              <a:rPr spc="-125" dirty="0"/>
              <a:t> </a:t>
            </a:r>
            <a:r>
              <a:rPr spc="-5" dirty="0"/>
              <a:t>Pages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168396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2818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 </a:t>
            </a:r>
            <a:r>
              <a:rPr sz="2000" b="1" spc="-10" dirty="0">
                <a:latin typeface="Calibri"/>
                <a:cs typeface="Calibri"/>
              </a:rPr>
              <a:t>capture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7607" y="5105400"/>
            <a:ext cx="1264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Register Page</a:t>
            </a:r>
            <a:endParaRPr lang="en-US" sz="1400" b="1" spc="-5" dirty="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8404" y="3605783"/>
            <a:ext cx="1895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>
                <a:cs typeface="Calibri"/>
              </a:rPr>
              <a:t>Register Confirm Page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39" y="2667000"/>
            <a:ext cx="4526001" cy="2265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1569719"/>
            <a:ext cx="4019176" cy="20116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4108984"/>
            <a:ext cx="4023360" cy="20137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714304" y="6188030"/>
            <a:ext cx="2344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>
                <a:cs typeface="Calibri"/>
              </a:rPr>
              <a:t>Register </a:t>
            </a:r>
            <a:r>
              <a:rPr lang="en-US" sz="1400" b="1" spc="-5" dirty="0" smtClean="0">
                <a:cs typeface="Calibri"/>
              </a:rPr>
              <a:t>Confirm Email </a:t>
            </a:r>
            <a:r>
              <a:rPr lang="en-US" sz="1400" b="1" spc="-5" dirty="0">
                <a:cs typeface="Calibri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3726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48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 </a:t>
            </a:r>
            <a:r>
              <a:rPr spc="-10" dirty="0"/>
              <a:t>HTML</a:t>
            </a:r>
            <a:r>
              <a:rPr spc="-125" dirty="0"/>
              <a:t> </a:t>
            </a:r>
            <a:r>
              <a:rPr spc="-5" dirty="0"/>
              <a:t>Pages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168396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2818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 </a:t>
            </a:r>
            <a:r>
              <a:rPr sz="2000" b="1" spc="-10" dirty="0">
                <a:latin typeface="Calibri"/>
                <a:cs typeface="Calibri"/>
              </a:rPr>
              <a:t>capture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9045" y="5115871"/>
            <a:ext cx="106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Login Page</a:t>
            </a:r>
            <a:endParaRPr lang="en-US" sz="1400" b="1" spc="-5" dirty="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95136" y="3571502"/>
            <a:ext cx="1887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cs typeface="Calibri"/>
              </a:rPr>
              <a:t>Forgot Password Page</a:t>
            </a:r>
            <a:endParaRPr lang="en-US" sz="1400" b="1" spc="-5" dirty="0"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9000" y="6161140"/>
            <a:ext cx="2518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cs typeface="Calibri"/>
              </a:rPr>
              <a:t>Forgot Password Confirm Page</a:t>
            </a:r>
            <a:endParaRPr lang="en-US" sz="1400" b="1" spc="-5" dirty="0"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99" y="2774624"/>
            <a:ext cx="4526280" cy="22654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1494295"/>
            <a:ext cx="4023360" cy="20137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983" y="4090266"/>
            <a:ext cx="4023360" cy="201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48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 </a:t>
            </a:r>
            <a:r>
              <a:rPr spc="-10" dirty="0"/>
              <a:t>HTML</a:t>
            </a:r>
            <a:r>
              <a:rPr spc="-125" dirty="0"/>
              <a:t> </a:t>
            </a:r>
            <a:r>
              <a:rPr spc="-5" dirty="0"/>
              <a:t>Pages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168396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2818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 </a:t>
            </a:r>
            <a:r>
              <a:rPr sz="2000" b="1" spc="-10" dirty="0">
                <a:latin typeface="Calibri"/>
                <a:cs typeface="Calibri"/>
              </a:rPr>
              <a:t>capture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0904" y="5115871"/>
            <a:ext cx="1152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Profile Page</a:t>
            </a:r>
            <a:endParaRPr lang="en-US" sz="1400" b="1" spc="-5" dirty="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5160425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cs typeface="Calibri"/>
              </a:rPr>
              <a:t>Edit Profile Page</a:t>
            </a:r>
            <a:endParaRPr lang="en-US" sz="1400" b="1" spc="-5" dirty="0"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50" y="1669900"/>
            <a:ext cx="4117213" cy="34031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945" y="1682600"/>
            <a:ext cx="4402614" cy="22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010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7. Usability</a:t>
            </a:r>
            <a:r>
              <a:rPr spc="-45" dirty="0"/>
              <a:t> </a:t>
            </a:r>
            <a:r>
              <a:rPr dirty="0"/>
              <a:t>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F759D8-FEEA-47FA-B9D5-F8275CB9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02" y="2667000"/>
            <a:ext cx="8259034" cy="2280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03479" y="15240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pc="-5" dirty="0">
                <a:latin typeface="Calibri"/>
                <a:cs typeface="Calibri"/>
              </a:rPr>
              <a:t>TOT (Time On </a:t>
            </a:r>
            <a:r>
              <a:rPr lang="en-US" sz="1600" b="1" spc="-5" dirty="0" smtClean="0">
                <a:latin typeface="Calibri"/>
                <a:cs typeface="Calibri"/>
              </a:rPr>
              <a:t>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pc="-5" dirty="0" smtClean="0">
                <a:latin typeface="Calibri"/>
                <a:cs typeface="Calibri"/>
              </a:rPr>
              <a:t>UER </a:t>
            </a:r>
            <a:r>
              <a:rPr lang="en-US" sz="1600" b="1" spc="-5" dirty="0">
                <a:latin typeface="Calibri"/>
                <a:cs typeface="Calibri"/>
              </a:rPr>
              <a:t>(User Error </a:t>
            </a:r>
            <a:r>
              <a:rPr lang="en-US" sz="1600" b="1" spc="-5" dirty="0" smtClean="0">
                <a:latin typeface="Calibri"/>
                <a:cs typeface="Calibri"/>
              </a:rPr>
              <a:t>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pc="-5" dirty="0" smtClean="0">
                <a:latin typeface="Calibri"/>
                <a:cs typeface="Calibri"/>
              </a:rPr>
              <a:t>TSR </a:t>
            </a:r>
            <a:r>
              <a:rPr lang="en-US" sz="1600" b="1" spc="-5" dirty="0">
                <a:latin typeface="Calibri"/>
                <a:cs typeface="Calibri"/>
              </a:rPr>
              <a:t>(Task Success Rate</a:t>
            </a:r>
            <a:r>
              <a:rPr lang="en-US" sz="1600" b="1" spc="-5" dirty="0" smtClean="0">
                <a:latin typeface="Calibri"/>
                <a:cs typeface="Calibri"/>
              </a:rPr>
              <a:t>) </a:t>
            </a:r>
            <a:endParaRPr lang="id-ID" sz="1600" b="1"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940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 User </a:t>
            </a:r>
            <a:r>
              <a:rPr dirty="0"/>
              <a:t>Interaction</a:t>
            </a:r>
            <a:r>
              <a:rPr spc="-50" dirty="0"/>
              <a:t> </a:t>
            </a:r>
            <a:r>
              <a:rPr spc="-5" dirty="0"/>
              <a:t>Steps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471612"/>
            <a:ext cx="5057775" cy="391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7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 User </a:t>
            </a:r>
            <a:r>
              <a:rPr dirty="0"/>
              <a:t>Interaction</a:t>
            </a:r>
            <a:r>
              <a:rPr spc="-30" dirty="0"/>
              <a:t> </a:t>
            </a:r>
            <a:r>
              <a:rPr spc="-5" dirty="0"/>
              <a:t>Flowchart</a:t>
            </a:r>
          </a:p>
        </p:txBody>
      </p:sp>
      <p:pic>
        <p:nvPicPr>
          <p:cNvPr id="3" name="Picture 2" descr="C:\Users\Asus\Documents\flowchar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5759450" cy="4768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910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10. </a:t>
            </a:r>
            <a:r>
              <a:rPr dirty="0"/>
              <a:t>Current </a:t>
            </a:r>
            <a:r>
              <a:rPr spc="-5" dirty="0"/>
              <a:t>&amp; Desired</a:t>
            </a:r>
            <a:r>
              <a:rPr spc="5" dirty="0"/>
              <a:t> </a:t>
            </a:r>
            <a:r>
              <a:rPr spc="-5" dirty="0"/>
              <a:t>Usability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7268589" cy="1200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57" y="3214793"/>
            <a:ext cx="7392432" cy="1552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85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Document</a:t>
            </a:r>
            <a:r>
              <a:rPr spc="-20" dirty="0"/>
              <a:t> </a:t>
            </a:r>
            <a:r>
              <a:rPr spc="-5" dirty="0"/>
              <a:t>History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909826"/>
          <a:ext cx="8641079" cy="400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/>
                <a:gridCol w="2160270"/>
                <a:gridCol w="3197225"/>
                <a:gridCol w="2246629"/>
              </a:tblGrid>
              <a:tr h="970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3355" marR="165735" indent="28575">
                        <a:lnSpc>
                          <a:spcPct val="100600"/>
                        </a:lnSpc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Effective Date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Summary 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6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06806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March</a:t>
                      </a:r>
                      <a:r>
                        <a:rPr sz="16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Edition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Satya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CVS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06932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April</a:t>
                      </a:r>
                      <a:r>
                        <a:rPr sz="16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Module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06806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16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Changed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Module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06932"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03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rd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May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RQF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06806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16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th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Sep</a:t>
                      </a:r>
                      <a:r>
                        <a:rPr sz="1600" spc="-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Change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Java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Track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34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/>
              <a:t>Screen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9366" y="4876800"/>
            <a:ext cx="1264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Register Page</a:t>
            </a:r>
            <a:endParaRPr lang="en-US" sz="1400" b="1" spc="-5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852" y="3489714"/>
            <a:ext cx="1895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Register Confirm Page</a:t>
            </a:r>
            <a:endParaRPr lang="en-US" sz="1400" b="1" spc="-5" dirty="0"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86794"/>
            <a:ext cx="3625596" cy="2199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807" y="1545585"/>
            <a:ext cx="4350058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07" y="4267200"/>
            <a:ext cx="4352544" cy="16639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5257800" y="6138870"/>
            <a:ext cx="2344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Register Confirm Email Page</a:t>
            </a:r>
            <a:endParaRPr lang="en-US" sz="1400" b="1" spc="-5" dirty="0"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843" y="1272294"/>
            <a:ext cx="1547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Register Scenario</a:t>
            </a:r>
            <a:endParaRPr lang="en-US" sz="1400" b="1" spc="-5" dirty="0">
              <a:latin typeface="Calibri"/>
              <a:cs typeface="Calibri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2133600" y="1778633"/>
            <a:ext cx="1905000" cy="659767"/>
          </a:xfrm>
          <a:prstGeom prst="bentConnector3">
            <a:avLst>
              <a:gd name="adj1" fmla="val 1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305800" y="356889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34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/>
              <a:t>Screen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843" y="1272294"/>
            <a:ext cx="1344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Login Scenario</a:t>
            </a:r>
            <a:endParaRPr lang="en-US" sz="1400" b="1" spc="-5" dirty="0">
              <a:latin typeface="Calibri"/>
              <a:cs typeface="Calibri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04108" y="3429000"/>
            <a:ext cx="609600" cy="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47739" y="4574932"/>
            <a:ext cx="106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Login Page</a:t>
            </a:r>
            <a:endParaRPr lang="en-US" sz="1400" b="1" spc="-5" dirty="0">
              <a:latin typeface="Calibri"/>
              <a:cs typeface="Calibri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9" y="2988563"/>
            <a:ext cx="3630168" cy="1449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865290"/>
            <a:ext cx="3429000" cy="2709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Rectangle 23"/>
          <p:cNvSpPr/>
          <p:nvPr/>
        </p:nvSpPr>
        <p:spPr>
          <a:xfrm>
            <a:off x="6096000" y="4720111"/>
            <a:ext cx="1152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Profile Page</a:t>
            </a:r>
            <a:endParaRPr lang="en-US" sz="1400" b="1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43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34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/>
              <a:t>Screen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843" y="1272294"/>
            <a:ext cx="2170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Forgot Password Scenario</a:t>
            </a:r>
            <a:endParaRPr lang="en-US" sz="1400" b="1" spc="-5" dirty="0">
              <a:latin typeface="Calibri"/>
              <a:cs typeface="Calibri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2209800" y="2132318"/>
            <a:ext cx="1905000" cy="659767"/>
          </a:xfrm>
          <a:prstGeom prst="bentConnector3">
            <a:avLst>
              <a:gd name="adj1" fmla="val 1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24800" y="3528774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47739" y="4574932"/>
            <a:ext cx="106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Login Page</a:t>
            </a:r>
            <a:endParaRPr lang="en-US" sz="1400" b="1" spc="-5" dirty="0">
              <a:latin typeface="Calibri"/>
              <a:cs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5455" y="3306586"/>
            <a:ext cx="1887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Forgot Password Page</a:t>
            </a:r>
            <a:endParaRPr lang="en-US" sz="1400" b="1" spc="-5" dirty="0">
              <a:latin typeface="Calibri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73246" y="5835412"/>
            <a:ext cx="2518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>
                <a:cs typeface="Calibri"/>
              </a:rPr>
              <a:t>Forgot Password Confirm Page</a:t>
            </a:r>
            <a:endParaRPr lang="en-US" sz="1400" b="1" spc="-5" dirty="0">
              <a:latin typeface="Calibri"/>
              <a:cs typeface="Calibri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9" y="2988563"/>
            <a:ext cx="3630168" cy="1449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751" y="1447800"/>
            <a:ext cx="3454400" cy="16804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751" y="4301496"/>
            <a:ext cx="3456432" cy="1396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72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34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/>
              <a:t>Screen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843" y="1272294"/>
            <a:ext cx="17617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Edit Profile Scenario</a:t>
            </a:r>
            <a:endParaRPr lang="en-US" sz="1400" b="1" spc="-5" dirty="0">
              <a:latin typeface="Calibri"/>
              <a:cs typeface="Calibri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04108" y="3429000"/>
            <a:ext cx="609600" cy="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65290"/>
            <a:ext cx="3429000" cy="2709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Rectangle 23"/>
          <p:cNvSpPr/>
          <p:nvPr/>
        </p:nvSpPr>
        <p:spPr>
          <a:xfrm>
            <a:off x="1752600" y="4720111"/>
            <a:ext cx="1152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Profile Page</a:t>
            </a:r>
            <a:endParaRPr lang="en-US" sz="1400" b="1" spc="-5" dirty="0"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50" y="2545386"/>
            <a:ext cx="3753404" cy="17672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6143200" y="4720111"/>
            <a:ext cx="1152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Profile Page</a:t>
            </a:r>
            <a:endParaRPr lang="en-US" sz="1400" b="1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9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34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/>
              <a:t>Screen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843" y="1272294"/>
            <a:ext cx="1822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Search User Scenario</a:t>
            </a:r>
            <a:endParaRPr lang="en-US" sz="1400" b="1" spc="-5" dirty="0">
              <a:latin typeface="Calibri"/>
              <a:cs typeface="Calibri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04108" y="3429000"/>
            <a:ext cx="609600" cy="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3" y="2286000"/>
            <a:ext cx="3606927" cy="2122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1142695" y="4572000"/>
            <a:ext cx="1538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Search User Page</a:t>
            </a:r>
            <a:endParaRPr lang="en-US" sz="1400" b="1" spc="-5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510463"/>
            <a:ext cx="3693364" cy="1837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5978912" y="4572000"/>
            <a:ext cx="1641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Profile Public Page</a:t>
            </a:r>
            <a:endParaRPr lang="en-US" sz="1400" b="1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2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02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12. Prototype</a:t>
            </a:r>
            <a:r>
              <a:rPr spc="-15" dirty="0"/>
              <a:t> </a:t>
            </a:r>
            <a:r>
              <a:rPr spc="-5" dirty="0"/>
              <a:t>Feedback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447800"/>
            <a:ext cx="6477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1400" b="1" spc="-5" dirty="0">
                <a:latin typeface="Calibri"/>
                <a:cs typeface="Calibri"/>
              </a:rPr>
              <a:t>Register Page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400" b="1" spc="-5" dirty="0">
                <a:latin typeface="Calibri"/>
                <a:cs typeface="Calibri"/>
              </a:rPr>
              <a:t>User </a:t>
            </a:r>
            <a:r>
              <a:rPr lang="en-US" sz="1400" b="1" spc="-5" dirty="0">
                <a:latin typeface="Calibri"/>
                <a:cs typeface="Calibri"/>
              </a:rPr>
              <a:t>can’t see the password has been typed, will make show password button</a:t>
            </a:r>
            <a:endParaRPr lang="id-ID" sz="1400" b="1" spc="-5" dirty="0">
              <a:latin typeface="Calibri"/>
              <a:cs typeface="Calibri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400" b="1" spc="-5" dirty="0">
                <a:latin typeface="Calibri"/>
                <a:cs typeface="Calibri"/>
              </a:rPr>
              <a:t>User need to check for Terms of Service</a:t>
            </a:r>
            <a:endParaRPr lang="id-ID" sz="1400" b="1" spc="-5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383807"/>
            <a:ext cx="6477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1400" b="1" spc="-5" dirty="0">
                <a:latin typeface="Calibri"/>
                <a:cs typeface="Calibri"/>
              </a:rPr>
              <a:t>Login </a:t>
            </a:r>
            <a:r>
              <a:rPr lang="en-US" sz="1400" b="1" spc="-5" dirty="0" smtClean="0">
                <a:latin typeface="Calibri"/>
                <a:cs typeface="Calibri"/>
              </a:rPr>
              <a:t>Page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400" b="1" spc="-5" dirty="0" smtClean="0">
                <a:latin typeface="Calibri"/>
                <a:cs typeface="Calibri"/>
              </a:rPr>
              <a:t>Make </a:t>
            </a:r>
            <a:r>
              <a:rPr lang="en-US" sz="1400" b="1" spc="-5" dirty="0">
                <a:latin typeface="Calibri"/>
                <a:cs typeface="Calibri"/>
              </a:rPr>
              <a:t>show password </a:t>
            </a:r>
            <a:r>
              <a:rPr lang="en-US" sz="1400" b="1" spc="-5" dirty="0" smtClean="0">
                <a:latin typeface="Calibri"/>
                <a:cs typeface="Calibri"/>
              </a:rPr>
              <a:t>button</a:t>
            </a:r>
            <a:endParaRPr lang="en-US" sz="1400" b="1" spc="-5" dirty="0">
              <a:latin typeface="Calibri"/>
              <a:cs typeface="Calibri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400" b="1" spc="-5" dirty="0" smtClean="0">
                <a:latin typeface="Calibri"/>
                <a:cs typeface="Calibri"/>
              </a:rPr>
              <a:t>Add </a:t>
            </a:r>
            <a:r>
              <a:rPr lang="en-US" sz="1400" b="1" spc="-5" dirty="0">
                <a:latin typeface="Calibri"/>
                <a:cs typeface="Calibri"/>
              </a:rPr>
              <a:t>warning for email and password form</a:t>
            </a:r>
            <a:endParaRPr lang="id-ID" sz="1400" b="1" spc="-5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34838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1400" b="1" spc="-5" dirty="0">
                <a:latin typeface="Calibri"/>
                <a:cs typeface="Calibri"/>
              </a:rPr>
              <a:t>Edit Profile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400" b="1" spc="-5" dirty="0">
                <a:latin typeface="Calibri"/>
                <a:cs typeface="Calibri"/>
              </a:rPr>
              <a:t>Add </a:t>
            </a:r>
            <a:r>
              <a:rPr lang="en-US" sz="1400" b="1" spc="-5" dirty="0">
                <a:latin typeface="Calibri"/>
                <a:cs typeface="Calibri"/>
              </a:rPr>
              <a:t>Edit Picture</a:t>
            </a:r>
            <a:endParaRPr lang="id-ID" sz="1400" b="1" spc="-5" dirty="0">
              <a:latin typeface="Calibri"/>
              <a:cs typeface="Calibri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400" b="1" spc="-5" dirty="0">
                <a:latin typeface="Calibri"/>
                <a:cs typeface="Calibri"/>
              </a:rPr>
              <a:t>Add Cover Picture Profile</a:t>
            </a:r>
            <a:endParaRPr lang="id-ID" sz="1400" b="1"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707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13. Usability</a:t>
            </a:r>
            <a:r>
              <a:rPr spc="-80" dirty="0"/>
              <a:t> </a:t>
            </a:r>
            <a:r>
              <a:rPr spc="-85" dirty="0"/>
              <a:t>Test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38868"/>
              </p:ext>
            </p:extLst>
          </p:nvPr>
        </p:nvGraphicFramePr>
        <p:xfrm>
          <a:off x="113792" y="1447800"/>
          <a:ext cx="8769351" cy="1365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302"/>
                <a:gridCol w="1280325"/>
                <a:gridCol w="582285"/>
                <a:gridCol w="931305"/>
                <a:gridCol w="2095875"/>
                <a:gridCol w="2043259"/>
              </a:tblGrid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Participant Name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TOT (seconds)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UER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TSR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Observation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Feeback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Dimas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30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No Issue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Excellent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Achmad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50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1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Can’t see password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Add show password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Rivan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20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All Good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Great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Sabar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55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Good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Add check button for Terms of Service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Dandy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20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Easy to Fill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-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29165"/>
              </p:ext>
            </p:extLst>
          </p:nvPr>
        </p:nvGraphicFramePr>
        <p:xfrm>
          <a:off x="113792" y="3048000"/>
          <a:ext cx="8769350" cy="409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7845"/>
                <a:gridCol w="2424858"/>
                <a:gridCol w="1102812"/>
                <a:gridCol w="1763835"/>
              </a:tblGrid>
              <a:tr h="200025">
                <a:tc>
                  <a:txBody>
                    <a:bodyPr/>
                    <a:lstStyle/>
                    <a:p>
                      <a:endParaRPr lang="id-ID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TOT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UER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TSR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Average Score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12%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4056"/>
              </p:ext>
            </p:extLst>
          </p:nvPr>
        </p:nvGraphicFramePr>
        <p:xfrm>
          <a:off x="113792" y="4572000"/>
          <a:ext cx="8769351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302"/>
                <a:gridCol w="1280325"/>
                <a:gridCol w="582285"/>
                <a:gridCol w="931305"/>
                <a:gridCol w="2095875"/>
                <a:gridCol w="2043259"/>
              </a:tblGrid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Participant Name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TOT (seconds)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UER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TSR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Observation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Feeback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Dimas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Invalid Email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 warning form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Achmad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Can’t see password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Add show password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Rivan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14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All Good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Great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Sabar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No Issue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Nice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Dandy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Wrong Password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Add show password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32111"/>
              </p:ext>
            </p:extLst>
          </p:nvPr>
        </p:nvGraphicFramePr>
        <p:xfrm>
          <a:off x="132842" y="5943600"/>
          <a:ext cx="8769350" cy="409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7845"/>
                <a:gridCol w="2424858"/>
                <a:gridCol w="1102812"/>
                <a:gridCol w="1763835"/>
              </a:tblGrid>
              <a:tr h="200025">
                <a:tc>
                  <a:txBody>
                    <a:bodyPr/>
                    <a:lstStyle/>
                    <a:p>
                      <a:endParaRPr lang="id-ID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TOT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UER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TSR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Average Score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8%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1143000"/>
            <a:ext cx="1739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Register an Account</a:t>
            </a:r>
            <a:endParaRPr lang="en-US" sz="1400" b="1" spc="-5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191000"/>
            <a:ext cx="3176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dirty="0"/>
              <a:t>Login</a:t>
            </a:r>
            <a:r>
              <a:rPr lang="id-ID" sz="1400" b="1" dirty="0"/>
              <a:t> with account has been registered</a:t>
            </a:r>
            <a:endParaRPr lang="en-US" sz="1400" b="1"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707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13. Usability</a:t>
            </a:r>
            <a:r>
              <a:rPr spc="-80" dirty="0"/>
              <a:t> </a:t>
            </a:r>
            <a:r>
              <a:rPr spc="-85" dirty="0"/>
              <a:t>Test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7325" y="1887538"/>
          <a:ext cx="8769351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302"/>
                <a:gridCol w="1280325"/>
                <a:gridCol w="582285"/>
                <a:gridCol w="931305"/>
                <a:gridCol w="2095875"/>
                <a:gridCol w="2043259"/>
              </a:tblGrid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Participant Name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TOT (seconds)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UER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TSR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Observation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Feeback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Dimas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Great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 the edit picture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Achmad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Nice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-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Rivan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No Cover Picture Profile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Add Cover Picture Profile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Sabar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No Issue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Nice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Dandy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No Issue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Good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6300"/>
              </p:ext>
            </p:extLst>
          </p:nvPr>
        </p:nvGraphicFramePr>
        <p:xfrm>
          <a:off x="228600" y="3352800"/>
          <a:ext cx="8769350" cy="409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7845"/>
                <a:gridCol w="2424858"/>
                <a:gridCol w="1102812"/>
                <a:gridCol w="1763835"/>
              </a:tblGrid>
              <a:tr h="200025">
                <a:tc>
                  <a:txBody>
                    <a:bodyPr/>
                    <a:lstStyle/>
                    <a:p>
                      <a:endParaRPr lang="id-ID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TOT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UER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TSR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Average Score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37.4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8%</a:t>
                      </a:r>
                      <a:endParaRPr lang="id-ID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id-ID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-19050" y="1524000"/>
            <a:ext cx="1095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dirty="0" smtClean="0"/>
              <a:t>Edit Profile</a:t>
            </a:r>
            <a:endParaRPr lang="en-US" sz="1400" b="1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0302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860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14. Project Milestones &amp;</a:t>
            </a:r>
            <a:r>
              <a:rPr spc="-30" dirty="0"/>
              <a:t> </a:t>
            </a:r>
            <a:r>
              <a:rPr spc="-70" dirty="0"/>
              <a:t>Tasks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6441"/>
              </p:ext>
            </p:extLst>
          </p:nvPr>
        </p:nvGraphicFramePr>
        <p:xfrm>
          <a:off x="173037" y="1335150"/>
          <a:ext cx="8785224" cy="4182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6064249"/>
                <a:gridCol w="1640840"/>
              </a:tblGrid>
              <a:tr h="852677">
                <a:tc>
                  <a:txBody>
                    <a:bodyPr/>
                    <a:lstStyle/>
                    <a:p>
                      <a:pPr marL="206375" marR="197485" indent="-31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oj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 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98014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18440" marR="208279" indent="26670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Create requirement specification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Develop wireframe/prototype for the website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Develop user interaction steps and flowchart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Develop HTML Pages with Bootstrap and Angular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Analysis user experience 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 Test the application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17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15. </a:t>
            </a:r>
            <a:r>
              <a:rPr dirty="0"/>
              <a:t>Milestone </a:t>
            </a:r>
            <a:r>
              <a:rPr spc="-5" dirty="0"/>
              <a:t>Feedback &amp; Action</a:t>
            </a:r>
            <a:r>
              <a:rPr spc="-150" dirty="0"/>
              <a:t> </a:t>
            </a:r>
            <a:r>
              <a:rPr spc="-5" dirty="0"/>
              <a:t>taken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31684"/>
              </p:ext>
            </p:extLst>
          </p:nvPr>
        </p:nvGraphicFramePr>
        <p:xfrm>
          <a:off x="173037" y="1190625"/>
          <a:ext cx="8784590" cy="2567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/>
                <a:gridCol w="4176395"/>
                <a:gridCol w="3312160"/>
              </a:tblGrid>
              <a:tr h="876173">
                <a:tc>
                  <a:txBody>
                    <a:bodyPr/>
                    <a:lstStyle/>
                    <a:p>
                      <a:pPr marL="44450" marR="36830" indent="26670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82370" marR="97155" indent="-10763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 from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93165" marR="1040765" indent="-14478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Taken  (Yes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47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L="52069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warning for email and password form</a:t>
                      </a:r>
                      <a:endParaRPr lang="id-ID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Add images to the profile page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144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095375"/>
          <a:ext cx="8705849" cy="5756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215"/>
                <a:gridCol w="7493634"/>
              </a:tblGrid>
              <a:tr h="335279"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Tools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Techniques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Inventory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Forms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Design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Forms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HTML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07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Metrics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Steps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Flowchart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Desired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Usability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Prototype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Screen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Prototype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1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Test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14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Project Milestones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Tasks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20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taken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Results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08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45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Improvements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16. Project Results</a:t>
            </a:r>
            <a:r>
              <a:rPr spc="-20" dirty="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951976" cy="417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8614410" cy="58240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HTML </a:t>
            </a:r>
            <a:r>
              <a:rPr sz="2000" b="1" spc="-15" dirty="0">
                <a:latin typeface="Calibri"/>
                <a:cs typeface="Calibri"/>
              </a:rPr>
              <a:t>Pages </a:t>
            </a:r>
            <a:r>
              <a:rPr sz="2000" b="1" dirty="0">
                <a:latin typeface="Calibri"/>
                <a:cs typeface="Calibri"/>
              </a:rPr>
              <a:t>being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Produced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400" spc="5" dirty="0" smtClean="0">
                <a:cs typeface="Calibri"/>
              </a:rPr>
              <a:t>Home Page</a:t>
            </a:r>
            <a:endParaRPr lang="en-US" sz="1400" spc="5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400" spc="5" dirty="0" smtClean="0">
                <a:cs typeface="Calibri"/>
              </a:rPr>
              <a:t>Search User Page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400" spc="5" dirty="0" smtClean="0">
                <a:cs typeface="Calibri"/>
              </a:rPr>
              <a:t>Register Page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400" spc="5" dirty="0" smtClean="0">
                <a:cs typeface="Calibri"/>
              </a:rPr>
              <a:t>Register Confirm Page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400" spc="5" dirty="0" smtClean="0">
                <a:cs typeface="Calibri"/>
              </a:rPr>
              <a:t>Register Confirm Email Page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400" dirty="0" smtClean="0">
                <a:cs typeface="Calibri"/>
              </a:rPr>
              <a:t>Login Page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400" dirty="0" smtClean="0">
                <a:cs typeface="Calibri"/>
              </a:rPr>
              <a:t>Forgot Password Page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400" dirty="0" smtClean="0">
                <a:cs typeface="Calibri"/>
              </a:rPr>
              <a:t>Forgot Password Confirm Page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400" dirty="0" smtClean="0">
                <a:cs typeface="Calibri"/>
              </a:rPr>
              <a:t>Profile Page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400" dirty="0" smtClean="0">
                <a:cs typeface="Calibri"/>
              </a:rPr>
              <a:t>Profile Public Page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400" dirty="0" smtClean="0">
                <a:cs typeface="Calibri"/>
              </a:rPr>
              <a:t>Profile Edit Page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US" sz="1400" dirty="0"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 smtClean="0">
                <a:latin typeface="Calibri"/>
                <a:cs typeface="Calibri"/>
              </a:rPr>
              <a:t>Links </a:t>
            </a:r>
            <a:r>
              <a:rPr sz="2000" b="1" dirty="0">
                <a:latin typeface="Calibri"/>
                <a:cs typeface="Calibri"/>
              </a:rPr>
              <a:t>of 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300" dirty="0" smtClean="0">
                <a:cs typeface="Calibri"/>
              </a:rPr>
              <a:t>Localhost:4200</a:t>
            </a:r>
            <a:endParaRPr lang="en-US" sz="13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300" dirty="0" smtClean="0">
                <a:cs typeface="Calibri"/>
              </a:rPr>
              <a:t>Localhost:4200/search</a:t>
            </a:r>
            <a:endParaRPr lang="en-US" sz="13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300" dirty="0" smtClean="0">
                <a:cs typeface="Calibri"/>
              </a:rPr>
              <a:t>Localhost:4200/register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300" dirty="0" smtClean="0">
                <a:cs typeface="Calibri"/>
              </a:rPr>
              <a:t>Localhost:4200/register-confirm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300" dirty="0" smtClean="0">
                <a:cs typeface="Calibri"/>
              </a:rPr>
              <a:t>Localhost:4200/email-confirm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300" dirty="0" smtClean="0">
                <a:cs typeface="Calibri"/>
              </a:rPr>
              <a:t>Localhost:4200/login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300" dirty="0" smtClean="0">
                <a:cs typeface="Calibri"/>
              </a:rPr>
              <a:t>Localhost:4200/forgot-password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300" dirty="0" smtClean="0">
                <a:cs typeface="Calibri"/>
              </a:rPr>
              <a:t>Localhost:4200/forgot-password-confirm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300" dirty="0" smtClean="0">
                <a:cs typeface="Calibri"/>
              </a:rPr>
              <a:t>Localhost:4200/profile/:id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300" dirty="0" smtClean="0">
                <a:cs typeface="Calibri"/>
              </a:rPr>
              <a:t>Localhost:4200/profile/:id/:</a:t>
            </a:r>
            <a:r>
              <a:rPr lang="en-US" sz="1300" dirty="0" err="1" smtClean="0">
                <a:cs typeface="Calibri"/>
              </a:rPr>
              <a:t>firstName</a:t>
            </a:r>
            <a:endParaRPr lang="en-US" sz="1300" dirty="0" smtClean="0"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300" dirty="0" smtClean="0">
                <a:cs typeface="Calibri"/>
              </a:rPr>
              <a:t>Localhost:4200/profile/:id/edit-profile</a:t>
            </a:r>
            <a:endParaRPr lang="en-US" sz="13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16. Project Results</a:t>
            </a:r>
            <a:r>
              <a:rPr spc="-20" dirty="0"/>
              <a:t> </a:t>
            </a:r>
            <a:r>
              <a:rPr dirty="0"/>
              <a:t>(2/2)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6053328" cy="1770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5705475" cy="40716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 </a:t>
            </a:r>
            <a:r>
              <a:rPr sz="2000" b="1" spc="-10" dirty="0">
                <a:latin typeface="Calibri"/>
                <a:cs typeface="Calibri"/>
              </a:rPr>
              <a:t>Capture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5" dirty="0">
                <a:latin typeface="Calibri"/>
                <a:cs typeface="Calibri"/>
              </a:rPr>
              <a:t>Pages </a:t>
            </a:r>
            <a:r>
              <a:rPr sz="2000" b="1" dirty="0">
                <a:latin typeface="Calibri"/>
                <a:cs typeface="Calibri"/>
              </a:rPr>
              <a:t>Using </a:t>
            </a:r>
            <a:r>
              <a:rPr sz="2000" b="1" spc="-10" dirty="0">
                <a:latin typeface="Calibri"/>
                <a:cs typeface="Calibri"/>
              </a:rPr>
              <a:t>Bootstrap </a:t>
            </a:r>
            <a:r>
              <a:rPr sz="2000" b="1" dirty="0">
                <a:latin typeface="Calibri"/>
                <a:cs typeface="Calibri"/>
              </a:rPr>
              <a:t>&amp;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 smtClean="0">
                <a:latin typeface="Calibri"/>
                <a:cs typeface="Calibri"/>
              </a:rPr>
              <a:t>Angula</a:t>
            </a:r>
            <a:r>
              <a:rPr lang="en-US" sz="2000" b="1" dirty="0" smtClean="0">
                <a:latin typeface="Calibri"/>
                <a:cs typeface="Calibri"/>
              </a:rPr>
              <a:t>r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668610"/>
            <a:ext cx="1905000" cy="25386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61081" y="4293263"/>
            <a:ext cx="1192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Home Page</a:t>
            </a:r>
            <a:endParaRPr lang="en-US" sz="1400" b="1" spc="-5" dirty="0">
              <a:latin typeface="Calibri"/>
              <a:cs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821" y="1676268"/>
            <a:ext cx="2730251" cy="160661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19766" y="3314279"/>
            <a:ext cx="1704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>
                <a:cs typeface="Calibri"/>
              </a:rPr>
              <a:t>Search Users Page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1999" y="6406076"/>
            <a:ext cx="1264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Register Page</a:t>
            </a:r>
            <a:endParaRPr lang="en-US" sz="1400" b="1" spc="-5" dirty="0">
              <a:latin typeface="Calibri"/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92" y="4658439"/>
            <a:ext cx="3509078" cy="17563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170" y="4668036"/>
            <a:ext cx="3345050" cy="167426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029548" y="6406076"/>
            <a:ext cx="106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Login Page</a:t>
            </a:r>
            <a:endParaRPr lang="en-US" sz="1400" b="1" spc="-5" dirty="0">
              <a:latin typeface="Calibri"/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3064" y="1663145"/>
            <a:ext cx="2467613" cy="203963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554490" y="3723743"/>
            <a:ext cx="1704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cs typeface="Calibri"/>
              </a:rPr>
              <a:t>Profile Page</a:t>
            </a:r>
            <a:endParaRPr lang="en-US" sz="1400" b="1" spc="-5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17. Proposed Improvements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336280" cy="2898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7947025" cy="111504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Improvements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pc="-10" dirty="0" smtClean="0">
                <a:cs typeface="Calibri"/>
              </a:rPr>
              <a:t>Make </a:t>
            </a:r>
            <a:r>
              <a:rPr lang="en-US" spc="-10" dirty="0">
                <a:cs typeface="Calibri"/>
              </a:rPr>
              <a:t>it easy for users to </a:t>
            </a:r>
            <a:r>
              <a:rPr lang="en-US" spc="-10" dirty="0" smtClean="0">
                <a:cs typeface="Calibri"/>
              </a:rPr>
              <a:t>register an account</a:t>
            </a:r>
            <a:endParaRPr lang="en-US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pc="-10" smtClean="0">
                <a:cs typeface="Calibri"/>
              </a:rPr>
              <a:t>Minimize </a:t>
            </a:r>
            <a:r>
              <a:rPr lang="en-US" spc="-10" dirty="0">
                <a:cs typeface="Calibri"/>
              </a:rPr>
              <a:t>errors when interacting with users</a:t>
            </a:r>
            <a:endParaRPr lang="en-US" spc="-10" dirty="0" smtClean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441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Development</a:t>
            </a:r>
            <a:r>
              <a:rPr spc="-35" dirty="0"/>
              <a:t> </a:t>
            </a:r>
            <a:r>
              <a:rPr spc="-7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4831080" cy="1496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4495165" cy="47160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10" dirty="0">
                <a:latin typeface="Calibri"/>
                <a:cs typeface="Calibri"/>
              </a:rPr>
              <a:t>Development </a:t>
            </a:r>
            <a:r>
              <a:rPr sz="2000" b="1" spc="-35" dirty="0">
                <a:latin typeface="Calibri"/>
                <a:cs typeface="Calibri"/>
              </a:rPr>
              <a:t>Tools </a:t>
            </a: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captures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 smtClean="0">
                <a:latin typeface="Calibri"/>
                <a:cs typeface="Calibri"/>
              </a:rPr>
              <a:t>Visual Studio Code</a:t>
            </a:r>
          </a:p>
          <a:p>
            <a:pPr marL="469900" lvl="1">
              <a:lnSpc>
                <a:spcPct val="100000"/>
              </a:lnSpc>
              <a:spcBef>
                <a:spcPts val="610"/>
              </a:spcBef>
              <a:tabLst>
                <a:tab pos="756285" algn="l"/>
                <a:tab pos="756920" algn="l"/>
              </a:tabLst>
            </a:pP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US" sz="1800" spc="5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US" spc="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US" sz="1800" spc="5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US" spc="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US" sz="1800" spc="5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5" dirty="0" smtClean="0">
                <a:latin typeface="Calibri"/>
                <a:cs typeface="Calibri"/>
              </a:rPr>
              <a:t>Microsoft Word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US" sz="1800" spc="5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US" spc="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US" sz="1800" spc="5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US" spc="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US" sz="1800" spc="5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US" sz="1800" spc="5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5" dirty="0" err="1" smtClean="0">
                <a:latin typeface="Calibri"/>
                <a:cs typeface="Calibri"/>
              </a:rPr>
              <a:t>Axure</a:t>
            </a:r>
            <a:r>
              <a:rPr lang="en-US" sz="1800" spc="5" dirty="0" smtClean="0">
                <a:latin typeface="Calibri"/>
                <a:cs typeface="Calibri"/>
              </a:rPr>
              <a:t> RP 10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913" y="1524003"/>
            <a:ext cx="2743200" cy="1543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912" y="3454437"/>
            <a:ext cx="2743200" cy="1543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912" y="5240975"/>
            <a:ext cx="2743200" cy="1468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76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 Feedback</a:t>
            </a:r>
            <a:r>
              <a:rPr spc="-65" dirty="0"/>
              <a:t> </a:t>
            </a:r>
            <a:r>
              <a:rPr spc="-3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934967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3585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Feedback </a:t>
            </a:r>
            <a:r>
              <a:rPr sz="2000" b="1" spc="-10" dirty="0">
                <a:latin typeface="Calibri"/>
                <a:cs typeface="Calibri"/>
              </a:rPr>
              <a:t>gathering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techniques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708728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Qualitative</a:t>
            </a:r>
          </a:p>
          <a:p>
            <a:pPr marL="342900" indent="-342900">
              <a:buAutoNum type="arabicPeriod"/>
            </a:pPr>
            <a:r>
              <a:rPr lang="en-US" dirty="0" smtClean="0"/>
              <a:t>Explore</a:t>
            </a:r>
          </a:p>
          <a:p>
            <a:pPr marL="342900" indent="-342900">
              <a:buAutoNum type="arabicPeriod"/>
            </a:pPr>
            <a:r>
              <a:rPr lang="en-US" dirty="0" smtClean="0"/>
              <a:t>Go Deep</a:t>
            </a:r>
          </a:p>
          <a:p>
            <a:pPr marL="342900" indent="-342900">
              <a:buAutoNum type="arabicPeriod"/>
            </a:pPr>
            <a:r>
              <a:rPr lang="en-US" dirty="0" smtClean="0"/>
              <a:t>Seek to Understand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2769054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Quantitative</a:t>
            </a:r>
          </a:p>
          <a:p>
            <a:pPr marL="342900" indent="-342900">
              <a:buAutoNum type="arabicPeriod"/>
            </a:pPr>
            <a:r>
              <a:rPr lang="en-US" dirty="0" smtClean="0"/>
              <a:t>Quantify</a:t>
            </a:r>
          </a:p>
          <a:p>
            <a:pPr marL="342900" indent="-342900">
              <a:buAutoNum type="arabicPeriod"/>
            </a:pPr>
            <a:r>
              <a:rPr lang="en-US" dirty="0" smtClean="0"/>
              <a:t>Validate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Decisions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299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Pages</a:t>
            </a:r>
            <a:r>
              <a:rPr spc="-60" dirty="0"/>
              <a:t> </a:t>
            </a:r>
            <a:r>
              <a:rPr dirty="0"/>
              <a:t>Inventory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5647944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5297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5" dirty="0">
                <a:latin typeface="Calibri"/>
                <a:cs typeface="Calibri"/>
              </a:rPr>
              <a:t>Pages for </a:t>
            </a:r>
            <a:r>
              <a:rPr sz="2000" b="1" spc="-5" dirty="0">
                <a:latin typeface="Calibri"/>
                <a:cs typeface="Calibri"/>
              </a:rPr>
              <a:t>which </a:t>
            </a:r>
            <a:r>
              <a:rPr sz="2000" b="1" dirty="0">
                <a:latin typeface="Calibri"/>
                <a:cs typeface="Calibri"/>
              </a:rPr>
              <a:t>UI need </a:t>
            </a:r>
            <a:r>
              <a:rPr sz="2000" b="1" spc="-10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developed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7500" y="1819275"/>
          <a:ext cx="8352155" cy="4448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/>
                <a:gridCol w="7487920"/>
              </a:tblGrid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Community Portal Home Page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Registration Page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Registration Confirmation Page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Update Profile Page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 Users Page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 Search Results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Public Profile Page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Registration Confirmation Email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Login Page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Forget Password Page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the Forget Password Confirmation Page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076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Forms &amp; Pages</a:t>
            </a:r>
            <a:r>
              <a:rPr spc="-1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02968"/>
            <a:ext cx="2687449" cy="3581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69764" y="5121309"/>
            <a:ext cx="110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Home Page</a:t>
            </a:r>
            <a:endParaRPr lang="en-US" sz="1400" b="1" spc="-5" dirty="0"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243" y="1402968"/>
            <a:ext cx="5385393" cy="31690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29840" y="5121308"/>
            <a:ext cx="1608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>
                <a:cs typeface="Calibri"/>
              </a:rPr>
              <a:t>Search Users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076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Forms &amp; Pages</a:t>
            </a:r>
            <a:r>
              <a:rPr spc="-1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65" y="1196338"/>
            <a:ext cx="9105746" cy="5702272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409366" y="4876800"/>
            <a:ext cx="1264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Register Page</a:t>
            </a:r>
            <a:endParaRPr lang="en-US" sz="1400" b="1" spc="-5" dirty="0"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852" y="3315729"/>
            <a:ext cx="1895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Register Confirm Page</a:t>
            </a:r>
            <a:endParaRPr lang="en-US" sz="1400" b="1" spc="-5" dirty="0"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86794"/>
            <a:ext cx="3625596" cy="21999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07" y="1371600"/>
            <a:ext cx="4350058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807" y="4047474"/>
            <a:ext cx="4352544" cy="16639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257800" y="5919144"/>
            <a:ext cx="2344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Register Confirm Email Page</a:t>
            </a:r>
            <a:endParaRPr lang="en-US" sz="1400" b="1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11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076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Forms &amp; Pages</a:t>
            </a:r>
            <a:r>
              <a:rPr spc="-1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65" y="1196338"/>
            <a:ext cx="9105746" cy="5702272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47739" y="4574932"/>
            <a:ext cx="106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Login Page</a:t>
            </a:r>
            <a:endParaRPr lang="en-US" sz="1400" b="1" spc="-5" dirty="0"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5455" y="3306586"/>
            <a:ext cx="1887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 smtClean="0">
                <a:latin typeface="Calibri"/>
                <a:cs typeface="Calibri"/>
              </a:rPr>
              <a:t>Forgot Password Page</a:t>
            </a:r>
            <a:endParaRPr lang="en-US" sz="1400" b="1" spc="-5" dirty="0"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73246" y="5835412"/>
            <a:ext cx="2518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lang="en-US" sz="1400" b="1" spc="-5" dirty="0">
                <a:cs typeface="Calibri"/>
              </a:rPr>
              <a:t>Forgot Password Confirm Page</a:t>
            </a:r>
            <a:endParaRPr lang="en-US" sz="1400" b="1" spc="-5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9" y="2988563"/>
            <a:ext cx="3630168" cy="1449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783" y="1441223"/>
            <a:ext cx="3454400" cy="16804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751" y="4301496"/>
            <a:ext cx="3456432" cy="13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917</Words>
  <Application>Microsoft Office PowerPoint</Application>
  <PresentationFormat>On-screen Show (4:3)</PresentationFormat>
  <Paragraphs>423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</vt:lpstr>
      <vt:lpstr>Times New Roman</vt:lpstr>
      <vt:lpstr>Wingdings</vt:lpstr>
      <vt:lpstr>Office Theme</vt:lpstr>
      <vt:lpstr>Design &amp; Develop Front End Community Portal</vt:lpstr>
      <vt:lpstr>Document History</vt:lpstr>
      <vt:lpstr>Contents</vt:lpstr>
      <vt:lpstr>1. Development Tools</vt:lpstr>
      <vt:lpstr>2. Feedback Techniques</vt:lpstr>
      <vt:lpstr>3. Pages Inventory</vt:lpstr>
      <vt:lpstr>4. Forms &amp; Pages Design</vt:lpstr>
      <vt:lpstr>4. Forms &amp; Pages Design</vt:lpstr>
      <vt:lpstr>4. Forms &amp; Pages Design</vt:lpstr>
      <vt:lpstr>4. Forms &amp; Pages Design</vt:lpstr>
      <vt:lpstr>5. Forms &amp; Pages Feedback</vt:lpstr>
      <vt:lpstr>6. HTML Pages</vt:lpstr>
      <vt:lpstr>6. HTML Pages</vt:lpstr>
      <vt:lpstr>6. HTML Pages</vt:lpstr>
      <vt:lpstr>6. HTML Pages</vt:lpstr>
      <vt:lpstr>7. Usability Metrics</vt:lpstr>
      <vt:lpstr>8. User Interaction Steps</vt:lpstr>
      <vt:lpstr>9. User Interaction Flowchart</vt:lpstr>
      <vt:lpstr>10. Current &amp; Desired Usability</vt:lpstr>
      <vt:lpstr>11. Prototype Screen</vt:lpstr>
      <vt:lpstr>11. Prototype Screen</vt:lpstr>
      <vt:lpstr>11. Prototype Screen</vt:lpstr>
      <vt:lpstr>11. Prototype Screen</vt:lpstr>
      <vt:lpstr>11. Prototype Screen</vt:lpstr>
      <vt:lpstr>12. Prototype Feedback</vt:lpstr>
      <vt:lpstr>13. Usability Test</vt:lpstr>
      <vt:lpstr>13. Usability Test</vt:lpstr>
      <vt:lpstr>14. Project Milestones &amp; Tasks</vt:lpstr>
      <vt:lpstr>15. Milestone Feedback &amp; Action taken</vt:lpstr>
      <vt:lpstr>16. Project Results (1/2)</vt:lpstr>
      <vt:lpstr>16. Project Results (2/2)</vt:lpstr>
      <vt:lpstr>17. Proposed 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Asus</cp:lastModifiedBy>
  <cp:revision>15</cp:revision>
  <dcterms:created xsi:type="dcterms:W3CDTF">2019-08-03T07:20:33Z</dcterms:created>
  <dcterms:modified xsi:type="dcterms:W3CDTF">2022-07-16T15:13:29Z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2019-08-03T00:00:00Z</vt:filetime>
  </property>
</Properties>
</file>