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1" r:id="rId5"/>
    <p:sldMasterId id="2147483654" r:id="rId6"/>
  </p:sldMasterIdLst>
  <p:notesMasterIdLst>
    <p:notesMasterId r:id="rId24"/>
  </p:notesMasterIdLst>
  <p:handoutMasterIdLst>
    <p:handoutMasterId r:id="rId25"/>
  </p:handoutMasterIdLst>
  <p:sldIdLst>
    <p:sldId id="338" r:id="rId7"/>
    <p:sldId id="372" r:id="rId8"/>
    <p:sldId id="494" r:id="rId9"/>
    <p:sldId id="534" r:id="rId10"/>
    <p:sldId id="537" r:id="rId11"/>
    <p:sldId id="536" r:id="rId12"/>
    <p:sldId id="538" r:id="rId13"/>
    <p:sldId id="540" r:id="rId14"/>
    <p:sldId id="542" r:id="rId15"/>
    <p:sldId id="505" r:id="rId16"/>
    <p:sldId id="496" r:id="rId17"/>
    <p:sldId id="501" r:id="rId18"/>
    <p:sldId id="513" r:id="rId19"/>
    <p:sldId id="544" r:id="rId20"/>
    <p:sldId id="502" r:id="rId21"/>
    <p:sldId id="543" r:id="rId22"/>
    <p:sldId id="504" r:id="rId23"/>
  </p:sldIdLst>
  <p:sldSz cx="9144000" cy="6858000" type="screen4x3"/>
  <p:notesSz cx="9939338" cy="6807200"/>
  <p:custDataLst>
    <p:tags r:id="rId26"/>
  </p:custData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>
          <p15:clr>
            <a:srgbClr val="A4A3A4"/>
          </p15:clr>
        </p15:guide>
        <p15:guide id="2" pos="2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  <a:srgbClr val="CAD9EC"/>
    <a:srgbClr val="E7CFCF"/>
    <a:srgbClr val="F7FCE0"/>
    <a:srgbClr val="E9F7A3"/>
    <a:srgbClr val="93176C"/>
    <a:srgbClr val="FFC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0" autoAdjust="0"/>
    <p:restoredTop sz="94660"/>
  </p:normalViewPr>
  <p:slideViewPr>
    <p:cSldViewPr snapToObjects="1" showGuides="1">
      <p:cViewPr varScale="1">
        <p:scale>
          <a:sx n="63" d="100"/>
          <a:sy n="63" d="100"/>
        </p:scale>
        <p:origin x="1224" y="60"/>
      </p:cViewPr>
      <p:guideLst>
        <p:guide orient="horz" pos="2614"/>
        <p:guide pos="220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kanth Godhavari Raman" userId="f3e16b2d-1399-42e5-baae-5a6641bf7323" providerId="ADAL" clId="{00C30B5C-E5E1-4BC9-9EF3-4324DC5C6941}"/>
    <pc:docChg chg="addSld modSld">
      <pc:chgData name="Srikanth Godhavari Raman" userId="f3e16b2d-1399-42e5-baae-5a6641bf7323" providerId="ADAL" clId="{00C30B5C-E5E1-4BC9-9EF3-4324DC5C6941}" dt="2020-09-27T12:54:53.020" v="57" actId="20577"/>
      <pc:docMkLst>
        <pc:docMk/>
      </pc:docMkLst>
      <pc:sldChg chg="modSp mod">
        <pc:chgData name="Srikanth Godhavari Raman" userId="f3e16b2d-1399-42e5-baae-5a6641bf7323" providerId="ADAL" clId="{00C30B5C-E5E1-4BC9-9EF3-4324DC5C6941}" dt="2020-09-27T12:52:11.163" v="4" actId="20577"/>
        <pc:sldMkLst>
          <pc:docMk/>
          <pc:sldMk cId="0" sldId="338"/>
        </pc:sldMkLst>
        <pc:spChg chg="mod">
          <ac:chgData name="Srikanth Godhavari Raman" userId="f3e16b2d-1399-42e5-baae-5a6641bf7323" providerId="ADAL" clId="{00C30B5C-E5E1-4BC9-9EF3-4324DC5C6941}" dt="2020-09-27T12:52:11.163" v="4" actId="20577"/>
          <ac:spMkLst>
            <pc:docMk/>
            <pc:sldMk cId="0" sldId="338"/>
            <ac:spMk id="6" creationId="{85DFC0B0-FB48-41B8-9972-916748A1C7B0}"/>
          </ac:spMkLst>
        </pc:spChg>
      </pc:sldChg>
      <pc:sldChg chg="addSp modSp new mod">
        <pc:chgData name="Srikanth Godhavari Raman" userId="f3e16b2d-1399-42e5-baae-5a6641bf7323" providerId="ADAL" clId="{00C30B5C-E5E1-4BC9-9EF3-4324DC5C6941}" dt="2020-09-27T12:54:53.020" v="57" actId="20577"/>
        <pc:sldMkLst>
          <pc:docMk/>
          <pc:sldMk cId="3562007102" sldId="541"/>
        </pc:sldMkLst>
        <pc:spChg chg="mod">
          <ac:chgData name="Srikanth Godhavari Raman" userId="f3e16b2d-1399-42e5-baae-5a6641bf7323" providerId="ADAL" clId="{00C30B5C-E5E1-4BC9-9EF3-4324DC5C6941}" dt="2020-09-27T12:53:07.014" v="44" actId="20577"/>
          <ac:spMkLst>
            <pc:docMk/>
            <pc:sldMk cId="3562007102" sldId="541"/>
            <ac:spMk id="2" creationId="{90B94D4F-E673-471D-BBF6-6D79B2B17710}"/>
          </ac:spMkLst>
        </pc:spChg>
        <pc:spChg chg="add mod">
          <ac:chgData name="Srikanth Godhavari Raman" userId="f3e16b2d-1399-42e5-baae-5a6641bf7323" providerId="ADAL" clId="{00C30B5C-E5E1-4BC9-9EF3-4324DC5C6941}" dt="2020-09-27T12:54:53.020" v="57" actId="20577"/>
          <ac:spMkLst>
            <pc:docMk/>
            <pc:sldMk cId="3562007102" sldId="541"/>
            <ac:spMk id="4" creationId="{14D21595-9C18-4DA1-B7F6-45CA26796CA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C703604F-02DC-482D-AFEE-5BDBA002C0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6888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ヒラギノ角ゴ Pro W3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AD8BAF-504F-489F-B142-D79120DD46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30863" y="0"/>
            <a:ext cx="4306887" cy="3413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ヒラギノ角ゴ Pro W3" pitchFamily="1" charset="-128"/>
              </a:defRPr>
            </a:lvl1pPr>
          </a:lstStyle>
          <a:p>
            <a:pPr>
              <a:defRPr/>
            </a:pPr>
            <a:fld id="{7D0E23B5-E032-41A0-A9E8-F318D9478D12}" type="datetimeFigureOut">
              <a:rPr lang="en-US" altLang="en-US"/>
              <a:pPr>
                <a:defRPr/>
              </a:pPr>
              <a:t>8/23/2022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ABF372D-7742-458B-887F-126A48255D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65888"/>
            <a:ext cx="4306888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ヒラギノ角ゴ Pro W3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BEC907A-1B62-49FB-962A-1ADE5F31CE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30863" y="6465888"/>
            <a:ext cx="4306887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ヒラギノ角ゴ Pro W3" pitchFamily="2" charset="-128"/>
              </a:defRPr>
            </a:lvl1pPr>
          </a:lstStyle>
          <a:p>
            <a:pPr>
              <a:defRPr/>
            </a:pPr>
            <a:fld id="{4B13ACCF-08E0-430C-9A9D-1845EB7725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6C99510-02CE-4AD1-A9E9-7C68FAA6CC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6888" cy="339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ヒラギノ角ゴ Pro W3" pitchFamily="-65" charset="-128"/>
                <a:cs typeface="+mn-cs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BD59BC2-A268-4048-892D-C2165FB61C3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630863" y="0"/>
            <a:ext cx="4306887" cy="339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ヒラギノ角ゴ Pro W3" pitchFamily="1" charset="-128"/>
              </a:defRPr>
            </a:lvl1pPr>
          </a:lstStyle>
          <a:p>
            <a:pPr>
              <a:defRPr/>
            </a:pPr>
            <a:fld id="{D2EE04E8-31F4-42C2-B95E-BFDAFD2674DA}" type="datetimeFigureOut">
              <a:rPr lang="en-US" altLang="en-US"/>
              <a:pPr>
                <a:defRPr/>
              </a:pPr>
              <a:t>8/23/2022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D456ECF8-1E2B-455B-9DC0-85BB745471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268663" y="511175"/>
            <a:ext cx="3402012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SG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7089C99F-EA2B-4EE6-B715-31A1319F0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93775" y="3232150"/>
            <a:ext cx="7951788" cy="30638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SG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3C3C1ED-1BF8-4E8B-B031-126FB30D8B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465888"/>
            <a:ext cx="4306888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ヒラギノ角ゴ Pro W3" pitchFamily="-65" charset="-128"/>
                <a:cs typeface="+mn-cs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8951131-2388-4048-9ABA-5F914F9F9A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630863" y="6465888"/>
            <a:ext cx="4306887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ヒラギノ角ゴ Pro W3" pitchFamily="2" charset="-128"/>
              </a:defRPr>
            </a:lvl1pPr>
          </a:lstStyle>
          <a:p>
            <a:pPr>
              <a:defRPr/>
            </a:pPr>
            <a:fld id="{BAAEEC78-BEC1-4E73-AE9E-66766B2988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2703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xmlns="" id="{7E0B277C-17CB-432A-8C2F-54439118987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xmlns="" id="{D43299A5-2104-4241-807A-73BE69A2EF9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xmlns="" id="{2C8B8FC2-0C9A-462D-A65B-0B241A10AC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5C141B1B-7171-4450-B1E9-45D1BE64481E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128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xmlns="" id="{74DBE464-4812-4717-B861-8E652505AB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xmlns="" id="{4EB7A2B0-A247-4E81-8DB1-8014294EC1A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xmlns="" id="{177E92BE-F11F-4CBB-88F4-0AF0ADF8A3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D8B69888-EF38-425B-96E7-358D72E6EDFE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2440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xmlns="" id="{2517BC44-6A78-4136-BE04-8FD8FC847F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xmlns="" id="{71CCECFB-0CDB-4AA3-8795-9447CE9A54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xmlns="" id="{D1835A97-158B-4169-920D-CEDF92C4C3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70A7864A-2CA0-4139-ADA5-7C435F860913}" type="slidenum">
              <a:rPr lang="en-US" altLang="en-US" smtClean="0">
                <a:solidFill>
                  <a:srgbClr val="000000"/>
                </a:solidFill>
              </a:rPr>
              <a:pPr/>
              <a:t>10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02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xmlns="" id="{BE1DBCDE-A288-427C-A944-074E0AE949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xmlns="" id="{7DACFE1E-8280-4CC5-A69E-1AEB920168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xmlns="" id="{F0DE737C-8BC5-4758-9BCE-E701F0FC47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634DB49E-AA0E-46D7-9352-E3A300B8E8C6}" type="slidenum">
              <a:rPr lang="en-US" altLang="en-US" smtClean="0">
                <a:solidFill>
                  <a:srgbClr val="000000"/>
                </a:solidFill>
              </a:rPr>
              <a:pPr/>
              <a:t>11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261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xmlns="" id="{0666F4D4-82BA-4492-A54E-91E11B65D3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xmlns="" id="{BE879E88-B410-441F-9859-D77264522A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xmlns="" id="{A75F97AA-0C2D-4C04-A715-C038F28934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521F76DF-9AFC-4138-B158-A3996032228C}" type="slidenum">
              <a:rPr lang="en-US" altLang="en-US" smtClean="0">
                <a:solidFill>
                  <a:srgbClr val="000000"/>
                </a:solidFill>
              </a:rPr>
              <a:pPr/>
              <a:t>12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14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xmlns="" id="{83128059-7841-4BD6-BB80-F52422BC74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xmlns="" id="{B8BCBCC6-6713-4FC3-8868-2E4906BF5BA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xmlns="" id="{BB86AA2F-F8AA-4D81-88D4-F744437ED8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EB850B30-BB0F-4867-8806-ADEA3534A677}" type="slidenum">
              <a:rPr lang="en-US" altLang="en-US" smtClean="0">
                <a:solidFill>
                  <a:srgbClr val="000000"/>
                </a:solidFill>
              </a:rPr>
              <a:pPr/>
              <a:t>15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554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xmlns="" id="{83128059-7841-4BD6-BB80-F52422BC74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xmlns="" id="{B8BCBCC6-6713-4FC3-8868-2E4906BF5BA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xmlns="" id="{BB86AA2F-F8AA-4D81-88D4-F744437ED8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EB850B30-BB0F-4867-8806-ADEA3534A677}" type="slidenum">
              <a:rPr lang="en-US" altLang="en-US" smtClean="0">
                <a:solidFill>
                  <a:srgbClr val="000000"/>
                </a:solidFill>
              </a:rPr>
              <a:pPr/>
              <a:t>16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986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xmlns="" id="{F64E1642-CBF8-4B98-B948-921CE0185E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xmlns="" id="{6EF03B1E-CB2B-47EE-A944-E65E192F7C5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xmlns="" id="{804829CB-1C5B-4443-944F-4E118684A3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11DFFAE4-DBB8-425A-A86B-2CD7B54AD074}" type="slidenum">
              <a:rPr lang="en-US" altLang="en-US" smtClean="0">
                <a:solidFill>
                  <a:srgbClr val="000000"/>
                </a:solidFill>
              </a:rPr>
              <a:pPr/>
              <a:t>17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68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 bwMode="auto">
          <a:xfrm>
            <a:off x="179513" y="404664"/>
            <a:ext cx="582076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95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8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667000"/>
            <a:ext cx="5867400" cy="762000"/>
          </a:xfrm>
          <a:prstGeom prst="rect">
            <a:avLst/>
          </a:prstGeom>
        </p:spPr>
        <p:txBody>
          <a:bodyPr/>
          <a:lstStyle>
            <a:lvl1pPr algn="l">
              <a:defRPr sz="2700" baseline="0">
                <a:solidFill>
                  <a:srgbClr val="93176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048000" y="3429000"/>
            <a:ext cx="5867400" cy="457200"/>
          </a:xfrm>
          <a:prstGeom prst="rect">
            <a:avLst/>
          </a:prstGeom>
        </p:spPr>
        <p:txBody>
          <a:bodyPr vert="horz"/>
          <a:lstStyle>
            <a:lvl1pPr>
              <a:buNone/>
              <a:defRPr sz="1050" baseline="0">
                <a:solidFill>
                  <a:srgbClr val="93176C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374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titled-4.jpg">
            <a:extLst>
              <a:ext uri="{FF2B5EF4-FFF2-40B4-BE49-F238E27FC236}">
                <a16:creationId xmlns:a16="http://schemas.microsoft.com/office/drawing/2014/main" xmlns="" id="{CC49FBEB-E28E-467F-B589-B691FC552E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8894763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>
            <a:extLst>
              <a:ext uri="{FF2B5EF4-FFF2-40B4-BE49-F238E27FC236}">
                <a16:creationId xmlns:a16="http://schemas.microsoft.com/office/drawing/2014/main" xmlns="" id="{F914CA09-5CA4-434F-9526-F5E0FC74C1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738" y="252413"/>
            <a:ext cx="2081212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342900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ヒラギノ角ゴ Pro W3" pitchFamily="-65" charset="-128"/>
          <a:cs typeface="ヒラギノ角ゴ Pro W3" pitchFamily="-65" charset="-128"/>
        </a:defRPr>
      </a:lvl1pPr>
      <a:lvl2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2pPr>
      <a:lvl3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3pPr>
      <a:lvl4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4pPr>
      <a:lvl5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5pPr>
      <a:lvl6pPr marL="3429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6pPr>
      <a:lvl7pPr marL="6858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7pPr>
      <a:lvl8pPr marL="10287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8pPr>
      <a:lvl9pPr marL="13716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9pPr>
    </p:titleStyle>
    <p:bodyStyle>
      <a:lvl1pPr marL="257175" indent="-257175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 pitchFamily="-65" charset="-128"/>
        </a:defRPr>
      </a:lvl1pPr>
      <a:lvl2pPr marL="557213" indent="-214313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2pPr>
      <a:lvl3pPr marL="8572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Untitled-4.jpg">
            <a:extLst>
              <a:ext uri="{FF2B5EF4-FFF2-40B4-BE49-F238E27FC236}">
                <a16:creationId xmlns:a16="http://schemas.microsoft.com/office/drawing/2014/main" xmlns="" id="{C6666E74-1F75-42FA-AB2D-1A2962D2B4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3048000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xmlns="" id="{997C836E-6491-4AB5-87C0-52C6B5678A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027113"/>
            <a:ext cx="2598737" cy="103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ctr" defTabSz="342900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ヒラギノ角ゴ Pro W3" pitchFamily="-65" charset="-128"/>
          <a:cs typeface="ヒラギノ角ゴ Pro W3" pitchFamily="-65" charset="-128"/>
        </a:defRPr>
      </a:lvl1pPr>
      <a:lvl2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2pPr>
      <a:lvl3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3pPr>
      <a:lvl4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4pPr>
      <a:lvl5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5pPr>
      <a:lvl6pPr marL="3429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6pPr>
      <a:lvl7pPr marL="6858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7pPr>
      <a:lvl8pPr marL="10287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8pPr>
      <a:lvl9pPr marL="13716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9pPr>
    </p:titleStyle>
    <p:bodyStyle>
      <a:lvl1pPr marL="257175" indent="-257175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 pitchFamily="-65" charset="-128"/>
        </a:defRPr>
      </a:lvl1pPr>
      <a:lvl2pPr marL="557213" indent="-214313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2pPr>
      <a:lvl3pPr marL="8572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342900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ヒラギノ角ゴ Pro W3" pitchFamily="-65" charset="-128"/>
          <a:cs typeface="ヒラギノ角ゴ Pro W3" pitchFamily="-65" charset="-128"/>
        </a:defRPr>
      </a:lvl1pPr>
      <a:lvl2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2pPr>
      <a:lvl3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3pPr>
      <a:lvl4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4pPr>
      <a:lvl5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5pPr>
      <a:lvl6pPr marL="3429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6pPr>
      <a:lvl7pPr marL="6858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7pPr>
      <a:lvl8pPr marL="10287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8pPr>
      <a:lvl9pPr marL="13716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9pPr>
    </p:titleStyle>
    <p:bodyStyle>
      <a:lvl1pPr marL="257175" indent="-257175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 pitchFamily="-65" charset="-128"/>
        </a:defRPr>
      </a:lvl1pPr>
      <a:lvl2pPr marL="557213" indent="-214313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2pPr>
      <a:lvl3pPr marL="8572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xmlns="" id="{D0F0A00E-823B-4851-B915-47C782B33BD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2667000"/>
            <a:ext cx="8915400" cy="762000"/>
          </a:xfrm>
          <a:solidFill>
            <a:schemeClr val="bg1">
              <a:lumMod val="85000"/>
            </a:schemeClr>
          </a:solidFill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Plan, Design, Develop, and Test Report Application </a:t>
            </a:r>
            <a:endParaRPr lang="en-GB" altLang="en-US" dirty="0">
              <a:ea typeface="ヒラギノ角ゴ Pro W3" charset="-128"/>
            </a:endParaRPr>
          </a:p>
        </p:txBody>
      </p:sp>
      <p:sp>
        <p:nvSpPr>
          <p:cNvPr id="5123" name="Title 1">
            <a:extLst>
              <a:ext uri="{FF2B5EF4-FFF2-40B4-BE49-F238E27FC236}">
                <a16:creationId xmlns:a16="http://schemas.microsoft.com/office/drawing/2014/main" xmlns="" id="{9943F5AA-E44A-462B-A8FC-39B76FFACCDE}"/>
              </a:ext>
            </a:extLst>
          </p:cNvPr>
          <p:cNvSpPr txBox="1">
            <a:spLocks/>
          </p:cNvSpPr>
          <p:nvPr/>
        </p:nvSpPr>
        <p:spPr bwMode="auto">
          <a:xfrm>
            <a:off x="0" y="3289300"/>
            <a:ext cx="5867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1500">
                <a:solidFill>
                  <a:srgbClr val="93176C"/>
                </a:solidFill>
                <a:latin typeface="Calibri" panose="020F0502020204030204" pitchFamily="34" charset="0"/>
              </a:rPr>
              <a:t>Module Project</a:t>
            </a:r>
            <a:endParaRPr lang="en-GB" altLang="en-US" sz="1500">
              <a:solidFill>
                <a:srgbClr val="93176C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D1E2B7E-1984-4A38-B999-D3FC5F0148C2}"/>
              </a:ext>
            </a:extLst>
          </p:cNvPr>
          <p:cNvSpPr txBox="1">
            <a:spLocks/>
          </p:cNvSpPr>
          <p:nvPr/>
        </p:nvSpPr>
        <p:spPr bwMode="auto">
          <a:xfrm>
            <a:off x="31750" y="4724400"/>
            <a:ext cx="4324350" cy="1008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en-US" sz="1400" b="1" dirty="0">
                <a:latin typeface="+mn-lt"/>
              </a:rPr>
              <a:t>Start Date		</a:t>
            </a:r>
            <a:r>
              <a:rPr lang="en-US" altLang="en-US" sz="1400" b="1" dirty="0" smtClean="0">
                <a:latin typeface="+mn-lt"/>
              </a:rPr>
              <a:t>: 9 August 2022</a:t>
            </a:r>
            <a:r>
              <a:rPr lang="en-US" altLang="en-US" sz="1400" b="1" dirty="0">
                <a:latin typeface="+mn-lt"/>
              </a:rPr>
              <a:t>	</a:t>
            </a:r>
          </a:p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en-US" sz="1400" b="1" dirty="0">
                <a:latin typeface="+mn-lt"/>
              </a:rPr>
              <a:t>End Date		</a:t>
            </a:r>
            <a:r>
              <a:rPr lang="en-US" altLang="en-US" sz="1400" b="1" dirty="0" smtClean="0">
                <a:latin typeface="+mn-lt"/>
              </a:rPr>
              <a:t>: </a:t>
            </a:r>
            <a:r>
              <a:rPr lang="en-US" altLang="en-US" sz="1400" b="1" dirty="0" smtClean="0">
                <a:latin typeface="+mn-lt"/>
              </a:rPr>
              <a:t>24 </a:t>
            </a:r>
            <a:r>
              <a:rPr lang="en-US" altLang="en-US" sz="1400" b="1" dirty="0" smtClean="0">
                <a:latin typeface="+mn-lt"/>
              </a:rPr>
              <a:t>August 2022</a:t>
            </a:r>
            <a:r>
              <a:rPr lang="en-US" altLang="en-US" sz="1400" b="1" dirty="0">
                <a:latin typeface="+mn-lt"/>
              </a:rPr>
              <a:t>	</a:t>
            </a:r>
          </a:p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en-US" sz="1400" b="1" dirty="0">
                <a:latin typeface="+mn-lt"/>
              </a:rPr>
              <a:t>Submission Date	</a:t>
            </a:r>
            <a:r>
              <a:rPr lang="en-US" altLang="en-US" sz="1400" b="1" dirty="0" smtClean="0">
                <a:latin typeface="+mn-lt"/>
              </a:rPr>
              <a:t>: 23 August 2022</a:t>
            </a:r>
            <a:r>
              <a:rPr lang="en-US" altLang="en-US" sz="1400" b="1" dirty="0">
                <a:latin typeface="+mn-lt"/>
              </a:rPr>
              <a:t>	</a:t>
            </a:r>
          </a:p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altLang="en-US" sz="1400" dirty="0">
              <a:latin typeface="+mn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85DFC0B0-FB48-41B8-9972-916748A1C7B0}"/>
              </a:ext>
            </a:extLst>
          </p:cNvPr>
          <p:cNvSpPr txBox="1">
            <a:spLocks/>
          </p:cNvSpPr>
          <p:nvPr/>
        </p:nvSpPr>
        <p:spPr bwMode="auto">
          <a:xfrm>
            <a:off x="-17463" y="3933825"/>
            <a:ext cx="7345363" cy="719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en-US" sz="1400" b="1" dirty="0">
                <a:latin typeface="+mn-lt"/>
              </a:rPr>
              <a:t>Module: </a:t>
            </a:r>
            <a:r>
              <a:rPr lang="en-US" altLang="en-US" sz="1400" dirty="0">
                <a:latin typeface="+mn-lt"/>
              </a:rPr>
              <a:t> </a:t>
            </a:r>
            <a:r>
              <a:rPr lang="en-SG" altLang="en-US" sz="1400" dirty="0">
                <a:latin typeface="+mn-lt"/>
              </a:rPr>
              <a:t>NICF-Application Implementation (SF)</a:t>
            </a:r>
            <a:endParaRPr lang="en-US" altLang="en-US" sz="1400" dirty="0">
              <a:latin typeface="+mn-lt"/>
            </a:endParaRPr>
          </a:p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en-US" sz="1400" dirty="0">
                <a:latin typeface="+mn-lt"/>
              </a:rPr>
              <a:t>Course: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3AAE6609-8189-419A-853E-0A3E5EB230FA}"/>
              </a:ext>
            </a:extLst>
          </p:cNvPr>
          <p:cNvSpPr txBox="1">
            <a:spLocks/>
          </p:cNvSpPr>
          <p:nvPr/>
        </p:nvSpPr>
        <p:spPr bwMode="auto">
          <a:xfrm>
            <a:off x="4508500" y="4724400"/>
            <a:ext cx="4324350" cy="1008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en-US" sz="1400" b="1" dirty="0">
                <a:latin typeface="+mn-lt"/>
              </a:rPr>
              <a:t>Learner Name	</a:t>
            </a:r>
            <a:r>
              <a:rPr lang="en-US" altLang="en-US" sz="1400" b="1" dirty="0" smtClean="0">
                <a:latin typeface="+mn-lt"/>
              </a:rPr>
              <a:t>: </a:t>
            </a:r>
            <a:r>
              <a:rPr lang="en-US" altLang="en-US" sz="1400" b="1" dirty="0" err="1" smtClean="0">
                <a:latin typeface="+mn-lt"/>
              </a:rPr>
              <a:t>Wildan</a:t>
            </a:r>
            <a:r>
              <a:rPr lang="en-US" altLang="en-US" sz="1400" b="1" dirty="0" smtClean="0">
                <a:latin typeface="+mn-lt"/>
              </a:rPr>
              <a:t> </a:t>
            </a:r>
            <a:r>
              <a:rPr lang="en-US" altLang="en-US" sz="1400" b="1" dirty="0" err="1" smtClean="0">
                <a:latin typeface="+mn-lt"/>
              </a:rPr>
              <a:t>Luqmanul</a:t>
            </a:r>
            <a:r>
              <a:rPr lang="en-US" altLang="en-US" sz="1400" b="1" dirty="0" smtClean="0">
                <a:latin typeface="+mn-lt"/>
              </a:rPr>
              <a:t> Hakim </a:t>
            </a:r>
            <a:r>
              <a:rPr lang="en-US" altLang="en-US" sz="1400" b="1" dirty="0">
                <a:latin typeface="+mn-lt"/>
              </a:rPr>
              <a:t>	</a:t>
            </a:r>
          </a:p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en-US" sz="1400" b="1" dirty="0">
                <a:latin typeface="+mn-lt"/>
              </a:rPr>
              <a:t>Enrollment ID	</a:t>
            </a:r>
            <a:r>
              <a:rPr lang="en-US" altLang="en-US" sz="1400" b="1" dirty="0" smtClean="0">
                <a:latin typeface="+mn-lt"/>
              </a:rPr>
              <a:t>: BDSE-0322</a:t>
            </a:r>
            <a:r>
              <a:rPr lang="en-US" altLang="en-US" sz="1400" b="1" dirty="0">
                <a:latin typeface="+mn-lt"/>
              </a:rPr>
              <a:t>	</a:t>
            </a:r>
          </a:p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en-US" sz="1400" b="1" dirty="0">
                <a:latin typeface="+mn-lt"/>
              </a:rPr>
              <a:t>Presentation Date	:	</a:t>
            </a:r>
          </a:p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altLang="en-US" sz="140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2">
            <a:extLst>
              <a:ext uri="{FF2B5EF4-FFF2-40B4-BE49-F238E27FC236}">
                <a16:creationId xmlns:a16="http://schemas.microsoft.com/office/drawing/2014/main" xmlns="" id="{5E6AA0FD-9082-4122-BEF1-DF7D4F695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 dirty="0">
                <a:solidFill>
                  <a:srgbClr val="FFFFFF"/>
                </a:solidFill>
                <a:cs typeface="Arial" panose="020B0604020202020204" pitchFamily="34" charset="0"/>
              </a:rPr>
              <a:t>6. Testing Tools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95" y="1255689"/>
            <a:ext cx="4032448" cy="21737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15648" y="3505893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ProjectLibre</a:t>
            </a:r>
            <a:endParaRPr lang="id-ID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383" y="1260253"/>
            <a:ext cx="4102534" cy="21602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46095" y="3514039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Microsoft PowerPoint</a:t>
            </a:r>
            <a:endParaRPr lang="id-ID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467" y="4070152"/>
            <a:ext cx="4028876" cy="21739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44607" y="6256766"/>
            <a:ext cx="187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Microsoft Word</a:t>
            </a:r>
            <a:endParaRPr lang="id-ID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2">
            <a:extLst>
              <a:ext uri="{FF2B5EF4-FFF2-40B4-BE49-F238E27FC236}">
                <a16:creationId xmlns:a16="http://schemas.microsoft.com/office/drawing/2014/main" xmlns="" id="{72FFFAD6-E9FC-4B9F-B507-F97A8036F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 dirty="0">
                <a:solidFill>
                  <a:srgbClr val="FFFFFF"/>
                </a:solidFill>
                <a:cs typeface="Arial" panose="020B0604020202020204" pitchFamily="34" charset="0"/>
              </a:rPr>
              <a:t>7. Project Milestones &amp; Tasks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E6B66746-91C1-45DF-8ACB-514FAF532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306779"/>
              </p:ext>
            </p:extLst>
          </p:nvPr>
        </p:nvGraphicFramePr>
        <p:xfrm>
          <a:off x="153988" y="1196975"/>
          <a:ext cx="8785225" cy="3692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643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407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852662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>
                          <a:effectLst/>
                        </a:rPr>
                        <a:t>Project Task ID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>
                          <a:effectLst/>
                        </a:rPr>
                        <a:t>Project Task Description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>
                          <a:effectLst/>
                        </a:rPr>
                        <a:t>Project Milestone</a:t>
                      </a:r>
                      <a:r>
                        <a:rPr lang="en-SG" sz="1800" u="none" strike="noStrike" baseline="0" dirty="0">
                          <a:effectLst/>
                        </a:rPr>
                        <a:t> ID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49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4989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>
                          <a:effectLst/>
                        </a:rPr>
                        <a:t> 1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49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SG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Analyze</a:t>
                      </a: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and suggest choice of Test Methods</a:t>
                      </a:r>
                    </a:p>
                  </a:txBody>
                  <a:tcPr marL="6350" marR="6350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>
                          <a:effectLst/>
                        </a:rPr>
                        <a:t> 1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49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4988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>
                          <a:effectLst/>
                        </a:rPr>
                        <a:t> 2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49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 the Test Optimally</a:t>
                      </a:r>
                    </a:p>
                  </a:txBody>
                  <a:tcPr marL="6350" marR="6350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>
                          <a:effectLst/>
                        </a:rPr>
                        <a:t> 1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49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4989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>
                          <a:effectLst/>
                        </a:rPr>
                        <a:t> 3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49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 the Phase Test Plan</a:t>
                      </a:r>
                    </a:p>
                  </a:txBody>
                  <a:tcPr marL="6350" marR="6350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>
                          <a:effectLst/>
                        </a:rPr>
                        <a:t> 1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49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4982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>
                          <a:effectLst/>
                        </a:rPr>
                        <a:t> 5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49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 Test Cases &amp; Scripts</a:t>
                      </a:r>
                    </a:p>
                  </a:txBody>
                  <a:tcPr marL="6350" marR="6350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>
                          <a:effectLst/>
                        </a:rPr>
                        <a:t> 2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49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0258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>
                          <a:effectLst/>
                        </a:rPr>
                        <a:t> 6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49" marB="0" anchor="ctr"/>
                </a:tc>
                <a:tc>
                  <a:txBody>
                    <a:bodyPr/>
                    <a:lstStyle/>
                    <a:p>
                      <a:pPr marL="7200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Execute the Tests &amp; Document the results</a:t>
                      </a:r>
                    </a:p>
                  </a:txBody>
                  <a:tcPr marL="6350" marR="6350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>
                          <a:effectLst/>
                        </a:rPr>
                        <a:t> 3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49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2">
            <a:extLst>
              <a:ext uri="{FF2B5EF4-FFF2-40B4-BE49-F238E27FC236}">
                <a16:creationId xmlns:a16="http://schemas.microsoft.com/office/drawing/2014/main" xmlns="" id="{78D747EB-8894-4B97-89EF-EFFF4A434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 dirty="0">
                <a:solidFill>
                  <a:srgbClr val="FFFFFF"/>
                </a:solidFill>
                <a:cs typeface="Arial" panose="020B0604020202020204" pitchFamily="34" charset="0"/>
              </a:rPr>
              <a:t>8. Milestone Feedback &amp; Action taken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695DAF1B-141E-4E7E-8ED7-73B003EF0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867871"/>
              </p:ext>
            </p:extLst>
          </p:nvPr>
        </p:nvGraphicFramePr>
        <p:xfrm>
          <a:off x="179388" y="1196975"/>
          <a:ext cx="8785225" cy="5607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765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124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876113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>
                          <a:effectLst/>
                        </a:rPr>
                        <a:t>Project</a:t>
                      </a:r>
                      <a:r>
                        <a:rPr lang="en-SG" sz="1800" u="none" strike="noStrike" baseline="0" dirty="0">
                          <a:effectLst/>
                        </a:rPr>
                        <a:t> Milestone ID 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>
                          <a:effectLst/>
                        </a:rPr>
                        <a:t>Milestone Feedback received from</a:t>
                      </a:r>
                      <a:r>
                        <a:rPr lang="en-SG" sz="1800" u="none" strike="noStrike" baseline="0" dirty="0">
                          <a:effectLst/>
                        </a:rPr>
                        <a:t> Tutor / Learning Facilitator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Action Taken</a:t>
                      </a:r>
                    </a:p>
                    <a:p>
                      <a:pPr algn="ctr" fontAlgn="ctr"/>
                      <a:r>
                        <a:rPr lang="en-SG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(Yes / No)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804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>
                          <a:effectLst/>
                        </a:rPr>
                        <a:t> 1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SG" sz="1800" u="none" strike="noStrike" dirty="0" smtClean="0">
                          <a:effectLst/>
                        </a:rPr>
                        <a:t>Mention all of type</a:t>
                      </a:r>
                      <a:r>
                        <a:rPr lang="en-SG" sz="1800" u="none" strike="noStrike" baseline="0" dirty="0" smtClean="0">
                          <a:effectLst/>
                        </a:rPr>
                        <a:t> in Waterfall model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8043">
                <a:tc vMerge="1">
                  <a:txBody>
                    <a:bodyPr/>
                    <a:lstStyle/>
                    <a:p>
                      <a:pPr algn="ctr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SG" sz="1800" u="none" strike="noStrike" dirty="0" smtClean="0">
                          <a:effectLst/>
                        </a:rPr>
                        <a:t>Delete requirement that are not included in Non-</a:t>
                      </a:r>
                      <a:r>
                        <a:rPr lang="en-SG" sz="1800" u="none" strike="noStrike" dirty="0" err="1" smtClean="0">
                          <a:effectLst/>
                        </a:rPr>
                        <a:t>Funcional</a:t>
                      </a:r>
                      <a:r>
                        <a:rPr lang="en-SG" sz="1800" u="none" strike="noStrike" baseline="0" dirty="0" smtClean="0">
                          <a:effectLst/>
                        </a:rPr>
                        <a:t> Requirements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8043">
                <a:tc vMerge="1">
                  <a:txBody>
                    <a:bodyPr/>
                    <a:lstStyle/>
                    <a:p>
                      <a:pPr algn="ctr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SG" sz="1800" u="none" strike="noStrike" dirty="0" smtClean="0">
                          <a:effectLst/>
                        </a:rPr>
                        <a:t>Update Project Background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8043">
                <a:tc vMerge="1">
                  <a:txBody>
                    <a:bodyPr/>
                    <a:lstStyle/>
                    <a:p>
                      <a:pPr algn="ctr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SG" sz="1800" u="none" strike="noStrike" dirty="0" smtClean="0">
                          <a:effectLst/>
                        </a:rPr>
                        <a:t>Update Database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804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>
                          <a:effectLst/>
                        </a:rPr>
                        <a:t>2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SG" sz="1800" u="none" strike="noStrike" dirty="0">
                          <a:effectLst/>
                        </a:rPr>
                        <a:t> 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8043">
                <a:tc vMerge="1">
                  <a:txBody>
                    <a:bodyPr/>
                    <a:lstStyle/>
                    <a:p>
                      <a:pPr algn="ctr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SG" sz="1800" u="none" strike="noStrike" dirty="0">
                          <a:effectLst/>
                        </a:rPr>
                        <a:t> 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8043">
                <a:tc vMerge="1">
                  <a:txBody>
                    <a:bodyPr/>
                    <a:lstStyle/>
                    <a:p>
                      <a:pPr algn="ctr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SG" sz="1800" u="none" strike="noStrike" dirty="0">
                          <a:effectLst/>
                        </a:rPr>
                        <a:t> 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48043">
                <a:tc vMerge="1">
                  <a:txBody>
                    <a:bodyPr/>
                    <a:lstStyle/>
                    <a:p>
                      <a:pPr algn="ctr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SG" sz="1800" u="none" strike="noStrike" dirty="0">
                          <a:effectLst/>
                        </a:rPr>
                        <a:t> 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48043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>
                          <a:effectLst/>
                        </a:rPr>
                        <a:t>3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SG" sz="1800" u="none" strike="noStrike" dirty="0">
                          <a:effectLst/>
                        </a:rPr>
                        <a:t> 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48043">
                <a:tc vMerge="1">
                  <a:txBody>
                    <a:bodyPr/>
                    <a:lstStyle/>
                    <a:p>
                      <a:pPr algn="ctr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SG" sz="1800" u="none" strike="noStrike" dirty="0">
                          <a:effectLst/>
                        </a:rPr>
                        <a:t> 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48043">
                <a:tc vMerge="1">
                  <a:txBody>
                    <a:bodyPr/>
                    <a:lstStyle/>
                    <a:p>
                      <a:pPr algn="ctr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SG" sz="1800" u="none" strike="noStrike" dirty="0">
                          <a:effectLst/>
                        </a:rPr>
                        <a:t> 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48043">
                <a:tc vMerge="1">
                  <a:txBody>
                    <a:bodyPr/>
                    <a:lstStyle/>
                    <a:p>
                      <a:pPr algn="ctr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SG" sz="1800" u="none" strike="noStrike" dirty="0">
                          <a:effectLst/>
                        </a:rPr>
                        <a:t> 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48043">
                <a:tc vMerge="1">
                  <a:txBody>
                    <a:bodyPr/>
                    <a:lstStyle/>
                    <a:p>
                      <a:pPr algn="ctr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SG" sz="1800" u="none" strike="noStrike" dirty="0">
                          <a:effectLst/>
                        </a:rPr>
                        <a:t> 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xmlns="" id="{65004193-7EE2-49D6-8F90-C90ADA1BAE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404813"/>
            <a:ext cx="76327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SG" altLang="en-US" sz="2600" b="0" dirty="0">
                <a:solidFill>
                  <a:srgbClr val="FFFFFF"/>
                </a:solidFill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</a:rPr>
              <a:t>9. Modifications Made based On Feedback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47" y="4742620"/>
            <a:ext cx="7245555" cy="20162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056" y="4412403"/>
            <a:ext cx="7912507" cy="6604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247" y="1175370"/>
            <a:ext cx="7049153" cy="32538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xmlns="" id="{65004193-7EE2-49D6-8F90-C90ADA1BAE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404813"/>
            <a:ext cx="76327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SG" altLang="en-US" sz="2600" b="0" dirty="0">
                <a:solidFill>
                  <a:srgbClr val="FFFFFF"/>
                </a:solidFill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</a:rPr>
              <a:t>9. Modifications Made based On Feedback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55249"/>
            <a:ext cx="7912507" cy="66043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437" y="2708919"/>
            <a:ext cx="5567278" cy="37742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77281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2">
            <a:extLst>
              <a:ext uri="{FF2B5EF4-FFF2-40B4-BE49-F238E27FC236}">
                <a16:creationId xmlns:a16="http://schemas.microsoft.com/office/drawing/2014/main" xmlns="" id="{4ECD1B85-4448-479B-B488-9F907A733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 dirty="0">
                <a:solidFill>
                  <a:srgbClr val="FFFFFF"/>
                </a:solidFill>
                <a:cs typeface="Arial" panose="020B0604020202020204" pitchFamily="34" charset="0"/>
              </a:rPr>
              <a:t>10. Project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628800"/>
            <a:ext cx="5982134" cy="281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209" y="4448700"/>
            <a:ext cx="6025597" cy="19326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3528" y="1340768"/>
            <a:ext cx="10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Unit Test</a:t>
            </a:r>
            <a:endParaRPr lang="id-ID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2">
            <a:extLst>
              <a:ext uri="{FF2B5EF4-FFF2-40B4-BE49-F238E27FC236}">
                <a16:creationId xmlns:a16="http://schemas.microsoft.com/office/drawing/2014/main" xmlns="" id="{4ECD1B85-4448-479B-B488-9F907A733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 dirty="0">
                <a:solidFill>
                  <a:srgbClr val="FFFFFF"/>
                </a:solidFill>
                <a:cs typeface="Arial" panose="020B0604020202020204" pitchFamily="34" charset="0"/>
              </a:rPr>
              <a:t>10. Project Results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793" y="1500729"/>
            <a:ext cx="6113090" cy="12081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2708920"/>
            <a:ext cx="6113090" cy="37966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3528" y="1340768"/>
            <a:ext cx="110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UAT Test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95642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Box 2">
            <a:extLst>
              <a:ext uri="{FF2B5EF4-FFF2-40B4-BE49-F238E27FC236}">
                <a16:creationId xmlns:a16="http://schemas.microsoft.com/office/drawing/2014/main" xmlns="" id="{D3AB802A-056F-444A-9970-2144C03AB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 dirty="0">
                <a:solidFill>
                  <a:srgbClr val="FFFFFF"/>
                </a:solidFill>
                <a:cs typeface="Arial" panose="020B0604020202020204" pitchFamily="34" charset="0"/>
              </a:rPr>
              <a:t>11. Proposed Improvements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9D0CD53-A092-414F-B89B-CA1AE9D05931}"/>
              </a:ext>
            </a:extLst>
          </p:cNvPr>
          <p:cNvSpPr/>
          <p:nvPr/>
        </p:nvSpPr>
        <p:spPr>
          <a:xfrm>
            <a:off x="107950" y="1196975"/>
            <a:ext cx="8856663" cy="5545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>
                <a:solidFill>
                  <a:schemeClr val="tx1"/>
                </a:solidFill>
              </a:rPr>
              <a:t>List of Improvements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GB" dirty="0" smtClean="0">
                <a:solidFill>
                  <a:schemeClr val="tx1"/>
                </a:solidFill>
              </a:rPr>
              <a:t>Update </a:t>
            </a:r>
            <a:r>
              <a:rPr lang="en-GB" dirty="0">
                <a:solidFill>
                  <a:schemeClr val="tx1"/>
                </a:solidFill>
              </a:rPr>
              <a:t>a waterfall model specifically and in accordance with the </a:t>
            </a:r>
            <a:r>
              <a:rPr lang="en-GB" dirty="0" smtClean="0">
                <a:solidFill>
                  <a:schemeClr val="tx1"/>
                </a:solidFill>
              </a:rPr>
              <a:t>plan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 smtClean="0">
                <a:solidFill>
                  <a:schemeClr val="tx1"/>
                </a:solidFill>
              </a:rPr>
              <a:t>Try </a:t>
            </a:r>
            <a:r>
              <a:rPr lang="en-SG" dirty="0">
                <a:solidFill>
                  <a:schemeClr val="tx1"/>
                </a:solidFill>
              </a:rPr>
              <a:t>use other SDLC Model and compare with Waterfall model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xmlns="" id="{41330A95-86EE-47DB-8BBC-7419D9A9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3" y="1160463"/>
            <a:ext cx="5453062" cy="342900"/>
          </a:xfrm>
        </p:spPr>
        <p:txBody>
          <a:bodyPr/>
          <a:lstStyle/>
          <a:p>
            <a:pPr algn="l">
              <a:defRPr/>
            </a:pPr>
            <a:r>
              <a:rPr lang="en-US" altLang="en-US">
                <a:ea typeface="ヒラギノ角ゴ Pro W3" charset="-128"/>
              </a:rPr>
              <a:t>Contents</a:t>
            </a:r>
            <a:endParaRPr lang="en-GB" altLang="en-US">
              <a:ea typeface="ヒラギノ角ゴ Pro W3" charset="-128"/>
            </a:endParaRPr>
          </a:p>
        </p:txBody>
      </p:sp>
      <p:sp>
        <p:nvSpPr>
          <p:cNvPr id="6147" name="TextBox 3">
            <a:extLst>
              <a:ext uri="{FF2B5EF4-FFF2-40B4-BE49-F238E27FC236}">
                <a16:creationId xmlns:a16="http://schemas.microsoft.com/office/drawing/2014/main" xmlns="" id="{B4E8A053-B954-469B-BAA0-0BAD6B4DE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>
                <a:solidFill>
                  <a:schemeClr val="bg1"/>
                </a:solidFill>
                <a:cs typeface="Arial" panose="020B0604020202020204" pitchFamily="34" charset="0"/>
              </a:rPr>
              <a:t>Document History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5BE3DCB5-EF6A-445F-AB68-3317A281A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537942"/>
              </p:ext>
            </p:extLst>
          </p:nvPr>
        </p:nvGraphicFramePr>
        <p:xfrm>
          <a:off x="166688" y="1160463"/>
          <a:ext cx="8640762" cy="2184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01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970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4659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9708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Version Number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Effective Date of release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Summary of Included Changes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Author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6778">
                <a:tc>
                  <a:txBody>
                    <a:bodyPr/>
                    <a:lstStyle/>
                    <a:p>
                      <a:pPr marL="5715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541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r>
                        <a:rPr lang="en-US" sz="1600" baseline="30000" dirty="0">
                          <a:effectLst/>
                        </a:rPr>
                        <a:t>th</a:t>
                      </a:r>
                      <a:r>
                        <a:rPr lang="en-US" sz="1600" dirty="0">
                          <a:effectLst/>
                        </a:rPr>
                        <a:t> March 2016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160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First Edition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604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Satya CVS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6778">
                <a:tc>
                  <a:txBody>
                    <a:bodyPr/>
                    <a:lstStyle/>
                    <a:p>
                      <a:pPr marL="5715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ヒラギノ角ゴ Pro W3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541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ヒラギノ角ゴ Pro W3"/>
                          <a:cs typeface="Times New Roman" panose="02020603050405020304" pitchFamily="18" charset="0"/>
                        </a:rPr>
                        <a:t>23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ヒラギノ角ゴ Pro W3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ヒラギノ角ゴ Pro W3"/>
                          <a:cs typeface="Times New Roman" panose="02020603050405020304" pitchFamily="18" charset="0"/>
                        </a:rPr>
                        <a:t> Jul 2018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160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ヒラギノ角ゴ Pro W3"/>
                          <a:cs typeface="Times New Roman" panose="02020603050405020304" pitchFamily="18" charset="0"/>
                        </a:rPr>
                        <a:t>Changed for Module 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604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ヒラギノ角ゴ Pro W3"/>
                          <a:cs typeface="Times New Roman" panose="02020603050405020304" pitchFamily="18" charset="0"/>
                        </a:rPr>
                        <a:t>Shrinivas K 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8420957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xmlns="" id="{34AB9868-174E-4CF9-84F8-E5A06411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3" y="1160463"/>
            <a:ext cx="5453062" cy="342900"/>
          </a:xfrm>
        </p:spPr>
        <p:txBody>
          <a:bodyPr/>
          <a:lstStyle/>
          <a:p>
            <a:pPr algn="l">
              <a:defRPr/>
            </a:pPr>
            <a:r>
              <a:rPr lang="en-US" altLang="en-US">
                <a:ea typeface="ヒラギノ角ゴ Pro W3" charset="-128"/>
              </a:rPr>
              <a:t>Contents</a:t>
            </a:r>
            <a:endParaRPr lang="en-GB" altLang="en-US">
              <a:ea typeface="ヒラギノ角ゴ Pro W3" charset="-128"/>
            </a:endParaRPr>
          </a:p>
        </p:txBody>
      </p:sp>
      <p:sp>
        <p:nvSpPr>
          <p:cNvPr id="8195" name="TextBox 3">
            <a:extLst>
              <a:ext uri="{FF2B5EF4-FFF2-40B4-BE49-F238E27FC236}">
                <a16:creationId xmlns:a16="http://schemas.microsoft.com/office/drawing/2014/main" xmlns="" id="{A6FE6D4A-AD83-4EB0-A2AD-2E9E9A100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>
                <a:solidFill>
                  <a:schemeClr val="bg1"/>
                </a:solidFill>
                <a:cs typeface="Arial" panose="020B0604020202020204" pitchFamily="34" charset="0"/>
              </a:rPr>
              <a:t>Contents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6F2896E3-39EB-4ECA-AD65-AB059FA4F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819871"/>
              </p:ext>
            </p:extLst>
          </p:nvPr>
        </p:nvGraphicFramePr>
        <p:xfrm>
          <a:off x="179388" y="1101725"/>
          <a:ext cx="870585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227">
                  <a:extLst>
                    <a:ext uri="{9D8B030D-6E8A-4147-A177-3AD203B41FA5}">
                      <a16:colId xmlns:a16="http://schemas.microsoft.com/office/drawing/2014/main" xmlns="" val="2834307532"/>
                    </a:ext>
                  </a:extLst>
                </a:gridCol>
                <a:gridCol w="7493623">
                  <a:extLst>
                    <a:ext uri="{9D8B030D-6E8A-4147-A177-3AD203B41FA5}">
                      <a16:colId xmlns:a16="http://schemas.microsoft.com/office/drawing/2014/main" xmlns="" val="4186691054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S. No.</a:t>
                      </a:r>
                    </a:p>
                  </a:txBody>
                  <a:tcPr marL="91436" marR="91436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Description</a:t>
                      </a:r>
                    </a:p>
                  </a:txBody>
                  <a:tcPr marL="91436" marR="91436" marT="45709" marB="45709" anchor="ctr"/>
                </a:tc>
                <a:extLst>
                  <a:ext uri="{0D108BD9-81ED-4DB2-BD59-A6C34878D82A}">
                    <a16:rowId xmlns:a16="http://schemas.microsoft.com/office/drawing/2014/main" xmlns="" val="169872334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</a:t>
                      </a:r>
                    </a:p>
                  </a:txBody>
                  <a:tcPr marL="91436" marR="91436" marT="45709" marB="45709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Different Types of Testing</a:t>
                      </a:r>
                    </a:p>
                  </a:txBody>
                  <a:tcPr marL="6350" marR="6350" marT="6351" marB="0" anchor="b"/>
                </a:tc>
                <a:extLst>
                  <a:ext uri="{0D108BD9-81ED-4DB2-BD59-A6C34878D82A}">
                    <a16:rowId xmlns:a16="http://schemas.microsoft.com/office/drawing/2014/main" xmlns="" val="338346075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02</a:t>
                      </a:r>
                    </a:p>
                  </a:txBody>
                  <a:tcPr marL="91436" marR="91436" marT="45709" marB="45709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How Different Testing Helps</a:t>
                      </a:r>
                    </a:p>
                  </a:txBody>
                  <a:tcPr marL="6350" marR="6350" marT="6351" marB="0" anchor="b"/>
                </a:tc>
                <a:extLst>
                  <a:ext uri="{0D108BD9-81ED-4DB2-BD59-A6C34878D82A}">
                    <a16:rowId xmlns:a16="http://schemas.microsoft.com/office/drawing/2014/main" xmlns="" val="50245396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03</a:t>
                      </a:r>
                    </a:p>
                  </a:txBody>
                  <a:tcPr marL="91436" marR="91436" marT="45709" marB="45709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Tests Selected</a:t>
                      </a:r>
                    </a:p>
                  </a:txBody>
                  <a:tcPr marL="6350" marR="6350" marT="6351" marB="0" anchor="b"/>
                </a:tc>
                <a:extLst>
                  <a:ext uri="{0D108BD9-81ED-4DB2-BD59-A6C34878D82A}">
                    <a16:rowId xmlns:a16="http://schemas.microsoft.com/office/drawing/2014/main" xmlns="" val="388821469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04</a:t>
                      </a:r>
                    </a:p>
                  </a:txBody>
                  <a:tcPr marL="91436" marR="91436" marT="45709" marB="45709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Schedule</a:t>
                      </a:r>
                    </a:p>
                  </a:txBody>
                  <a:tcPr marL="6350" marR="6350" marT="6351" marB="0" anchor="b"/>
                </a:tc>
                <a:extLst>
                  <a:ext uri="{0D108BD9-81ED-4DB2-BD59-A6C34878D82A}">
                    <a16:rowId xmlns:a16="http://schemas.microsoft.com/office/drawing/2014/main" xmlns="" val="349327525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05</a:t>
                      </a:r>
                    </a:p>
                  </a:txBody>
                  <a:tcPr marL="91436" marR="91436" marT="45709" marB="45709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Results</a:t>
                      </a:r>
                    </a:p>
                  </a:txBody>
                  <a:tcPr marL="6350" marR="6350" marT="6351" marB="0" anchor="b"/>
                </a:tc>
                <a:extLst>
                  <a:ext uri="{0D108BD9-81ED-4DB2-BD59-A6C34878D82A}">
                    <a16:rowId xmlns:a16="http://schemas.microsoft.com/office/drawing/2014/main" xmlns="" val="142949751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06</a:t>
                      </a:r>
                    </a:p>
                  </a:txBody>
                  <a:tcPr marL="91436" marR="91436" marT="45709" marB="45709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Testing Tools</a:t>
                      </a:r>
                    </a:p>
                  </a:txBody>
                  <a:tcPr marL="6350" marR="6350" marT="6351" marB="0" anchor="b"/>
                </a:tc>
                <a:extLst>
                  <a:ext uri="{0D108BD9-81ED-4DB2-BD59-A6C34878D82A}">
                    <a16:rowId xmlns:a16="http://schemas.microsoft.com/office/drawing/2014/main" xmlns="" val="125768429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07</a:t>
                      </a:r>
                    </a:p>
                  </a:txBody>
                  <a:tcPr marL="91436" marR="91436" marT="45709" marB="45709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Milestone &amp; Tasks</a:t>
                      </a:r>
                    </a:p>
                  </a:txBody>
                  <a:tcPr marL="6350" marR="6350" marT="6351" marB="0" anchor="b"/>
                </a:tc>
                <a:extLst>
                  <a:ext uri="{0D108BD9-81ED-4DB2-BD59-A6C34878D82A}">
                    <a16:rowId xmlns:a16="http://schemas.microsoft.com/office/drawing/2014/main" xmlns="" val="129718549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08</a:t>
                      </a:r>
                    </a:p>
                  </a:txBody>
                  <a:tcPr marL="91436" marR="91436" marT="45709" marB="45709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Milestone Feedback &amp; Action Taken</a:t>
                      </a:r>
                    </a:p>
                  </a:txBody>
                  <a:tcPr marL="6350" marR="6350" marT="6351" marB="0" anchor="b"/>
                </a:tc>
                <a:extLst>
                  <a:ext uri="{0D108BD9-81ED-4DB2-BD59-A6C34878D82A}">
                    <a16:rowId xmlns:a16="http://schemas.microsoft.com/office/drawing/2014/main" xmlns="" val="313409706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09</a:t>
                      </a:r>
                    </a:p>
                  </a:txBody>
                  <a:tcPr marL="91436" marR="91436" marT="45709" marB="45709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Modifications Made Based on Feedback</a:t>
                      </a:r>
                    </a:p>
                  </a:txBody>
                  <a:tcPr marL="6350" marR="6350" marT="6351" marB="0" anchor="b"/>
                </a:tc>
                <a:extLst>
                  <a:ext uri="{0D108BD9-81ED-4DB2-BD59-A6C34878D82A}">
                    <a16:rowId xmlns:a16="http://schemas.microsoft.com/office/drawing/2014/main" xmlns="" val="118263067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</a:t>
                      </a:r>
                    </a:p>
                  </a:txBody>
                  <a:tcPr marL="91436" marR="91436" marT="45709" marB="45709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Results</a:t>
                      </a:r>
                    </a:p>
                  </a:txBody>
                  <a:tcPr marL="6350" marR="6350" marT="6351" marB="0" anchor="b"/>
                </a:tc>
                <a:extLst>
                  <a:ext uri="{0D108BD9-81ED-4DB2-BD59-A6C34878D82A}">
                    <a16:rowId xmlns:a16="http://schemas.microsoft.com/office/drawing/2014/main" xmlns="" val="18014393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</a:t>
                      </a:r>
                    </a:p>
                  </a:txBody>
                  <a:tcPr marL="91436" marR="91436" marT="45709" marB="45709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Proposed Improvements</a:t>
                      </a:r>
                    </a:p>
                  </a:txBody>
                  <a:tcPr marL="6350" marR="6350" marT="6351" marB="0" anchor="b"/>
                </a:tc>
                <a:extLst>
                  <a:ext uri="{0D108BD9-81ED-4DB2-BD59-A6C34878D82A}">
                    <a16:rowId xmlns:a16="http://schemas.microsoft.com/office/drawing/2014/main" xmlns="" val="383569073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">
            <a:extLst>
              <a:ext uri="{FF2B5EF4-FFF2-40B4-BE49-F238E27FC236}">
                <a16:creationId xmlns:a16="http://schemas.microsoft.com/office/drawing/2014/main" xmlns="" id="{792C8CC4-A556-4608-8FB1-142A09AD0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 dirty="0">
                <a:solidFill>
                  <a:srgbClr val="FFFFFF"/>
                </a:solidFill>
                <a:cs typeface="Arial" panose="020B0604020202020204" pitchFamily="34" charset="0"/>
              </a:rPr>
              <a:t>1. </a:t>
            </a:r>
            <a:r>
              <a:rPr lang="en-SG" altLang="en-US" sz="2800" dirty="0">
                <a:solidFill>
                  <a:schemeClr val="bg1"/>
                </a:solidFill>
              </a:rPr>
              <a:t>Different Types of Testing</a:t>
            </a:r>
            <a:endParaRPr lang="en-US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36A239B-950E-4A7B-8B35-F67E199CFE49}"/>
              </a:ext>
            </a:extLst>
          </p:cNvPr>
          <p:cNvSpPr/>
          <p:nvPr/>
        </p:nvSpPr>
        <p:spPr>
          <a:xfrm>
            <a:off x="107950" y="1196975"/>
            <a:ext cx="8856663" cy="5545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dirty="0">
                <a:solidFill>
                  <a:schemeClr val="tx1"/>
                </a:solidFill>
              </a:rPr>
              <a:t>List types of Testing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‒"/>
              <a:defRPr/>
            </a:pPr>
            <a:r>
              <a:rPr lang="id-ID" dirty="0">
                <a:solidFill>
                  <a:schemeClr val="tx1"/>
                </a:solidFill>
              </a:rPr>
              <a:t>Unit tests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‒"/>
              <a:defRPr/>
            </a:pPr>
            <a:r>
              <a:rPr lang="en-US" dirty="0" smtClean="0">
                <a:solidFill>
                  <a:schemeClr val="tx1"/>
                </a:solidFill>
              </a:rPr>
              <a:t>UAT Testing</a:t>
            </a:r>
            <a:endParaRPr lang="en-SG" dirty="0" smtClean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endParaRPr lang="en-SG" sz="20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2">
            <a:extLst>
              <a:ext uri="{FF2B5EF4-FFF2-40B4-BE49-F238E27FC236}">
                <a16:creationId xmlns:a16="http://schemas.microsoft.com/office/drawing/2014/main" xmlns="" id="{02CD415C-F722-4BCE-AC49-EC3B0C061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 dirty="0">
                <a:solidFill>
                  <a:srgbClr val="FFFFFF"/>
                </a:solidFill>
                <a:cs typeface="Arial" panose="020B0604020202020204" pitchFamily="34" charset="0"/>
              </a:rPr>
              <a:t>2. </a:t>
            </a:r>
            <a:r>
              <a:rPr lang="en-SG" altLang="en-US" sz="2800" dirty="0">
                <a:solidFill>
                  <a:srgbClr val="FFFFFF"/>
                </a:solidFill>
                <a:cs typeface="Arial" panose="020B0604020202020204" pitchFamily="34" charset="0"/>
              </a:rPr>
              <a:t>How Different Test Helps</a:t>
            </a:r>
            <a:endParaRPr lang="en-US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36A239B-950E-4A7B-8B35-F67E199CFE49}"/>
              </a:ext>
            </a:extLst>
          </p:cNvPr>
          <p:cNvSpPr/>
          <p:nvPr/>
        </p:nvSpPr>
        <p:spPr>
          <a:xfrm>
            <a:off x="107950" y="1196975"/>
            <a:ext cx="8856663" cy="5545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dirty="0">
                <a:solidFill>
                  <a:schemeClr val="tx1"/>
                </a:solidFill>
              </a:rPr>
              <a:t>Write briefly on how different tests helps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SG" sz="2000" b="1" dirty="0" smtClean="0">
                <a:solidFill>
                  <a:schemeClr val="tx1"/>
                </a:solidFill>
              </a:rPr>
              <a:t>Unit Test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chemeClr val="tx1"/>
                </a:solidFill>
              </a:rPr>
              <a:t>Unit testing saves time and </a:t>
            </a:r>
            <a:r>
              <a:rPr lang="en-GB" sz="2000" dirty="0" smtClean="0">
                <a:solidFill>
                  <a:schemeClr val="tx1"/>
                </a:solidFill>
              </a:rPr>
              <a:t>money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chemeClr val="tx1"/>
                </a:solidFill>
              </a:rPr>
              <a:t>Unit testing helps gauge </a:t>
            </a:r>
            <a:r>
              <a:rPr lang="en-GB" dirty="0" smtClean="0">
                <a:solidFill>
                  <a:schemeClr val="tx1"/>
                </a:solidFill>
              </a:rPr>
              <a:t>performance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chemeClr val="tx1"/>
                </a:solidFill>
              </a:rPr>
              <a:t>Unit testing improves code coverage </a:t>
            </a:r>
            <a:endParaRPr lang="en-GB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UAT Testing</a:t>
            </a:r>
            <a:endParaRPr lang="en-GB" b="1" dirty="0">
              <a:solidFill>
                <a:schemeClr val="tx1"/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dirty="0" smtClean="0">
                <a:solidFill>
                  <a:schemeClr val="tx1"/>
                </a:solidFill>
              </a:rPr>
              <a:t>To </a:t>
            </a:r>
            <a:r>
              <a:rPr lang="en-GB" dirty="0">
                <a:solidFill>
                  <a:schemeClr val="tx1"/>
                </a:solidFill>
              </a:rPr>
              <a:t>confirm that the software product can perform all the business functions.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chemeClr val="tx1"/>
                </a:solidFill>
              </a:rPr>
              <a:t>To confirm that the software product is usable from the end-users perspective.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chemeClr val="tx1"/>
                </a:solidFill>
              </a:rPr>
              <a:t>To certify that the software product is ready to move to production.</a:t>
            </a:r>
            <a:endParaRPr lang="en-SG" dirty="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2">
            <a:extLst>
              <a:ext uri="{FF2B5EF4-FFF2-40B4-BE49-F238E27FC236}">
                <a16:creationId xmlns:a16="http://schemas.microsoft.com/office/drawing/2014/main" xmlns="" id="{DCC0450B-3E1A-4D77-A9D8-10BE20A5A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 dirty="0">
                <a:solidFill>
                  <a:srgbClr val="FFFFFF"/>
                </a:solidFill>
                <a:cs typeface="Arial" panose="020B0604020202020204" pitchFamily="34" charset="0"/>
              </a:rPr>
              <a:t>3. </a:t>
            </a:r>
            <a:r>
              <a:rPr lang="en-SG" altLang="en-US" sz="2800" dirty="0">
                <a:solidFill>
                  <a:schemeClr val="bg1"/>
                </a:solidFill>
              </a:rPr>
              <a:t>Tests Selected</a:t>
            </a:r>
            <a:endParaRPr lang="en-US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36A239B-950E-4A7B-8B35-F67E199CFE49}"/>
              </a:ext>
            </a:extLst>
          </p:cNvPr>
          <p:cNvSpPr/>
          <p:nvPr/>
        </p:nvSpPr>
        <p:spPr>
          <a:xfrm>
            <a:off x="107950" y="1196975"/>
            <a:ext cx="8856663" cy="5545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dirty="0" smtClean="0">
                <a:solidFill>
                  <a:schemeClr val="tx1"/>
                </a:solidFill>
              </a:rPr>
              <a:t>List the testing methods selected to test the project</a:t>
            </a:r>
            <a:endParaRPr lang="en-SG" dirty="0">
              <a:solidFill>
                <a:schemeClr val="tx1"/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SG" sz="2000" b="1" dirty="0" smtClean="0">
                <a:solidFill>
                  <a:schemeClr val="tx1"/>
                </a:solidFill>
              </a:rPr>
              <a:t>Unit Testing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SG" sz="2000" b="1" dirty="0" smtClean="0">
                <a:solidFill>
                  <a:schemeClr val="tx1"/>
                </a:solidFill>
              </a:rPr>
              <a:t>UAT Testing</a:t>
            </a:r>
            <a:endParaRPr lang="en-SG" sz="20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2">
            <a:extLst>
              <a:ext uri="{FF2B5EF4-FFF2-40B4-BE49-F238E27FC236}">
                <a16:creationId xmlns:a16="http://schemas.microsoft.com/office/drawing/2014/main" xmlns="" id="{88583B5B-4AB7-43D7-8673-3F4245981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 dirty="0">
                <a:solidFill>
                  <a:srgbClr val="FFFFFF"/>
                </a:solidFill>
                <a:cs typeface="Arial" panose="020B0604020202020204" pitchFamily="34" charset="0"/>
              </a:rPr>
              <a:t>4. </a:t>
            </a:r>
            <a:r>
              <a:rPr lang="en-SG" altLang="en-US" sz="2800" dirty="0">
                <a:solidFill>
                  <a:schemeClr val="bg1"/>
                </a:solidFill>
              </a:rPr>
              <a:t>Test Schedule</a:t>
            </a:r>
            <a:endParaRPr lang="en-US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36A239B-950E-4A7B-8B35-F67E199CFE49}"/>
              </a:ext>
            </a:extLst>
          </p:cNvPr>
          <p:cNvSpPr/>
          <p:nvPr/>
        </p:nvSpPr>
        <p:spPr>
          <a:xfrm>
            <a:off x="107950" y="1196975"/>
            <a:ext cx="8856663" cy="5545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dirty="0">
                <a:solidFill>
                  <a:schemeClr val="tx1"/>
                </a:solidFill>
              </a:rPr>
              <a:t>Create an optimal test schedule</a:t>
            </a: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895074"/>
              </p:ext>
            </p:extLst>
          </p:nvPr>
        </p:nvGraphicFramePr>
        <p:xfrm>
          <a:off x="251519" y="1916828"/>
          <a:ext cx="8263830" cy="39604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4190"/>
                <a:gridCol w="3148307"/>
                <a:gridCol w="2066750"/>
                <a:gridCol w="1074583"/>
              </a:tblGrid>
              <a:tr h="330037">
                <a:tc>
                  <a:txBody>
                    <a:bodyPr/>
                    <a:lstStyle/>
                    <a:p>
                      <a:pPr marL="7874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Test Schedule ID		: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TSCH01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037">
                <a:tc>
                  <a:txBody>
                    <a:bodyPr/>
                    <a:lstStyle/>
                    <a:p>
                      <a:pPr marL="7874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Product ID / Name		: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ABC Jobs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037">
                <a:tc>
                  <a:txBody>
                    <a:bodyPr/>
                    <a:lstStyle/>
                    <a:p>
                      <a:pPr marL="7874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Product Version or Build	: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0.0.0.1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037">
                <a:tc>
                  <a:txBody>
                    <a:bodyPr/>
                    <a:lstStyle/>
                    <a:p>
                      <a:pPr marL="7874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Present Owner		: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Wildan Luqmanul Hakim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Software Engineer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id-ID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037">
                <a:tc>
                  <a:txBody>
                    <a:bodyPr/>
                    <a:lstStyle/>
                    <a:p>
                      <a:pPr marL="7874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Created On			: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19 August 2022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037">
                <a:tc>
                  <a:txBody>
                    <a:bodyPr/>
                    <a:lstStyle/>
                    <a:p>
                      <a:pPr marL="7874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Review On			: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037">
                <a:tc>
                  <a:txBody>
                    <a:bodyPr/>
                    <a:lstStyle/>
                    <a:p>
                      <a:pPr marL="7874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Review By			: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Dani Crowther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QA Manager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037">
                <a:tc>
                  <a:txBody>
                    <a:bodyPr/>
                    <a:lstStyle/>
                    <a:p>
                      <a:pPr marL="7874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Review Comments		: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Great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037">
                <a:tc>
                  <a:txBody>
                    <a:bodyPr/>
                    <a:lstStyle/>
                    <a:p>
                      <a:pPr marL="7874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Current Version		: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1.0.0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037">
                <a:tc>
                  <a:txBody>
                    <a:bodyPr/>
                    <a:lstStyle/>
                    <a:p>
                      <a:pPr marL="7874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Change Details		: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037">
                <a:tc>
                  <a:txBody>
                    <a:bodyPr/>
                    <a:lstStyle/>
                    <a:p>
                      <a:pPr marL="7874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Current Status		: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Complete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037">
                <a:tc>
                  <a:txBody>
                    <a:bodyPr/>
                    <a:lstStyle/>
                    <a:p>
                      <a:pPr marL="7874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Signing Off Authority	: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Wildan Luqmanul Hakim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Software Engineer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2">
            <a:extLst>
              <a:ext uri="{FF2B5EF4-FFF2-40B4-BE49-F238E27FC236}">
                <a16:creationId xmlns:a16="http://schemas.microsoft.com/office/drawing/2014/main" xmlns="" id="{B119ABBE-DEA9-4C5A-BB9D-474E77EE1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 dirty="0">
                <a:solidFill>
                  <a:srgbClr val="FFFFFF"/>
                </a:solidFill>
                <a:cs typeface="Arial" panose="020B0604020202020204" pitchFamily="34" charset="0"/>
              </a:rPr>
              <a:t>5. </a:t>
            </a:r>
            <a:r>
              <a:rPr lang="en-SG" altLang="en-US" sz="2800" dirty="0">
                <a:solidFill>
                  <a:schemeClr val="bg1"/>
                </a:solidFill>
              </a:rPr>
              <a:t>Test Results</a:t>
            </a:r>
            <a:endParaRPr lang="en-US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628800"/>
            <a:ext cx="5982134" cy="2819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209" y="4448700"/>
            <a:ext cx="6025597" cy="19326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528" y="1340768"/>
            <a:ext cx="10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Unit Test</a:t>
            </a:r>
            <a:endParaRPr lang="id-ID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2">
            <a:extLst>
              <a:ext uri="{FF2B5EF4-FFF2-40B4-BE49-F238E27FC236}">
                <a16:creationId xmlns:a16="http://schemas.microsoft.com/office/drawing/2014/main" xmlns="" id="{B119ABBE-DEA9-4C5A-BB9D-474E77EE1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 dirty="0">
                <a:solidFill>
                  <a:srgbClr val="FFFFFF"/>
                </a:solidFill>
                <a:cs typeface="Arial" panose="020B0604020202020204" pitchFamily="34" charset="0"/>
              </a:rPr>
              <a:t>5. </a:t>
            </a:r>
            <a:r>
              <a:rPr lang="en-SG" altLang="en-US" sz="2800" dirty="0">
                <a:solidFill>
                  <a:schemeClr val="bg1"/>
                </a:solidFill>
              </a:rPr>
              <a:t>Test Results</a:t>
            </a:r>
            <a:endParaRPr lang="en-US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793" y="1500729"/>
            <a:ext cx="6113090" cy="12081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708920"/>
            <a:ext cx="6113090" cy="37966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3528" y="1340768"/>
            <a:ext cx="110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UAT Test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75060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ee7cfa4c9c9d99588569e4929a391d755d23d3c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b49ea42-c776-4921-925a-6f2d18d3f7cb">
      <Terms xmlns="http://schemas.microsoft.com/office/infopath/2007/PartnerControls"/>
    </lcf76f155ced4ddcb4097134ff3c332f>
    <TaxCatchAll xmlns="7fb2fad2-2bec-4404-ace4-eb291a67956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88647A0A518049BF4ABFF3F6413FD5" ma:contentTypeVersion="10" ma:contentTypeDescription="Create a new document." ma:contentTypeScope="" ma:versionID="93fa5f609a44b960b7a0272d6975834c">
  <xsd:schema xmlns:xsd="http://www.w3.org/2001/XMLSchema" xmlns:xs="http://www.w3.org/2001/XMLSchema" xmlns:p="http://schemas.microsoft.com/office/2006/metadata/properties" xmlns:ns2="cb49ea42-c776-4921-925a-6f2d18d3f7cb" xmlns:ns3="7fb2fad2-2bec-4404-ace4-eb291a679560" targetNamespace="http://schemas.microsoft.com/office/2006/metadata/properties" ma:root="true" ma:fieldsID="7031940ede5a50c2403ad4c677a3c673" ns2:_="" ns3:_="">
    <xsd:import namespace="cb49ea42-c776-4921-925a-6f2d18d3f7cb"/>
    <xsd:import namespace="7fb2fad2-2bec-4404-ace4-eb291a6795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49ea42-c776-4921-925a-6f2d18d3f7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d0bf0ac1-f138-411d-9df9-4081be4fdb8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b2fad2-2bec-4404-ace4-eb291a679560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42a1239-6e5d-4b86-a148-387fd8a67a23}" ma:internalName="TaxCatchAll" ma:showField="CatchAllData" ma:web="7fb2fad2-2bec-4404-ace4-eb291a6795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F3EE97-662C-45BD-AEBD-57BE7DC9224B}">
  <ds:schemaRefs>
    <ds:schemaRef ds:uri="http://purl.org/dc/terms/"/>
    <ds:schemaRef ds:uri="7fb2fad2-2bec-4404-ace4-eb291a679560"/>
    <ds:schemaRef ds:uri="http://schemas.microsoft.com/office/2006/metadata/properties"/>
    <ds:schemaRef ds:uri="http://purl.org/dc/dcmitype/"/>
    <ds:schemaRef ds:uri="http://purl.org/dc/elements/1.1/"/>
    <ds:schemaRef ds:uri="http://www.w3.org/XML/1998/namespace"/>
    <ds:schemaRef ds:uri="http://schemas.microsoft.com/office/infopath/2007/PartnerControls"/>
    <ds:schemaRef ds:uri="cb49ea42-c776-4921-925a-6f2d18d3f7cb"/>
    <ds:schemaRef ds:uri="http://schemas.microsoft.com/office/2006/documentManagement/typ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EDB27C0E-C491-47DF-8F62-75D39A655B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95D12A-BEE2-4953-AA50-704755A994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49ea42-c776-4921-925a-6f2d18d3f7cb"/>
    <ds:schemaRef ds:uri="7fb2fad2-2bec-4404-ace4-eb291a6795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45825</TotalTime>
  <Words>450</Words>
  <Application>Microsoft Office PowerPoint</Application>
  <PresentationFormat>On-screen Show (4:3)</PresentationFormat>
  <Paragraphs>221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MS PGothic</vt:lpstr>
      <vt:lpstr>Arial</vt:lpstr>
      <vt:lpstr>Calibri</vt:lpstr>
      <vt:lpstr>Cambria</vt:lpstr>
      <vt:lpstr>Times New Roman</vt:lpstr>
      <vt:lpstr>Wingdings</vt:lpstr>
      <vt:lpstr>ヒラギノ角ゴ Pro W3</vt:lpstr>
      <vt:lpstr>Office Theme</vt:lpstr>
      <vt:lpstr>1_Office Theme</vt:lpstr>
      <vt:lpstr>2_Office Theme</vt:lpstr>
      <vt:lpstr>Plan, Design, Develop, and Test Report Application </vt:lpstr>
      <vt:lpstr>Contents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9. Modifications Made based On Feedback</vt:lpstr>
      <vt:lpstr>9. Modifications Made based On Feedback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Joscans</dc:creator>
  <cp:lastModifiedBy>Asus</cp:lastModifiedBy>
  <cp:revision>1710</cp:revision>
  <cp:lastPrinted>2015-07-27T02:04:21Z</cp:lastPrinted>
  <dcterms:created xsi:type="dcterms:W3CDTF">2012-01-26T10:45:43Z</dcterms:created>
  <dcterms:modified xsi:type="dcterms:W3CDTF">2022-08-23T14:46:53Z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0x0101008C88647A0A518049BF4ABFF3F6413FD5</vt:lpwstr>
  </property>
</Properties>
</file>