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51" r:id="rId5"/>
    <p:sldMasterId id="2147483654" r:id="rId6"/>
  </p:sldMasterIdLst>
  <p:notesMasterIdLst>
    <p:notesMasterId r:id="rId30"/>
  </p:notesMasterIdLst>
  <p:handoutMasterIdLst>
    <p:handoutMasterId r:id="rId31"/>
  </p:handoutMasterIdLst>
  <p:sldIdLst>
    <p:sldId id="338" r:id="rId7"/>
    <p:sldId id="494" r:id="rId8"/>
    <p:sldId id="568" r:id="rId9"/>
    <p:sldId id="539" r:id="rId10"/>
    <p:sldId id="569" r:id="rId11"/>
    <p:sldId id="570" r:id="rId12"/>
    <p:sldId id="571" r:id="rId13"/>
    <p:sldId id="572" r:id="rId14"/>
    <p:sldId id="573" r:id="rId15"/>
    <p:sldId id="546" r:id="rId16"/>
    <p:sldId id="580" r:id="rId17"/>
    <p:sldId id="551" r:id="rId18"/>
    <p:sldId id="552" r:id="rId19"/>
    <p:sldId id="574" r:id="rId20"/>
    <p:sldId id="575" r:id="rId21"/>
    <p:sldId id="576" r:id="rId22"/>
    <p:sldId id="577" r:id="rId23"/>
    <p:sldId id="578" r:id="rId24"/>
    <p:sldId id="560" r:id="rId25"/>
    <p:sldId id="581" r:id="rId26"/>
    <p:sldId id="562" r:id="rId27"/>
    <p:sldId id="557" r:id="rId28"/>
    <p:sldId id="565" r:id="rId29"/>
  </p:sldIdLst>
  <p:sldSz cx="9144000" cy="6858000" type="screen4x3"/>
  <p:notesSz cx="9939338" cy="6807200"/>
  <p:custDataLst>
    <p:tags r:id="rId32"/>
  </p:custDataLst>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5pPr>
    <a:lvl6pPr marL="2286000" algn="l" defTabSz="914400" rtl="0" eaLnBrk="1" latinLnBrk="0" hangingPunct="1">
      <a:defRPr kern="1200">
        <a:solidFill>
          <a:schemeClr val="tx1"/>
        </a:solidFill>
        <a:latin typeface="Arial" panose="020B0604020202020204" pitchFamily="34" charset="0"/>
        <a:ea typeface="ヒラギノ角ゴ Pro W3" charset="-128"/>
        <a:cs typeface="+mn-cs"/>
      </a:defRPr>
    </a:lvl6pPr>
    <a:lvl7pPr marL="2743200" algn="l" defTabSz="914400" rtl="0" eaLnBrk="1" latinLnBrk="0" hangingPunct="1">
      <a:defRPr kern="1200">
        <a:solidFill>
          <a:schemeClr val="tx1"/>
        </a:solidFill>
        <a:latin typeface="Arial" panose="020B0604020202020204" pitchFamily="34" charset="0"/>
        <a:ea typeface="ヒラギノ角ゴ Pro W3" charset="-128"/>
        <a:cs typeface="+mn-cs"/>
      </a:defRPr>
    </a:lvl7pPr>
    <a:lvl8pPr marL="3200400" algn="l" defTabSz="914400" rtl="0" eaLnBrk="1" latinLnBrk="0" hangingPunct="1">
      <a:defRPr kern="1200">
        <a:solidFill>
          <a:schemeClr val="tx1"/>
        </a:solidFill>
        <a:latin typeface="Arial" panose="020B0604020202020204" pitchFamily="34" charset="0"/>
        <a:ea typeface="ヒラギノ角ゴ Pro W3" charset="-128"/>
        <a:cs typeface="+mn-cs"/>
      </a:defRPr>
    </a:lvl8pPr>
    <a:lvl9pPr marL="3657600" algn="l" defTabSz="914400" rtl="0" eaLnBrk="1" latinLnBrk="0" hangingPunct="1">
      <a:defRPr kern="1200">
        <a:solidFill>
          <a:schemeClr val="tx1"/>
        </a:solidFill>
        <a:latin typeface="Arial" panose="020B0604020202020204" pitchFamily="34" charset="0"/>
        <a:ea typeface="ヒラギノ角ゴ Pro W3" charset="-128"/>
        <a:cs typeface="+mn-cs"/>
      </a:defRPr>
    </a:lvl9pPr>
  </p:defaultTextStyle>
  <p:extLst>
    <p:ext uri="{EFAFB233-063F-42B5-8137-9DF3F51BA10A}">
      <p15:sldGuideLst xmlns:p15="http://schemas.microsoft.com/office/powerpoint/2012/main">
        <p15:guide id="1" orient="horz" pos="2614">
          <p15:clr>
            <a:srgbClr val="A4A3A4"/>
          </p15:clr>
        </p15:guide>
        <p15:guide id="2" pos="22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DF4"/>
    <a:srgbClr val="D0D8E8"/>
    <a:srgbClr val="CAD9EC"/>
    <a:srgbClr val="E7CFCF"/>
    <a:srgbClr val="F7FCE0"/>
    <a:srgbClr val="E9F7A3"/>
    <a:srgbClr val="93176C"/>
    <a:srgbClr val="FFCF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40" autoAdjust="0"/>
    <p:restoredTop sz="95250" autoAdjust="0"/>
  </p:normalViewPr>
  <p:slideViewPr>
    <p:cSldViewPr snapToObjects="1" showGuides="1">
      <p:cViewPr varScale="1">
        <p:scale>
          <a:sx n="114" d="100"/>
          <a:sy n="114" d="100"/>
        </p:scale>
        <p:origin x="1500" y="114"/>
      </p:cViewPr>
      <p:guideLst>
        <p:guide orient="horz" pos="2614"/>
        <p:guide pos="2200"/>
      </p:guideLst>
    </p:cSldViewPr>
  </p:slideViewPr>
  <p:notesTextViewPr>
    <p:cViewPr>
      <p:scale>
        <a:sx n="3" d="2"/>
        <a:sy n="3" d="2"/>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ags" Target="tags/tag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notesMaster" Target="notesMasters/notes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703604F-02DC-482D-AFEE-5BDBA002C04A}"/>
              </a:ext>
            </a:extLst>
          </p:cNvPr>
          <p:cNvSpPr>
            <a:spLocks noGrp="1"/>
          </p:cNvSpPr>
          <p:nvPr>
            <p:ph type="hdr" sz="quarter"/>
          </p:nvPr>
        </p:nvSpPr>
        <p:spPr>
          <a:xfrm>
            <a:off x="0" y="0"/>
            <a:ext cx="4306888" cy="341313"/>
          </a:xfrm>
          <a:prstGeom prst="rect">
            <a:avLst/>
          </a:prstGeom>
        </p:spPr>
        <p:txBody>
          <a:bodyPr vert="horz" lIns="91440" tIns="45720" rIns="91440" bIns="45720" rtlCol="0"/>
          <a:lstStyle>
            <a:lvl1pPr algn="l">
              <a:defRPr sz="1200">
                <a:latin typeface="Arial" panose="020B0604020202020204" pitchFamily="34" charset="0"/>
                <a:ea typeface="ヒラギノ角ゴ Pro W3" pitchFamily="-65" charset="-128"/>
                <a:cs typeface="+mn-cs"/>
              </a:defRPr>
            </a:lvl1pPr>
          </a:lstStyle>
          <a:p>
            <a:pPr>
              <a:defRPr/>
            </a:pPr>
            <a:endParaRPr lang="en-US"/>
          </a:p>
        </p:txBody>
      </p:sp>
      <p:sp>
        <p:nvSpPr>
          <p:cNvPr id="3" name="Date Placeholder 2">
            <a:extLst>
              <a:ext uri="{FF2B5EF4-FFF2-40B4-BE49-F238E27FC236}">
                <a16:creationId xmlns:a16="http://schemas.microsoft.com/office/drawing/2014/main" id="{A8AD8BAF-504F-489F-B142-D79120DD46B9}"/>
              </a:ext>
            </a:extLst>
          </p:cNvPr>
          <p:cNvSpPr>
            <a:spLocks noGrp="1"/>
          </p:cNvSpPr>
          <p:nvPr>
            <p:ph type="dt" sz="quarter" idx="1"/>
          </p:nvPr>
        </p:nvSpPr>
        <p:spPr>
          <a:xfrm>
            <a:off x="5630863" y="0"/>
            <a:ext cx="4306887" cy="341313"/>
          </a:xfrm>
          <a:prstGeom prst="rect">
            <a:avLst/>
          </a:prstGeom>
        </p:spPr>
        <p:txBody>
          <a:bodyPr vert="horz" wrap="square" lIns="91440" tIns="45720" rIns="91440" bIns="45720" numCol="1" anchor="t" anchorCtr="0" compatLnSpc="1">
            <a:prstTxWarp prst="textNoShape">
              <a:avLst/>
            </a:prstTxWarp>
          </a:bodyPr>
          <a:lstStyle>
            <a:lvl1pPr algn="r">
              <a:defRPr sz="1200">
                <a:ea typeface="ヒラギノ角ゴ Pro W3" pitchFamily="1" charset="-128"/>
              </a:defRPr>
            </a:lvl1pPr>
          </a:lstStyle>
          <a:p>
            <a:pPr>
              <a:defRPr/>
            </a:pPr>
            <a:fld id="{7D0E23B5-E032-41A0-A9E8-F318D9478D12}" type="datetimeFigureOut">
              <a:rPr lang="en-US" altLang="en-US"/>
              <a:pPr>
                <a:defRPr/>
              </a:pPr>
              <a:t>11/23/2022</a:t>
            </a:fld>
            <a:endParaRPr lang="en-US" altLang="en-US"/>
          </a:p>
        </p:txBody>
      </p:sp>
      <p:sp>
        <p:nvSpPr>
          <p:cNvPr id="4" name="Footer Placeholder 3">
            <a:extLst>
              <a:ext uri="{FF2B5EF4-FFF2-40B4-BE49-F238E27FC236}">
                <a16:creationId xmlns:a16="http://schemas.microsoft.com/office/drawing/2014/main" id="{9ABF372D-7742-458B-887F-126A48255DAC}"/>
              </a:ext>
            </a:extLst>
          </p:cNvPr>
          <p:cNvSpPr>
            <a:spLocks noGrp="1"/>
          </p:cNvSpPr>
          <p:nvPr>
            <p:ph type="ftr" sz="quarter" idx="2"/>
          </p:nvPr>
        </p:nvSpPr>
        <p:spPr>
          <a:xfrm>
            <a:off x="0" y="6465888"/>
            <a:ext cx="4306888" cy="341312"/>
          </a:xfrm>
          <a:prstGeom prst="rect">
            <a:avLst/>
          </a:prstGeom>
        </p:spPr>
        <p:txBody>
          <a:bodyPr vert="horz" lIns="91440" tIns="45720" rIns="91440" bIns="45720" rtlCol="0" anchor="b"/>
          <a:lstStyle>
            <a:lvl1pPr algn="l">
              <a:defRPr sz="1200">
                <a:latin typeface="Arial" panose="020B0604020202020204" pitchFamily="34" charset="0"/>
                <a:ea typeface="ヒラギノ角ゴ Pro W3" pitchFamily="-65" charset="-128"/>
                <a:cs typeface="+mn-cs"/>
              </a:defRPr>
            </a:lvl1pPr>
          </a:lstStyle>
          <a:p>
            <a:pPr>
              <a:defRPr/>
            </a:pPr>
            <a:endParaRPr lang="en-US"/>
          </a:p>
        </p:txBody>
      </p:sp>
      <p:sp>
        <p:nvSpPr>
          <p:cNvPr id="5" name="Slide Number Placeholder 4">
            <a:extLst>
              <a:ext uri="{FF2B5EF4-FFF2-40B4-BE49-F238E27FC236}">
                <a16:creationId xmlns:a16="http://schemas.microsoft.com/office/drawing/2014/main" id="{9BEC907A-1B62-49FB-962A-1ADE5F31CE0D}"/>
              </a:ext>
            </a:extLst>
          </p:cNvPr>
          <p:cNvSpPr>
            <a:spLocks noGrp="1"/>
          </p:cNvSpPr>
          <p:nvPr>
            <p:ph type="sldNum" sz="quarter" idx="3"/>
          </p:nvPr>
        </p:nvSpPr>
        <p:spPr>
          <a:xfrm>
            <a:off x="5630863" y="6465888"/>
            <a:ext cx="4306887" cy="341312"/>
          </a:xfrm>
          <a:prstGeom prst="rect">
            <a:avLst/>
          </a:prstGeom>
        </p:spPr>
        <p:txBody>
          <a:bodyPr vert="horz" wrap="square" lIns="91440" tIns="45720" rIns="91440" bIns="45720" numCol="1" anchor="b" anchorCtr="0" compatLnSpc="1">
            <a:prstTxWarp prst="textNoShape">
              <a:avLst/>
            </a:prstTxWarp>
          </a:bodyPr>
          <a:lstStyle>
            <a:lvl1pPr algn="r">
              <a:defRPr sz="1200">
                <a:ea typeface="ヒラギノ角ゴ Pro W3" pitchFamily="2" charset="-128"/>
              </a:defRPr>
            </a:lvl1pPr>
          </a:lstStyle>
          <a:p>
            <a:pPr>
              <a:defRPr/>
            </a:pPr>
            <a:fld id="{4B13ACCF-08E0-430C-9A9D-1845EB7725C1}"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6C99510-02CE-4AD1-A9E9-7C68FAA6CC4B}"/>
              </a:ext>
            </a:extLst>
          </p:cNvPr>
          <p:cNvSpPr>
            <a:spLocks noGrp="1"/>
          </p:cNvSpPr>
          <p:nvPr>
            <p:ph type="hdr" sz="quarter"/>
          </p:nvPr>
        </p:nvSpPr>
        <p:spPr>
          <a:xfrm>
            <a:off x="0" y="0"/>
            <a:ext cx="4306888" cy="339725"/>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Arial" charset="0"/>
                <a:ea typeface="ヒラギノ角ゴ Pro W3" pitchFamily="-65" charset="-128"/>
                <a:cs typeface="+mn-cs"/>
              </a:defRPr>
            </a:lvl1pPr>
          </a:lstStyle>
          <a:p>
            <a:pPr>
              <a:defRPr/>
            </a:pPr>
            <a:endParaRPr lang="en-SG"/>
          </a:p>
        </p:txBody>
      </p:sp>
      <p:sp>
        <p:nvSpPr>
          <p:cNvPr id="3" name="Date Placeholder 2">
            <a:extLst>
              <a:ext uri="{FF2B5EF4-FFF2-40B4-BE49-F238E27FC236}">
                <a16:creationId xmlns:a16="http://schemas.microsoft.com/office/drawing/2014/main" id="{3BD59BC2-A268-4048-892D-C2165FB61C36}"/>
              </a:ext>
            </a:extLst>
          </p:cNvPr>
          <p:cNvSpPr>
            <a:spLocks noGrp="1"/>
          </p:cNvSpPr>
          <p:nvPr>
            <p:ph type="dt" idx="1"/>
          </p:nvPr>
        </p:nvSpPr>
        <p:spPr>
          <a:xfrm>
            <a:off x="5630863" y="0"/>
            <a:ext cx="4306887" cy="33972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ea typeface="ヒラギノ角ゴ Pro W3" pitchFamily="1" charset="-128"/>
              </a:defRPr>
            </a:lvl1pPr>
          </a:lstStyle>
          <a:p>
            <a:pPr>
              <a:defRPr/>
            </a:pPr>
            <a:fld id="{D2EE04E8-31F4-42C2-B95E-BFDAFD2674DA}" type="datetimeFigureOut">
              <a:rPr lang="en-US" altLang="en-US"/>
              <a:pPr>
                <a:defRPr/>
              </a:pPr>
              <a:t>11/23/2022</a:t>
            </a:fld>
            <a:endParaRPr lang="en-US" altLang="en-US"/>
          </a:p>
        </p:txBody>
      </p:sp>
      <p:sp>
        <p:nvSpPr>
          <p:cNvPr id="4" name="Slide Image Placeholder 3">
            <a:extLst>
              <a:ext uri="{FF2B5EF4-FFF2-40B4-BE49-F238E27FC236}">
                <a16:creationId xmlns:a16="http://schemas.microsoft.com/office/drawing/2014/main" id="{D456ECF8-1E2B-455B-9DC0-85BB74547141}"/>
              </a:ext>
            </a:extLst>
          </p:cNvPr>
          <p:cNvSpPr>
            <a:spLocks noGrp="1" noRot="1" noChangeAspect="1"/>
          </p:cNvSpPr>
          <p:nvPr>
            <p:ph type="sldImg" idx="2"/>
          </p:nvPr>
        </p:nvSpPr>
        <p:spPr>
          <a:xfrm>
            <a:off x="3268663" y="511175"/>
            <a:ext cx="3402012" cy="2551113"/>
          </a:xfrm>
          <a:prstGeom prst="rect">
            <a:avLst/>
          </a:prstGeom>
          <a:noFill/>
          <a:ln w="12700">
            <a:solidFill>
              <a:prstClr val="black"/>
            </a:solidFill>
          </a:ln>
        </p:spPr>
        <p:txBody>
          <a:bodyPr vert="horz" lIns="91440" tIns="45720" rIns="91440" bIns="45720" rtlCol="0" anchor="ctr"/>
          <a:lstStyle/>
          <a:p>
            <a:pPr lvl="0"/>
            <a:endParaRPr lang="en-SG" noProof="0"/>
          </a:p>
        </p:txBody>
      </p:sp>
      <p:sp>
        <p:nvSpPr>
          <p:cNvPr id="5" name="Notes Placeholder 4">
            <a:extLst>
              <a:ext uri="{FF2B5EF4-FFF2-40B4-BE49-F238E27FC236}">
                <a16:creationId xmlns:a16="http://schemas.microsoft.com/office/drawing/2014/main" id="{7089C99F-EA2B-4EE6-B715-31A1319F021A}"/>
              </a:ext>
            </a:extLst>
          </p:cNvPr>
          <p:cNvSpPr>
            <a:spLocks noGrp="1"/>
          </p:cNvSpPr>
          <p:nvPr>
            <p:ph type="body" sz="quarter" idx="3"/>
          </p:nvPr>
        </p:nvSpPr>
        <p:spPr>
          <a:xfrm>
            <a:off x="993775" y="3232150"/>
            <a:ext cx="7951788" cy="3063875"/>
          </a:xfrm>
          <a:prstGeom prst="rect">
            <a:avLst/>
          </a:prstGeom>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SG" noProof="0"/>
          </a:p>
        </p:txBody>
      </p:sp>
      <p:sp>
        <p:nvSpPr>
          <p:cNvPr id="6" name="Footer Placeholder 5">
            <a:extLst>
              <a:ext uri="{FF2B5EF4-FFF2-40B4-BE49-F238E27FC236}">
                <a16:creationId xmlns:a16="http://schemas.microsoft.com/office/drawing/2014/main" id="{13C3C1ED-1BF8-4E8B-B031-126FB30D8B9A}"/>
              </a:ext>
            </a:extLst>
          </p:cNvPr>
          <p:cNvSpPr>
            <a:spLocks noGrp="1"/>
          </p:cNvSpPr>
          <p:nvPr>
            <p:ph type="ftr" sz="quarter" idx="4"/>
          </p:nvPr>
        </p:nvSpPr>
        <p:spPr>
          <a:xfrm>
            <a:off x="0" y="6465888"/>
            <a:ext cx="4306888" cy="339725"/>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Arial" charset="0"/>
                <a:ea typeface="ヒラギノ角ゴ Pro W3" pitchFamily="-65" charset="-128"/>
                <a:cs typeface="+mn-cs"/>
              </a:defRPr>
            </a:lvl1pPr>
          </a:lstStyle>
          <a:p>
            <a:pPr>
              <a:defRPr/>
            </a:pPr>
            <a:endParaRPr lang="en-SG"/>
          </a:p>
        </p:txBody>
      </p:sp>
      <p:sp>
        <p:nvSpPr>
          <p:cNvPr id="7" name="Slide Number Placeholder 6">
            <a:extLst>
              <a:ext uri="{FF2B5EF4-FFF2-40B4-BE49-F238E27FC236}">
                <a16:creationId xmlns:a16="http://schemas.microsoft.com/office/drawing/2014/main" id="{18951131-2388-4048-9ABA-5F914F9F9AC2}"/>
              </a:ext>
            </a:extLst>
          </p:cNvPr>
          <p:cNvSpPr>
            <a:spLocks noGrp="1"/>
          </p:cNvSpPr>
          <p:nvPr>
            <p:ph type="sldNum" sz="quarter" idx="5"/>
          </p:nvPr>
        </p:nvSpPr>
        <p:spPr>
          <a:xfrm>
            <a:off x="5630863" y="6465888"/>
            <a:ext cx="4306887" cy="3397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ea typeface="ヒラギノ角ゴ Pro W3" pitchFamily="2" charset="-128"/>
              </a:defRPr>
            </a:lvl1pPr>
          </a:lstStyle>
          <a:p>
            <a:pPr>
              <a:defRPr/>
            </a:pPr>
            <a:fld id="{BAAEEC78-BEC1-4E73-AE9E-66766B2988D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74DBE464-4812-4717-B861-8E652505ABA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4EB7A2B0-A247-4E81-8DB1-8014294EC1A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220" name="Slide Number Placeholder 3">
            <a:extLst>
              <a:ext uri="{FF2B5EF4-FFF2-40B4-BE49-F238E27FC236}">
                <a16:creationId xmlns:a16="http://schemas.microsoft.com/office/drawing/2014/main" id="{177E92BE-F11F-4CBB-88F4-0AF0ADF8A37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D8B69888-EF38-425B-96E7-358D72E6EDFE}" type="slidenum">
              <a:rPr lang="en-US" altLang="en-US" smtClean="0"/>
              <a:pPr/>
              <a:t>2</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4"/>
          <p:cNvSpPr>
            <a:spLocks noGrp="1"/>
          </p:cNvSpPr>
          <p:nvPr>
            <p:ph type="title"/>
          </p:nvPr>
        </p:nvSpPr>
        <p:spPr bwMode="auto">
          <a:xfrm>
            <a:off x="179513" y="404664"/>
            <a:ext cx="5820767" cy="457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defRPr sz="1950" b="1">
                <a:solidFill>
                  <a:schemeClr val="bg1"/>
                </a:solidFill>
              </a:defRPr>
            </a:lvl1pPr>
          </a:lstStyle>
          <a:p>
            <a:endParaRPr lang="en-US" dirty="0"/>
          </a:p>
        </p:txBody>
      </p:sp>
    </p:spTree>
    <p:extLst>
      <p:ext uri="{BB962C8B-B14F-4D97-AF65-F5344CB8AC3E}">
        <p14:creationId xmlns:p14="http://schemas.microsoft.com/office/powerpoint/2010/main" val="612786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667000"/>
            <a:ext cx="5867400" cy="762000"/>
          </a:xfrm>
          <a:prstGeom prst="rect">
            <a:avLst/>
          </a:prstGeom>
        </p:spPr>
        <p:txBody>
          <a:bodyPr/>
          <a:lstStyle>
            <a:lvl1pPr algn="l">
              <a:defRPr sz="2700" baseline="0">
                <a:solidFill>
                  <a:srgbClr val="93176C"/>
                </a:solidFill>
              </a:defRPr>
            </a:lvl1pPr>
          </a:lstStyle>
          <a:p>
            <a:r>
              <a:rPr lang="en-US"/>
              <a:t>Click to edit Master title style</a:t>
            </a:r>
            <a:endParaRPr lang="en-US" dirty="0"/>
          </a:p>
        </p:txBody>
      </p:sp>
      <p:sp>
        <p:nvSpPr>
          <p:cNvPr id="10" name="Text Placeholder 9"/>
          <p:cNvSpPr>
            <a:spLocks noGrp="1"/>
          </p:cNvSpPr>
          <p:nvPr>
            <p:ph type="body" sz="quarter" idx="10"/>
          </p:nvPr>
        </p:nvSpPr>
        <p:spPr>
          <a:xfrm>
            <a:off x="3048000" y="3429000"/>
            <a:ext cx="5867400" cy="457200"/>
          </a:xfrm>
          <a:prstGeom prst="rect">
            <a:avLst/>
          </a:prstGeom>
        </p:spPr>
        <p:txBody>
          <a:bodyPr vert="horz"/>
          <a:lstStyle>
            <a:lvl1pPr>
              <a:buNone/>
              <a:defRPr sz="1050" baseline="0">
                <a:solidFill>
                  <a:srgbClr val="93176C"/>
                </a:solidFill>
              </a:defRPr>
            </a:lvl1pPr>
          </a:lstStyle>
          <a:p>
            <a:pPr lvl="0"/>
            <a:r>
              <a:rPr lang="en-US"/>
              <a:t>Click to edit Master text styles</a:t>
            </a:r>
          </a:p>
        </p:txBody>
      </p:sp>
    </p:spTree>
    <p:extLst>
      <p:ext uri="{BB962C8B-B14F-4D97-AF65-F5344CB8AC3E}">
        <p14:creationId xmlns:p14="http://schemas.microsoft.com/office/powerpoint/2010/main" val="75374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05328-E967-D300-201A-64357C438E9F}"/>
              </a:ext>
            </a:extLst>
          </p:cNvPr>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A64301F-128E-A42C-350A-E2C74438C45A}"/>
              </a:ext>
            </a:extLst>
          </p:cNvPr>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54789202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Untitled-4.jpg">
            <a:extLst>
              <a:ext uri="{FF2B5EF4-FFF2-40B4-BE49-F238E27FC236}">
                <a16:creationId xmlns:a16="http://schemas.microsoft.com/office/drawing/2014/main" id="{CC49FBEB-E28E-467F-B589-B691FC552E9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28600"/>
            <a:ext cx="8894763"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2">
            <a:extLst>
              <a:ext uri="{FF2B5EF4-FFF2-40B4-BE49-F238E27FC236}">
                <a16:creationId xmlns:a16="http://schemas.microsoft.com/office/drawing/2014/main" id="{F914CA09-5CA4-434F-9526-F5E0FC74C147}"/>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789738" y="252413"/>
            <a:ext cx="2081212"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5" r:id="rId1"/>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pitchFamily="-65" charset="-128"/>
          <a:cs typeface="ヒラギノ角ゴ Pro W3" pitchFamily="-65"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pitchFamily="-65"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pitchFamily="-65"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5" descr="Untitled-4.jpg">
            <a:extLst>
              <a:ext uri="{FF2B5EF4-FFF2-40B4-BE49-F238E27FC236}">
                <a16:creationId xmlns:a16="http://schemas.microsoft.com/office/drawing/2014/main" id="{C6666E74-1F75-42FA-AB2D-1A2962D2B40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990600"/>
            <a:ext cx="3048000"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3">
            <a:extLst>
              <a:ext uri="{FF2B5EF4-FFF2-40B4-BE49-F238E27FC236}">
                <a16:creationId xmlns:a16="http://schemas.microsoft.com/office/drawing/2014/main" id="{997C836E-6491-4AB5-87C0-52C6B5678A5E}"/>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49263" y="1027113"/>
            <a:ext cx="2598737" cy="103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6" r:id="rId1"/>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pitchFamily="-65" charset="-128"/>
          <a:cs typeface="ヒラギノ角ゴ Pro W3" pitchFamily="-65"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pitchFamily="-65"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pitchFamily="-65"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7" r:id="rId1"/>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pitchFamily="-65" charset="-128"/>
          <a:cs typeface="ヒラギノ角ゴ Pro W3" pitchFamily="-65"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pitchFamily="-65"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pitchFamily="-65"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D0F0A00E-823B-4851-B915-47C782B33BD2}"/>
              </a:ext>
            </a:extLst>
          </p:cNvPr>
          <p:cNvSpPr>
            <a:spLocks noGrp="1"/>
          </p:cNvSpPr>
          <p:nvPr>
            <p:ph type="title"/>
          </p:nvPr>
        </p:nvSpPr>
        <p:spPr bwMode="auto">
          <a:xfrm>
            <a:off x="45469" y="2075268"/>
            <a:ext cx="8915400" cy="762000"/>
          </a:xfrm>
          <a:solidFill>
            <a:schemeClr val="bg1">
              <a:lumMod val="85000"/>
            </a:schemeClr>
          </a:solidFill>
        </p:spPr>
        <p:txBody>
          <a:bodyPr vert="horz" wrap="square" lIns="68580" tIns="34290" rIns="68580" bIns="34290" numCol="1" anchor="ctr" anchorCtr="0" compatLnSpc="1">
            <a:prstTxWarp prst="textNoShape">
              <a:avLst/>
            </a:prstTxWarp>
          </a:bodyPr>
          <a:lstStyle/>
          <a:p>
            <a:pPr>
              <a:defRPr/>
            </a:pPr>
            <a:r>
              <a:rPr lang="en-GB" sz="1800" dirty="0">
                <a:effectLst/>
                <a:latin typeface="Open Sans"/>
                <a:ea typeface="Calibri" panose="020F0502020204030204" pitchFamily="34" charset="0"/>
              </a:rPr>
              <a:t>Advanced Programming</a:t>
            </a:r>
            <a:endParaRPr lang="en-GB" altLang="en-US" dirty="0">
              <a:ea typeface="ヒラギノ角ゴ Pro W3" charset="-128"/>
            </a:endParaRPr>
          </a:p>
        </p:txBody>
      </p:sp>
      <p:sp>
        <p:nvSpPr>
          <p:cNvPr id="5123" name="Title 1">
            <a:extLst>
              <a:ext uri="{FF2B5EF4-FFF2-40B4-BE49-F238E27FC236}">
                <a16:creationId xmlns:a16="http://schemas.microsoft.com/office/drawing/2014/main" id="{9943F5AA-E44A-462B-A8FC-39B76FFACCDE}"/>
              </a:ext>
            </a:extLst>
          </p:cNvPr>
          <p:cNvSpPr txBox="1">
            <a:spLocks/>
          </p:cNvSpPr>
          <p:nvPr/>
        </p:nvSpPr>
        <p:spPr bwMode="auto">
          <a:xfrm>
            <a:off x="0" y="3289300"/>
            <a:ext cx="58674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1500" dirty="0">
                <a:solidFill>
                  <a:srgbClr val="93176C"/>
                </a:solidFill>
                <a:latin typeface="Calibri" panose="020F0502020204030204" pitchFamily="34" charset="0"/>
              </a:rPr>
              <a:t>Module Project</a:t>
            </a:r>
            <a:endParaRPr lang="en-GB" altLang="en-US" sz="1500" dirty="0">
              <a:solidFill>
                <a:srgbClr val="93176C"/>
              </a:solidFill>
              <a:latin typeface="Calibri" panose="020F0502020204030204" pitchFamily="34" charset="0"/>
            </a:endParaRPr>
          </a:p>
        </p:txBody>
      </p:sp>
      <p:sp>
        <p:nvSpPr>
          <p:cNvPr id="5" name="Title 1">
            <a:extLst>
              <a:ext uri="{FF2B5EF4-FFF2-40B4-BE49-F238E27FC236}">
                <a16:creationId xmlns:a16="http://schemas.microsoft.com/office/drawing/2014/main" id="{3D1E2B7E-1984-4A38-B999-D3FC5F0148C2}"/>
              </a:ext>
            </a:extLst>
          </p:cNvPr>
          <p:cNvSpPr txBox="1">
            <a:spLocks/>
          </p:cNvSpPr>
          <p:nvPr/>
        </p:nvSpPr>
        <p:spPr bwMode="auto">
          <a:xfrm>
            <a:off x="31750" y="4724400"/>
            <a:ext cx="4324350" cy="1008063"/>
          </a:xfrm>
          <a:prstGeom prst="rect">
            <a:avLst/>
          </a:prstGeom>
          <a:solidFill>
            <a:schemeClr val="bg1">
              <a:lumMod val="95000"/>
            </a:schemeClr>
          </a:solidFill>
          <a:ln>
            <a:noFill/>
          </a:ln>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nSpc>
                <a:spcPts val="1800"/>
              </a:lnSpc>
              <a:spcBef>
                <a:spcPts val="200"/>
              </a:spcBef>
              <a:spcAft>
                <a:spcPts val="200"/>
              </a:spcAft>
              <a:defRPr/>
            </a:pPr>
            <a:r>
              <a:rPr lang="en-US" altLang="en-US" sz="1400" b="1" dirty="0">
                <a:latin typeface="+mn-lt"/>
              </a:rPr>
              <a:t>Start Date		: 26 October 2022</a:t>
            </a:r>
            <a:r>
              <a:rPr lang="en-US" sz="1400" dirty="0"/>
              <a:t> </a:t>
            </a:r>
            <a:endParaRPr lang="en-US" altLang="en-US" sz="1400" b="1" dirty="0">
              <a:latin typeface="+mn-lt"/>
            </a:endParaRPr>
          </a:p>
          <a:p>
            <a:pPr>
              <a:lnSpc>
                <a:spcPts val="1800"/>
              </a:lnSpc>
              <a:spcBef>
                <a:spcPts val="200"/>
              </a:spcBef>
              <a:spcAft>
                <a:spcPts val="200"/>
              </a:spcAft>
              <a:defRPr/>
            </a:pPr>
            <a:r>
              <a:rPr lang="en-US" altLang="en-US" sz="1400" b="1" dirty="0">
                <a:latin typeface="+mn-lt"/>
              </a:rPr>
              <a:t>End Date		: 23 November 2022</a:t>
            </a:r>
          </a:p>
          <a:p>
            <a:pPr>
              <a:lnSpc>
                <a:spcPts val="1800"/>
              </a:lnSpc>
              <a:spcBef>
                <a:spcPts val="200"/>
              </a:spcBef>
              <a:spcAft>
                <a:spcPts val="200"/>
              </a:spcAft>
              <a:defRPr/>
            </a:pPr>
            <a:r>
              <a:rPr lang="en-US" altLang="en-US" sz="1400" b="1" dirty="0">
                <a:latin typeface="+mn-lt"/>
              </a:rPr>
              <a:t>Submission Date	: 23 November 2022</a:t>
            </a:r>
            <a:endParaRPr lang="en-US" altLang="en-US" sz="1400" dirty="0">
              <a:latin typeface="+mn-lt"/>
            </a:endParaRPr>
          </a:p>
        </p:txBody>
      </p:sp>
      <p:sp>
        <p:nvSpPr>
          <p:cNvPr id="6" name="Title 1">
            <a:extLst>
              <a:ext uri="{FF2B5EF4-FFF2-40B4-BE49-F238E27FC236}">
                <a16:creationId xmlns:a16="http://schemas.microsoft.com/office/drawing/2014/main" id="{85DFC0B0-FB48-41B8-9972-916748A1C7B0}"/>
              </a:ext>
            </a:extLst>
          </p:cNvPr>
          <p:cNvSpPr txBox="1">
            <a:spLocks/>
          </p:cNvSpPr>
          <p:nvPr/>
        </p:nvSpPr>
        <p:spPr bwMode="auto">
          <a:xfrm>
            <a:off x="-17463" y="3933825"/>
            <a:ext cx="7345363" cy="549275"/>
          </a:xfrm>
          <a:prstGeom prst="rect">
            <a:avLst/>
          </a:prstGeom>
          <a:solidFill>
            <a:schemeClr val="bg1">
              <a:lumMod val="95000"/>
            </a:schemeClr>
          </a:solidFill>
          <a:ln>
            <a:noFill/>
          </a:ln>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nSpc>
                <a:spcPts val="1800"/>
              </a:lnSpc>
              <a:spcBef>
                <a:spcPts val="200"/>
              </a:spcBef>
              <a:spcAft>
                <a:spcPts val="200"/>
              </a:spcAft>
              <a:defRPr/>
            </a:pPr>
            <a:r>
              <a:rPr lang="en-US" altLang="en-US" sz="1600" b="1" dirty="0">
                <a:latin typeface="+mn-lt"/>
              </a:rPr>
              <a:t>Module: </a:t>
            </a:r>
            <a:r>
              <a:rPr lang="en-US" altLang="en-US" sz="1600" dirty="0">
                <a:latin typeface="+mn-lt"/>
              </a:rPr>
              <a:t> </a:t>
            </a:r>
            <a:r>
              <a:rPr lang="en-US" sz="1600" b="1" i="0" dirty="0">
                <a:solidFill>
                  <a:srgbClr val="555555"/>
                </a:solidFill>
                <a:effectLst/>
                <a:latin typeface="Nunito Sans" pitchFamily="2" charset="0"/>
              </a:rPr>
              <a:t>Web Development Using Platforms</a:t>
            </a:r>
          </a:p>
          <a:p>
            <a:pPr>
              <a:lnSpc>
                <a:spcPts val="1800"/>
              </a:lnSpc>
              <a:spcBef>
                <a:spcPts val="200"/>
              </a:spcBef>
              <a:spcAft>
                <a:spcPts val="200"/>
              </a:spcAft>
              <a:defRPr/>
            </a:pPr>
            <a:endParaRPr lang="en-US" altLang="en-US" sz="1600" dirty="0">
              <a:latin typeface="+mn-lt"/>
            </a:endParaRPr>
          </a:p>
        </p:txBody>
      </p:sp>
      <p:sp>
        <p:nvSpPr>
          <p:cNvPr id="7" name="Title 1">
            <a:extLst>
              <a:ext uri="{FF2B5EF4-FFF2-40B4-BE49-F238E27FC236}">
                <a16:creationId xmlns:a16="http://schemas.microsoft.com/office/drawing/2014/main" id="{3AAE6609-8189-419A-853E-0A3E5EB230FA}"/>
              </a:ext>
            </a:extLst>
          </p:cNvPr>
          <p:cNvSpPr txBox="1">
            <a:spLocks/>
          </p:cNvSpPr>
          <p:nvPr/>
        </p:nvSpPr>
        <p:spPr bwMode="auto">
          <a:xfrm>
            <a:off x="4508500" y="4724400"/>
            <a:ext cx="4324350" cy="1008063"/>
          </a:xfrm>
          <a:prstGeom prst="rect">
            <a:avLst/>
          </a:prstGeom>
          <a:solidFill>
            <a:schemeClr val="bg1">
              <a:lumMod val="95000"/>
            </a:schemeClr>
          </a:solidFill>
          <a:ln>
            <a:noFill/>
          </a:ln>
        </p:spPr>
        <p:txBody>
          <a:bodyPr lIns="91440" tIns="45720" rIns="91440" bIns="45720" anchor="t"/>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nSpc>
                <a:spcPts val="1800"/>
              </a:lnSpc>
              <a:spcBef>
                <a:spcPts val="200"/>
              </a:spcBef>
              <a:spcAft>
                <a:spcPts val="200"/>
              </a:spcAft>
              <a:defRPr/>
            </a:pPr>
            <a:r>
              <a:rPr lang="en-US" altLang="en-US" sz="1400" b="1" dirty="0">
                <a:latin typeface="+mn-lt"/>
                <a:ea typeface="ヒラギノ角ゴ Pro W3"/>
              </a:rPr>
              <a:t>Learner Name	: Wildan Luqmanul Hakim</a:t>
            </a:r>
            <a:endParaRPr lang="en-US" altLang="en-US" sz="1400" b="1" dirty="0">
              <a:latin typeface="+mn-lt"/>
            </a:endParaRPr>
          </a:p>
          <a:p>
            <a:pPr>
              <a:lnSpc>
                <a:spcPts val="1800"/>
              </a:lnSpc>
              <a:spcBef>
                <a:spcPts val="200"/>
              </a:spcBef>
              <a:spcAft>
                <a:spcPts val="200"/>
              </a:spcAft>
              <a:defRPr/>
            </a:pPr>
            <a:r>
              <a:rPr lang="en-US" altLang="en-US" sz="1400" b="1" dirty="0">
                <a:latin typeface="+mn-lt"/>
              </a:rPr>
              <a:t>Enrollment ID	: BDSE04-0322/STTB</a:t>
            </a:r>
          </a:p>
          <a:p>
            <a:pPr>
              <a:lnSpc>
                <a:spcPts val="1800"/>
              </a:lnSpc>
              <a:spcBef>
                <a:spcPts val="200"/>
              </a:spcBef>
              <a:spcAft>
                <a:spcPts val="200"/>
              </a:spcAft>
              <a:defRPr/>
            </a:pPr>
            <a:r>
              <a:rPr lang="en-US" altLang="en-US" sz="1400" b="1" dirty="0">
                <a:latin typeface="+mn-lt"/>
              </a:rPr>
              <a:t>Presentation Date	:</a:t>
            </a:r>
            <a:endParaRPr lang="en-US" altLang="en-US" sz="1600" dirty="0">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3. Class Relationships</a:t>
            </a:r>
            <a:endParaRPr lang="en-US" altLang="en-US" sz="2800" dirty="0">
              <a:solidFill>
                <a:schemeClr val="bg1"/>
              </a:solidFill>
              <a:cs typeface="Arial" panose="020B0604020202020204" pitchFamily="34" charset="0"/>
            </a:endParaRPr>
          </a:p>
        </p:txBody>
      </p:sp>
      <p:sp>
        <p:nvSpPr>
          <p:cNvPr id="2" name="Rectangle 1">
            <a:extLst>
              <a:ext uri="{FF2B5EF4-FFF2-40B4-BE49-F238E27FC236}">
                <a16:creationId xmlns:a16="http://schemas.microsoft.com/office/drawing/2014/main" id="{E66702D8-0D0A-453B-A846-42115F811413}"/>
              </a:ext>
            </a:extLst>
          </p:cNvPr>
          <p:cNvSpPr/>
          <p:nvPr/>
        </p:nvSpPr>
        <p:spPr>
          <a:xfrm>
            <a:off x="179387" y="1556792"/>
            <a:ext cx="4104581" cy="3744416"/>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marL="0" marR="0" indent="457200">
              <a:spcBef>
                <a:spcPts val="0"/>
              </a:spcBef>
              <a:spcAft>
                <a:spcPts val="1000"/>
              </a:spcAft>
            </a:pPr>
            <a:endParaRPr lang="en-GB" sz="1600" dirty="0">
              <a:solidFill>
                <a:srgbClr val="000000"/>
              </a:solidFill>
              <a:effectLst/>
              <a:ea typeface="Calibri" panose="020F0502020204030204" pitchFamily="34" charset="0"/>
              <a:cs typeface="Myanmar Text" panose="020B0502040204020203" pitchFamily="34" charset="0"/>
            </a:endParaRPr>
          </a:p>
        </p:txBody>
      </p:sp>
      <p:sp>
        <p:nvSpPr>
          <p:cNvPr id="3" name="Rectangle 2">
            <a:extLst>
              <a:ext uri="{FF2B5EF4-FFF2-40B4-BE49-F238E27FC236}">
                <a16:creationId xmlns:a16="http://schemas.microsoft.com/office/drawing/2014/main" id="{8A9D5CD7-9656-345D-943C-C058B8C12177}"/>
              </a:ext>
            </a:extLst>
          </p:cNvPr>
          <p:cNvSpPr/>
          <p:nvPr/>
        </p:nvSpPr>
        <p:spPr>
          <a:xfrm>
            <a:off x="78484" y="1176508"/>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342900" indent="-342900">
              <a:buFont typeface="Wingdings" panose="05000000000000000000" pitchFamily="2" charset="2"/>
              <a:buChar char="q"/>
              <a:defRPr/>
            </a:pPr>
            <a:r>
              <a:rPr lang="en-SG" sz="2000" b="1" dirty="0">
                <a:solidFill>
                  <a:schemeClr val="tx1"/>
                </a:solidFill>
              </a:rPr>
              <a:t>Class Relationship</a:t>
            </a:r>
          </a:p>
          <a:p>
            <a:pPr lvl="1">
              <a:defRPr/>
            </a:pPr>
            <a:r>
              <a:rPr lang="en-US" sz="1600" dirty="0">
                <a:solidFill>
                  <a:schemeClr val="tx1"/>
                </a:solidFill>
              </a:rPr>
              <a:t>In a class diagram, all classes are linked with each other by proper relationships. These links aid the user in understanding the connection between different entities thoroughly. However, due to the slight similarities, many often have trouble understanding the different class diagram relationships.</a:t>
            </a:r>
          </a:p>
          <a:p>
            <a:pPr lvl="1">
              <a:defRPr/>
            </a:pPr>
            <a:endParaRPr lang="en-US" sz="1600" dirty="0">
              <a:solidFill>
                <a:schemeClr val="tx1"/>
              </a:solidFill>
            </a:endParaRPr>
          </a:p>
          <a:p>
            <a:pPr marL="342900" indent="-342900">
              <a:buFont typeface="Wingdings" panose="05000000000000000000" pitchFamily="2" charset="2"/>
              <a:buChar char="q"/>
              <a:defRPr/>
            </a:pPr>
            <a:r>
              <a:rPr lang="en-US" sz="2000" b="1" dirty="0" err="1">
                <a:solidFill>
                  <a:schemeClr val="tx1"/>
                </a:solidFill>
              </a:rPr>
              <a:t>Inheritence</a:t>
            </a:r>
            <a:endParaRPr lang="en-US" sz="2000" b="1" dirty="0">
              <a:solidFill>
                <a:schemeClr val="tx1"/>
              </a:solidFill>
            </a:endParaRPr>
          </a:p>
          <a:p>
            <a:pPr marL="342900" indent="-342900">
              <a:buFont typeface="Wingdings" panose="05000000000000000000" pitchFamily="2" charset="2"/>
              <a:buChar char="q"/>
              <a:defRPr/>
            </a:pPr>
            <a:endParaRPr lang="en-US" sz="2000" b="1" dirty="0">
              <a:solidFill>
                <a:schemeClr val="tx1"/>
              </a:solidFill>
            </a:endParaRPr>
          </a:p>
          <a:p>
            <a:pPr marL="342900" indent="-342900">
              <a:buFont typeface="Wingdings" panose="05000000000000000000" pitchFamily="2" charset="2"/>
              <a:buChar char="q"/>
              <a:defRPr/>
            </a:pPr>
            <a:r>
              <a:rPr lang="en-US" sz="2000" b="1" dirty="0">
                <a:solidFill>
                  <a:schemeClr val="tx1"/>
                </a:solidFill>
              </a:rPr>
              <a:t>Association</a:t>
            </a:r>
          </a:p>
          <a:p>
            <a:pPr marL="342900" indent="-342900">
              <a:buFont typeface="Wingdings" panose="05000000000000000000" pitchFamily="2" charset="2"/>
              <a:buChar char="q"/>
              <a:defRPr/>
            </a:pPr>
            <a:endParaRPr lang="en-US" sz="2000" b="1" dirty="0">
              <a:solidFill>
                <a:schemeClr val="tx1"/>
              </a:solidFill>
            </a:endParaRPr>
          </a:p>
          <a:p>
            <a:pPr marL="342900" indent="-342900">
              <a:buFont typeface="Wingdings" panose="05000000000000000000" pitchFamily="2" charset="2"/>
              <a:buChar char="q"/>
              <a:defRPr/>
            </a:pPr>
            <a:r>
              <a:rPr lang="en-US" sz="2000" b="1" dirty="0">
                <a:solidFill>
                  <a:schemeClr val="tx1"/>
                </a:solidFill>
              </a:rPr>
              <a:t>Composition</a:t>
            </a:r>
            <a:endParaRPr lang="en-SG" sz="2000" b="1" dirty="0">
              <a:solidFill>
                <a:schemeClr val="tx1"/>
              </a:solidFill>
            </a:endParaRPr>
          </a:p>
          <a:p>
            <a:pPr lvl="1">
              <a:defRPr/>
            </a:pPr>
            <a:endParaRPr lang="en-US" sz="1600" dirty="0">
              <a:solidFill>
                <a:schemeClr val="tx1"/>
              </a:solidFill>
            </a:endParaRPr>
          </a:p>
          <a:p>
            <a:pPr lvl="1">
              <a:defRPr/>
            </a:pPr>
            <a:endParaRPr lang="en-US" sz="1600" dirty="0">
              <a:solidFill>
                <a:schemeClr val="tx1"/>
              </a:solidFill>
            </a:endParaRPr>
          </a:p>
        </p:txBody>
      </p:sp>
    </p:spTree>
    <p:extLst>
      <p:ext uri="{BB962C8B-B14F-4D97-AF65-F5344CB8AC3E}">
        <p14:creationId xmlns:p14="http://schemas.microsoft.com/office/powerpoint/2010/main" val="893129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3. Class Relationships</a:t>
            </a:r>
            <a:endParaRPr lang="en-US" altLang="en-US" sz="2800" dirty="0">
              <a:solidFill>
                <a:schemeClr val="bg1"/>
              </a:solidFill>
              <a:cs typeface="Arial" panose="020B0604020202020204" pitchFamily="34" charset="0"/>
            </a:endParaRPr>
          </a:p>
        </p:txBody>
      </p:sp>
      <p:sp>
        <p:nvSpPr>
          <p:cNvPr id="2" name="Rectangle 1">
            <a:extLst>
              <a:ext uri="{FF2B5EF4-FFF2-40B4-BE49-F238E27FC236}">
                <a16:creationId xmlns:a16="http://schemas.microsoft.com/office/drawing/2014/main" id="{E66702D8-0D0A-453B-A846-42115F811413}"/>
              </a:ext>
            </a:extLst>
          </p:cNvPr>
          <p:cNvSpPr/>
          <p:nvPr/>
        </p:nvSpPr>
        <p:spPr>
          <a:xfrm>
            <a:off x="179387" y="1556792"/>
            <a:ext cx="4104581" cy="3744416"/>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marL="0" marR="0" indent="457200">
              <a:spcBef>
                <a:spcPts val="0"/>
              </a:spcBef>
              <a:spcAft>
                <a:spcPts val="1000"/>
              </a:spcAft>
            </a:pPr>
            <a:endParaRPr lang="en-GB" sz="1600" dirty="0">
              <a:solidFill>
                <a:srgbClr val="000000"/>
              </a:solidFill>
              <a:effectLst/>
              <a:ea typeface="Calibri" panose="020F0502020204030204" pitchFamily="34" charset="0"/>
              <a:cs typeface="Myanmar Text" panose="020B0502040204020203" pitchFamily="34" charset="0"/>
            </a:endParaRPr>
          </a:p>
        </p:txBody>
      </p:sp>
      <p:sp>
        <p:nvSpPr>
          <p:cNvPr id="3" name="Rectangle 2">
            <a:extLst>
              <a:ext uri="{FF2B5EF4-FFF2-40B4-BE49-F238E27FC236}">
                <a16:creationId xmlns:a16="http://schemas.microsoft.com/office/drawing/2014/main" id="{8A9D5CD7-9656-345D-943C-C058B8C12177}"/>
              </a:ext>
            </a:extLst>
          </p:cNvPr>
          <p:cNvSpPr/>
          <p:nvPr/>
        </p:nvSpPr>
        <p:spPr>
          <a:xfrm>
            <a:off x="107950" y="1176508"/>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342900" indent="-342900">
              <a:buFont typeface="Wingdings" panose="05000000000000000000" pitchFamily="2" charset="2"/>
              <a:buChar char="q"/>
              <a:defRPr/>
            </a:pPr>
            <a:r>
              <a:rPr lang="en-US" sz="2000" b="1" dirty="0" err="1">
                <a:solidFill>
                  <a:schemeClr val="tx1"/>
                </a:solidFill>
              </a:rPr>
              <a:t>Inheritence</a:t>
            </a:r>
            <a:r>
              <a:rPr lang="en-US" sz="2000" b="1" dirty="0">
                <a:solidFill>
                  <a:schemeClr val="tx1"/>
                </a:solidFill>
              </a:rPr>
              <a:t> : </a:t>
            </a:r>
            <a:r>
              <a:rPr lang="en-US" sz="2000" dirty="0">
                <a:solidFill>
                  <a:schemeClr val="tx1"/>
                </a:solidFill>
              </a:rPr>
              <a:t>Administrators, Site Members, and customer classes have common variables and methods, they all use inheritance from the User, a new super class with generic variables and methods.</a:t>
            </a:r>
          </a:p>
          <a:p>
            <a:pPr marL="342900" indent="-342900">
              <a:buFont typeface="Wingdings" panose="05000000000000000000" pitchFamily="2" charset="2"/>
              <a:buChar char="q"/>
              <a:defRPr/>
            </a:pPr>
            <a:endParaRPr lang="en-US" sz="2000" dirty="0">
              <a:solidFill>
                <a:schemeClr val="tx1"/>
              </a:solidFill>
            </a:endParaRPr>
          </a:p>
          <a:p>
            <a:pPr marL="342900" indent="-342900">
              <a:buFont typeface="Wingdings" panose="05000000000000000000" pitchFamily="2" charset="2"/>
              <a:buChar char="q"/>
              <a:defRPr/>
            </a:pPr>
            <a:r>
              <a:rPr lang="en-US" sz="2000" b="1" dirty="0">
                <a:solidFill>
                  <a:schemeClr val="tx1"/>
                </a:solidFill>
              </a:rPr>
              <a:t>Association : </a:t>
            </a:r>
            <a:r>
              <a:rPr lang="en-US" sz="2000" dirty="0">
                <a:solidFill>
                  <a:schemeClr val="tx1"/>
                </a:solidFill>
              </a:rPr>
              <a:t>Administrators can only manage customers and site members, and site members can only handle customers, so the relationship between administrators and customers, administrators and site members, and site members and customers is unidirectional.</a:t>
            </a:r>
          </a:p>
          <a:p>
            <a:pPr marL="342900" indent="-342900">
              <a:buFont typeface="Wingdings" panose="05000000000000000000" pitchFamily="2" charset="2"/>
              <a:buChar char="q"/>
              <a:defRPr/>
            </a:pPr>
            <a:endParaRPr lang="en-US" sz="2000" dirty="0">
              <a:solidFill>
                <a:schemeClr val="tx1"/>
              </a:solidFill>
            </a:endParaRPr>
          </a:p>
          <a:p>
            <a:pPr marL="342900" indent="-342900">
              <a:buFont typeface="Wingdings" panose="05000000000000000000" pitchFamily="2" charset="2"/>
              <a:buChar char="q"/>
              <a:defRPr/>
            </a:pPr>
            <a:r>
              <a:rPr lang="en-US" sz="2000" b="1" dirty="0">
                <a:solidFill>
                  <a:schemeClr val="tx1"/>
                </a:solidFill>
              </a:rPr>
              <a:t>Composition : </a:t>
            </a:r>
            <a:r>
              <a:rPr lang="en-US" sz="2000" dirty="0">
                <a:solidFill>
                  <a:schemeClr val="tx1"/>
                </a:solidFill>
              </a:rPr>
              <a:t>It is used between the Customer and Service classes because they have a relationship, which means that when the Service class changes something, the Customer class also changes.</a:t>
            </a:r>
          </a:p>
          <a:p>
            <a:pPr marL="342900" indent="-342900">
              <a:buFont typeface="Wingdings" panose="05000000000000000000" pitchFamily="2" charset="2"/>
              <a:buChar char="q"/>
              <a:defRPr/>
            </a:pPr>
            <a:endParaRPr lang="en-US" sz="2000" dirty="0">
              <a:solidFill>
                <a:schemeClr val="tx1"/>
              </a:solidFill>
            </a:endParaRPr>
          </a:p>
          <a:p>
            <a:pPr marL="342900" indent="-342900">
              <a:buFont typeface="Wingdings" panose="05000000000000000000" pitchFamily="2" charset="2"/>
              <a:buChar char="q"/>
              <a:defRPr/>
            </a:pPr>
            <a:endParaRPr lang="en-US" sz="2000" dirty="0">
              <a:solidFill>
                <a:schemeClr val="tx1"/>
              </a:solidFill>
            </a:endParaRPr>
          </a:p>
        </p:txBody>
      </p:sp>
    </p:spTree>
    <p:extLst>
      <p:ext uri="{BB962C8B-B14F-4D97-AF65-F5344CB8AC3E}">
        <p14:creationId xmlns:p14="http://schemas.microsoft.com/office/powerpoint/2010/main" val="1356351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4. Class Diagram</a:t>
            </a:r>
            <a:endParaRPr lang="en-US" altLang="en-US" sz="2800" dirty="0">
              <a:solidFill>
                <a:schemeClr val="bg1"/>
              </a:solidFill>
              <a:cs typeface="Arial" panose="020B0604020202020204" pitchFamily="34" charset="0"/>
            </a:endParaRPr>
          </a:p>
        </p:txBody>
      </p:sp>
      <p:sp>
        <p:nvSpPr>
          <p:cNvPr id="2" name="Rectangle 1">
            <a:extLst>
              <a:ext uri="{FF2B5EF4-FFF2-40B4-BE49-F238E27FC236}">
                <a16:creationId xmlns:a16="http://schemas.microsoft.com/office/drawing/2014/main" id="{E66702D8-0D0A-453B-A846-42115F811413}"/>
              </a:ext>
            </a:extLst>
          </p:cNvPr>
          <p:cNvSpPr/>
          <p:nvPr/>
        </p:nvSpPr>
        <p:spPr>
          <a:xfrm>
            <a:off x="179387" y="1556792"/>
            <a:ext cx="4104581" cy="3744416"/>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marL="0" marR="0" indent="457200">
              <a:spcBef>
                <a:spcPts val="0"/>
              </a:spcBef>
              <a:spcAft>
                <a:spcPts val="1000"/>
              </a:spcAft>
            </a:pPr>
            <a:endParaRPr lang="en-GB" sz="1600" dirty="0">
              <a:solidFill>
                <a:srgbClr val="000000"/>
              </a:solidFill>
              <a:effectLst/>
              <a:ea typeface="Calibri" panose="020F0502020204030204" pitchFamily="34" charset="0"/>
              <a:cs typeface="Myanmar Text" panose="020B0502040204020203" pitchFamily="34" charset="0"/>
            </a:endParaRPr>
          </a:p>
        </p:txBody>
      </p:sp>
      <p:sp>
        <p:nvSpPr>
          <p:cNvPr id="3" name="Rectangle 2">
            <a:extLst>
              <a:ext uri="{FF2B5EF4-FFF2-40B4-BE49-F238E27FC236}">
                <a16:creationId xmlns:a16="http://schemas.microsoft.com/office/drawing/2014/main" id="{676A4F60-C3F7-D35C-84E7-399BF71C7A8F}"/>
              </a:ext>
            </a:extLst>
          </p:cNvPr>
          <p:cNvSpPr/>
          <p:nvPr/>
        </p:nvSpPr>
        <p:spPr>
          <a:xfrm>
            <a:off x="107950" y="1176508"/>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342900" indent="-342900">
              <a:buFont typeface="Wingdings" panose="05000000000000000000" pitchFamily="2" charset="2"/>
              <a:buChar char="q"/>
              <a:defRPr/>
            </a:pPr>
            <a:r>
              <a:rPr lang="en-SG" sz="1600" b="1" dirty="0">
                <a:solidFill>
                  <a:schemeClr val="tx1"/>
                </a:solidFill>
              </a:rPr>
              <a:t>Class Diagram based on project scenario using UML </a:t>
            </a:r>
          </a:p>
        </p:txBody>
      </p:sp>
      <p:pic>
        <p:nvPicPr>
          <p:cNvPr id="6" name="Picture 5">
            <a:extLst>
              <a:ext uri="{FF2B5EF4-FFF2-40B4-BE49-F238E27FC236}">
                <a16:creationId xmlns:a16="http://schemas.microsoft.com/office/drawing/2014/main" id="{56167533-EF7A-DF15-28B1-7F877BAD280E}"/>
              </a:ext>
            </a:extLst>
          </p:cNvPr>
          <p:cNvPicPr>
            <a:picLocks noChangeAspect="1"/>
          </p:cNvPicPr>
          <p:nvPr/>
        </p:nvPicPr>
        <p:blipFill>
          <a:blip r:embed="rId2"/>
          <a:stretch>
            <a:fillRect/>
          </a:stretch>
        </p:blipFill>
        <p:spPr>
          <a:xfrm>
            <a:off x="2742006" y="1589160"/>
            <a:ext cx="3588549" cy="4591142"/>
          </a:xfrm>
          <a:prstGeom prst="rect">
            <a:avLst/>
          </a:prstGeom>
        </p:spPr>
      </p:pic>
    </p:spTree>
    <p:extLst>
      <p:ext uri="{BB962C8B-B14F-4D97-AF65-F5344CB8AC3E}">
        <p14:creationId xmlns:p14="http://schemas.microsoft.com/office/powerpoint/2010/main" val="2162851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34925" y="404813"/>
            <a:ext cx="66897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5. Developing Triple A Portlet</a:t>
            </a:r>
          </a:p>
        </p:txBody>
      </p:sp>
      <p:sp>
        <p:nvSpPr>
          <p:cNvPr id="5" name="Rectangle 4">
            <a:extLst>
              <a:ext uri="{FF2B5EF4-FFF2-40B4-BE49-F238E27FC236}">
                <a16:creationId xmlns:a16="http://schemas.microsoft.com/office/drawing/2014/main" id="{636A239B-950E-4A7B-8B35-F67E199CFE49}"/>
              </a:ext>
            </a:extLst>
          </p:cNvPr>
          <p:cNvSpPr/>
          <p:nvPr/>
        </p:nvSpPr>
        <p:spPr>
          <a:xfrm>
            <a:off x="107950" y="1153513"/>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0" marR="0" algn="just">
              <a:spcBef>
                <a:spcPts val="0"/>
              </a:spcBef>
              <a:spcAft>
                <a:spcPts val="1000"/>
              </a:spcAft>
            </a:pPr>
            <a:endParaRPr lang="en-US" sz="1600" dirty="0">
              <a:solidFill>
                <a:schemeClr val="tx1"/>
              </a:solidFill>
              <a:effectLst/>
              <a:ea typeface="Calibri" panose="020F0502020204030204" pitchFamily="34" charset="0"/>
              <a:cs typeface="Myanmar Text" panose="020B0502040204020203" pitchFamily="34" charset="0"/>
            </a:endParaRPr>
          </a:p>
        </p:txBody>
      </p:sp>
      <p:sp>
        <p:nvSpPr>
          <p:cNvPr id="2" name="Rectangle 1">
            <a:extLst>
              <a:ext uri="{FF2B5EF4-FFF2-40B4-BE49-F238E27FC236}">
                <a16:creationId xmlns:a16="http://schemas.microsoft.com/office/drawing/2014/main" id="{E66702D8-0D0A-453B-A846-42115F811413}"/>
              </a:ext>
            </a:extLst>
          </p:cNvPr>
          <p:cNvSpPr/>
          <p:nvPr/>
        </p:nvSpPr>
        <p:spPr>
          <a:xfrm>
            <a:off x="179387" y="1556792"/>
            <a:ext cx="4104581" cy="3744416"/>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marL="0" marR="0" indent="457200">
              <a:spcBef>
                <a:spcPts val="0"/>
              </a:spcBef>
              <a:spcAft>
                <a:spcPts val="1000"/>
              </a:spcAft>
            </a:pPr>
            <a:endParaRPr lang="en-GB" sz="1600" dirty="0">
              <a:solidFill>
                <a:srgbClr val="000000"/>
              </a:solidFill>
              <a:effectLst/>
              <a:ea typeface="Calibri" panose="020F0502020204030204" pitchFamily="34" charset="0"/>
              <a:cs typeface="Myanmar Text" panose="020B0502040204020203" pitchFamily="34" charset="0"/>
            </a:endParaRPr>
          </a:p>
        </p:txBody>
      </p:sp>
      <p:pic>
        <p:nvPicPr>
          <p:cNvPr id="3" name="Picture 2">
            <a:extLst>
              <a:ext uri="{FF2B5EF4-FFF2-40B4-BE49-F238E27FC236}">
                <a16:creationId xmlns:a16="http://schemas.microsoft.com/office/drawing/2014/main" id="{5F84D850-0A47-3565-AF65-C59DFB73B68A}"/>
              </a:ext>
            </a:extLst>
          </p:cNvPr>
          <p:cNvPicPr>
            <a:picLocks noChangeAspect="1"/>
          </p:cNvPicPr>
          <p:nvPr/>
        </p:nvPicPr>
        <p:blipFill>
          <a:blip r:embed="rId2"/>
          <a:stretch>
            <a:fillRect/>
          </a:stretch>
        </p:blipFill>
        <p:spPr>
          <a:xfrm>
            <a:off x="323528" y="2204864"/>
            <a:ext cx="2722714" cy="2695770"/>
          </a:xfrm>
          <a:prstGeom prst="rect">
            <a:avLst/>
          </a:prstGeom>
        </p:spPr>
      </p:pic>
      <p:sp>
        <p:nvSpPr>
          <p:cNvPr id="4" name="TextBox 3">
            <a:extLst>
              <a:ext uri="{FF2B5EF4-FFF2-40B4-BE49-F238E27FC236}">
                <a16:creationId xmlns:a16="http://schemas.microsoft.com/office/drawing/2014/main" id="{7DD936CE-33E1-5859-D0AE-FC96E65164E4}"/>
              </a:ext>
            </a:extLst>
          </p:cNvPr>
          <p:cNvSpPr txBox="1"/>
          <p:nvPr/>
        </p:nvSpPr>
        <p:spPr>
          <a:xfrm>
            <a:off x="712777" y="4964443"/>
            <a:ext cx="1944216" cy="369332"/>
          </a:xfrm>
          <a:prstGeom prst="rect">
            <a:avLst/>
          </a:prstGeom>
          <a:noFill/>
        </p:spPr>
        <p:txBody>
          <a:bodyPr wrap="square" rtlCol="0">
            <a:spAutoFit/>
          </a:bodyPr>
          <a:lstStyle/>
          <a:p>
            <a:r>
              <a:rPr lang="en-US" dirty="0"/>
              <a:t>Create Module</a:t>
            </a:r>
            <a:endParaRPr lang="en-ID" dirty="0"/>
          </a:p>
        </p:txBody>
      </p:sp>
      <p:pic>
        <p:nvPicPr>
          <p:cNvPr id="6" name="Picture 5">
            <a:extLst>
              <a:ext uri="{FF2B5EF4-FFF2-40B4-BE49-F238E27FC236}">
                <a16:creationId xmlns:a16="http://schemas.microsoft.com/office/drawing/2014/main" id="{ED3A321D-6769-F2ED-4634-E4FC5687CD07}"/>
              </a:ext>
            </a:extLst>
          </p:cNvPr>
          <p:cNvPicPr>
            <a:picLocks noChangeAspect="1"/>
          </p:cNvPicPr>
          <p:nvPr/>
        </p:nvPicPr>
        <p:blipFill>
          <a:blip r:embed="rId3"/>
          <a:stretch>
            <a:fillRect/>
          </a:stretch>
        </p:blipFill>
        <p:spPr>
          <a:xfrm>
            <a:off x="3957716" y="1213467"/>
            <a:ext cx="2743200" cy="2646521"/>
          </a:xfrm>
          <a:prstGeom prst="rect">
            <a:avLst/>
          </a:prstGeom>
        </p:spPr>
      </p:pic>
      <p:sp>
        <p:nvSpPr>
          <p:cNvPr id="7" name="TextBox 6">
            <a:extLst>
              <a:ext uri="{FF2B5EF4-FFF2-40B4-BE49-F238E27FC236}">
                <a16:creationId xmlns:a16="http://schemas.microsoft.com/office/drawing/2014/main" id="{85763DF7-4398-D7FD-CCB4-0E7956C7FB9E}"/>
              </a:ext>
            </a:extLst>
          </p:cNvPr>
          <p:cNvSpPr txBox="1"/>
          <p:nvPr/>
        </p:nvSpPr>
        <p:spPr>
          <a:xfrm>
            <a:off x="6724650" y="2420888"/>
            <a:ext cx="1944216" cy="369332"/>
          </a:xfrm>
          <a:prstGeom prst="rect">
            <a:avLst/>
          </a:prstGeom>
          <a:noFill/>
        </p:spPr>
        <p:txBody>
          <a:bodyPr wrap="square" rtlCol="0">
            <a:spAutoFit/>
          </a:bodyPr>
          <a:lstStyle/>
          <a:p>
            <a:r>
              <a:rPr lang="en-US" dirty="0"/>
              <a:t>Create Portlet</a:t>
            </a:r>
            <a:endParaRPr lang="en-ID" dirty="0"/>
          </a:p>
        </p:txBody>
      </p:sp>
      <p:pic>
        <p:nvPicPr>
          <p:cNvPr id="8" name="Picture 7">
            <a:extLst>
              <a:ext uri="{FF2B5EF4-FFF2-40B4-BE49-F238E27FC236}">
                <a16:creationId xmlns:a16="http://schemas.microsoft.com/office/drawing/2014/main" id="{41C8C0AB-8520-F0F0-D9DB-9500F0F634E1}"/>
              </a:ext>
            </a:extLst>
          </p:cNvPr>
          <p:cNvPicPr>
            <a:picLocks noChangeAspect="1"/>
          </p:cNvPicPr>
          <p:nvPr/>
        </p:nvPicPr>
        <p:blipFill>
          <a:blip r:embed="rId4"/>
          <a:stretch>
            <a:fillRect/>
          </a:stretch>
        </p:blipFill>
        <p:spPr>
          <a:xfrm>
            <a:off x="3981450" y="3972728"/>
            <a:ext cx="2743200" cy="2673191"/>
          </a:xfrm>
          <a:prstGeom prst="rect">
            <a:avLst/>
          </a:prstGeom>
        </p:spPr>
      </p:pic>
      <p:sp>
        <p:nvSpPr>
          <p:cNvPr id="9" name="TextBox 8">
            <a:extLst>
              <a:ext uri="{FF2B5EF4-FFF2-40B4-BE49-F238E27FC236}">
                <a16:creationId xmlns:a16="http://schemas.microsoft.com/office/drawing/2014/main" id="{E03B6B46-E93F-EC82-9831-BE4FD42F3DF8}"/>
              </a:ext>
            </a:extLst>
          </p:cNvPr>
          <p:cNvSpPr txBox="1"/>
          <p:nvPr/>
        </p:nvSpPr>
        <p:spPr>
          <a:xfrm>
            <a:off x="6848849" y="5085184"/>
            <a:ext cx="1944216" cy="646331"/>
          </a:xfrm>
          <a:prstGeom prst="rect">
            <a:avLst/>
          </a:prstGeom>
          <a:noFill/>
        </p:spPr>
        <p:txBody>
          <a:bodyPr wrap="square" rtlCol="0">
            <a:spAutoFit/>
          </a:bodyPr>
          <a:lstStyle/>
          <a:p>
            <a:r>
              <a:rPr lang="en-US" dirty="0"/>
              <a:t>Create Service Builder</a:t>
            </a:r>
            <a:endParaRPr lang="en-ID" dirty="0"/>
          </a:p>
        </p:txBody>
      </p:sp>
    </p:spTree>
    <p:extLst>
      <p:ext uri="{BB962C8B-B14F-4D97-AF65-F5344CB8AC3E}">
        <p14:creationId xmlns:p14="http://schemas.microsoft.com/office/powerpoint/2010/main" val="1903130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34925" y="404813"/>
            <a:ext cx="66897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5. Developing Triple A Portlet</a:t>
            </a:r>
          </a:p>
        </p:txBody>
      </p:sp>
      <p:sp>
        <p:nvSpPr>
          <p:cNvPr id="5" name="Rectangle 4">
            <a:extLst>
              <a:ext uri="{FF2B5EF4-FFF2-40B4-BE49-F238E27FC236}">
                <a16:creationId xmlns:a16="http://schemas.microsoft.com/office/drawing/2014/main" id="{636A239B-950E-4A7B-8B35-F67E199CFE49}"/>
              </a:ext>
            </a:extLst>
          </p:cNvPr>
          <p:cNvSpPr/>
          <p:nvPr/>
        </p:nvSpPr>
        <p:spPr>
          <a:xfrm>
            <a:off x="34925" y="1127601"/>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0" marR="0" algn="just">
              <a:spcBef>
                <a:spcPts val="0"/>
              </a:spcBef>
              <a:spcAft>
                <a:spcPts val="1000"/>
              </a:spcAft>
            </a:pPr>
            <a:endParaRPr lang="en-US" sz="1600" dirty="0">
              <a:solidFill>
                <a:schemeClr val="tx1"/>
              </a:solidFill>
              <a:effectLst/>
              <a:ea typeface="Calibri" panose="020F0502020204030204" pitchFamily="34" charset="0"/>
              <a:cs typeface="Myanmar Text" panose="020B0502040204020203" pitchFamily="34" charset="0"/>
            </a:endParaRPr>
          </a:p>
        </p:txBody>
      </p:sp>
      <p:sp>
        <p:nvSpPr>
          <p:cNvPr id="2" name="Rectangle 1">
            <a:extLst>
              <a:ext uri="{FF2B5EF4-FFF2-40B4-BE49-F238E27FC236}">
                <a16:creationId xmlns:a16="http://schemas.microsoft.com/office/drawing/2014/main" id="{E66702D8-0D0A-453B-A846-42115F811413}"/>
              </a:ext>
            </a:extLst>
          </p:cNvPr>
          <p:cNvSpPr/>
          <p:nvPr/>
        </p:nvSpPr>
        <p:spPr>
          <a:xfrm>
            <a:off x="179387" y="1556792"/>
            <a:ext cx="4104581" cy="3744416"/>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marL="0" marR="0" indent="457200">
              <a:spcBef>
                <a:spcPts val="0"/>
              </a:spcBef>
              <a:spcAft>
                <a:spcPts val="1000"/>
              </a:spcAft>
            </a:pPr>
            <a:endParaRPr lang="en-GB" sz="1600" dirty="0">
              <a:solidFill>
                <a:srgbClr val="000000"/>
              </a:solidFill>
              <a:effectLst/>
              <a:ea typeface="Calibri" panose="020F0502020204030204" pitchFamily="34" charset="0"/>
              <a:cs typeface="Myanmar Text" panose="020B0502040204020203" pitchFamily="34" charset="0"/>
            </a:endParaRPr>
          </a:p>
        </p:txBody>
      </p:sp>
      <p:sp>
        <p:nvSpPr>
          <p:cNvPr id="4" name="TextBox 3">
            <a:extLst>
              <a:ext uri="{FF2B5EF4-FFF2-40B4-BE49-F238E27FC236}">
                <a16:creationId xmlns:a16="http://schemas.microsoft.com/office/drawing/2014/main" id="{7DD936CE-33E1-5859-D0AE-FC96E65164E4}"/>
              </a:ext>
            </a:extLst>
          </p:cNvPr>
          <p:cNvSpPr txBox="1"/>
          <p:nvPr/>
        </p:nvSpPr>
        <p:spPr>
          <a:xfrm>
            <a:off x="1259569" y="1700808"/>
            <a:ext cx="1512231" cy="369332"/>
          </a:xfrm>
          <a:prstGeom prst="rect">
            <a:avLst/>
          </a:prstGeom>
          <a:noFill/>
        </p:spPr>
        <p:txBody>
          <a:bodyPr wrap="square" rtlCol="0">
            <a:spAutoFit/>
          </a:bodyPr>
          <a:lstStyle/>
          <a:p>
            <a:pPr algn="ctr"/>
            <a:r>
              <a:rPr lang="en-US" dirty="0"/>
              <a:t>Home Page</a:t>
            </a:r>
            <a:endParaRPr lang="en-ID" dirty="0"/>
          </a:p>
        </p:txBody>
      </p:sp>
      <p:pic>
        <p:nvPicPr>
          <p:cNvPr id="10" name="Picture 9">
            <a:extLst>
              <a:ext uri="{FF2B5EF4-FFF2-40B4-BE49-F238E27FC236}">
                <a16:creationId xmlns:a16="http://schemas.microsoft.com/office/drawing/2014/main" id="{45B9364C-BAFA-060F-F7B7-4B5327374C60}"/>
              </a:ext>
            </a:extLst>
          </p:cNvPr>
          <p:cNvPicPr>
            <a:picLocks noChangeAspect="1"/>
          </p:cNvPicPr>
          <p:nvPr/>
        </p:nvPicPr>
        <p:blipFill>
          <a:blip r:embed="rId2"/>
          <a:stretch>
            <a:fillRect/>
          </a:stretch>
        </p:blipFill>
        <p:spPr>
          <a:xfrm>
            <a:off x="252412" y="2117322"/>
            <a:ext cx="3523203" cy="3869651"/>
          </a:xfrm>
          <a:prstGeom prst="rect">
            <a:avLst/>
          </a:prstGeom>
        </p:spPr>
      </p:pic>
      <p:pic>
        <p:nvPicPr>
          <p:cNvPr id="11" name="Picture 10">
            <a:extLst>
              <a:ext uri="{FF2B5EF4-FFF2-40B4-BE49-F238E27FC236}">
                <a16:creationId xmlns:a16="http://schemas.microsoft.com/office/drawing/2014/main" id="{19AE0F89-5B02-7291-D513-D58213A4EA92}"/>
              </a:ext>
            </a:extLst>
          </p:cNvPr>
          <p:cNvPicPr>
            <a:picLocks noChangeAspect="1"/>
          </p:cNvPicPr>
          <p:nvPr/>
        </p:nvPicPr>
        <p:blipFill>
          <a:blip r:embed="rId3"/>
          <a:stretch>
            <a:fillRect/>
          </a:stretch>
        </p:blipFill>
        <p:spPr>
          <a:xfrm>
            <a:off x="3993102" y="2936333"/>
            <a:ext cx="4572000" cy="2306955"/>
          </a:xfrm>
          <a:prstGeom prst="rect">
            <a:avLst/>
          </a:prstGeom>
        </p:spPr>
      </p:pic>
      <p:sp>
        <p:nvSpPr>
          <p:cNvPr id="12" name="TextBox 11">
            <a:extLst>
              <a:ext uri="{FF2B5EF4-FFF2-40B4-BE49-F238E27FC236}">
                <a16:creationId xmlns:a16="http://schemas.microsoft.com/office/drawing/2014/main" id="{E4A3D23B-935C-AA87-3696-32ADFB6E7A61}"/>
              </a:ext>
            </a:extLst>
          </p:cNvPr>
          <p:cNvSpPr txBox="1"/>
          <p:nvPr/>
        </p:nvSpPr>
        <p:spPr>
          <a:xfrm>
            <a:off x="5245930" y="2506581"/>
            <a:ext cx="2066344" cy="369332"/>
          </a:xfrm>
          <a:prstGeom prst="rect">
            <a:avLst/>
          </a:prstGeom>
          <a:noFill/>
        </p:spPr>
        <p:txBody>
          <a:bodyPr wrap="square" rtlCol="0">
            <a:spAutoFit/>
          </a:bodyPr>
          <a:lstStyle/>
          <a:p>
            <a:pPr algn="ctr"/>
            <a:r>
              <a:rPr lang="en-US" dirty="0"/>
              <a:t>Contact Us Page</a:t>
            </a:r>
            <a:endParaRPr lang="en-ID" dirty="0"/>
          </a:p>
        </p:txBody>
      </p:sp>
    </p:spTree>
    <p:extLst>
      <p:ext uri="{BB962C8B-B14F-4D97-AF65-F5344CB8AC3E}">
        <p14:creationId xmlns:p14="http://schemas.microsoft.com/office/powerpoint/2010/main" val="2687963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34925" y="404813"/>
            <a:ext cx="66897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5. Developing Triple A Portlet</a:t>
            </a:r>
          </a:p>
        </p:txBody>
      </p:sp>
      <p:sp>
        <p:nvSpPr>
          <p:cNvPr id="5" name="Rectangle 4">
            <a:extLst>
              <a:ext uri="{FF2B5EF4-FFF2-40B4-BE49-F238E27FC236}">
                <a16:creationId xmlns:a16="http://schemas.microsoft.com/office/drawing/2014/main" id="{636A239B-950E-4A7B-8B35-F67E199CFE49}"/>
              </a:ext>
            </a:extLst>
          </p:cNvPr>
          <p:cNvSpPr/>
          <p:nvPr/>
        </p:nvSpPr>
        <p:spPr>
          <a:xfrm>
            <a:off x="34925" y="1127601"/>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0" marR="0" algn="just">
              <a:spcBef>
                <a:spcPts val="0"/>
              </a:spcBef>
              <a:spcAft>
                <a:spcPts val="1000"/>
              </a:spcAft>
            </a:pPr>
            <a:endParaRPr lang="en-US" sz="1600" dirty="0">
              <a:solidFill>
                <a:schemeClr val="tx1"/>
              </a:solidFill>
              <a:effectLst/>
              <a:ea typeface="Calibri" panose="020F0502020204030204" pitchFamily="34" charset="0"/>
              <a:cs typeface="Myanmar Text" panose="020B0502040204020203" pitchFamily="34" charset="0"/>
            </a:endParaRPr>
          </a:p>
        </p:txBody>
      </p:sp>
      <p:sp>
        <p:nvSpPr>
          <p:cNvPr id="2" name="Rectangle 1">
            <a:extLst>
              <a:ext uri="{FF2B5EF4-FFF2-40B4-BE49-F238E27FC236}">
                <a16:creationId xmlns:a16="http://schemas.microsoft.com/office/drawing/2014/main" id="{E66702D8-0D0A-453B-A846-42115F811413}"/>
              </a:ext>
            </a:extLst>
          </p:cNvPr>
          <p:cNvSpPr/>
          <p:nvPr/>
        </p:nvSpPr>
        <p:spPr>
          <a:xfrm>
            <a:off x="179387" y="1556792"/>
            <a:ext cx="4104581" cy="3744416"/>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marL="0" marR="0" indent="457200">
              <a:spcBef>
                <a:spcPts val="0"/>
              </a:spcBef>
              <a:spcAft>
                <a:spcPts val="1000"/>
              </a:spcAft>
            </a:pPr>
            <a:endParaRPr lang="en-GB" sz="1600" dirty="0">
              <a:solidFill>
                <a:srgbClr val="000000"/>
              </a:solidFill>
              <a:effectLst/>
              <a:ea typeface="Calibri" panose="020F0502020204030204" pitchFamily="34" charset="0"/>
              <a:cs typeface="Myanmar Text" panose="020B0502040204020203" pitchFamily="34" charset="0"/>
            </a:endParaRPr>
          </a:p>
        </p:txBody>
      </p:sp>
      <p:sp>
        <p:nvSpPr>
          <p:cNvPr id="4" name="TextBox 3">
            <a:extLst>
              <a:ext uri="{FF2B5EF4-FFF2-40B4-BE49-F238E27FC236}">
                <a16:creationId xmlns:a16="http://schemas.microsoft.com/office/drawing/2014/main" id="{7DD936CE-33E1-5859-D0AE-FC96E65164E4}"/>
              </a:ext>
            </a:extLst>
          </p:cNvPr>
          <p:cNvSpPr txBox="1"/>
          <p:nvPr/>
        </p:nvSpPr>
        <p:spPr>
          <a:xfrm>
            <a:off x="971600" y="2333183"/>
            <a:ext cx="2088295" cy="369332"/>
          </a:xfrm>
          <a:prstGeom prst="rect">
            <a:avLst/>
          </a:prstGeom>
          <a:noFill/>
        </p:spPr>
        <p:txBody>
          <a:bodyPr wrap="square" rtlCol="0">
            <a:spAutoFit/>
          </a:bodyPr>
          <a:lstStyle/>
          <a:p>
            <a:pPr algn="ctr"/>
            <a:r>
              <a:rPr lang="en-US" dirty="0"/>
              <a:t>Our Service Page</a:t>
            </a:r>
            <a:endParaRPr lang="en-ID" dirty="0"/>
          </a:p>
        </p:txBody>
      </p:sp>
      <p:sp>
        <p:nvSpPr>
          <p:cNvPr id="12" name="TextBox 11">
            <a:extLst>
              <a:ext uri="{FF2B5EF4-FFF2-40B4-BE49-F238E27FC236}">
                <a16:creationId xmlns:a16="http://schemas.microsoft.com/office/drawing/2014/main" id="{E4A3D23B-935C-AA87-3696-32ADFB6E7A61}"/>
              </a:ext>
            </a:extLst>
          </p:cNvPr>
          <p:cNvSpPr txBox="1"/>
          <p:nvPr/>
        </p:nvSpPr>
        <p:spPr>
          <a:xfrm>
            <a:off x="5245929" y="2506581"/>
            <a:ext cx="2479479" cy="369332"/>
          </a:xfrm>
          <a:prstGeom prst="rect">
            <a:avLst/>
          </a:prstGeom>
          <a:noFill/>
        </p:spPr>
        <p:txBody>
          <a:bodyPr wrap="square" rtlCol="0">
            <a:spAutoFit/>
          </a:bodyPr>
          <a:lstStyle/>
          <a:p>
            <a:pPr algn="ctr"/>
            <a:r>
              <a:rPr lang="en-US" dirty="0"/>
              <a:t>Domain Service Page</a:t>
            </a:r>
            <a:endParaRPr lang="en-ID" dirty="0"/>
          </a:p>
        </p:txBody>
      </p:sp>
      <p:pic>
        <p:nvPicPr>
          <p:cNvPr id="7" name="Picture 6">
            <a:extLst>
              <a:ext uri="{FF2B5EF4-FFF2-40B4-BE49-F238E27FC236}">
                <a16:creationId xmlns:a16="http://schemas.microsoft.com/office/drawing/2014/main" id="{50755BFE-25F7-4BF8-796F-A148C89F90CD}"/>
              </a:ext>
            </a:extLst>
          </p:cNvPr>
          <p:cNvPicPr>
            <a:picLocks noChangeAspect="1"/>
          </p:cNvPicPr>
          <p:nvPr/>
        </p:nvPicPr>
        <p:blipFill>
          <a:blip r:embed="rId2"/>
          <a:stretch>
            <a:fillRect/>
          </a:stretch>
        </p:blipFill>
        <p:spPr>
          <a:xfrm>
            <a:off x="128014" y="2958461"/>
            <a:ext cx="3994652" cy="2034061"/>
          </a:xfrm>
          <a:prstGeom prst="rect">
            <a:avLst/>
          </a:prstGeom>
        </p:spPr>
      </p:pic>
      <p:pic>
        <p:nvPicPr>
          <p:cNvPr id="8" name="Picture 7">
            <a:extLst>
              <a:ext uri="{FF2B5EF4-FFF2-40B4-BE49-F238E27FC236}">
                <a16:creationId xmlns:a16="http://schemas.microsoft.com/office/drawing/2014/main" id="{BED1EFF6-82B5-B65E-2FE4-A5D7A79913CD}"/>
              </a:ext>
            </a:extLst>
          </p:cNvPr>
          <p:cNvPicPr>
            <a:picLocks noChangeAspect="1"/>
          </p:cNvPicPr>
          <p:nvPr/>
        </p:nvPicPr>
        <p:blipFill>
          <a:blip r:embed="rId3"/>
          <a:stretch>
            <a:fillRect/>
          </a:stretch>
        </p:blipFill>
        <p:spPr>
          <a:xfrm>
            <a:off x="4199668" y="2994253"/>
            <a:ext cx="4572000" cy="2306955"/>
          </a:xfrm>
          <a:prstGeom prst="rect">
            <a:avLst/>
          </a:prstGeom>
        </p:spPr>
      </p:pic>
    </p:spTree>
    <p:extLst>
      <p:ext uri="{BB962C8B-B14F-4D97-AF65-F5344CB8AC3E}">
        <p14:creationId xmlns:p14="http://schemas.microsoft.com/office/powerpoint/2010/main" val="2228055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34925" y="404813"/>
            <a:ext cx="66897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5. Developing Triple A Portlet</a:t>
            </a:r>
          </a:p>
        </p:txBody>
      </p:sp>
      <p:sp>
        <p:nvSpPr>
          <p:cNvPr id="5" name="Rectangle 4">
            <a:extLst>
              <a:ext uri="{FF2B5EF4-FFF2-40B4-BE49-F238E27FC236}">
                <a16:creationId xmlns:a16="http://schemas.microsoft.com/office/drawing/2014/main" id="{636A239B-950E-4A7B-8B35-F67E199CFE49}"/>
              </a:ext>
            </a:extLst>
          </p:cNvPr>
          <p:cNvSpPr/>
          <p:nvPr/>
        </p:nvSpPr>
        <p:spPr>
          <a:xfrm>
            <a:off x="34925" y="1127601"/>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0" marR="0" algn="just">
              <a:spcBef>
                <a:spcPts val="0"/>
              </a:spcBef>
              <a:spcAft>
                <a:spcPts val="1000"/>
              </a:spcAft>
            </a:pPr>
            <a:endParaRPr lang="en-US" sz="1600" dirty="0">
              <a:solidFill>
                <a:schemeClr val="tx1"/>
              </a:solidFill>
              <a:effectLst/>
              <a:ea typeface="Calibri" panose="020F0502020204030204" pitchFamily="34" charset="0"/>
              <a:cs typeface="Myanmar Text" panose="020B0502040204020203" pitchFamily="34" charset="0"/>
            </a:endParaRPr>
          </a:p>
        </p:txBody>
      </p:sp>
      <p:sp>
        <p:nvSpPr>
          <p:cNvPr id="2" name="Rectangle 1">
            <a:extLst>
              <a:ext uri="{FF2B5EF4-FFF2-40B4-BE49-F238E27FC236}">
                <a16:creationId xmlns:a16="http://schemas.microsoft.com/office/drawing/2014/main" id="{E66702D8-0D0A-453B-A846-42115F811413}"/>
              </a:ext>
            </a:extLst>
          </p:cNvPr>
          <p:cNvSpPr/>
          <p:nvPr/>
        </p:nvSpPr>
        <p:spPr>
          <a:xfrm>
            <a:off x="179387" y="1556792"/>
            <a:ext cx="4104581" cy="3744416"/>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marL="0" marR="0" indent="457200">
              <a:spcBef>
                <a:spcPts val="0"/>
              </a:spcBef>
              <a:spcAft>
                <a:spcPts val="1000"/>
              </a:spcAft>
            </a:pPr>
            <a:endParaRPr lang="en-GB" sz="1600" dirty="0">
              <a:solidFill>
                <a:srgbClr val="000000"/>
              </a:solidFill>
              <a:effectLst/>
              <a:ea typeface="Calibri" panose="020F0502020204030204" pitchFamily="34" charset="0"/>
              <a:cs typeface="Myanmar Text" panose="020B0502040204020203" pitchFamily="34" charset="0"/>
            </a:endParaRPr>
          </a:p>
        </p:txBody>
      </p:sp>
      <p:sp>
        <p:nvSpPr>
          <p:cNvPr id="4" name="TextBox 3">
            <a:extLst>
              <a:ext uri="{FF2B5EF4-FFF2-40B4-BE49-F238E27FC236}">
                <a16:creationId xmlns:a16="http://schemas.microsoft.com/office/drawing/2014/main" id="{7DD936CE-33E1-5859-D0AE-FC96E65164E4}"/>
              </a:ext>
            </a:extLst>
          </p:cNvPr>
          <p:cNvSpPr txBox="1"/>
          <p:nvPr/>
        </p:nvSpPr>
        <p:spPr>
          <a:xfrm>
            <a:off x="179387" y="1244466"/>
            <a:ext cx="3456830" cy="369332"/>
          </a:xfrm>
          <a:prstGeom prst="rect">
            <a:avLst/>
          </a:prstGeom>
          <a:noFill/>
        </p:spPr>
        <p:txBody>
          <a:bodyPr wrap="square" rtlCol="0">
            <a:spAutoFit/>
          </a:bodyPr>
          <a:lstStyle/>
          <a:p>
            <a:pPr algn="ctr"/>
            <a:r>
              <a:rPr lang="en-US" dirty="0"/>
              <a:t>Shared Hosting Service Page</a:t>
            </a:r>
            <a:endParaRPr lang="en-ID" dirty="0"/>
          </a:p>
        </p:txBody>
      </p:sp>
      <p:sp>
        <p:nvSpPr>
          <p:cNvPr id="12" name="TextBox 11">
            <a:extLst>
              <a:ext uri="{FF2B5EF4-FFF2-40B4-BE49-F238E27FC236}">
                <a16:creationId xmlns:a16="http://schemas.microsoft.com/office/drawing/2014/main" id="{E4A3D23B-935C-AA87-3696-32ADFB6E7A61}"/>
              </a:ext>
            </a:extLst>
          </p:cNvPr>
          <p:cNvSpPr txBox="1"/>
          <p:nvPr/>
        </p:nvSpPr>
        <p:spPr>
          <a:xfrm>
            <a:off x="4836510" y="3900170"/>
            <a:ext cx="3502535" cy="369332"/>
          </a:xfrm>
          <a:prstGeom prst="rect">
            <a:avLst/>
          </a:prstGeom>
          <a:noFill/>
        </p:spPr>
        <p:txBody>
          <a:bodyPr wrap="square" rtlCol="0">
            <a:spAutoFit/>
          </a:bodyPr>
          <a:lstStyle/>
          <a:p>
            <a:pPr algn="ctr"/>
            <a:r>
              <a:rPr lang="en-US" dirty="0"/>
              <a:t>Reseller Hosting Service Page</a:t>
            </a:r>
            <a:endParaRPr lang="en-ID" dirty="0"/>
          </a:p>
        </p:txBody>
      </p:sp>
      <p:pic>
        <p:nvPicPr>
          <p:cNvPr id="3" name="Picture 2">
            <a:extLst>
              <a:ext uri="{FF2B5EF4-FFF2-40B4-BE49-F238E27FC236}">
                <a16:creationId xmlns:a16="http://schemas.microsoft.com/office/drawing/2014/main" id="{4E41C0FC-2275-1F89-FA85-5E18258DB906}"/>
              </a:ext>
            </a:extLst>
          </p:cNvPr>
          <p:cNvPicPr>
            <a:picLocks noChangeAspect="1"/>
          </p:cNvPicPr>
          <p:nvPr/>
        </p:nvPicPr>
        <p:blipFill>
          <a:blip r:embed="rId2"/>
          <a:stretch>
            <a:fillRect/>
          </a:stretch>
        </p:blipFill>
        <p:spPr>
          <a:xfrm>
            <a:off x="56301" y="1593215"/>
            <a:ext cx="4572000" cy="2306955"/>
          </a:xfrm>
          <a:prstGeom prst="rect">
            <a:avLst/>
          </a:prstGeom>
        </p:spPr>
      </p:pic>
      <p:pic>
        <p:nvPicPr>
          <p:cNvPr id="6" name="Picture 5">
            <a:extLst>
              <a:ext uri="{FF2B5EF4-FFF2-40B4-BE49-F238E27FC236}">
                <a16:creationId xmlns:a16="http://schemas.microsoft.com/office/drawing/2014/main" id="{B0DA8198-66B2-7742-8581-7E9B08922DC0}"/>
              </a:ext>
            </a:extLst>
          </p:cNvPr>
          <p:cNvPicPr>
            <a:picLocks noChangeAspect="1"/>
          </p:cNvPicPr>
          <p:nvPr/>
        </p:nvPicPr>
        <p:blipFill>
          <a:blip r:embed="rId3"/>
          <a:stretch>
            <a:fillRect/>
          </a:stretch>
        </p:blipFill>
        <p:spPr>
          <a:xfrm>
            <a:off x="4319588" y="4365784"/>
            <a:ext cx="4572000" cy="2306955"/>
          </a:xfrm>
          <a:prstGeom prst="rect">
            <a:avLst/>
          </a:prstGeom>
        </p:spPr>
      </p:pic>
    </p:spTree>
    <p:extLst>
      <p:ext uri="{BB962C8B-B14F-4D97-AF65-F5344CB8AC3E}">
        <p14:creationId xmlns:p14="http://schemas.microsoft.com/office/powerpoint/2010/main" val="31263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34925" y="404813"/>
            <a:ext cx="66897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5. Developing Triple A Portlet</a:t>
            </a:r>
          </a:p>
        </p:txBody>
      </p:sp>
      <p:sp>
        <p:nvSpPr>
          <p:cNvPr id="5" name="Rectangle 4">
            <a:extLst>
              <a:ext uri="{FF2B5EF4-FFF2-40B4-BE49-F238E27FC236}">
                <a16:creationId xmlns:a16="http://schemas.microsoft.com/office/drawing/2014/main" id="{636A239B-950E-4A7B-8B35-F67E199CFE49}"/>
              </a:ext>
            </a:extLst>
          </p:cNvPr>
          <p:cNvSpPr/>
          <p:nvPr/>
        </p:nvSpPr>
        <p:spPr>
          <a:xfrm>
            <a:off x="34925" y="1127601"/>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0" marR="0" algn="just">
              <a:spcBef>
                <a:spcPts val="0"/>
              </a:spcBef>
              <a:spcAft>
                <a:spcPts val="1000"/>
              </a:spcAft>
            </a:pPr>
            <a:endParaRPr lang="en-US" sz="1600" dirty="0">
              <a:solidFill>
                <a:schemeClr val="tx1"/>
              </a:solidFill>
              <a:effectLst/>
              <a:ea typeface="Calibri" panose="020F0502020204030204" pitchFamily="34" charset="0"/>
              <a:cs typeface="Myanmar Text" panose="020B0502040204020203" pitchFamily="34" charset="0"/>
            </a:endParaRPr>
          </a:p>
        </p:txBody>
      </p:sp>
      <p:sp>
        <p:nvSpPr>
          <p:cNvPr id="2" name="Rectangle 1">
            <a:extLst>
              <a:ext uri="{FF2B5EF4-FFF2-40B4-BE49-F238E27FC236}">
                <a16:creationId xmlns:a16="http://schemas.microsoft.com/office/drawing/2014/main" id="{E66702D8-0D0A-453B-A846-42115F811413}"/>
              </a:ext>
            </a:extLst>
          </p:cNvPr>
          <p:cNvSpPr/>
          <p:nvPr/>
        </p:nvSpPr>
        <p:spPr>
          <a:xfrm>
            <a:off x="179387" y="1556792"/>
            <a:ext cx="4104581" cy="3744416"/>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marL="0" marR="0" indent="457200">
              <a:spcBef>
                <a:spcPts val="0"/>
              </a:spcBef>
              <a:spcAft>
                <a:spcPts val="1000"/>
              </a:spcAft>
            </a:pPr>
            <a:endParaRPr lang="en-GB" sz="1600" dirty="0">
              <a:solidFill>
                <a:srgbClr val="000000"/>
              </a:solidFill>
              <a:effectLst/>
              <a:ea typeface="Calibri" panose="020F0502020204030204" pitchFamily="34" charset="0"/>
              <a:cs typeface="Myanmar Text" panose="020B0502040204020203" pitchFamily="34" charset="0"/>
            </a:endParaRPr>
          </a:p>
        </p:txBody>
      </p:sp>
      <p:sp>
        <p:nvSpPr>
          <p:cNvPr id="4" name="TextBox 3">
            <a:extLst>
              <a:ext uri="{FF2B5EF4-FFF2-40B4-BE49-F238E27FC236}">
                <a16:creationId xmlns:a16="http://schemas.microsoft.com/office/drawing/2014/main" id="{7DD936CE-33E1-5859-D0AE-FC96E65164E4}"/>
              </a:ext>
            </a:extLst>
          </p:cNvPr>
          <p:cNvSpPr txBox="1"/>
          <p:nvPr/>
        </p:nvSpPr>
        <p:spPr>
          <a:xfrm>
            <a:off x="179387" y="1244466"/>
            <a:ext cx="3456830" cy="369332"/>
          </a:xfrm>
          <a:prstGeom prst="rect">
            <a:avLst/>
          </a:prstGeom>
          <a:noFill/>
        </p:spPr>
        <p:txBody>
          <a:bodyPr wrap="square" rtlCol="0">
            <a:spAutoFit/>
          </a:bodyPr>
          <a:lstStyle/>
          <a:p>
            <a:pPr algn="ctr"/>
            <a:r>
              <a:rPr lang="en-US" dirty="0"/>
              <a:t>Cloud Hosting Service Page</a:t>
            </a:r>
            <a:endParaRPr lang="en-ID" dirty="0"/>
          </a:p>
        </p:txBody>
      </p:sp>
      <p:sp>
        <p:nvSpPr>
          <p:cNvPr id="12" name="TextBox 11">
            <a:extLst>
              <a:ext uri="{FF2B5EF4-FFF2-40B4-BE49-F238E27FC236}">
                <a16:creationId xmlns:a16="http://schemas.microsoft.com/office/drawing/2014/main" id="{E4A3D23B-935C-AA87-3696-32ADFB6E7A61}"/>
              </a:ext>
            </a:extLst>
          </p:cNvPr>
          <p:cNvSpPr txBox="1"/>
          <p:nvPr/>
        </p:nvSpPr>
        <p:spPr>
          <a:xfrm>
            <a:off x="4836510" y="3900170"/>
            <a:ext cx="3502535" cy="369332"/>
          </a:xfrm>
          <a:prstGeom prst="rect">
            <a:avLst/>
          </a:prstGeom>
          <a:noFill/>
        </p:spPr>
        <p:txBody>
          <a:bodyPr wrap="square" rtlCol="0">
            <a:spAutoFit/>
          </a:bodyPr>
          <a:lstStyle/>
          <a:p>
            <a:pPr algn="ctr"/>
            <a:r>
              <a:rPr lang="en-US" dirty="0"/>
              <a:t>VPS Hosting Service Page</a:t>
            </a:r>
            <a:endParaRPr lang="en-ID" dirty="0"/>
          </a:p>
        </p:txBody>
      </p:sp>
      <p:pic>
        <p:nvPicPr>
          <p:cNvPr id="7" name="Picture 6">
            <a:extLst>
              <a:ext uri="{FF2B5EF4-FFF2-40B4-BE49-F238E27FC236}">
                <a16:creationId xmlns:a16="http://schemas.microsoft.com/office/drawing/2014/main" id="{B53612B0-813A-7F6D-47B7-008A78446783}"/>
              </a:ext>
            </a:extLst>
          </p:cNvPr>
          <p:cNvPicPr>
            <a:picLocks noChangeAspect="1"/>
          </p:cNvPicPr>
          <p:nvPr/>
        </p:nvPicPr>
        <p:blipFill>
          <a:blip r:embed="rId2"/>
          <a:stretch>
            <a:fillRect/>
          </a:stretch>
        </p:blipFill>
        <p:spPr>
          <a:xfrm>
            <a:off x="101735" y="1588542"/>
            <a:ext cx="4572000" cy="3047365"/>
          </a:xfrm>
          <a:prstGeom prst="rect">
            <a:avLst/>
          </a:prstGeom>
        </p:spPr>
      </p:pic>
      <p:pic>
        <p:nvPicPr>
          <p:cNvPr id="8" name="Picture 7">
            <a:extLst>
              <a:ext uri="{FF2B5EF4-FFF2-40B4-BE49-F238E27FC236}">
                <a16:creationId xmlns:a16="http://schemas.microsoft.com/office/drawing/2014/main" id="{D5FDE44A-6BF8-1D2F-B675-2504DAF4D064}"/>
              </a:ext>
            </a:extLst>
          </p:cNvPr>
          <p:cNvPicPr>
            <a:picLocks noChangeAspect="1"/>
          </p:cNvPicPr>
          <p:nvPr/>
        </p:nvPicPr>
        <p:blipFill>
          <a:blip r:embed="rId3"/>
          <a:stretch>
            <a:fillRect/>
          </a:stretch>
        </p:blipFill>
        <p:spPr>
          <a:xfrm>
            <a:off x="4337398" y="4414685"/>
            <a:ext cx="4572000" cy="2306955"/>
          </a:xfrm>
          <a:prstGeom prst="rect">
            <a:avLst/>
          </a:prstGeom>
        </p:spPr>
      </p:pic>
    </p:spTree>
    <p:extLst>
      <p:ext uri="{BB962C8B-B14F-4D97-AF65-F5344CB8AC3E}">
        <p14:creationId xmlns:p14="http://schemas.microsoft.com/office/powerpoint/2010/main" val="24196627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34925" y="404813"/>
            <a:ext cx="66897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5. Developing Triple A Portlet</a:t>
            </a:r>
          </a:p>
        </p:txBody>
      </p:sp>
      <p:sp>
        <p:nvSpPr>
          <p:cNvPr id="5" name="Rectangle 4">
            <a:extLst>
              <a:ext uri="{FF2B5EF4-FFF2-40B4-BE49-F238E27FC236}">
                <a16:creationId xmlns:a16="http://schemas.microsoft.com/office/drawing/2014/main" id="{636A239B-950E-4A7B-8B35-F67E199CFE49}"/>
              </a:ext>
            </a:extLst>
          </p:cNvPr>
          <p:cNvSpPr/>
          <p:nvPr/>
        </p:nvSpPr>
        <p:spPr>
          <a:xfrm>
            <a:off x="34925" y="1127601"/>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0" marR="0" algn="just">
              <a:spcBef>
                <a:spcPts val="0"/>
              </a:spcBef>
              <a:spcAft>
                <a:spcPts val="1000"/>
              </a:spcAft>
            </a:pPr>
            <a:endParaRPr lang="en-US" sz="1600" dirty="0">
              <a:solidFill>
                <a:schemeClr val="tx1"/>
              </a:solidFill>
              <a:effectLst/>
              <a:ea typeface="Calibri" panose="020F0502020204030204" pitchFamily="34" charset="0"/>
              <a:cs typeface="Myanmar Text" panose="020B0502040204020203" pitchFamily="34" charset="0"/>
            </a:endParaRPr>
          </a:p>
        </p:txBody>
      </p:sp>
      <p:sp>
        <p:nvSpPr>
          <p:cNvPr id="2" name="Rectangle 1">
            <a:extLst>
              <a:ext uri="{FF2B5EF4-FFF2-40B4-BE49-F238E27FC236}">
                <a16:creationId xmlns:a16="http://schemas.microsoft.com/office/drawing/2014/main" id="{E66702D8-0D0A-453B-A846-42115F811413}"/>
              </a:ext>
            </a:extLst>
          </p:cNvPr>
          <p:cNvSpPr/>
          <p:nvPr/>
        </p:nvSpPr>
        <p:spPr>
          <a:xfrm>
            <a:off x="179387" y="1556792"/>
            <a:ext cx="4104581" cy="3744416"/>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marL="0" marR="0" indent="457200">
              <a:spcBef>
                <a:spcPts val="0"/>
              </a:spcBef>
              <a:spcAft>
                <a:spcPts val="1000"/>
              </a:spcAft>
            </a:pPr>
            <a:endParaRPr lang="en-GB" sz="1600" dirty="0">
              <a:solidFill>
                <a:srgbClr val="000000"/>
              </a:solidFill>
              <a:effectLst/>
              <a:ea typeface="Calibri" panose="020F0502020204030204" pitchFamily="34" charset="0"/>
              <a:cs typeface="Myanmar Text" panose="020B0502040204020203" pitchFamily="34" charset="0"/>
            </a:endParaRPr>
          </a:p>
        </p:txBody>
      </p:sp>
      <p:sp>
        <p:nvSpPr>
          <p:cNvPr id="4" name="TextBox 3">
            <a:extLst>
              <a:ext uri="{FF2B5EF4-FFF2-40B4-BE49-F238E27FC236}">
                <a16:creationId xmlns:a16="http://schemas.microsoft.com/office/drawing/2014/main" id="{7DD936CE-33E1-5859-D0AE-FC96E65164E4}"/>
              </a:ext>
            </a:extLst>
          </p:cNvPr>
          <p:cNvSpPr txBox="1"/>
          <p:nvPr/>
        </p:nvSpPr>
        <p:spPr>
          <a:xfrm>
            <a:off x="179386" y="1244466"/>
            <a:ext cx="3816549" cy="369332"/>
          </a:xfrm>
          <a:prstGeom prst="rect">
            <a:avLst/>
          </a:prstGeom>
          <a:noFill/>
        </p:spPr>
        <p:txBody>
          <a:bodyPr wrap="square" rtlCol="0">
            <a:spAutoFit/>
          </a:bodyPr>
          <a:lstStyle/>
          <a:p>
            <a:pPr algn="ctr"/>
            <a:r>
              <a:rPr lang="en-US" dirty="0"/>
              <a:t>Dedicated Hosting Service Page</a:t>
            </a:r>
            <a:endParaRPr lang="en-ID" dirty="0"/>
          </a:p>
        </p:txBody>
      </p:sp>
      <p:sp>
        <p:nvSpPr>
          <p:cNvPr id="12" name="TextBox 11">
            <a:extLst>
              <a:ext uri="{FF2B5EF4-FFF2-40B4-BE49-F238E27FC236}">
                <a16:creationId xmlns:a16="http://schemas.microsoft.com/office/drawing/2014/main" id="{E4A3D23B-935C-AA87-3696-32ADFB6E7A61}"/>
              </a:ext>
            </a:extLst>
          </p:cNvPr>
          <p:cNvSpPr txBox="1"/>
          <p:nvPr/>
        </p:nvSpPr>
        <p:spPr>
          <a:xfrm>
            <a:off x="4811342" y="3429000"/>
            <a:ext cx="3695930" cy="369332"/>
          </a:xfrm>
          <a:prstGeom prst="rect">
            <a:avLst/>
          </a:prstGeom>
          <a:noFill/>
        </p:spPr>
        <p:txBody>
          <a:bodyPr wrap="square" rtlCol="0">
            <a:spAutoFit/>
          </a:bodyPr>
          <a:lstStyle/>
          <a:p>
            <a:pPr algn="ctr"/>
            <a:r>
              <a:rPr lang="en-US" dirty="0"/>
              <a:t>Colocation Hosting Service Page</a:t>
            </a:r>
            <a:endParaRPr lang="en-ID" dirty="0"/>
          </a:p>
        </p:txBody>
      </p:sp>
      <p:pic>
        <p:nvPicPr>
          <p:cNvPr id="3" name="Picture 2">
            <a:extLst>
              <a:ext uri="{FF2B5EF4-FFF2-40B4-BE49-F238E27FC236}">
                <a16:creationId xmlns:a16="http://schemas.microsoft.com/office/drawing/2014/main" id="{1C7DCF28-B11C-9480-65A3-8BF171C4AF17}"/>
              </a:ext>
            </a:extLst>
          </p:cNvPr>
          <p:cNvPicPr>
            <a:picLocks noChangeAspect="1"/>
          </p:cNvPicPr>
          <p:nvPr/>
        </p:nvPicPr>
        <p:blipFill>
          <a:blip r:embed="rId2"/>
          <a:stretch>
            <a:fillRect/>
          </a:stretch>
        </p:blipFill>
        <p:spPr>
          <a:xfrm>
            <a:off x="157205" y="1613798"/>
            <a:ext cx="4572000" cy="2559685"/>
          </a:xfrm>
          <a:prstGeom prst="rect">
            <a:avLst/>
          </a:prstGeom>
        </p:spPr>
      </p:pic>
      <p:pic>
        <p:nvPicPr>
          <p:cNvPr id="6" name="Picture 5">
            <a:extLst>
              <a:ext uri="{FF2B5EF4-FFF2-40B4-BE49-F238E27FC236}">
                <a16:creationId xmlns:a16="http://schemas.microsoft.com/office/drawing/2014/main" id="{AB83F897-CCDF-1598-6F23-7A8921625E02}"/>
              </a:ext>
            </a:extLst>
          </p:cNvPr>
          <p:cNvPicPr>
            <a:picLocks noChangeAspect="1"/>
          </p:cNvPicPr>
          <p:nvPr/>
        </p:nvPicPr>
        <p:blipFill>
          <a:blip r:embed="rId3"/>
          <a:stretch>
            <a:fillRect/>
          </a:stretch>
        </p:blipFill>
        <p:spPr>
          <a:xfrm>
            <a:off x="4266416" y="4028732"/>
            <a:ext cx="4572000" cy="2635885"/>
          </a:xfrm>
          <a:prstGeom prst="rect">
            <a:avLst/>
          </a:prstGeom>
        </p:spPr>
      </p:pic>
    </p:spTree>
    <p:extLst>
      <p:ext uri="{BB962C8B-B14F-4D97-AF65-F5344CB8AC3E}">
        <p14:creationId xmlns:p14="http://schemas.microsoft.com/office/powerpoint/2010/main" val="39395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6. Customer Management Portlet</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76508"/>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0" marR="0" indent="457200" algn="just">
              <a:spcBef>
                <a:spcPts val="0"/>
              </a:spcBef>
              <a:spcAft>
                <a:spcPts val="1000"/>
              </a:spcAft>
            </a:pPr>
            <a:endParaRPr lang="en-US" sz="1600" dirty="0">
              <a:solidFill>
                <a:schemeClr val="tx1"/>
              </a:solidFill>
              <a:effectLst/>
              <a:ea typeface="Calibri" panose="020F0502020204030204" pitchFamily="34" charset="0"/>
              <a:cs typeface="Myanmar Text" panose="020B0502040204020203" pitchFamily="34" charset="0"/>
            </a:endParaRPr>
          </a:p>
          <a:p>
            <a:pPr marL="0" marR="0" indent="457200" algn="just">
              <a:spcBef>
                <a:spcPts val="0"/>
              </a:spcBef>
              <a:spcAft>
                <a:spcPts val="1000"/>
              </a:spcAft>
            </a:pPr>
            <a:endParaRPr lang="en-US" sz="1600" dirty="0">
              <a:solidFill>
                <a:schemeClr val="tx1"/>
              </a:solidFill>
              <a:ea typeface="Calibri" panose="020F0502020204030204" pitchFamily="34" charset="0"/>
              <a:cs typeface="Myanmar Text" panose="020B0502040204020203" pitchFamily="34" charset="0"/>
            </a:endParaRPr>
          </a:p>
          <a:p>
            <a:pPr marL="0" marR="0" indent="457200" algn="just">
              <a:spcBef>
                <a:spcPts val="0"/>
              </a:spcBef>
              <a:spcAft>
                <a:spcPts val="1000"/>
              </a:spcAft>
            </a:pPr>
            <a:endParaRPr lang="en-US" sz="1600" dirty="0">
              <a:solidFill>
                <a:schemeClr val="tx1"/>
              </a:solidFill>
              <a:effectLst/>
              <a:ea typeface="Calibri" panose="020F0502020204030204" pitchFamily="34" charset="0"/>
              <a:cs typeface="Myanmar Text" panose="020B0502040204020203" pitchFamily="34" charset="0"/>
            </a:endParaRPr>
          </a:p>
          <a:p>
            <a:pPr marL="0" marR="0" indent="457200" algn="just">
              <a:spcBef>
                <a:spcPts val="0"/>
              </a:spcBef>
              <a:spcAft>
                <a:spcPts val="1000"/>
              </a:spcAft>
            </a:pPr>
            <a:endParaRPr lang="en-US" sz="1600" dirty="0">
              <a:solidFill>
                <a:schemeClr val="tx1"/>
              </a:solidFill>
              <a:ea typeface="Calibri" panose="020F0502020204030204" pitchFamily="34" charset="0"/>
              <a:cs typeface="Myanmar Text" panose="020B0502040204020203" pitchFamily="34" charset="0"/>
            </a:endParaRPr>
          </a:p>
          <a:p>
            <a:pPr marL="0" marR="0" indent="457200" algn="just">
              <a:spcBef>
                <a:spcPts val="0"/>
              </a:spcBef>
              <a:spcAft>
                <a:spcPts val="1000"/>
              </a:spcAft>
            </a:pPr>
            <a:endParaRPr lang="en-US" sz="1600" dirty="0">
              <a:solidFill>
                <a:schemeClr val="tx1"/>
              </a:solidFill>
              <a:effectLst/>
              <a:ea typeface="Calibri" panose="020F0502020204030204" pitchFamily="34" charset="0"/>
              <a:cs typeface="Myanmar Text" panose="020B0502040204020203" pitchFamily="34" charset="0"/>
            </a:endParaRPr>
          </a:p>
          <a:p>
            <a:pPr marL="0" marR="0" indent="457200" algn="just">
              <a:spcBef>
                <a:spcPts val="0"/>
              </a:spcBef>
              <a:spcAft>
                <a:spcPts val="1000"/>
              </a:spcAft>
            </a:pPr>
            <a:endParaRPr lang="en-US" sz="1600" dirty="0">
              <a:solidFill>
                <a:schemeClr val="tx1"/>
              </a:solidFill>
              <a:ea typeface="Calibri" panose="020F0502020204030204" pitchFamily="34" charset="0"/>
              <a:cs typeface="Myanmar Text" panose="020B0502040204020203" pitchFamily="34" charset="0"/>
            </a:endParaRPr>
          </a:p>
          <a:p>
            <a:pPr marL="0" marR="0" indent="457200" algn="just">
              <a:spcBef>
                <a:spcPts val="0"/>
              </a:spcBef>
              <a:spcAft>
                <a:spcPts val="1000"/>
              </a:spcAft>
            </a:pPr>
            <a:endParaRPr lang="en-US" sz="1600" dirty="0">
              <a:solidFill>
                <a:schemeClr val="tx1"/>
              </a:solidFill>
              <a:effectLst/>
              <a:ea typeface="Calibri" panose="020F0502020204030204" pitchFamily="34" charset="0"/>
              <a:cs typeface="Myanmar Text" panose="020B0502040204020203" pitchFamily="34" charset="0"/>
            </a:endParaRPr>
          </a:p>
          <a:p>
            <a:pPr marL="0" marR="0" indent="457200" algn="just">
              <a:spcBef>
                <a:spcPts val="0"/>
              </a:spcBef>
              <a:spcAft>
                <a:spcPts val="1000"/>
              </a:spcAft>
            </a:pPr>
            <a:endParaRPr lang="en-US" sz="1600" dirty="0">
              <a:solidFill>
                <a:schemeClr val="tx1"/>
              </a:solidFill>
              <a:ea typeface="Calibri" panose="020F0502020204030204" pitchFamily="34" charset="0"/>
              <a:cs typeface="Myanmar Text" panose="020B0502040204020203" pitchFamily="34" charset="0"/>
            </a:endParaRPr>
          </a:p>
          <a:p>
            <a:pPr marL="0" marR="0" indent="457200" algn="just">
              <a:spcBef>
                <a:spcPts val="0"/>
              </a:spcBef>
              <a:spcAft>
                <a:spcPts val="1000"/>
              </a:spcAft>
            </a:pPr>
            <a:endParaRPr lang="en-US" sz="1600" dirty="0">
              <a:solidFill>
                <a:schemeClr val="tx1"/>
              </a:solidFill>
              <a:effectLst/>
              <a:ea typeface="Calibri" panose="020F0502020204030204" pitchFamily="34" charset="0"/>
              <a:cs typeface="Myanmar Text" panose="020B0502040204020203" pitchFamily="34" charset="0"/>
            </a:endParaRPr>
          </a:p>
          <a:p>
            <a:pPr indent="457200" algn="just">
              <a:spcBef>
                <a:spcPts val="0"/>
              </a:spcBef>
              <a:spcAft>
                <a:spcPts val="1000"/>
              </a:spcAft>
            </a:pPr>
            <a:endParaRPr lang="en-US" sz="1600" dirty="0">
              <a:solidFill>
                <a:schemeClr val="tx1"/>
              </a:solidFill>
              <a:effectLst/>
              <a:ea typeface="Calibri" panose="020F0502020204030204" pitchFamily="34" charset="0"/>
              <a:cs typeface="Myanmar Text" panose="020B0502040204020203" pitchFamily="34" charset="0"/>
            </a:endParaRPr>
          </a:p>
          <a:p>
            <a:pPr marL="0" marR="0" indent="457200" algn="just">
              <a:spcBef>
                <a:spcPts val="0"/>
              </a:spcBef>
              <a:spcAft>
                <a:spcPts val="1000"/>
              </a:spcAft>
            </a:pPr>
            <a:endParaRPr lang="en-US" sz="1600" dirty="0">
              <a:solidFill>
                <a:schemeClr val="tx1"/>
              </a:solidFill>
              <a:effectLst/>
              <a:ea typeface="Calibri" panose="020F0502020204030204" pitchFamily="34" charset="0"/>
              <a:cs typeface="Myanmar Text" panose="020B0502040204020203" pitchFamily="34" charset="0"/>
            </a:endParaRPr>
          </a:p>
        </p:txBody>
      </p:sp>
      <p:sp>
        <p:nvSpPr>
          <p:cNvPr id="2" name="Rectangle 1">
            <a:extLst>
              <a:ext uri="{FF2B5EF4-FFF2-40B4-BE49-F238E27FC236}">
                <a16:creationId xmlns:a16="http://schemas.microsoft.com/office/drawing/2014/main" id="{E66702D8-0D0A-453B-A846-42115F811413}"/>
              </a:ext>
            </a:extLst>
          </p:cNvPr>
          <p:cNvSpPr/>
          <p:nvPr/>
        </p:nvSpPr>
        <p:spPr>
          <a:xfrm>
            <a:off x="179387" y="1556792"/>
            <a:ext cx="4104581" cy="3744416"/>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marL="0" marR="0" indent="457200">
              <a:spcBef>
                <a:spcPts val="0"/>
              </a:spcBef>
              <a:spcAft>
                <a:spcPts val="1000"/>
              </a:spcAft>
            </a:pPr>
            <a:endParaRPr lang="en-GB" sz="1600" dirty="0">
              <a:solidFill>
                <a:srgbClr val="000000"/>
              </a:solidFill>
              <a:effectLst/>
              <a:ea typeface="Calibri" panose="020F0502020204030204" pitchFamily="34" charset="0"/>
              <a:cs typeface="Myanmar Text" panose="020B0502040204020203" pitchFamily="34" charset="0"/>
            </a:endParaRPr>
          </a:p>
        </p:txBody>
      </p:sp>
      <p:pic>
        <p:nvPicPr>
          <p:cNvPr id="3" name="Picture 2">
            <a:extLst>
              <a:ext uri="{FF2B5EF4-FFF2-40B4-BE49-F238E27FC236}">
                <a16:creationId xmlns:a16="http://schemas.microsoft.com/office/drawing/2014/main" id="{5768C168-678B-F5DA-D39C-41DF5DDD85EF}"/>
              </a:ext>
            </a:extLst>
          </p:cNvPr>
          <p:cNvPicPr>
            <a:picLocks noChangeAspect="1"/>
          </p:cNvPicPr>
          <p:nvPr/>
        </p:nvPicPr>
        <p:blipFill>
          <a:blip r:embed="rId2"/>
          <a:stretch>
            <a:fillRect/>
          </a:stretch>
        </p:blipFill>
        <p:spPr>
          <a:xfrm>
            <a:off x="395536" y="2204864"/>
            <a:ext cx="2665336" cy="4047609"/>
          </a:xfrm>
          <a:prstGeom prst="rect">
            <a:avLst/>
          </a:prstGeom>
        </p:spPr>
      </p:pic>
      <p:pic>
        <p:nvPicPr>
          <p:cNvPr id="6" name="Picture 5">
            <a:extLst>
              <a:ext uri="{FF2B5EF4-FFF2-40B4-BE49-F238E27FC236}">
                <a16:creationId xmlns:a16="http://schemas.microsoft.com/office/drawing/2014/main" id="{8D12D9A8-77F1-931F-A7C8-A4E82E8A4258}"/>
              </a:ext>
            </a:extLst>
          </p:cNvPr>
          <p:cNvPicPr>
            <a:picLocks noChangeAspect="1"/>
          </p:cNvPicPr>
          <p:nvPr/>
        </p:nvPicPr>
        <p:blipFill>
          <a:blip r:embed="rId3"/>
          <a:stretch>
            <a:fillRect/>
          </a:stretch>
        </p:blipFill>
        <p:spPr>
          <a:xfrm>
            <a:off x="3797130" y="2266197"/>
            <a:ext cx="4572000" cy="3745230"/>
          </a:xfrm>
          <a:prstGeom prst="rect">
            <a:avLst/>
          </a:prstGeom>
        </p:spPr>
      </p:pic>
      <p:sp>
        <p:nvSpPr>
          <p:cNvPr id="7" name="TextBox 6">
            <a:extLst>
              <a:ext uri="{FF2B5EF4-FFF2-40B4-BE49-F238E27FC236}">
                <a16:creationId xmlns:a16="http://schemas.microsoft.com/office/drawing/2014/main" id="{0A9A0CA9-0A21-1339-323E-ACDDA456F04C}"/>
              </a:ext>
            </a:extLst>
          </p:cNvPr>
          <p:cNvSpPr txBox="1"/>
          <p:nvPr/>
        </p:nvSpPr>
        <p:spPr>
          <a:xfrm>
            <a:off x="3748362" y="1832123"/>
            <a:ext cx="4620768" cy="369332"/>
          </a:xfrm>
          <a:prstGeom prst="rect">
            <a:avLst/>
          </a:prstGeom>
          <a:noFill/>
        </p:spPr>
        <p:txBody>
          <a:bodyPr wrap="square">
            <a:spAutoFit/>
          </a:bodyPr>
          <a:lstStyle/>
          <a:p>
            <a:r>
              <a:rPr lang="en-SG" sz="1800" dirty="0">
                <a:effectLst/>
                <a:latin typeface="Cambria" panose="02040503050406030204" pitchFamily="18" charset="0"/>
                <a:ea typeface="Times New Roman" panose="02020603050405020304" pitchFamily="18" charset="0"/>
                <a:cs typeface="Times New Roman" panose="02020603050405020304" pitchFamily="18" charset="0"/>
              </a:rPr>
              <a:t>Customer</a:t>
            </a:r>
            <a:endParaRPr lang="en-ID" dirty="0"/>
          </a:p>
        </p:txBody>
      </p:sp>
      <p:sp>
        <p:nvSpPr>
          <p:cNvPr id="8" name="TextBox 7">
            <a:extLst>
              <a:ext uri="{FF2B5EF4-FFF2-40B4-BE49-F238E27FC236}">
                <a16:creationId xmlns:a16="http://schemas.microsoft.com/office/drawing/2014/main" id="{729BB4D5-6B2A-65BE-C158-CECB765BF3C4}"/>
              </a:ext>
            </a:extLst>
          </p:cNvPr>
          <p:cNvSpPr txBox="1"/>
          <p:nvPr/>
        </p:nvSpPr>
        <p:spPr>
          <a:xfrm>
            <a:off x="350690" y="1803161"/>
            <a:ext cx="4620768" cy="369332"/>
          </a:xfrm>
          <a:prstGeom prst="rect">
            <a:avLst/>
          </a:prstGeom>
          <a:noFill/>
        </p:spPr>
        <p:txBody>
          <a:bodyPr wrap="square">
            <a:spAutoFit/>
          </a:bodyPr>
          <a:lstStyle/>
          <a:p>
            <a:r>
              <a:rPr lang="en-SG" sz="1800" dirty="0">
                <a:effectLst/>
                <a:latin typeface="Cambria" panose="02040503050406030204" pitchFamily="18" charset="0"/>
                <a:ea typeface="Times New Roman" panose="02020603050405020304" pitchFamily="18" charset="0"/>
                <a:cs typeface="Times New Roman" panose="02020603050405020304" pitchFamily="18" charset="0"/>
              </a:rPr>
              <a:t>Service</a:t>
            </a:r>
            <a:endParaRPr lang="en-ID" dirty="0"/>
          </a:p>
        </p:txBody>
      </p:sp>
    </p:spTree>
    <p:extLst>
      <p:ext uri="{BB962C8B-B14F-4D97-AF65-F5344CB8AC3E}">
        <p14:creationId xmlns:p14="http://schemas.microsoft.com/office/powerpoint/2010/main" val="1479864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34AB9868-174E-4CF9-84F8-E5A064113081}"/>
              </a:ext>
            </a:extLst>
          </p:cNvPr>
          <p:cNvSpPr>
            <a:spLocks noGrp="1"/>
          </p:cNvSpPr>
          <p:nvPr>
            <p:ph type="title"/>
          </p:nvPr>
        </p:nvSpPr>
        <p:spPr>
          <a:xfrm>
            <a:off x="36513" y="1160463"/>
            <a:ext cx="5453062" cy="342900"/>
          </a:xfrm>
        </p:spPr>
        <p:txBody>
          <a:bodyPr/>
          <a:lstStyle/>
          <a:p>
            <a:pPr algn="l">
              <a:defRPr/>
            </a:pPr>
            <a:r>
              <a:rPr lang="en-US" altLang="en-US">
                <a:ea typeface="ヒラギノ角ゴ Pro W3" charset="-128"/>
              </a:rPr>
              <a:t>Contents</a:t>
            </a:r>
            <a:endParaRPr lang="en-GB" altLang="en-US">
              <a:ea typeface="ヒラギノ角ゴ Pro W3" charset="-128"/>
            </a:endParaRPr>
          </a:p>
        </p:txBody>
      </p:sp>
      <p:sp>
        <p:nvSpPr>
          <p:cNvPr id="8195" name="TextBox 3">
            <a:extLst>
              <a:ext uri="{FF2B5EF4-FFF2-40B4-BE49-F238E27FC236}">
                <a16:creationId xmlns:a16="http://schemas.microsoft.com/office/drawing/2014/main" id="{A6FE6D4A-AD83-4EB0-A2AD-2E9E9A1009DE}"/>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chemeClr val="bg1"/>
                </a:solidFill>
                <a:cs typeface="Arial" panose="020B0604020202020204" pitchFamily="34" charset="0"/>
              </a:rPr>
              <a:t>Contents</a:t>
            </a:r>
          </a:p>
        </p:txBody>
      </p:sp>
      <p:graphicFrame>
        <p:nvGraphicFramePr>
          <p:cNvPr id="2" name="Table 1">
            <a:extLst>
              <a:ext uri="{FF2B5EF4-FFF2-40B4-BE49-F238E27FC236}">
                <a16:creationId xmlns:a16="http://schemas.microsoft.com/office/drawing/2014/main" id="{6F2896E3-39EB-4ECA-AD65-AB059FA4FCC5}"/>
              </a:ext>
            </a:extLst>
          </p:cNvPr>
          <p:cNvGraphicFramePr>
            <a:graphicFrameLocks noGrp="1"/>
          </p:cNvGraphicFramePr>
          <p:nvPr>
            <p:extLst>
              <p:ext uri="{D42A27DB-BD31-4B8C-83A1-F6EECF244321}">
                <p14:modId xmlns:p14="http://schemas.microsoft.com/office/powerpoint/2010/main" val="2568016739"/>
              </p:ext>
            </p:extLst>
          </p:nvPr>
        </p:nvGraphicFramePr>
        <p:xfrm>
          <a:off x="179388" y="1101724"/>
          <a:ext cx="8641084" cy="4857061"/>
        </p:xfrm>
        <a:graphic>
          <a:graphicData uri="http://schemas.openxmlformats.org/drawingml/2006/table">
            <a:tbl>
              <a:tblPr firstRow="1" bandRow="1">
                <a:tableStyleId>{5C22544A-7EE6-4342-B048-85BDC9FD1C3A}</a:tableStyleId>
              </a:tblPr>
              <a:tblGrid>
                <a:gridCol w="1203209">
                  <a:extLst>
                    <a:ext uri="{9D8B030D-6E8A-4147-A177-3AD203B41FA5}">
                      <a16:colId xmlns:a16="http://schemas.microsoft.com/office/drawing/2014/main" val="2834307532"/>
                    </a:ext>
                  </a:extLst>
                </a:gridCol>
                <a:gridCol w="7437875">
                  <a:extLst>
                    <a:ext uri="{9D8B030D-6E8A-4147-A177-3AD203B41FA5}">
                      <a16:colId xmlns:a16="http://schemas.microsoft.com/office/drawing/2014/main" val="4186691054"/>
                    </a:ext>
                  </a:extLst>
                </a:gridCol>
              </a:tblGrid>
              <a:tr h="441551">
                <a:tc>
                  <a:txBody>
                    <a:bodyPr/>
                    <a:lstStyle/>
                    <a:p>
                      <a:pPr algn="ctr"/>
                      <a:r>
                        <a:rPr lang="en-SG" sz="1600" dirty="0"/>
                        <a:t>S. No.</a:t>
                      </a:r>
                    </a:p>
                  </a:txBody>
                  <a:tcPr marL="91436" marR="91436" marT="45709" marB="45709" anchor="ctr"/>
                </a:tc>
                <a:tc>
                  <a:txBody>
                    <a:bodyPr/>
                    <a:lstStyle/>
                    <a:p>
                      <a:pPr algn="ctr"/>
                      <a:r>
                        <a:rPr lang="en-SG" sz="1600" dirty="0"/>
                        <a:t>Description</a:t>
                      </a:r>
                    </a:p>
                  </a:txBody>
                  <a:tcPr marL="91436" marR="91436" marT="45709" marB="45709" anchor="ctr"/>
                </a:tc>
                <a:extLst>
                  <a:ext uri="{0D108BD9-81ED-4DB2-BD59-A6C34878D82A}">
                    <a16:rowId xmlns:a16="http://schemas.microsoft.com/office/drawing/2014/main" val="1698723346"/>
                  </a:ext>
                </a:extLst>
              </a:tr>
              <a:tr h="441551">
                <a:tc>
                  <a:txBody>
                    <a:bodyPr/>
                    <a:lstStyle/>
                    <a:p>
                      <a:pPr algn="ctr"/>
                      <a:r>
                        <a:rPr lang="en-SG" sz="1600" dirty="0">
                          <a:latin typeface="+mn-lt"/>
                        </a:rPr>
                        <a:t>01</a:t>
                      </a:r>
                    </a:p>
                  </a:txBody>
                  <a:tcPr marL="91436" marR="91436" marT="45709" marB="45709" anchor="ctr"/>
                </a:tc>
                <a:tc>
                  <a:txBody>
                    <a:bodyPr/>
                    <a:lstStyle/>
                    <a:p>
                      <a:pPr marL="342900" lvl="2" algn="l" fontAlgn="b"/>
                      <a:r>
                        <a:rPr lang="en-SG" sz="1600" b="0" i="0" u="none" strike="noStrike" dirty="0">
                          <a:solidFill>
                            <a:srgbClr val="000000"/>
                          </a:solidFill>
                          <a:effectLst/>
                          <a:latin typeface="+mn-lt"/>
                        </a:rPr>
                        <a:t>List of software used</a:t>
                      </a:r>
                    </a:p>
                  </a:txBody>
                  <a:tcPr marL="6350" marR="6350" marT="6351" marB="0" anchor="ctr"/>
                </a:tc>
                <a:extLst>
                  <a:ext uri="{0D108BD9-81ED-4DB2-BD59-A6C34878D82A}">
                    <a16:rowId xmlns:a16="http://schemas.microsoft.com/office/drawing/2014/main" val="3383460755"/>
                  </a:ext>
                </a:extLst>
              </a:tr>
              <a:tr h="441551">
                <a:tc>
                  <a:txBody>
                    <a:bodyPr/>
                    <a:lstStyle/>
                    <a:p>
                      <a:pPr algn="ctr"/>
                      <a:r>
                        <a:rPr lang="en-SG" sz="1600" dirty="0">
                          <a:latin typeface="+mn-lt"/>
                        </a:rPr>
                        <a:t>02</a:t>
                      </a:r>
                    </a:p>
                  </a:txBody>
                  <a:tcPr marL="91436" marR="91436" marT="45709" marB="45709" anchor="ctr"/>
                </a:tc>
                <a:tc>
                  <a:txBody>
                    <a:bodyPr/>
                    <a:lstStyle/>
                    <a:p>
                      <a:pPr marL="342900" lvl="2" algn="l" fontAlgn="b"/>
                      <a:r>
                        <a:rPr lang="en-SG" sz="1600" b="0" i="0" u="none" strike="noStrike" dirty="0">
                          <a:solidFill>
                            <a:srgbClr val="000000"/>
                          </a:solidFill>
                          <a:effectLst/>
                          <a:latin typeface="+mn-lt"/>
                        </a:rPr>
                        <a:t>OO Paradigm</a:t>
                      </a:r>
                    </a:p>
                  </a:txBody>
                  <a:tcPr marL="6350" marR="6350" marT="6351" marB="0" anchor="ctr"/>
                </a:tc>
                <a:extLst>
                  <a:ext uri="{0D108BD9-81ED-4DB2-BD59-A6C34878D82A}">
                    <a16:rowId xmlns:a16="http://schemas.microsoft.com/office/drawing/2014/main" val="502453963"/>
                  </a:ext>
                </a:extLst>
              </a:tr>
              <a:tr h="441551">
                <a:tc>
                  <a:txBody>
                    <a:bodyPr/>
                    <a:lstStyle/>
                    <a:p>
                      <a:pPr algn="ctr"/>
                      <a:r>
                        <a:rPr lang="en-SG" sz="1600" dirty="0">
                          <a:latin typeface="+mn-lt"/>
                        </a:rPr>
                        <a:t>03</a:t>
                      </a:r>
                    </a:p>
                  </a:txBody>
                  <a:tcPr marL="91436" marR="91436" marT="45709" marB="45709" anchor="ctr"/>
                </a:tc>
                <a:tc>
                  <a:txBody>
                    <a:bodyPr/>
                    <a:lstStyle/>
                    <a:p>
                      <a:pPr marL="342900" lvl="2" algn="l" fontAlgn="b"/>
                      <a:r>
                        <a:rPr lang="en-SG" sz="1600" b="0" i="0" u="none" strike="noStrike" dirty="0">
                          <a:solidFill>
                            <a:srgbClr val="000000"/>
                          </a:solidFill>
                          <a:effectLst/>
                          <a:latin typeface="+mn-lt"/>
                        </a:rPr>
                        <a:t>Class Relationships</a:t>
                      </a:r>
                    </a:p>
                  </a:txBody>
                  <a:tcPr marL="6350" marR="6350" marT="6351" marB="0" anchor="ctr"/>
                </a:tc>
                <a:extLst>
                  <a:ext uri="{0D108BD9-81ED-4DB2-BD59-A6C34878D82A}">
                    <a16:rowId xmlns:a16="http://schemas.microsoft.com/office/drawing/2014/main" val="3888214698"/>
                  </a:ext>
                </a:extLst>
              </a:tr>
              <a:tr h="441551">
                <a:tc>
                  <a:txBody>
                    <a:bodyPr/>
                    <a:lstStyle/>
                    <a:p>
                      <a:pPr algn="ctr"/>
                      <a:r>
                        <a:rPr lang="en-SG" sz="1600" dirty="0">
                          <a:latin typeface="+mn-lt"/>
                        </a:rPr>
                        <a:t>04</a:t>
                      </a:r>
                    </a:p>
                  </a:txBody>
                  <a:tcPr marL="91436" marR="91436" marT="45709" marB="45709" anchor="ctr"/>
                </a:tc>
                <a:tc>
                  <a:txBody>
                    <a:bodyPr/>
                    <a:lstStyle/>
                    <a:p>
                      <a:pPr marL="342900" lvl="2" algn="l"/>
                      <a:r>
                        <a:rPr lang="en-US" sz="1600" dirty="0"/>
                        <a:t>Class Diagram</a:t>
                      </a:r>
                    </a:p>
                  </a:txBody>
                  <a:tcPr marL="6350" marR="6350" marT="6351" marB="0" anchor="ctr"/>
                </a:tc>
                <a:extLst>
                  <a:ext uri="{0D108BD9-81ED-4DB2-BD59-A6C34878D82A}">
                    <a16:rowId xmlns:a16="http://schemas.microsoft.com/office/drawing/2014/main" val="1429497512"/>
                  </a:ext>
                </a:extLst>
              </a:tr>
              <a:tr h="441551">
                <a:tc>
                  <a:txBody>
                    <a:bodyPr/>
                    <a:lstStyle/>
                    <a:p>
                      <a:pPr algn="ctr"/>
                      <a:r>
                        <a:rPr lang="en-SG" sz="1600" dirty="0">
                          <a:latin typeface="+mn-lt"/>
                        </a:rPr>
                        <a:t>05</a:t>
                      </a:r>
                    </a:p>
                  </a:txBody>
                  <a:tcPr marL="91436" marR="91436" marT="45709" marB="45709" anchor="ctr"/>
                </a:tc>
                <a:tc>
                  <a:txBody>
                    <a:bodyPr/>
                    <a:lstStyle/>
                    <a:p>
                      <a:pPr marL="342900" lvl="2" algn="l"/>
                      <a:r>
                        <a:rPr lang="en-US" sz="1600" dirty="0"/>
                        <a:t>Developing Triple A portlet</a:t>
                      </a:r>
                    </a:p>
                  </a:txBody>
                  <a:tcPr marL="6350" marR="6350" marT="6351" marB="0" anchor="ctr"/>
                </a:tc>
                <a:extLst>
                  <a:ext uri="{0D108BD9-81ED-4DB2-BD59-A6C34878D82A}">
                    <a16:rowId xmlns:a16="http://schemas.microsoft.com/office/drawing/2014/main" val="1257684296"/>
                  </a:ext>
                </a:extLst>
              </a:tr>
              <a:tr h="441551">
                <a:tc>
                  <a:txBody>
                    <a:bodyPr/>
                    <a:lstStyle/>
                    <a:p>
                      <a:pPr algn="ctr"/>
                      <a:r>
                        <a:rPr lang="en-SG" sz="1600" dirty="0">
                          <a:latin typeface="+mn-lt"/>
                        </a:rPr>
                        <a:t>06</a:t>
                      </a:r>
                    </a:p>
                  </a:txBody>
                  <a:tcPr marL="91436" marR="91436" marT="45709" marB="45709" anchor="ctr"/>
                </a:tc>
                <a:tc>
                  <a:txBody>
                    <a:bodyPr/>
                    <a:lstStyle/>
                    <a:p>
                      <a:pPr marL="342900" lvl="2" algn="l" fontAlgn="b"/>
                      <a:r>
                        <a:rPr lang="en-SG" sz="1600" b="0" i="0" u="none" strike="noStrike" dirty="0">
                          <a:solidFill>
                            <a:srgbClr val="000000"/>
                          </a:solidFill>
                          <a:effectLst/>
                          <a:latin typeface="+mn-lt"/>
                        </a:rPr>
                        <a:t>Customer Management Portlet</a:t>
                      </a:r>
                    </a:p>
                  </a:txBody>
                  <a:tcPr marL="6350" marR="6350" marT="6351" marB="0" anchor="ctr"/>
                </a:tc>
                <a:extLst>
                  <a:ext uri="{0D108BD9-81ED-4DB2-BD59-A6C34878D82A}">
                    <a16:rowId xmlns:a16="http://schemas.microsoft.com/office/drawing/2014/main" val="3512515867"/>
                  </a:ext>
                </a:extLst>
              </a:tr>
              <a:tr h="441551">
                <a:tc>
                  <a:txBody>
                    <a:bodyPr/>
                    <a:lstStyle/>
                    <a:p>
                      <a:pPr algn="ctr"/>
                      <a:r>
                        <a:rPr lang="en-SG" sz="1600" dirty="0">
                          <a:latin typeface="+mn-lt"/>
                        </a:rPr>
                        <a:t>07</a:t>
                      </a:r>
                    </a:p>
                  </a:txBody>
                  <a:tcPr marL="91436" marR="91436" marT="45709" marB="45709" anchor="ctr"/>
                </a:tc>
                <a:tc>
                  <a:txBody>
                    <a:bodyPr/>
                    <a:lstStyle/>
                    <a:p>
                      <a:pPr marL="342900" marR="0" lvl="2" indent="0" algn="l" defTabSz="342900" rtl="0" eaLnBrk="1" fontAlgn="b" latinLnBrk="0" hangingPunct="1">
                        <a:lnSpc>
                          <a:spcPct val="100000"/>
                        </a:lnSpc>
                        <a:spcBef>
                          <a:spcPts val="0"/>
                        </a:spcBef>
                        <a:spcAft>
                          <a:spcPts val="0"/>
                        </a:spcAft>
                        <a:buClrTx/>
                        <a:buSzTx/>
                        <a:buFontTx/>
                        <a:buNone/>
                        <a:tabLst/>
                        <a:defRPr/>
                      </a:pPr>
                      <a:r>
                        <a:rPr lang="en-SG" sz="1600" b="0" i="0" u="none" strike="noStrike" dirty="0">
                          <a:solidFill>
                            <a:srgbClr val="000000"/>
                          </a:solidFill>
                          <a:effectLst/>
                          <a:latin typeface="+mn-lt"/>
                        </a:rPr>
                        <a:t>Design Patterns</a:t>
                      </a:r>
                    </a:p>
                  </a:txBody>
                  <a:tcPr marL="6350" marR="6350" marT="6351" marB="0" anchor="ctr"/>
                </a:tc>
                <a:extLst>
                  <a:ext uri="{0D108BD9-81ED-4DB2-BD59-A6C34878D82A}">
                    <a16:rowId xmlns:a16="http://schemas.microsoft.com/office/drawing/2014/main" val="1297185499"/>
                  </a:ext>
                </a:extLst>
              </a:tr>
              <a:tr h="441551">
                <a:tc>
                  <a:txBody>
                    <a:bodyPr/>
                    <a:lstStyle/>
                    <a:p>
                      <a:pPr algn="ctr"/>
                      <a:r>
                        <a:rPr lang="en-SG" sz="1600" dirty="0">
                          <a:latin typeface="+mn-lt"/>
                        </a:rPr>
                        <a:t>08</a:t>
                      </a:r>
                    </a:p>
                  </a:txBody>
                  <a:tcPr marL="91436" marR="91436" marT="45709" marB="45709" anchor="ctr"/>
                </a:tc>
                <a:tc>
                  <a:txBody>
                    <a:bodyPr/>
                    <a:lstStyle/>
                    <a:p>
                      <a:pPr marL="342900" lvl="2" algn="l" fontAlgn="b"/>
                      <a:r>
                        <a:rPr lang="en-SG" sz="1600" b="0" i="0" u="none" strike="noStrike" dirty="0">
                          <a:solidFill>
                            <a:srgbClr val="000000"/>
                          </a:solidFill>
                          <a:effectLst/>
                          <a:latin typeface="+mn-lt"/>
                        </a:rPr>
                        <a:t>Creational Design Patterns</a:t>
                      </a:r>
                    </a:p>
                  </a:txBody>
                  <a:tcPr marL="6350" marR="6350" marT="6351" marB="0" anchor="ctr"/>
                </a:tc>
                <a:extLst>
                  <a:ext uri="{0D108BD9-81ED-4DB2-BD59-A6C34878D82A}">
                    <a16:rowId xmlns:a16="http://schemas.microsoft.com/office/drawing/2014/main" val="3134097065"/>
                  </a:ext>
                </a:extLst>
              </a:tr>
              <a:tr h="441551">
                <a:tc>
                  <a:txBody>
                    <a:bodyPr/>
                    <a:lstStyle/>
                    <a:p>
                      <a:pPr algn="ctr"/>
                      <a:r>
                        <a:rPr lang="en-SG" sz="1600" dirty="0">
                          <a:latin typeface="+mn-lt"/>
                        </a:rPr>
                        <a:t>09</a:t>
                      </a:r>
                    </a:p>
                  </a:txBody>
                  <a:tcPr marL="91436" marR="91436" marT="45709" marB="45709" anchor="ctr"/>
                </a:tc>
                <a:tc>
                  <a:txBody>
                    <a:bodyPr/>
                    <a:lstStyle/>
                    <a:p>
                      <a:pPr marL="342900" lvl="2" algn="l" fontAlgn="b"/>
                      <a:r>
                        <a:rPr lang="en-SG" sz="1600" b="0" i="0" u="none" strike="noStrike" dirty="0">
                          <a:solidFill>
                            <a:srgbClr val="000000"/>
                          </a:solidFill>
                          <a:effectLst/>
                          <a:latin typeface="+mn-lt"/>
                        </a:rPr>
                        <a:t>Structural Design Patterns</a:t>
                      </a:r>
                    </a:p>
                  </a:txBody>
                  <a:tcPr marL="6350" marR="6350" marT="6351" marB="0" anchor="ctr"/>
                </a:tc>
                <a:extLst>
                  <a:ext uri="{0D108BD9-81ED-4DB2-BD59-A6C34878D82A}">
                    <a16:rowId xmlns:a16="http://schemas.microsoft.com/office/drawing/2014/main" val="1391025220"/>
                  </a:ext>
                </a:extLst>
              </a:tr>
              <a:tr h="441551">
                <a:tc>
                  <a:txBody>
                    <a:bodyPr/>
                    <a:lstStyle/>
                    <a:p>
                      <a:pPr algn="ctr"/>
                      <a:r>
                        <a:rPr lang="en-SG" sz="1600" dirty="0">
                          <a:latin typeface="+mn-lt"/>
                        </a:rPr>
                        <a:t>10</a:t>
                      </a:r>
                    </a:p>
                  </a:txBody>
                  <a:tcPr marL="91436" marR="91436" marT="45709" marB="45709" anchor="ctr"/>
                </a:tc>
                <a:tc>
                  <a:txBody>
                    <a:bodyPr/>
                    <a:lstStyle/>
                    <a:p>
                      <a:pPr marL="342900" lvl="2" algn="l" fontAlgn="b"/>
                      <a:r>
                        <a:rPr lang="en-SG" sz="1600" b="0" i="0" u="none" strike="noStrike" dirty="0">
                          <a:solidFill>
                            <a:srgbClr val="000000"/>
                          </a:solidFill>
                          <a:effectLst/>
                          <a:latin typeface="+mn-lt"/>
                        </a:rPr>
                        <a:t>Behavioural Design Patterns</a:t>
                      </a:r>
                    </a:p>
                  </a:txBody>
                  <a:tcPr marL="6350" marR="6350" marT="6351" marB="0" anchor="ctr"/>
                </a:tc>
                <a:extLst>
                  <a:ext uri="{0D108BD9-81ED-4DB2-BD59-A6C34878D82A}">
                    <a16:rowId xmlns:a16="http://schemas.microsoft.com/office/drawing/2014/main" val="547760610"/>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7. Design Patterns</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76508"/>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0" marR="0" indent="457200" algn="just">
              <a:spcBef>
                <a:spcPts val="0"/>
              </a:spcBef>
              <a:spcAft>
                <a:spcPts val="1000"/>
              </a:spcAft>
            </a:pPr>
            <a:endParaRPr lang="en-US" sz="1600" dirty="0">
              <a:solidFill>
                <a:schemeClr val="tx1"/>
              </a:solidFill>
              <a:effectLst/>
              <a:ea typeface="Calibri" panose="020F0502020204030204" pitchFamily="34" charset="0"/>
              <a:cs typeface="Myanmar Text" panose="020B0502040204020203" pitchFamily="34" charset="0"/>
            </a:endParaRPr>
          </a:p>
        </p:txBody>
      </p:sp>
      <p:sp>
        <p:nvSpPr>
          <p:cNvPr id="2" name="Rectangle 1">
            <a:extLst>
              <a:ext uri="{FF2B5EF4-FFF2-40B4-BE49-F238E27FC236}">
                <a16:creationId xmlns:a16="http://schemas.microsoft.com/office/drawing/2014/main" id="{E66702D8-0D0A-453B-A846-42115F811413}"/>
              </a:ext>
            </a:extLst>
          </p:cNvPr>
          <p:cNvSpPr/>
          <p:nvPr/>
        </p:nvSpPr>
        <p:spPr>
          <a:xfrm>
            <a:off x="179387" y="1556792"/>
            <a:ext cx="4104581" cy="3744416"/>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marL="0" marR="0" indent="457200">
              <a:spcBef>
                <a:spcPts val="0"/>
              </a:spcBef>
              <a:spcAft>
                <a:spcPts val="1000"/>
              </a:spcAft>
            </a:pPr>
            <a:endParaRPr lang="en-GB" sz="1600" dirty="0">
              <a:solidFill>
                <a:srgbClr val="000000"/>
              </a:solidFill>
              <a:effectLst/>
              <a:ea typeface="Calibri" panose="020F0502020204030204" pitchFamily="34" charset="0"/>
              <a:cs typeface="Myanmar Text" panose="020B0502040204020203" pitchFamily="34" charset="0"/>
            </a:endParaRPr>
          </a:p>
        </p:txBody>
      </p:sp>
      <p:sp>
        <p:nvSpPr>
          <p:cNvPr id="6" name="TextBox 5">
            <a:extLst>
              <a:ext uri="{FF2B5EF4-FFF2-40B4-BE49-F238E27FC236}">
                <a16:creationId xmlns:a16="http://schemas.microsoft.com/office/drawing/2014/main" id="{835A740D-CFC0-B6C0-7DB4-B758C994D799}"/>
              </a:ext>
            </a:extLst>
          </p:cNvPr>
          <p:cNvSpPr txBox="1"/>
          <p:nvPr/>
        </p:nvSpPr>
        <p:spPr>
          <a:xfrm>
            <a:off x="210047" y="1589968"/>
            <a:ext cx="7344816" cy="1569660"/>
          </a:xfrm>
          <a:prstGeom prst="rect">
            <a:avLst/>
          </a:prstGeom>
          <a:noFill/>
        </p:spPr>
        <p:txBody>
          <a:bodyPr wrap="square">
            <a:spAutoFit/>
          </a:bodyPr>
          <a:lstStyle/>
          <a:p>
            <a:r>
              <a:rPr lang="en-US" sz="2000" b="1" dirty="0">
                <a:latin typeface="+mn-lt"/>
                <a:ea typeface="+mn-ea"/>
              </a:rPr>
              <a:t>Design Pattern : </a:t>
            </a:r>
            <a:r>
              <a:rPr lang="en-ID" sz="2000" dirty="0">
                <a:latin typeface="+mn-lt"/>
                <a:ea typeface="+mn-ea"/>
              </a:rPr>
              <a:t>Design pattern is a method created to assist the development team in finding solutions to common problems that arise when software development is in progress</a:t>
            </a:r>
          </a:p>
          <a:p>
            <a:pPr marL="342900" indent="-342900">
              <a:buFont typeface="Wingdings" panose="05000000000000000000" pitchFamily="2" charset="2"/>
              <a:buChar char="q"/>
              <a:defRPr/>
            </a:pPr>
            <a:endParaRPr lang="en-US" sz="1800" dirty="0">
              <a:solidFill>
                <a:schemeClr val="tx1"/>
              </a:solidFill>
            </a:endParaRPr>
          </a:p>
          <a:p>
            <a:pPr marL="342900" indent="-342900">
              <a:buFont typeface="Wingdings" panose="05000000000000000000" pitchFamily="2" charset="2"/>
              <a:buChar char="q"/>
              <a:defRPr/>
            </a:pPr>
            <a:endParaRPr lang="en-US" sz="1800" dirty="0">
              <a:solidFill>
                <a:schemeClr val="tx1"/>
              </a:solidFill>
            </a:endParaRPr>
          </a:p>
        </p:txBody>
      </p:sp>
      <p:sp>
        <p:nvSpPr>
          <p:cNvPr id="3" name="TextBox 2">
            <a:extLst>
              <a:ext uri="{FF2B5EF4-FFF2-40B4-BE49-F238E27FC236}">
                <a16:creationId xmlns:a16="http://schemas.microsoft.com/office/drawing/2014/main" id="{F1A21F19-4752-C799-2449-86D8FAA1C534}"/>
              </a:ext>
            </a:extLst>
          </p:cNvPr>
          <p:cNvSpPr txBox="1"/>
          <p:nvPr/>
        </p:nvSpPr>
        <p:spPr>
          <a:xfrm>
            <a:off x="287712" y="2965294"/>
            <a:ext cx="7344816" cy="1015663"/>
          </a:xfrm>
          <a:prstGeom prst="rect">
            <a:avLst/>
          </a:prstGeom>
          <a:noFill/>
        </p:spPr>
        <p:txBody>
          <a:bodyPr wrap="square">
            <a:spAutoFit/>
          </a:bodyPr>
          <a:lstStyle/>
          <a:p>
            <a:pPr marL="285750" indent="-285750">
              <a:buFont typeface="Arial" panose="020B0604020202020204" pitchFamily="34" charset="0"/>
              <a:buChar char="•"/>
            </a:pPr>
            <a:r>
              <a:rPr lang="en-ID" sz="2000" b="1" dirty="0">
                <a:latin typeface="+mn-lt"/>
                <a:ea typeface="+mn-ea"/>
              </a:rPr>
              <a:t>Creational Design Pattern</a:t>
            </a:r>
          </a:p>
          <a:p>
            <a:pPr marL="285750" indent="-285750">
              <a:buFont typeface="Arial" panose="020B0604020202020204" pitchFamily="34" charset="0"/>
              <a:buChar char="•"/>
            </a:pPr>
            <a:r>
              <a:rPr lang="en-ID" sz="2000" b="1" dirty="0">
                <a:latin typeface="+mn-lt"/>
                <a:ea typeface="+mn-ea"/>
              </a:rPr>
              <a:t>Structural Design Pattern</a:t>
            </a:r>
          </a:p>
          <a:p>
            <a:pPr marL="285750" indent="-285750">
              <a:buFont typeface="Arial" panose="020B0604020202020204" pitchFamily="34" charset="0"/>
              <a:buChar char="•"/>
            </a:pPr>
            <a:r>
              <a:rPr lang="en-ID" sz="2000" b="1" dirty="0" err="1">
                <a:latin typeface="+mn-lt"/>
                <a:ea typeface="+mn-ea"/>
              </a:rPr>
              <a:t>Behavioral</a:t>
            </a:r>
            <a:r>
              <a:rPr lang="en-ID" sz="2000" b="1" dirty="0">
                <a:latin typeface="+mn-lt"/>
                <a:ea typeface="+mn-ea"/>
              </a:rPr>
              <a:t> Design Pattern</a:t>
            </a:r>
          </a:p>
        </p:txBody>
      </p:sp>
    </p:spTree>
    <p:extLst>
      <p:ext uri="{BB962C8B-B14F-4D97-AF65-F5344CB8AC3E}">
        <p14:creationId xmlns:p14="http://schemas.microsoft.com/office/powerpoint/2010/main" val="30382083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8. Creational Design Patterns</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76508"/>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0" marR="0" indent="457200" algn="just">
              <a:spcBef>
                <a:spcPts val="0"/>
              </a:spcBef>
              <a:spcAft>
                <a:spcPts val="1000"/>
              </a:spcAft>
            </a:pPr>
            <a:endParaRPr lang="en-US" sz="1600">
              <a:solidFill>
                <a:schemeClr val="tx1"/>
              </a:solidFill>
              <a:effectLst/>
              <a:ea typeface="Calibri" panose="020F0502020204030204" pitchFamily="34" charset="0"/>
              <a:cs typeface="Myanmar Text" panose="020B0502040204020203" pitchFamily="34" charset="0"/>
            </a:endParaRPr>
          </a:p>
          <a:p>
            <a:pPr marL="0" marR="0" indent="457200" algn="just">
              <a:spcBef>
                <a:spcPts val="0"/>
              </a:spcBef>
              <a:spcAft>
                <a:spcPts val="1000"/>
              </a:spcAft>
            </a:pPr>
            <a:endParaRPr lang="en-US" sz="1600">
              <a:solidFill>
                <a:schemeClr val="tx1"/>
              </a:solidFill>
              <a:ea typeface="Calibri" panose="020F0502020204030204" pitchFamily="34" charset="0"/>
              <a:cs typeface="Myanmar Text" panose="020B0502040204020203" pitchFamily="34" charset="0"/>
            </a:endParaRPr>
          </a:p>
          <a:p>
            <a:pPr marL="0" marR="0" indent="457200" algn="just">
              <a:spcBef>
                <a:spcPts val="0"/>
              </a:spcBef>
              <a:spcAft>
                <a:spcPts val="1000"/>
              </a:spcAft>
            </a:pPr>
            <a:endParaRPr lang="en-US" sz="1600">
              <a:solidFill>
                <a:schemeClr val="tx1"/>
              </a:solidFill>
              <a:effectLst/>
              <a:ea typeface="Calibri" panose="020F0502020204030204" pitchFamily="34" charset="0"/>
              <a:cs typeface="Myanmar Text" panose="020B0502040204020203" pitchFamily="34" charset="0"/>
            </a:endParaRPr>
          </a:p>
          <a:p>
            <a:pPr marL="0" marR="0" indent="457200" algn="just">
              <a:spcBef>
                <a:spcPts val="0"/>
              </a:spcBef>
              <a:spcAft>
                <a:spcPts val="1000"/>
              </a:spcAft>
            </a:pPr>
            <a:endParaRPr lang="en-US" sz="1600" dirty="0">
              <a:solidFill>
                <a:schemeClr val="tx1"/>
              </a:solidFill>
              <a:effectLst/>
              <a:ea typeface="Calibri" panose="020F0502020204030204" pitchFamily="34" charset="0"/>
              <a:cs typeface="Myanmar Text" panose="020B0502040204020203" pitchFamily="34" charset="0"/>
            </a:endParaRPr>
          </a:p>
        </p:txBody>
      </p:sp>
      <p:sp>
        <p:nvSpPr>
          <p:cNvPr id="2" name="Rectangle 1">
            <a:extLst>
              <a:ext uri="{FF2B5EF4-FFF2-40B4-BE49-F238E27FC236}">
                <a16:creationId xmlns:a16="http://schemas.microsoft.com/office/drawing/2014/main" id="{E66702D8-0D0A-453B-A846-42115F811413}"/>
              </a:ext>
            </a:extLst>
          </p:cNvPr>
          <p:cNvSpPr/>
          <p:nvPr/>
        </p:nvSpPr>
        <p:spPr>
          <a:xfrm>
            <a:off x="179387" y="1556792"/>
            <a:ext cx="4104581" cy="3744416"/>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marL="0" marR="0" indent="457200">
              <a:spcBef>
                <a:spcPts val="0"/>
              </a:spcBef>
              <a:spcAft>
                <a:spcPts val="1000"/>
              </a:spcAft>
            </a:pPr>
            <a:endParaRPr lang="en-GB" sz="1600" dirty="0">
              <a:solidFill>
                <a:srgbClr val="000000"/>
              </a:solidFill>
              <a:effectLst/>
              <a:ea typeface="Calibri" panose="020F0502020204030204" pitchFamily="34" charset="0"/>
              <a:cs typeface="Myanmar Text" panose="020B0502040204020203" pitchFamily="34" charset="0"/>
            </a:endParaRPr>
          </a:p>
        </p:txBody>
      </p:sp>
      <p:sp>
        <p:nvSpPr>
          <p:cNvPr id="4" name="TextBox 3">
            <a:extLst>
              <a:ext uri="{FF2B5EF4-FFF2-40B4-BE49-F238E27FC236}">
                <a16:creationId xmlns:a16="http://schemas.microsoft.com/office/drawing/2014/main" id="{B86AE073-72CF-641D-0E0F-50FF534D3DFF}"/>
              </a:ext>
            </a:extLst>
          </p:cNvPr>
          <p:cNvSpPr txBox="1"/>
          <p:nvPr/>
        </p:nvSpPr>
        <p:spPr>
          <a:xfrm>
            <a:off x="308641" y="1412776"/>
            <a:ext cx="8223799" cy="646331"/>
          </a:xfrm>
          <a:prstGeom prst="rect">
            <a:avLst/>
          </a:prstGeom>
          <a:noFill/>
        </p:spPr>
        <p:txBody>
          <a:bodyPr wrap="square">
            <a:spAutoFit/>
          </a:bodyPr>
          <a:lstStyle/>
          <a:p>
            <a:r>
              <a:rPr lang="en-ID" sz="1800" dirty="0">
                <a:effectLst/>
                <a:latin typeface="Cambria" panose="02040503050406030204" pitchFamily="18" charset="0"/>
                <a:ea typeface="Calibri" panose="020F0502020204030204" pitchFamily="34" charset="0"/>
                <a:cs typeface="Times New Roman" panose="02020603050405020304" pitchFamily="18" charset="0"/>
              </a:rPr>
              <a:t>Creational design patterns are design patterns that deal with object creation mechanisms, trying to create objects in a manner suitable to the situation</a:t>
            </a:r>
            <a:endParaRPr lang="en-ID" dirty="0"/>
          </a:p>
        </p:txBody>
      </p:sp>
      <p:pic>
        <p:nvPicPr>
          <p:cNvPr id="12" name="Picture 11">
            <a:extLst>
              <a:ext uri="{FF2B5EF4-FFF2-40B4-BE49-F238E27FC236}">
                <a16:creationId xmlns:a16="http://schemas.microsoft.com/office/drawing/2014/main" id="{C2850D20-8A15-47AB-730B-A1E1005D3C04}"/>
              </a:ext>
            </a:extLst>
          </p:cNvPr>
          <p:cNvPicPr>
            <a:picLocks noChangeAspect="1"/>
          </p:cNvPicPr>
          <p:nvPr/>
        </p:nvPicPr>
        <p:blipFill>
          <a:blip r:embed="rId2"/>
          <a:stretch>
            <a:fillRect/>
          </a:stretch>
        </p:blipFill>
        <p:spPr>
          <a:xfrm>
            <a:off x="962267" y="2416181"/>
            <a:ext cx="6786275" cy="3599053"/>
          </a:xfrm>
          <a:prstGeom prst="rect">
            <a:avLst/>
          </a:prstGeom>
        </p:spPr>
      </p:pic>
    </p:spTree>
    <p:extLst>
      <p:ext uri="{BB962C8B-B14F-4D97-AF65-F5344CB8AC3E}">
        <p14:creationId xmlns:p14="http://schemas.microsoft.com/office/powerpoint/2010/main" val="16892179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9. Structural Design Patterns</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76508"/>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0" marR="0" indent="457200" algn="just">
              <a:spcBef>
                <a:spcPts val="0"/>
              </a:spcBef>
              <a:spcAft>
                <a:spcPts val="1000"/>
              </a:spcAft>
            </a:pPr>
            <a:endParaRPr lang="en-US" sz="1600" dirty="0">
              <a:solidFill>
                <a:schemeClr val="tx1"/>
              </a:solidFill>
              <a:effectLst/>
              <a:ea typeface="Calibri" panose="020F0502020204030204" pitchFamily="34" charset="0"/>
              <a:cs typeface="Myanmar Text" panose="020B0502040204020203" pitchFamily="34" charset="0"/>
            </a:endParaRPr>
          </a:p>
          <a:p>
            <a:pPr marL="0" marR="0" indent="457200" algn="just">
              <a:spcBef>
                <a:spcPts val="0"/>
              </a:spcBef>
              <a:spcAft>
                <a:spcPts val="1000"/>
              </a:spcAft>
            </a:pPr>
            <a:endParaRPr lang="en-US" sz="1600" dirty="0">
              <a:solidFill>
                <a:schemeClr val="tx1"/>
              </a:solidFill>
              <a:ea typeface="Calibri" panose="020F0502020204030204" pitchFamily="34" charset="0"/>
              <a:cs typeface="Myanmar Text" panose="020B0502040204020203" pitchFamily="34" charset="0"/>
            </a:endParaRPr>
          </a:p>
          <a:p>
            <a:pPr marL="0" marR="0" indent="457200" algn="just">
              <a:spcBef>
                <a:spcPts val="0"/>
              </a:spcBef>
              <a:spcAft>
                <a:spcPts val="1000"/>
              </a:spcAft>
            </a:pPr>
            <a:endParaRPr lang="en-US" sz="1600" dirty="0">
              <a:solidFill>
                <a:schemeClr val="tx1"/>
              </a:solidFill>
              <a:effectLst/>
              <a:ea typeface="Calibri" panose="020F0502020204030204" pitchFamily="34" charset="0"/>
              <a:cs typeface="Myanmar Text" panose="020B0502040204020203" pitchFamily="34" charset="0"/>
            </a:endParaRPr>
          </a:p>
          <a:p>
            <a:pPr marL="0" marR="0" indent="457200" algn="just">
              <a:spcBef>
                <a:spcPts val="0"/>
              </a:spcBef>
              <a:spcAft>
                <a:spcPts val="1000"/>
              </a:spcAft>
            </a:pPr>
            <a:endParaRPr lang="en-US" sz="1600" dirty="0">
              <a:solidFill>
                <a:schemeClr val="tx1"/>
              </a:solidFill>
              <a:ea typeface="Calibri" panose="020F0502020204030204" pitchFamily="34" charset="0"/>
              <a:cs typeface="Myanmar Text" panose="020B0502040204020203" pitchFamily="34" charset="0"/>
            </a:endParaRPr>
          </a:p>
          <a:p>
            <a:pPr marL="0" marR="0" indent="457200" algn="just">
              <a:spcBef>
                <a:spcPts val="0"/>
              </a:spcBef>
              <a:spcAft>
                <a:spcPts val="1000"/>
              </a:spcAft>
            </a:pPr>
            <a:endParaRPr lang="en-US" sz="1600" dirty="0">
              <a:solidFill>
                <a:schemeClr val="tx1"/>
              </a:solidFill>
              <a:effectLst/>
              <a:ea typeface="Calibri" panose="020F0502020204030204" pitchFamily="34" charset="0"/>
              <a:cs typeface="Myanmar Text" panose="020B0502040204020203" pitchFamily="34" charset="0"/>
            </a:endParaRPr>
          </a:p>
          <a:p>
            <a:pPr marL="0" marR="0" indent="457200" algn="just">
              <a:spcBef>
                <a:spcPts val="0"/>
              </a:spcBef>
              <a:spcAft>
                <a:spcPts val="1000"/>
              </a:spcAft>
            </a:pPr>
            <a:endParaRPr lang="en-US" sz="1600" dirty="0">
              <a:solidFill>
                <a:schemeClr val="tx1"/>
              </a:solidFill>
              <a:ea typeface="Calibri" panose="020F0502020204030204" pitchFamily="34" charset="0"/>
              <a:cs typeface="Myanmar Text" panose="020B0502040204020203" pitchFamily="34" charset="0"/>
            </a:endParaRPr>
          </a:p>
          <a:p>
            <a:pPr marL="0" marR="0" indent="457200" algn="just">
              <a:spcBef>
                <a:spcPts val="0"/>
              </a:spcBef>
              <a:spcAft>
                <a:spcPts val="1000"/>
              </a:spcAft>
            </a:pPr>
            <a:endParaRPr lang="en-US" sz="1600" dirty="0">
              <a:solidFill>
                <a:schemeClr val="tx1"/>
              </a:solidFill>
              <a:effectLst/>
              <a:ea typeface="Calibri" panose="020F0502020204030204" pitchFamily="34" charset="0"/>
              <a:cs typeface="Myanmar Text" panose="020B0502040204020203" pitchFamily="34" charset="0"/>
            </a:endParaRPr>
          </a:p>
          <a:p>
            <a:pPr indent="457200" algn="just">
              <a:spcBef>
                <a:spcPts val="0"/>
              </a:spcBef>
              <a:spcAft>
                <a:spcPts val="1000"/>
              </a:spcAft>
            </a:pPr>
            <a:endParaRPr lang="en-US" sz="1600" dirty="0">
              <a:solidFill>
                <a:schemeClr val="tx1"/>
              </a:solidFill>
              <a:effectLst/>
              <a:ea typeface="Calibri" panose="020F0502020204030204" pitchFamily="34" charset="0"/>
              <a:cs typeface="Myanmar Text" panose="020B0502040204020203" pitchFamily="34" charset="0"/>
            </a:endParaRPr>
          </a:p>
          <a:p>
            <a:pPr marL="0" marR="0" indent="457200" algn="just">
              <a:spcBef>
                <a:spcPts val="0"/>
              </a:spcBef>
              <a:spcAft>
                <a:spcPts val="1000"/>
              </a:spcAft>
            </a:pPr>
            <a:endParaRPr lang="en-US" sz="1600" dirty="0">
              <a:solidFill>
                <a:schemeClr val="tx1"/>
              </a:solidFill>
              <a:effectLst/>
              <a:ea typeface="Calibri" panose="020F0502020204030204" pitchFamily="34" charset="0"/>
              <a:cs typeface="Myanmar Text" panose="020B0502040204020203" pitchFamily="34" charset="0"/>
            </a:endParaRPr>
          </a:p>
        </p:txBody>
      </p:sp>
      <p:sp>
        <p:nvSpPr>
          <p:cNvPr id="2" name="Rectangle 1">
            <a:extLst>
              <a:ext uri="{FF2B5EF4-FFF2-40B4-BE49-F238E27FC236}">
                <a16:creationId xmlns:a16="http://schemas.microsoft.com/office/drawing/2014/main" id="{E66702D8-0D0A-453B-A846-42115F811413}"/>
              </a:ext>
            </a:extLst>
          </p:cNvPr>
          <p:cNvSpPr/>
          <p:nvPr/>
        </p:nvSpPr>
        <p:spPr>
          <a:xfrm>
            <a:off x="179387" y="1556792"/>
            <a:ext cx="4104581" cy="3744416"/>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marL="0" marR="0" indent="457200">
              <a:spcBef>
                <a:spcPts val="0"/>
              </a:spcBef>
              <a:spcAft>
                <a:spcPts val="1000"/>
              </a:spcAft>
            </a:pPr>
            <a:endParaRPr lang="en-GB" sz="1600" dirty="0">
              <a:solidFill>
                <a:srgbClr val="000000"/>
              </a:solidFill>
              <a:effectLst/>
              <a:ea typeface="Calibri" panose="020F0502020204030204" pitchFamily="34" charset="0"/>
              <a:cs typeface="Myanmar Text" panose="020B0502040204020203" pitchFamily="34" charset="0"/>
            </a:endParaRPr>
          </a:p>
        </p:txBody>
      </p:sp>
      <p:sp>
        <p:nvSpPr>
          <p:cNvPr id="4" name="TextBox 3">
            <a:extLst>
              <a:ext uri="{FF2B5EF4-FFF2-40B4-BE49-F238E27FC236}">
                <a16:creationId xmlns:a16="http://schemas.microsoft.com/office/drawing/2014/main" id="{D487FE20-AB89-9C86-E835-DA5DF2912FDC}"/>
              </a:ext>
            </a:extLst>
          </p:cNvPr>
          <p:cNvSpPr txBox="1"/>
          <p:nvPr/>
        </p:nvSpPr>
        <p:spPr>
          <a:xfrm>
            <a:off x="575556" y="1778659"/>
            <a:ext cx="7416824" cy="646331"/>
          </a:xfrm>
          <a:prstGeom prst="rect">
            <a:avLst/>
          </a:prstGeom>
          <a:noFill/>
        </p:spPr>
        <p:txBody>
          <a:bodyPr wrap="square">
            <a:spAutoFit/>
          </a:bodyPr>
          <a:lstStyle/>
          <a:p>
            <a:r>
              <a:rPr lang="en-ID" sz="1800" dirty="0">
                <a:effectLst/>
                <a:latin typeface="Cambria" panose="02040503050406030204" pitchFamily="18" charset="0"/>
                <a:ea typeface="Calibri" panose="020F0502020204030204" pitchFamily="34" charset="0"/>
                <a:cs typeface="Times New Roman" panose="02020603050405020304" pitchFamily="18" charset="0"/>
              </a:rPr>
              <a:t>Structural Design Patterns are Design Patterns that facilitate design by identifying simple ways to realize relationships between entities</a:t>
            </a:r>
            <a:endParaRPr lang="en-ID" dirty="0"/>
          </a:p>
        </p:txBody>
      </p:sp>
      <p:pic>
        <p:nvPicPr>
          <p:cNvPr id="2050" name="Picture 2" descr="Bridge Design Pattern Explained - Structural Design Patterns">
            <a:extLst>
              <a:ext uri="{FF2B5EF4-FFF2-40B4-BE49-F238E27FC236}">
                <a16:creationId xmlns:a16="http://schemas.microsoft.com/office/drawing/2014/main" id="{F124F1FE-AB06-A8CF-C2B6-46B2A7E549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9102" y="2756363"/>
            <a:ext cx="6469732" cy="2876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44052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10. Behavioral Design Patterns</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76508"/>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0" marR="0" indent="457200" algn="just">
              <a:spcBef>
                <a:spcPts val="0"/>
              </a:spcBef>
              <a:spcAft>
                <a:spcPts val="1000"/>
              </a:spcAft>
            </a:pPr>
            <a:endParaRPr lang="en-US" sz="1600" dirty="0">
              <a:solidFill>
                <a:schemeClr val="tx1"/>
              </a:solidFill>
              <a:effectLst/>
              <a:ea typeface="Calibri" panose="020F0502020204030204" pitchFamily="34" charset="0"/>
              <a:cs typeface="Myanmar Text" panose="020B0502040204020203" pitchFamily="34" charset="0"/>
            </a:endParaRPr>
          </a:p>
          <a:p>
            <a:pPr marL="0" marR="0" indent="457200" algn="just">
              <a:spcBef>
                <a:spcPts val="0"/>
              </a:spcBef>
              <a:spcAft>
                <a:spcPts val="1000"/>
              </a:spcAft>
            </a:pPr>
            <a:endParaRPr lang="en-US" sz="1600" dirty="0">
              <a:solidFill>
                <a:schemeClr val="tx1"/>
              </a:solidFill>
              <a:ea typeface="Calibri" panose="020F0502020204030204" pitchFamily="34" charset="0"/>
              <a:cs typeface="Myanmar Text" panose="020B0502040204020203" pitchFamily="34" charset="0"/>
            </a:endParaRPr>
          </a:p>
          <a:p>
            <a:pPr marL="0" marR="0" indent="457200" algn="just">
              <a:spcBef>
                <a:spcPts val="0"/>
              </a:spcBef>
              <a:spcAft>
                <a:spcPts val="1000"/>
              </a:spcAft>
            </a:pPr>
            <a:endParaRPr lang="en-US" sz="1600" dirty="0">
              <a:solidFill>
                <a:schemeClr val="tx1"/>
              </a:solidFill>
              <a:effectLst/>
              <a:ea typeface="Calibri" panose="020F0502020204030204" pitchFamily="34" charset="0"/>
              <a:cs typeface="Myanmar Text" panose="020B0502040204020203" pitchFamily="34" charset="0"/>
            </a:endParaRPr>
          </a:p>
          <a:p>
            <a:pPr marL="0" marR="0" indent="457200" algn="just">
              <a:spcBef>
                <a:spcPts val="0"/>
              </a:spcBef>
              <a:spcAft>
                <a:spcPts val="1000"/>
              </a:spcAft>
            </a:pPr>
            <a:endParaRPr lang="en-US" sz="1600" dirty="0">
              <a:solidFill>
                <a:schemeClr val="tx1"/>
              </a:solidFill>
              <a:effectLst/>
              <a:ea typeface="Calibri" panose="020F0502020204030204" pitchFamily="34" charset="0"/>
              <a:cs typeface="Myanmar Text" panose="020B0502040204020203" pitchFamily="34" charset="0"/>
            </a:endParaRPr>
          </a:p>
        </p:txBody>
      </p:sp>
      <p:sp>
        <p:nvSpPr>
          <p:cNvPr id="2" name="Rectangle 1">
            <a:extLst>
              <a:ext uri="{FF2B5EF4-FFF2-40B4-BE49-F238E27FC236}">
                <a16:creationId xmlns:a16="http://schemas.microsoft.com/office/drawing/2014/main" id="{E66702D8-0D0A-453B-A846-42115F811413}"/>
              </a:ext>
            </a:extLst>
          </p:cNvPr>
          <p:cNvSpPr/>
          <p:nvPr/>
        </p:nvSpPr>
        <p:spPr>
          <a:xfrm>
            <a:off x="179387" y="1556792"/>
            <a:ext cx="4104581" cy="3744416"/>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marL="0" marR="0" indent="457200">
              <a:spcBef>
                <a:spcPts val="0"/>
              </a:spcBef>
              <a:spcAft>
                <a:spcPts val="1000"/>
              </a:spcAft>
            </a:pPr>
            <a:endParaRPr lang="en-GB" sz="1600" dirty="0">
              <a:solidFill>
                <a:srgbClr val="000000"/>
              </a:solidFill>
              <a:effectLst/>
              <a:ea typeface="Calibri" panose="020F0502020204030204" pitchFamily="34" charset="0"/>
              <a:cs typeface="Myanmar Text" panose="020B0502040204020203" pitchFamily="34" charset="0"/>
            </a:endParaRPr>
          </a:p>
        </p:txBody>
      </p:sp>
      <p:sp>
        <p:nvSpPr>
          <p:cNvPr id="4" name="TextBox 3">
            <a:extLst>
              <a:ext uri="{FF2B5EF4-FFF2-40B4-BE49-F238E27FC236}">
                <a16:creationId xmlns:a16="http://schemas.microsoft.com/office/drawing/2014/main" id="{2C9D0DBA-D0B0-BDBC-307E-F882E075336A}"/>
              </a:ext>
            </a:extLst>
          </p:cNvPr>
          <p:cNvSpPr txBox="1"/>
          <p:nvPr/>
        </p:nvSpPr>
        <p:spPr>
          <a:xfrm>
            <a:off x="467544" y="1484784"/>
            <a:ext cx="8064896" cy="646331"/>
          </a:xfrm>
          <a:prstGeom prst="rect">
            <a:avLst/>
          </a:prstGeom>
          <a:noFill/>
        </p:spPr>
        <p:txBody>
          <a:bodyPr wrap="square">
            <a:spAutoFit/>
          </a:bodyPr>
          <a:lstStyle/>
          <a:p>
            <a:r>
              <a:rPr lang="en-US" b="0" i="0" dirty="0">
                <a:solidFill>
                  <a:srgbClr val="444444"/>
                </a:solidFill>
                <a:effectLst/>
                <a:latin typeface="PT Sans" panose="020B0604020202020204" pitchFamily="34" charset="0"/>
              </a:rPr>
              <a:t>Behavioral design patterns are concerned with algorithms and the assignment of responsibilities between objects.</a:t>
            </a:r>
            <a:endParaRPr lang="en-ID" dirty="0"/>
          </a:p>
        </p:txBody>
      </p:sp>
      <p:pic>
        <p:nvPicPr>
          <p:cNvPr id="3074" name="Picture 2" descr="Design Patterns 3 of 3 - Behavioral Design Patterns - CodeProject">
            <a:extLst>
              <a:ext uri="{FF2B5EF4-FFF2-40B4-BE49-F238E27FC236}">
                <a16:creationId xmlns:a16="http://schemas.microsoft.com/office/drawing/2014/main" id="{80C695BB-5D9F-A666-C1D6-4E79694C7F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039" y="2272258"/>
            <a:ext cx="3343275" cy="30289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9402B34-7693-1458-BA2F-6F58F57B36D6}"/>
              </a:ext>
            </a:extLst>
          </p:cNvPr>
          <p:cNvSpPr txBox="1"/>
          <p:nvPr/>
        </p:nvSpPr>
        <p:spPr>
          <a:xfrm>
            <a:off x="4499992" y="3613754"/>
            <a:ext cx="4968552" cy="605935"/>
          </a:xfrm>
          <a:prstGeom prst="rect">
            <a:avLst/>
          </a:prstGeom>
          <a:noFill/>
        </p:spPr>
        <p:txBody>
          <a:bodyPr wrap="square">
            <a:spAutoFit/>
          </a:bodyPr>
          <a:lstStyle/>
          <a:p>
            <a:pPr marL="342900" marR="0" lvl="0" indent="-342900">
              <a:lnSpc>
                <a:spcPct val="107000"/>
              </a:lnSpc>
              <a:spcBef>
                <a:spcPts val="0"/>
              </a:spcBef>
              <a:spcAft>
                <a:spcPts val="0"/>
              </a:spcAft>
              <a:buFont typeface="Symbol" panose="05050102010706020507" pitchFamily="18" charset="2"/>
              <a:buChar char=""/>
            </a:pPr>
            <a:r>
              <a:rPr lang="en-US" sz="1600" dirty="0">
                <a:effectLst/>
                <a:latin typeface="Cambria" panose="02040503050406030204" pitchFamily="18" charset="0"/>
                <a:ea typeface="Calibri" panose="020F0502020204030204" pitchFamily="34" charset="0"/>
                <a:cs typeface="Times New Roman" panose="02020603050405020304" pitchFamily="18" charset="0"/>
              </a:rPr>
              <a:t>Template method / pattern</a:t>
            </a:r>
            <a:endParaRPr lang="en-ID"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600" dirty="0">
                <a:effectLst/>
                <a:latin typeface="Cambria" panose="02040503050406030204" pitchFamily="18" charset="0"/>
                <a:ea typeface="Calibri" panose="020F0502020204030204" pitchFamily="34" charset="0"/>
                <a:cs typeface="Times New Roman" panose="02020603050405020304" pitchFamily="18" charset="0"/>
              </a:rPr>
              <a:t>Observer method</a:t>
            </a:r>
            <a:endParaRPr lang="en-ID"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93361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1. </a:t>
            </a:r>
            <a:r>
              <a:rPr lang="en-SG" altLang="en-US" sz="2800" dirty="0">
                <a:solidFill>
                  <a:schemeClr val="bg1"/>
                </a:solidFill>
              </a:rPr>
              <a:t>List of software used</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dirty="0">
                <a:solidFill>
                  <a:schemeClr val="tx1"/>
                </a:solidFill>
              </a:rPr>
              <a:t>Liferay IDE</a:t>
            </a:r>
          </a:p>
          <a:p>
            <a:pPr marL="285750" indent="-285750">
              <a:spcBef>
                <a:spcPts val="600"/>
              </a:spcBef>
              <a:spcAft>
                <a:spcPts val="600"/>
              </a:spcAft>
              <a:buFont typeface="Wingdings" panose="05000000000000000000" pitchFamily="2" charset="2"/>
              <a:buChar char="q"/>
              <a:defRPr/>
            </a:pPr>
            <a:r>
              <a:rPr lang="en-SG" dirty="0">
                <a:solidFill>
                  <a:schemeClr val="tx1"/>
                </a:solidFill>
              </a:rPr>
              <a:t>Microsoft Word</a:t>
            </a:r>
          </a:p>
          <a:p>
            <a:pPr marL="285750" indent="-285750">
              <a:spcBef>
                <a:spcPts val="600"/>
              </a:spcBef>
              <a:spcAft>
                <a:spcPts val="600"/>
              </a:spcAft>
              <a:buFont typeface="Wingdings" panose="05000000000000000000" pitchFamily="2" charset="2"/>
              <a:buChar char="q"/>
              <a:defRPr/>
            </a:pPr>
            <a:r>
              <a:rPr lang="en-SG" dirty="0">
                <a:solidFill>
                  <a:schemeClr val="tx1"/>
                </a:solidFill>
              </a:rPr>
              <a:t>Microsoft Power Point</a:t>
            </a:r>
          </a:p>
          <a:p>
            <a:pPr marL="285750" indent="-285750">
              <a:spcBef>
                <a:spcPts val="600"/>
              </a:spcBef>
              <a:spcAft>
                <a:spcPts val="600"/>
              </a:spcAft>
              <a:buFont typeface="Wingdings" panose="05000000000000000000" pitchFamily="2" charset="2"/>
              <a:buChar char="q"/>
              <a:defRPr/>
            </a:pPr>
            <a:r>
              <a:rPr lang="en-SG" dirty="0">
                <a:solidFill>
                  <a:schemeClr val="tx1"/>
                </a:solidFill>
              </a:rPr>
              <a:t>Diagram.net</a:t>
            </a:r>
          </a:p>
          <a:p>
            <a:pPr marL="285750" indent="-285750">
              <a:spcBef>
                <a:spcPts val="600"/>
              </a:spcBef>
              <a:spcAft>
                <a:spcPts val="600"/>
              </a:spcAft>
              <a:buFont typeface="Wingdings" panose="05000000000000000000" pitchFamily="2" charset="2"/>
              <a:buChar char="q"/>
              <a:defRPr/>
            </a:pP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3" name="Picture 2">
            <a:extLst>
              <a:ext uri="{FF2B5EF4-FFF2-40B4-BE49-F238E27FC236}">
                <a16:creationId xmlns:a16="http://schemas.microsoft.com/office/drawing/2014/main" id="{702F621E-ECF3-4A8F-4D02-85CAF7C93643}"/>
              </a:ext>
            </a:extLst>
          </p:cNvPr>
          <p:cNvPicPr>
            <a:picLocks noChangeAspect="1"/>
          </p:cNvPicPr>
          <p:nvPr/>
        </p:nvPicPr>
        <p:blipFill>
          <a:blip r:embed="rId2"/>
          <a:stretch>
            <a:fillRect/>
          </a:stretch>
        </p:blipFill>
        <p:spPr>
          <a:xfrm>
            <a:off x="215816" y="1600200"/>
            <a:ext cx="3511296" cy="1828800"/>
          </a:xfrm>
          <a:prstGeom prst="rect">
            <a:avLst/>
          </a:prstGeom>
        </p:spPr>
      </p:pic>
      <p:pic>
        <p:nvPicPr>
          <p:cNvPr id="8" name="Picture 7">
            <a:extLst>
              <a:ext uri="{FF2B5EF4-FFF2-40B4-BE49-F238E27FC236}">
                <a16:creationId xmlns:a16="http://schemas.microsoft.com/office/drawing/2014/main" id="{E4401AD2-2130-42A7-F1D3-BE5AA42E541C}"/>
              </a:ext>
            </a:extLst>
          </p:cNvPr>
          <p:cNvPicPr>
            <a:picLocks noChangeAspect="1"/>
          </p:cNvPicPr>
          <p:nvPr/>
        </p:nvPicPr>
        <p:blipFill>
          <a:blip r:embed="rId3"/>
          <a:stretch>
            <a:fillRect/>
          </a:stretch>
        </p:blipFill>
        <p:spPr>
          <a:xfrm>
            <a:off x="4630291" y="1625704"/>
            <a:ext cx="3373942" cy="1828800"/>
          </a:xfrm>
          <a:prstGeom prst="rect">
            <a:avLst/>
          </a:prstGeom>
        </p:spPr>
      </p:pic>
      <p:sp>
        <p:nvSpPr>
          <p:cNvPr id="2" name="TextBox 1">
            <a:extLst>
              <a:ext uri="{FF2B5EF4-FFF2-40B4-BE49-F238E27FC236}">
                <a16:creationId xmlns:a16="http://schemas.microsoft.com/office/drawing/2014/main" id="{877A42A9-338A-5BC3-CC06-E7E05C1338D7}"/>
              </a:ext>
            </a:extLst>
          </p:cNvPr>
          <p:cNvSpPr txBox="1"/>
          <p:nvPr/>
        </p:nvSpPr>
        <p:spPr>
          <a:xfrm>
            <a:off x="5596552" y="1230868"/>
            <a:ext cx="1729961" cy="369332"/>
          </a:xfrm>
          <a:prstGeom prst="rect">
            <a:avLst/>
          </a:prstGeom>
          <a:noFill/>
        </p:spPr>
        <p:txBody>
          <a:bodyPr wrap="none" rtlCol="0">
            <a:spAutoFit/>
          </a:bodyPr>
          <a:lstStyle/>
          <a:p>
            <a:pPr marL="285750" indent="-285750">
              <a:spcBef>
                <a:spcPts val="600"/>
              </a:spcBef>
              <a:spcAft>
                <a:spcPts val="600"/>
              </a:spcAft>
              <a:buFont typeface="Wingdings" panose="05000000000000000000" pitchFamily="2" charset="2"/>
              <a:buChar char="q"/>
              <a:defRPr/>
            </a:pPr>
            <a:r>
              <a:rPr lang="en-SG" dirty="0">
                <a:solidFill>
                  <a:schemeClr val="tx1"/>
                </a:solidFill>
              </a:rPr>
              <a:t>Diagram.net</a:t>
            </a:r>
          </a:p>
        </p:txBody>
      </p:sp>
      <p:sp>
        <p:nvSpPr>
          <p:cNvPr id="7" name="TextBox 6">
            <a:extLst>
              <a:ext uri="{FF2B5EF4-FFF2-40B4-BE49-F238E27FC236}">
                <a16:creationId xmlns:a16="http://schemas.microsoft.com/office/drawing/2014/main" id="{C1399CFE-C13A-37D7-754C-3D92ADC8C602}"/>
              </a:ext>
            </a:extLst>
          </p:cNvPr>
          <p:cNvSpPr txBox="1"/>
          <p:nvPr/>
        </p:nvSpPr>
        <p:spPr>
          <a:xfrm>
            <a:off x="179387" y="3832225"/>
            <a:ext cx="2020746" cy="369332"/>
          </a:xfrm>
          <a:prstGeom prst="rect">
            <a:avLst/>
          </a:prstGeom>
          <a:noFill/>
        </p:spPr>
        <p:txBody>
          <a:bodyPr wrap="none" rtlCol="0">
            <a:spAutoFit/>
          </a:bodyPr>
          <a:lstStyle/>
          <a:p>
            <a:pPr marL="285750" indent="-285750">
              <a:spcBef>
                <a:spcPts val="600"/>
              </a:spcBef>
              <a:spcAft>
                <a:spcPts val="600"/>
              </a:spcAft>
              <a:buFont typeface="Wingdings" panose="05000000000000000000" pitchFamily="2" charset="2"/>
              <a:buChar char="q"/>
              <a:defRPr/>
            </a:pPr>
            <a:r>
              <a:rPr lang="en-SG" dirty="0">
                <a:solidFill>
                  <a:schemeClr val="tx1"/>
                </a:solidFill>
              </a:rPr>
              <a:t>Microsoft Word</a:t>
            </a:r>
          </a:p>
        </p:txBody>
      </p:sp>
      <p:sp>
        <p:nvSpPr>
          <p:cNvPr id="9" name="TextBox 8">
            <a:extLst>
              <a:ext uri="{FF2B5EF4-FFF2-40B4-BE49-F238E27FC236}">
                <a16:creationId xmlns:a16="http://schemas.microsoft.com/office/drawing/2014/main" id="{B435EE76-2162-806B-41F4-B32D368CABFC}"/>
              </a:ext>
            </a:extLst>
          </p:cNvPr>
          <p:cNvSpPr txBox="1"/>
          <p:nvPr/>
        </p:nvSpPr>
        <p:spPr>
          <a:xfrm>
            <a:off x="4536281" y="3883233"/>
            <a:ext cx="2717411" cy="3400931"/>
          </a:xfrm>
          <a:prstGeom prst="rect">
            <a:avLst/>
          </a:prstGeom>
          <a:noFill/>
        </p:spPr>
        <p:txBody>
          <a:bodyPr wrap="none" rtlCol="0">
            <a:spAutoFit/>
          </a:bodyPr>
          <a:lstStyle/>
          <a:p>
            <a:pPr marL="285750" indent="-285750">
              <a:spcBef>
                <a:spcPts val="600"/>
              </a:spcBef>
              <a:spcAft>
                <a:spcPts val="600"/>
              </a:spcAft>
              <a:buFont typeface="Wingdings" panose="05000000000000000000" pitchFamily="2" charset="2"/>
              <a:buChar char="q"/>
              <a:defRPr/>
            </a:pPr>
            <a:r>
              <a:rPr lang="en-SG" dirty="0">
                <a:solidFill>
                  <a:schemeClr val="tx1"/>
                </a:solidFill>
              </a:rPr>
              <a:t>Microsoft Power Point</a:t>
            </a:r>
          </a:p>
          <a:p>
            <a:pPr marL="285750" indent="-285750">
              <a:spcBef>
                <a:spcPts val="600"/>
              </a:spcBef>
              <a:spcAft>
                <a:spcPts val="600"/>
              </a:spcAft>
              <a:buFont typeface="Wingdings" panose="05000000000000000000" pitchFamily="2" charset="2"/>
              <a:buChar char="q"/>
              <a:defRPr/>
            </a:pP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10" name="Picture 9">
            <a:extLst>
              <a:ext uri="{FF2B5EF4-FFF2-40B4-BE49-F238E27FC236}">
                <a16:creationId xmlns:a16="http://schemas.microsoft.com/office/drawing/2014/main" id="{4DADB371-5055-53C7-5764-C6DF6E2C73E5}"/>
              </a:ext>
            </a:extLst>
          </p:cNvPr>
          <p:cNvPicPr>
            <a:picLocks noChangeAspect="1"/>
          </p:cNvPicPr>
          <p:nvPr/>
        </p:nvPicPr>
        <p:blipFill>
          <a:blip r:embed="rId4"/>
          <a:stretch>
            <a:fillRect/>
          </a:stretch>
        </p:blipFill>
        <p:spPr>
          <a:xfrm>
            <a:off x="243248" y="4471432"/>
            <a:ext cx="3456432" cy="1875834"/>
          </a:xfrm>
          <a:prstGeom prst="rect">
            <a:avLst/>
          </a:prstGeom>
        </p:spPr>
      </p:pic>
      <p:pic>
        <p:nvPicPr>
          <p:cNvPr id="11" name="Picture 10">
            <a:extLst>
              <a:ext uri="{FF2B5EF4-FFF2-40B4-BE49-F238E27FC236}">
                <a16:creationId xmlns:a16="http://schemas.microsoft.com/office/drawing/2014/main" id="{9C7BB458-1876-D2BC-CBB6-C95D67E43356}"/>
              </a:ext>
            </a:extLst>
          </p:cNvPr>
          <p:cNvPicPr>
            <a:picLocks noChangeAspect="1"/>
          </p:cNvPicPr>
          <p:nvPr/>
        </p:nvPicPr>
        <p:blipFill>
          <a:blip r:embed="rId5"/>
          <a:stretch>
            <a:fillRect/>
          </a:stretch>
        </p:blipFill>
        <p:spPr>
          <a:xfrm>
            <a:off x="4331222" y="4567364"/>
            <a:ext cx="3379496" cy="1828800"/>
          </a:xfrm>
          <a:prstGeom prst="rect">
            <a:avLst/>
          </a:prstGeom>
        </p:spPr>
      </p:pic>
    </p:spTree>
    <p:extLst>
      <p:ext uri="{BB962C8B-B14F-4D97-AF65-F5344CB8AC3E}">
        <p14:creationId xmlns:p14="http://schemas.microsoft.com/office/powerpoint/2010/main" val="1351645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2. OO Paradigm</a:t>
            </a:r>
            <a:endParaRPr lang="en-US" altLang="en-US" sz="2800" dirty="0">
              <a:solidFill>
                <a:schemeClr val="bg1"/>
              </a:solidFill>
              <a:cs typeface="Arial" panose="020B0604020202020204" pitchFamily="34" charset="0"/>
            </a:endParaRPr>
          </a:p>
        </p:txBody>
      </p:sp>
      <p:sp>
        <p:nvSpPr>
          <p:cNvPr id="8" name="Rectangle 7">
            <a:extLst>
              <a:ext uri="{FF2B5EF4-FFF2-40B4-BE49-F238E27FC236}">
                <a16:creationId xmlns:a16="http://schemas.microsoft.com/office/drawing/2014/main" id="{342FD2B7-68B0-D51C-BE71-9455B3964964}"/>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342900" indent="-342900">
              <a:buFont typeface="Wingdings" panose="05000000000000000000" pitchFamily="2" charset="2"/>
              <a:buChar char="q"/>
              <a:defRPr/>
            </a:pPr>
            <a:r>
              <a:rPr lang="en-SG" sz="2000" b="1" dirty="0">
                <a:solidFill>
                  <a:schemeClr val="tx1"/>
                </a:solidFill>
              </a:rPr>
              <a:t>Object Oriented Programming</a:t>
            </a:r>
          </a:p>
          <a:p>
            <a:pPr lvl="1">
              <a:defRPr/>
            </a:pPr>
            <a:r>
              <a:rPr lang="en-US" sz="1600" dirty="0">
                <a:solidFill>
                  <a:schemeClr val="tx1"/>
                </a:solidFill>
              </a:rPr>
              <a:t>Object-oriented programming (OOP) is a style of programming characterized by the identification of classes of objects closely linked to the methods (functions) with which they are associated.</a:t>
            </a:r>
          </a:p>
          <a:p>
            <a:pPr lvl="1">
              <a:defRPr/>
            </a:pPr>
            <a:endParaRPr lang="en-US" sz="1600" dirty="0">
              <a:solidFill>
                <a:schemeClr val="tx1"/>
              </a:solidFill>
            </a:endParaRPr>
          </a:p>
          <a:p>
            <a:pPr marL="342900" indent="-342900">
              <a:buFont typeface="Wingdings" panose="05000000000000000000" pitchFamily="2" charset="2"/>
              <a:buChar char="q"/>
              <a:defRPr/>
            </a:pPr>
            <a:r>
              <a:rPr lang="en-US" sz="1600" b="1" dirty="0">
                <a:solidFill>
                  <a:schemeClr val="tx1"/>
                </a:solidFill>
              </a:rPr>
              <a:t>Main Structure</a:t>
            </a:r>
          </a:p>
          <a:p>
            <a:pPr marL="800100" lvl="1" indent="-342900">
              <a:buFont typeface="Wingdings" panose="05000000000000000000" pitchFamily="2" charset="2"/>
              <a:buChar char="§"/>
              <a:defRPr/>
            </a:pPr>
            <a:r>
              <a:rPr lang="en-US" sz="1600" b="1" dirty="0">
                <a:solidFill>
                  <a:schemeClr val="tx1"/>
                </a:solidFill>
              </a:rPr>
              <a:t>Classes</a:t>
            </a:r>
            <a:r>
              <a:rPr lang="en-US" sz="1600" dirty="0">
                <a:solidFill>
                  <a:schemeClr val="tx1"/>
                </a:solidFill>
              </a:rPr>
              <a:t> are responsible for collecting procedures/functions and variables in one place. Class is a blueprint of an object or template for creating objects. Class represented object that will be created. So naming Class should be appropriate for object.</a:t>
            </a:r>
          </a:p>
          <a:p>
            <a:pPr marL="800100" lvl="1" indent="-342900">
              <a:buFont typeface="Wingdings" panose="05000000000000000000" pitchFamily="2" charset="2"/>
              <a:buChar char="§"/>
              <a:defRPr/>
            </a:pPr>
            <a:r>
              <a:rPr lang="en-US" sz="1600" b="1" dirty="0">
                <a:solidFill>
                  <a:schemeClr val="tx1"/>
                </a:solidFill>
              </a:rPr>
              <a:t>Objects</a:t>
            </a:r>
            <a:r>
              <a:rPr lang="en-US" sz="1600" dirty="0">
                <a:solidFill>
                  <a:schemeClr val="tx1"/>
                </a:solidFill>
              </a:rPr>
              <a:t> are instances of a class created with specifically defined data. Objects can correspond to real-world objects or an abstract entity. When class is defined initially, the description is the only object that is defined.</a:t>
            </a:r>
          </a:p>
          <a:p>
            <a:pPr marL="800100" lvl="1" indent="-342900">
              <a:buFont typeface="Wingdings" panose="05000000000000000000" pitchFamily="2" charset="2"/>
              <a:buChar char="§"/>
              <a:defRPr/>
            </a:pPr>
            <a:r>
              <a:rPr lang="en-US" sz="1600" b="1" dirty="0">
                <a:solidFill>
                  <a:schemeClr val="tx1"/>
                </a:solidFill>
              </a:rPr>
              <a:t>Attributes</a:t>
            </a:r>
            <a:r>
              <a:rPr lang="en-US" sz="1600" dirty="0">
                <a:solidFill>
                  <a:schemeClr val="tx1"/>
                </a:solidFill>
              </a:rPr>
              <a:t> are part of a class that is still closely related to that class. Attributes can also be referred to as properties or properties of a class.</a:t>
            </a:r>
          </a:p>
          <a:p>
            <a:pPr marL="800100" lvl="1" indent="-342900">
              <a:buFont typeface="Wingdings" panose="05000000000000000000" pitchFamily="2" charset="2"/>
              <a:buChar char="§"/>
              <a:defRPr/>
            </a:pPr>
            <a:r>
              <a:rPr lang="en-US" sz="1600" b="1" dirty="0">
                <a:solidFill>
                  <a:schemeClr val="tx1"/>
                </a:solidFill>
              </a:rPr>
              <a:t>Method</a:t>
            </a:r>
            <a:r>
              <a:rPr lang="en-US" sz="1600" dirty="0">
                <a:solidFill>
                  <a:schemeClr val="tx1"/>
                </a:solidFill>
              </a:rPr>
              <a:t> role describes how an attribute act. The role in question is in the form of behavior that can be described by a method. Additionally, the subroutines contained in an object are called instance methods. Programmers use methods for reusability or keeping functionality encapsulated inside one object at a time.</a:t>
            </a:r>
          </a:p>
        </p:txBody>
      </p:sp>
    </p:spTree>
    <p:extLst>
      <p:ext uri="{BB962C8B-B14F-4D97-AF65-F5344CB8AC3E}">
        <p14:creationId xmlns:p14="http://schemas.microsoft.com/office/powerpoint/2010/main" val="128590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2. OO Paradigm</a:t>
            </a:r>
            <a:endParaRPr lang="en-US" altLang="en-US" sz="2800" dirty="0">
              <a:solidFill>
                <a:schemeClr val="bg1"/>
              </a:solidFill>
              <a:cs typeface="Arial" panose="020B0604020202020204" pitchFamily="34" charset="0"/>
            </a:endParaRPr>
          </a:p>
        </p:txBody>
      </p:sp>
      <p:sp>
        <p:nvSpPr>
          <p:cNvPr id="10" name="Rectangle 9">
            <a:extLst>
              <a:ext uri="{FF2B5EF4-FFF2-40B4-BE49-F238E27FC236}">
                <a16:creationId xmlns:a16="http://schemas.microsoft.com/office/drawing/2014/main" id="{68AE0CB5-C2D8-CBFE-AF04-630879E0C206}"/>
              </a:ext>
            </a:extLst>
          </p:cNvPr>
          <p:cNvSpPr/>
          <p:nvPr/>
        </p:nvSpPr>
        <p:spPr>
          <a:xfrm>
            <a:off x="107950" y="1176508"/>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342900" indent="-342900">
              <a:buFont typeface="Wingdings" panose="05000000000000000000" pitchFamily="2" charset="2"/>
              <a:buChar char="q"/>
              <a:defRPr/>
            </a:pPr>
            <a:r>
              <a:rPr lang="en-US" b="1" dirty="0">
                <a:solidFill>
                  <a:schemeClr val="tx1"/>
                </a:solidFill>
              </a:rPr>
              <a:t>Characteristics of Object Oriented Programming Paradigm</a:t>
            </a:r>
          </a:p>
          <a:p>
            <a:pPr marL="800100" lvl="1" indent="-342900">
              <a:buFont typeface="Wingdings" panose="05000000000000000000" pitchFamily="2" charset="2"/>
              <a:buChar char="§"/>
              <a:defRPr/>
            </a:pPr>
            <a:r>
              <a:rPr lang="en-US" b="1" dirty="0">
                <a:solidFill>
                  <a:schemeClr val="tx1"/>
                </a:solidFill>
              </a:rPr>
              <a:t>Encapsulation</a:t>
            </a:r>
            <a:br>
              <a:rPr lang="en-US" b="1" dirty="0">
                <a:solidFill>
                  <a:schemeClr val="tx1"/>
                </a:solidFill>
              </a:rPr>
            </a:br>
            <a:r>
              <a:rPr lang="en-US" dirty="0" err="1">
                <a:solidFill>
                  <a:schemeClr val="tx1"/>
                </a:solidFill>
                <a:effectLst/>
                <a:ea typeface="Calibri" panose="020F0502020204030204" pitchFamily="34" charset="0"/>
                <a:cs typeface="Arial" panose="020B0604020202020204" pitchFamily="34" charset="0"/>
              </a:rPr>
              <a:t>Encapsulation</a:t>
            </a:r>
            <a:r>
              <a:rPr lang="en-US" dirty="0">
                <a:solidFill>
                  <a:schemeClr val="tx1"/>
                </a:solidFill>
                <a:effectLst/>
                <a:ea typeface="Calibri" panose="020F0502020204030204" pitchFamily="34" charset="0"/>
                <a:cs typeface="Arial" panose="020B0604020202020204" pitchFamily="34" charset="0"/>
              </a:rPr>
              <a:t> is the wrapping of data or hiding personal data from an object so that it cannot be accessed from other objects.</a:t>
            </a:r>
          </a:p>
          <a:p>
            <a:pPr marL="800100" lvl="1" indent="-342900">
              <a:buFont typeface="Wingdings" panose="05000000000000000000" pitchFamily="2" charset="2"/>
              <a:buChar char="§"/>
              <a:defRPr/>
            </a:pPr>
            <a:endParaRPr lang="en-US" dirty="0">
              <a:solidFill>
                <a:schemeClr val="tx1"/>
              </a:solidFill>
              <a:effectLst/>
              <a:ea typeface="Calibri" panose="020F0502020204030204" pitchFamily="34" charset="0"/>
              <a:cs typeface="Arial" panose="020B0604020202020204" pitchFamily="34" charset="0"/>
            </a:endParaRPr>
          </a:p>
          <a:p>
            <a:pPr marL="800100" lvl="1" indent="-342900">
              <a:buFont typeface="Wingdings" panose="05000000000000000000" pitchFamily="2" charset="2"/>
              <a:buChar char="§"/>
              <a:defRPr/>
            </a:pPr>
            <a:endParaRPr lang="en-US" dirty="0">
              <a:solidFill>
                <a:schemeClr val="tx1"/>
              </a:solidFill>
            </a:endParaRPr>
          </a:p>
        </p:txBody>
      </p:sp>
      <p:pic>
        <p:nvPicPr>
          <p:cNvPr id="12" name="Picture 11">
            <a:extLst>
              <a:ext uri="{FF2B5EF4-FFF2-40B4-BE49-F238E27FC236}">
                <a16:creationId xmlns:a16="http://schemas.microsoft.com/office/drawing/2014/main" id="{43D51CF4-C4E3-084C-2CF4-8A451F85418A}"/>
              </a:ext>
            </a:extLst>
          </p:cNvPr>
          <p:cNvPicPr>
            <a:picLocks noChangeAspect="1"/>
          </p:cNvPicPr>
          <p:nvPr/>
        </p:nvPicPr>
        <p:blipFill>
          <a:blip r:embed="rId2"/>
          <a:stretch>
            <a:fillRect/>
          </a:stretch>
        </p:blipFill>
        <p:spPr>
          <a:xfrm>
            <a:off x="467544" y="2852936"/>
            <a:ext cx="1578391" cy="3024336"/>
          </a:xfrm>
          <a:prstGeom prst="rect">
            <a:avLst/>
          </a:prstGeom>
        </p:spPr>
      </p:pic>
      <p:pic>
        <p:nvPicPr>
          <p:cNvPr id="14" name="Picture 13">
            <a:extLst>
              <a:ext uri="{FF2B5EF4-FFF2-40B4-BE49-F238E27FC236}">
                <a16:creationId xmlns:a16="http://schemas.microsoft.com/office/drawing/2014/main" id="{DB524392-DFD9-E325-A349-59E17813B511}"/>
              </a:ext>
            </a:extLst>
          </p:cNvPr>
          <p:cNvPicPr>
            <a:picLocks noChangeAspect="1"/>
          </p:cNvPicPr>
          <p:nvPr/>
        </p:nvPicPr>
        <p:blipFill>
          <a:blip r:embed="rId3"/>
          <a:stretch>
            <a:fillRect/>
          </a:stretch>
        </p:blipFill>
        <p:spPr>
          <a:xfrm>
            <a:off x="2195736" y="4858872"/>
            <a:ext cx="2839295" cy="1018400"/>
          </a:xfrm>
          <a:prstGeom prst="rect">
            <a:avLst/>
          </a:prstGeom>
        </p:spPr>
      </p:pic>
      <p:pic>
        <p:nvPicPr>
          <p:cNvPr id="15" name="Picture 14">
            <a:extLst>
              <a:ext uri="{FF2B5EF4-FFF2-40B4-BE49-F238E27FC236}">
                <a16:creationId xmlns:a16="http://schemas.microsoft.com/office/drawing/2014/main" id="{1A3CC594-5BA2-2978-DE2F-096AB3CFEE16}"/>
              </a:ext>
            </a:extLst>
          </p:cNvPr>
          <p:cNvPicPr>
            <a:picLocks noChangeAspect="1"/>
          </p:cNvPicPr>
          <p:nvPr/>
        </p:nvPicPr>
        <p:blipFill>
          <a:blip r:embed="rId4"/>
          <a:stretch>
            <a:fillRect/>
          </a:stretch>
        </p:blipFill>
        <p:spPr>
          <a:xfrm>
            <a:off x="5868144" y="4941771"/>
            <a:ext cx="2692896" cy="935501"/>
          </a:xfrm>
          <a:prstGeom prst="rect">
            <a:avLst/>
          </a:prstGeom>
        </p:spPr>
      </p:pic>
      <p:sp>
        <p:nvSpPr>
          <p:cNvPr id="17" name="TextBox 16">
            <a:extLst>
              <a:ext uri="{FF2B5EF4-FFF2-40B4-BE49-F238E27FC236}">
                <a16:creationId xmlns:a16="http://schemas.microsoft.com/office/drawing/2014/main" id="{A0108117-C590-B281-2D3D-AC718D2C5E83}"/>
              </a:ext>
            </a:extLst>
          </p:cNvPr>
          <p:cNvSpPr txBox="1"/>
          <p:nvPr/>
        </p:nvSpPr>
        <p:spPr>
          <a:xfrm>
            <a:off x="5796136" y="4572439"/>
            <a:ext cx="4620768" cy="369332"/>
          </a:xfrm>
          <a:prstGeom prst="rect">
            <a:avLst/>
          </a:prstGeom>
          <a:noFill/>
        </p:spPr>
        <p:txBody>
          <a:bodyPr wrap="square">
            <a:spAutoFit/>
          </a:bodyPr>
          <a:lstStyle/>
          <a:p>
            <a:r>
              <a:rPr lang="en-SG" sz="1800" dirty="0">
                <a:effectLst/>
                <a:latin typeface="Cambria" panose="02040503050406030204" pitchFamily="18" charset="0"/>
                <a:ea typeface="Times New Roman" panose="02020603050405020304" pitchFamily="18" charset="0"/>
                <a:cs typeface="Times New Roman" panose="02020603050405020304" pitchFamily="18" charset="0"/>
              </a:rPr>
              <a:t>Result:</a:t>
            </a:r>
            <a:endParaRPr lang="en-ID" dirty="0"/>
          </a:p>
        </p:txBody>
      </p:sp>
    </p:spTree>
    <p:extLst>
      <p:ext uri="{BB962C8B-B14F-4D97-AF65-F5344CB8AC3E}">
        <p14:creationId xmlns:p14="http://schemas.microsoft.com/office/powerpoint/2010/main" val="3438883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2. OO Paradigm</a:t>
            </a:r>
            <a:endParaRPr lang="en-US" altLang="en-US" sz="2800" dirty="0">
              <a:solidFill>
                <a:schemeClr val="bg1"/>
              </a:solidFill>
              <a:cs typeface="Arial" panose="020B0604020202020204" pitchFamily="34" charset="0"/>
            </a:endParaRPr>
          </a:p>
        </p:txBody>
      </p:sp>
      <p:sp>
        <p:nvSpPr>
          <p:cNvPr id="10" name="Rectangle 9">
            <a:extLst>
              <a:ext uri="{FF2B5EF4-FFF2-40B4-BE49-F238E27FC236}">
                <a16:creationId xmlns:a16="http://schemas.microsoft.com/office/drawing/2014/main" id="{68AE0CB5-C2D8-CBFE-AF04-630879E0C206}"/>
              </a:ext>
            </a:extLst>
          </p:cNvPr>
          <p:cNvSpPr/>
          <p:nvPr/>
        </p:nvSpPr>
        <p:spPr>
          <a:xfrm>
            <a:off x="107950" y="1176508"/>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342900" indent="-342900">
              <a:buFont typeface="Wingdings" panose="05000000000000000000" pitchFamily="2" charset="2"/>
              <a:buChar char="q"/>
              <a:defRPr/>
            </a:pPr>
            <a:r>
              <a:rPr lang="en-US" b="1" dirty="0">
                <a:solidFill>
                  <a:schemeClr val="tx1"/>
                </a:solidFill>
              </a:rPr>
              <a:t>Characteristics of Object Oriented Programming Paradigm</a:t>
            </a:r>
          </a:p>
          <a:p>
            <a:pPr marL="800100" lvl="1" indent="-342900">
              <a:buFont typeface="Wingdings" panose="05000000000000000000" pitchFamily="2" charset="2"/>
              <a:buChar char="§"/>
              <a:defRPr/>
            </a:pPr>
            <a:r>
              <a:rPr lang="en-US" b="1" dirty="0">
                <a:solidFill>
                  <a:schemeClr val="tx1"/>
                </a:solidFill>
              </a:rPr>
              <a:t>Polymorphism</a:t>
            </a:r>
            <a:br>
              <a:rPr lang="en-US" b="1" dirty="0">
                <a:solidFill>
                  <a:schemeClr val="tx1"/>
                </a:solidFill>
              </a:rPr>
            </a:br>
            <a:r>
              <a:rPr lang="en-US" dirty="0">
                <a:solidFill>
                  <a:schemeClr val="tx1"/>
                </a:solidFill>
                <a:effectLst/>
                <a:ea typeface="Calibri" panose="020F0502020204030204" pitchFamily="34" charset="0"/>
                <a:cs typeface="Arial" panose="020B0604020202020204" pitchFamily="34" charset="0"/>
              </a:rPr>
              <a:t>Polymorphism (polymorphism) consists of two syllables, poly means many and morphism comes from the word morph means form.</a:t>
            </a:r>
          </a:p>
          <a:p>
            <a:pPr marL="800100" lvl="1" indent="-342900">
              <a:buFont typeface="Wingdings" panose="05000000000000000000" pitchFamily="2" charset="2"/>
              <a:buChar char="§"/>
              <a:defRPr/>
            </a:pPr>
            <a:endParaRPr lang="en-US" dirty="0">
              <a:solidFill>
                <a:schemeClr val="tx1"/>
              </a:solidFill>
              <a:effectLst/>
              <a:ea typeface="Calibri" panose="020F0502020204030204" pitchFamily="34" charset="0"/>
              <a:cs typeface="Arial" panose="020B0604020202020204" pitchFamily="34" charset="0"/>
            </a:endParaRPr>
          </a:p>
          <a:p>
            <a:pPr marL="800100" lvl="1" indent="-342900">
              <a:buFont typeface="Wingdings" panose="05000000000000000000" pitchFamily="2" charset="2"/>
              <a:buChar char="§"/>
              <a:defRPr/>
            </a:pPr>
            <a:endParaRPr lang="en-US" dirty="0">
              <a:solidFill>
                <a:schemeClr val="tx1"/>
              </a:solidFill>
            </a:endParaRPr>
          </a:p>
        </p:txBody>
      </p:sp>
      <p:pic>
        <p:nvPicPr>
          <p:cNvPr id="2" name="Picture 1">
            <a:extLst>
              <a:ext uri="{FF2B5EF4-FFF2-40B4-BE49-F238E27FC236}">
                <a16:creationId xmlns:a16="http://schemas.microsoft.com/office/drawing/2014/main" id="{F2F72424-F524-5357-482A-D5492584C321}"/>
              </a:ext>
            </a:extLst>
          </p:cNvPr>
          <p:cNvPicPr>
            <a:picLocks noChangeAspect="1"/>
          </p:cNvPicPr>
          <p:nvPr/>
        </p:nvPicPr>
        <p:blipFill>
          <a:blip r:embed="rId2"/>
          <a:stretch>
            <a:fillRect/>
          </a:stretch>
        </p:blipFill>
        <p:spPr>
          <a:xfrm>
            <a:off x="941856" y="2439364"/>
            <a:ext cx="2834640" cy="3019425"/>
          </a:xfrm>
          <a:prstGeom prst="rect">
            <a:avLst/>
          </a:prstGeom>
        </p:spPr>
      </p:pic>
      <p:pic>
        <p:nvPicPr>
          <p:cNvPr id="3" name="Picture 2">
            <a:extLst>
              <a:ext uri="{FF2B5EF4-FFF2-40B4-BE49-F238E27FC236}">
                <a16:creationId xmlns:a16="http://schemas.microsoft.com/office/drawing/2014/main" id="{B9B61DA6-DB57-2404-2848-568C618D44F8}"/>
              </a:ext>
            </a:extLst>
          </p:cNvPr>
          <p:cNvPicPr>
            <a:picLocks noChangeAspect="1"/>
          </p:cNvPicPr>
          <p:nvPr/>
        </p:nvPicPr>
        <p:blipFill>
          <a:blip r:embed="rId3"/>
          <a:stretch>
            <a:fillRect/>
          </a:stretch>
        </p:blipFill>
        <p:spPr>
          <a:xfrm>
            <a:off x="4712944" y="4433264"/>
            <a:ext cx="3474720" cy="1025525"/>
          </a:xfrm>
          <a:prstGeom prst="rect">
            <a:avLst/>
          </a:prstGeom>
        </p:spPr>
      </p:pic>
      <p:sp>
        <p:nvSpPr>
          <p:cNvPr id="5" name="TextBox 4">
            <a:extLst>
              <a:ext uri="{FF2B5EF4-FFF2-40B4-BE49-F238E27FC236}">
                <a16:creationId xmlns:a16="http://schemas.microsoft.com/office/drawing/2014/main" id="{8D2892CE-B55E-76BD-F112-61C6FE5FE889}"/>
              </a:ext>
            </a:extLst>
          </p:cNvPr>
          <p:cNvSpPr txBox="1"/>
          <p:nvPr/>
        </p:nvSpPr>
        <p:spPr>
          <a:xfrm>
            <a:off x="4615561" y="4063932"/>
            <a:ext cx="4620768" cy="369332"/>
          </a:xfrm>
          <a:prstGeom prst="rect">
            <a:avLst/>
          </a:prstGeom>
          <a:noFill/>
        </p:spPr>
        <p:txBody>
          <a:bodyPr wrap="square">
            <a:spAutoFit/>
          </a:bodyPr>
          <a:lstStyle/>
          <a:p>
            <a:r>
              <a:rPr lang="en-SG" sz="1800" dirty="0">
                <a:effectLst/>
                <a:latin typeface="Cambria" panose="02040503050406030204" pitchFamily="18" charset="0"/>
                <a:ea typeface="Times New Roman" panose="02020603050405020304" pitchFamily="18" charset="0"/>
                <a:cs typeface="Times New Roman" panose="02020603050405020304" pitchFamily="18" charset="0"/>
              </a:rPr>
              <a:t>Result:</a:t>
            </a:r>
            <a:endParaRPr lang="en-ID" dirty="0"/>
          </a:p>
        </p:txBody>
      </p:sp>
    </p:spTree>
    <p:extLst>
      <p:ext uri="{BB962C8B-B14F-4D97-AF65-F5344CB8AC3E}">
        <p14:creationId xmlns:p14="http://schemas.microsoft.com/office/powerpoint/2010/main" val="1503535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2. OO Paradigm</a:t>
            </a:r>
            <a:endParaRPr lang="en-US" altLang="en-US" sz="2800" dirty="0">
              <a:solidFill>
                <a:schemeClr val="bg1"/>
              </a:solidFill>
              <a:cs typeface="Arial" panose="020B0604020202020204" pitchFamily="34" charset="0"/>
            </a:endParaRPr>
          </a:p>
        </p:txBody>
      </p:sp>
      <p:sp>
        <p:nvSpPr>
          <p:cNvPr id="10" name="Rectangle 9">
            <a:extLst>
              <a:ext uri="{FF2B5EF4-FFF2-40B4-BE49-F238E27FC236}">
                <a16:creationId xmlns:a16="http://schemas.microsoft.com/office/drawing/2014/main" id="{68AE0CB5-C2D8-CBFE-AF04-630879E0C206}"/>
              </a:ext>
            </a:extLst>
          </p:cNvPr>
          <p:cNvSpPr/>
          <p:nvPr/>
        </p:nvSpPr>
        <p:spPr>
          <a:xfrm>
            <a:off x="107950" y="1176508"/>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342900" indent="-342900">
              <a:buFont typeface="Wingdings" panose="05000000000000000000" pitchFamily="2" charset="2"/>
              <a:buChar char="q"/>
              <a:defRPr/>
            </a:pPr>
            <a:r>
              <a:rPr lang="en-US" b="1" dirty="0">
                <a:solidFill>
                  <a:schemeClr val="tx1"/>
                </a:solidFill>
              </a:rPr>
              <a:t>Characteristics of Object Oriented Programming Paradigm</a:t>
            </a:r>
          </a:p>
          <a:p>
            <a:pPr marL="800100" lvl="1" indent="-342900">
              <a:buFont typeface="Wingdings" panose="05000000000000000000" pitchFamily="2" charset="2"/>
              <a:buChar char="§"/>
              <a:defRPr/>
            </a:pPr>
            <a:r>
              <a:rPr lang="en-US" b="1" dirty="0">
                <a:solidFill>
                  <a:schemeClr val="tx1"/>
                </a:solidFill>
              </a:rPr>
              <a:t>Constructor</a:t>
            </a:r>
            <a:br>
              <a:rPr lang="en-US" b="1" dirty="0">
                <a:solidFill>
                  <a:schemeClr val="tx1"/>
                </a:solidFill>
              </a:rPr>
            </a:br>
            <a:r>
              <a:rPr lang="en-US" dirty="0">
                <a:solidFill>
                  <a:schemeClr val="tx1"/>
                </a:solidFill>
                <a:effectLst/>
                <a:ea typeface="Calibri" panose="020F0502020204030204" pitchFamily="34" charset="0"/>
                <a:cs typeface="Arial" panose="020B0604020202020204" pitchFamily="34" charset="0"/>
              </a:rPr>
              <a:t>Constructor is a special method that is used for initialization when creating an object. The constructor is called as soon as the new object is created. </a:t>
            </a:r>
          </a:p>
          <a:p>
            <a:pPr marL="800100" lvl="1" indent="-342900">
              <a:buFont typeface="Wingdings" panose="05000000000000000000" pitchFamily="2" charset="2"/>
              <a:buChar char="§"/>
              <a:defRPr/>
            </a:pPr>
            <a:endParaRPr lang="en-US" dirty="0">
              <a:solidFill>
                <a:schemeClr val="tx1"/>
              </a:solidFill>
            </a:endParaRPr>
          </a:p>
        </p:txBody>
      </p:sp>
      <p:sp>
        <p:nvSpPr>
          <p:cNvPr id="5" name="TextBox 4">
            <a:extLst>
              <a:ext uri="{FF2B5EF4-FFF2-40B4-BE49-F238E27FC236}">
                <a16:creationId xmlns:a16="http://schemas.microsoft.com/office/drawing/2014/main" id="{8D2892CE-B55E-76BD-F112-61C6FE5FE889}"/>
              </a:ext>
            </a:extLst>
          </p:cNvPr>
          <p:cNvSpPr txBox="1"/>
          <p:nvPr/>
        </p:nvSpPr>
        <p:spPr>
          <a:xfrm>
            <a:off x="4895850" y="4193690"/>
            <a:ext cx="4620768" cy="369332"/>
          </a:xfrm>
          <a:prstGeom prst="rect">
            <a:avLst/>
          </a:prstGeom>
          <a:noFill/>
        </p:spPr>
        <p:txBody>
          <a:bodyPr wrap="square">
            <a:spAutoFit/>
          </a:bodyPr>
          <a:lstStyle/>
          <a:p>
            <a:r>
              <a:rPr lang="en-SG" sz="1800" dirty="0">
                <a:effectLst/>
                <a:latin typeface="Cambria" panose="02040503050406030204" pitchFamily="18" charset="0"/>
                <a:ea typeface="Times New Roman" panose="02020603050405020304" pitchFamily="18" charset="0"/>
                <a:cs typeface="Times New Roman" panose="02020603050405020304" pitchFamily="18" charset="0"/>
              </a:rPr>
              <a:t>Result:</a:t>
            </a:r>
            <a:endParaRPr lang="en-ID" dirty="0"/>
          </a:p>
        </p:txBody>
      </p:sp>
      <p:pic>
        <p:nvPicPr>
          <p:cNvPr id="4" name="Picture 3">
            <a:extLst>
              <a:ext uri="{FF2B5EF4-FFF2-40B4-BE49-F238E27FC236}">
                <a16:creationId xmlns:a16="http://schemas.microsoft.com/office/drawing/2014/main" id="{A0C15696-CD2E-7333-B257-2FF7888D4183}"/>
              </a:ext>
            </a:extLst>
          </p:cNvPr>
          <p:cNvPicPr>
            <a:picLocks noChangeAspect="1"/>
          </p:cNvPicPr>
          <p:nvPr/>
        </p:nvPicPr>
        <p:blipFill>
          <a:blip r:embed="rId2"/>
          <a:stretch>
            <a:fillRect/>
          </a:stretch>
        </p:blipFill>
        <p:spPr>
          <a:xfrm>
            <a:off x="864368" y="2579937"/>
            <a:ext cx="3657600" cy="2967990"/>
          </a:xfrm>
          <a:prstGeom prst="rect">
            <a:avLst/>
          </a:prstGeom>
        </p:spPr>
      </p:pic>
      <p:pic>
        <p:nvPicPr>
          <p:cNvPr id="6" name="Picture 5">
            <a:extLst>
              <a:ext uri="{FF2B5EF4-FFF2-40B4-BE49-F238E27FC236}">
                <a16:creationId xmlns:a16="http://schemas.microsoft.com/office/drawing/2014/main" id="{86737352-013C-30A8-CC93-907CA6C1895D}"/>
              </a:ext>
            </a:extLst>
          </p:cNvPr>
          <p:cNvPicPr>
            <a:picLocks noChangeAspect="1"/>
          </p:cNvPicPr>
          <p:nvPr/>
        </p:nvPicPr>
        <p:blipFill>
          <a:blip r:embed="rId3"/>
          <a:stretch>
            <a:fillRect/>
          </a:stretch>
        </p:blipFill>
        <p:spPr>
          <a:xfrm>
            <a:off x="4895850" y="4627764"/>
            <a:ext cx="3657600" cy="942975"/>
          </a:xfrm>
          <a:prstGeom prst="rect">
            <a:avLst/>
          </a:prstGeom>
        </p:spPr>
      </p:pic>
    </p:spTree>
    <p:extLst>
      <p:ext uri="{BB962C8B-B14F-4D97-AF65-F5344CB8AC3E}">
        <p14:creationId xmlns:p14="http://schemas.microsoft.com/office/powerpoint/2010/main" val="2091582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2. OO Paradigm</a:t>
            </a:r>
            <a:endParaRPr lang="en-US" altLang="en-US" sz="2800" dirty="0">
              <a:solidFill>
                <a:schemeClr val="bg1"/>
              </a:solidFill>
              <a:cs typeface="Arial" panose="020B0604020202020204" pitchFamily="34" charset="0"/>
            </a:endParaRPr>
          </a:p>
        </p:txBody>
      </p:sp>
      <p:sp>
        <p:nvSpPr>
          <p:cNvPr id="10" name="Rectangle 9">
            <a:extLst>
              <a:ext uri="{FF2B5EF4-FFF2-40B4-BE49-F238E27FC236}">
                <a16:creationId xmlns:a16="http://schemas.microsoft.com/office/drawing/2014/main" id="{68AE0CB5-C2D8-CBFE-AF04-630879E0C206}"/>
              </a:ext>
            </a:extLst>
          </p:cNvPr>
          <p:cNvSpPr/>
          <p:nvPr/>
        </p:nvSpPr>
        <p:spPr>
          <a:xfrm>
            <a:off x="107950" y="1176508"/>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342900" indent="-342900">
              <a:buFont typeface="Wingdings" panose="05000000000000000000" pitchFamily="2" charset="2"/>
              <a:buChar char="q"/>
              <a:defRPr/>
            </a:pPr>
            <a:r>
              <a:rPr lang="en-US" b="1" dirty="0">
                <a:solidFill>
                  <a:schemeClr val="tx1"/>
                </a:solidFill>
              </a:rPr>
              <a:t>Characteristics of Object Oriented Programming Paradigm</a:t>
            </a:r>
          </a:p>
          <a:p>
            <a:pPr marL="800100" lvl="1" indent="-342900">
              <a:buFont typeface="Wingdings" panose="05000000000000000000" pitchFamily="2" charset="2"/>
              <a:buChar char="§"/>
              <a:defRPr/>
            </a:pPr>
            <a:r>
              <a:rPr lang="en-US" b="1" dirty="0">
                <a:solidFill>
                  <a:schemeClr val="tx1"/>
                </a:solidFill>
              </a:rPr>
              <a:t>Abstract</a:t>
            </a:r>
            <a:br>
              <a:rPr lang="en-US" b="1" dirty="0">
                <a:solidFill>
                  <a:schemeClr val="tx1"/>
                </a:solidFill>
              </a:rPr>
            </a:br>
            <a:r>
              <a:rPr lang="en-US" dirty="0">
                <a:solidFill>
                  <a:schemeClr val="tx1"/>
                </a:solidFill>
                <a:effectLst/>
                <a:ea typeface="Calibri" panose="020F0502020204030204" pitchFamily="34" charset="0"/>
                <a:cs typeface="Arial" panose="020B0604020202020204" pitchFamily="34" charset="0"/>
              </a:rPr>
              <a:t>Abstract is a declaration without providing details on what is declared. Abstract can be implemented in classes or methods using the abstract keyword.</a:t>
            </a:r>
          </a:p>
          <a:p>
            <a:pPr marL="800100" lvl="1" indent="-342900">
              <a:buFont typeface="Wingdings" panose="05000000000000000000" pitchFamily="2" charset="2"/>
              <a:buChar char="§"/>
              <a:defRPr/>
            </a:pPr>
            <a:endParaRPr lang="en-US" dirty="0">
              <a:solidFill>
                <a:schemeClr val="tx1"/>
              </a:solidFill>
            </a:endParaRPr>
          </a:p>
        </p:txBody>
      </p:sp>
      <p:sp>
        <p:nvSpPr>
          <p:cNvPr id="5" name="TextBox 4">
            <a:extLst>
              <a:ext uri="{FF2B5EF4-FFF2-40B4-BE49-F238E27FC236}">
                <a16:creationId xmlns:a16="http://schemas.microsoft.com/office/drawing/2014/main" id="{8D2892CE-B55E-76BD-F112-61C6FE5FE889}"/>
              </a:ext>
            </a:extLst>
          </p:cNvPr>
          <p:cNvSpPr txBox="1"/>
          <p:nvPr/>
        </p:nvSpPr>
        <p:spPr>
          <a:xfrm>
            <a:off x="4895850" y="4193690"/>
            <a:ext cx="4620768" cy="369332"/>
          </a:xfrm>
          <a:prstGeom prst="rect">
            <a:avLst/>
          </a:prstGeom>
          <a:noFill/>
        </p:spPr>
        <p:txBody>
          <a:bodyPr wrap="square">
            <a:spAutoFit/>
          </a:bodyPr>
          <a:lstStyle/>
          <a:p>
            <a:r>
              <a:rPr lang="en-SG" sz="1800" dirty="0">
                <a:effectLst/>
                <a:latin typeface="Cambria" panose="02040503050406030204" pitchFamily="18" charset="0"/>
                <a:ea typeface="Times New Roman" panose="02020603050405020304" pitchFamily="18" charset="0"/>
                <a:cs typeface="Times New Roman" panose="02020603050405020304" pitchFamily="18" charset="0"/>
              </a:rPr>
              <a:t>Result:</a:t>
            </a:r>
            <a:endParaRPr lang="en-ID" dirty="0"/>
          </a:p>
        </p:txBody>
      </p:sp>
      <p:pic>
        <p:nvPicPr>
          <p:cNvPr id="2" name="Picture 1">
            <a:extLst>
              <a:ext uri="{FF2B5EF4-FFF2-40B4-BE49-F238E27FC236}">
                <a16:creationId xmlns:a16="http://schemas.microsoft.com/office/drawing/2014/main" id="{8570A956-16B7-EFEA-8C5A-9262DD87DDF7}"/>
              </a:ext>
            </a:extLst>
          </p:cNvPr>
          <p:cNvPicPr>
            <a:picLocks noChangeAspect="1"/>
          </p:cNvPicPr>
          <p:nvPr/>
        </p:nvPicPr>
        <p:blipFill>
          <a:blip r:embed="rId2"/>
          <a:stretch>
            <a:fillRect/>
          </a:stretch>
        </p:blipFill>
        <p:spPr>
          <a:xfrm>
            <a:off x="971600" y="2636912"/>
            <a:ext cx="2840393" cy="3392198"/>
          </a:xfrm>
          <a:prstGeom prst="rect">
            <a:avLst/>
          </a:prstGeom>
        </p:spPr>
      </p:pic>
      <p:pic>
        <p:nvPicPr>
          <p:cNvPr id="3" name="Picture 2">
            <a:extLst>
              <a:ext uri="{FF2B5EF4-FFF2-40B4-BE49-F238E27FC236}">
                <a16:creationId xmlns:a16="http://schemas.microsoft.com/office/drawing/2014/main" id="{E00E3743-3C42-1427-A109-C22B215FAC09}"/>
              </a:ext>
            </a:extLst>
          </p:cNvPr>
          <p:cNvPicPr>
            <a:picLocks noChangeAspect="1"/>
          </p:cNvPicPr>
          <p:nvPr/>
        </p:nvPicPr>
        <p:blipFill>
          <a:blip r:embed="rId3"/>
          <a:stretch>
            <a:fillRect/>
          </a:stretch>
        </p:blipFill>
        <p:spPr>
          <a:xfrm>
            <a:off x="4878324" y="4567067"/>
            <a:ext cx="3657600" cy="1114425"/>
          </a:xfrm>
          <a:prstGeom prst="rect">
            <a:avLst/>
          </a:prstGeom>
        </p:spPr>
      </p:pic>
    </p:spTree>
    <p:extLst>
      <p:ext uri="{BB962C8B-B14F-4D97-AF65-F5344CB8AC3E}">
        <p14:creationId xmlns:p14="http://schemas.microsoft.com/office/powerpoint/2010/main" val="1304595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2. OO Paradigm</a:t>
            </a:r>
            <a:endParaRPr lang="en-US" altLang="en-US" sz="2800" dirty="0">
              <a:solidFill>
                <a:schemeClr val="bg1"/>
              </a:solidFill>
              <a:cs typeface="Arial" panose="020B0604020202020204" pitchFamily="34" charset="0"/>
            </a:endParaRPr>
          </a:p>
        </p:txBody>
      </p:sp>
      <p:sp>
        <p:nvSpPr>
          <p:cNvPr id="10" name="Rectangle 9">
            <a:extLst>
              <a:ext uri="{FF2B5EF4-FFF2-40B4-BE49-F238E27FC236}">
                <a16:creationId xmlns:a16="http://schemas.microsoft.com/office/drawing/2014/main" id="{68AE0CB5-C2D8-CBFE-AF04-630879E0C206}"/>
              </a:ext>
            </a:extLst>
          </p:cNvPr>
          <p:cNvSpPr/>
          <p:nvPr/>
        </p:nvSpPr>
        <p:spPr>
          <a:xfrm>
            <a:off x="107950" y="1176508"/>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342900" indent="-342900">
              <a:buFont typeface="Wingdings" panose="05000000000000000000" pitchFamily="2" charset="2"/>
              <a:buChar char="q"/>
              <a:defRPr/>
            </a:pPr>
            <a:r>
              <a:rPr lang="en-US" b="1" dirty="0">
                <a:solidFill>
                  <a:schemeClr val="tx1"/>
                </a:solidFill>
              </a:rPr>
              <a:t>Characteristics of Object Oriented Programming Paradigm</a:t>
            </a:r>
          </a:p>
          <a:p>
            <a:pPr marL="800100" lvl="1" indent="-342900">
              <a:buFont typeface="Wingdings" panose="05000000000000000000" pitchFamily="2" charset="2"/>
              <a:buChar char="§"/>
              <a:defRPr/>
            </a:pPr>
            <a:r>
              <a:rPr lang="en-US" b="1" dirty="0">
                <a:solidFill>
                  <a:schemeClr val="tx1"/>
                </a:solidFill>
              </a:rPr>
              <a:t>Interface</a:t>
            </a:r>
            <a:br>
              <a:rPr lang="en-US" b="1" dirty="0">
                <a:solidFill>
                  <a:schemeClr val="tx1"/>
                </a:solidFill>
              </a:rPr>
            </a:br>
            <a:r>
              <a:rPr lang="en-US" dirty="0">
                <a:solidFill>
                  <a:schemeClr val="tx1"/>
                </a:solidFill>
                <a:effectLst/>
                <a:ea typeface="Calibri" panose="020F0502020204030204" pitchFamily="34" charset="0"/>
                <a:cs typeface="Arial" panose="020B0604020202020204" pitchFamily="34" charset="0"/>
              </a:rPr>
              <a:t>The interface is a class-like form in which it consists of a collection of empty methods and constants. Interfaces cannot be made objects but can only be implemented</a:t>
            </a:r>
            <a:endParaRPr lang="en-US" dirty="0">
              <a:solidFill>
                <a:schemeClr val="tx1"/>
              </a:solidFill>
            </a:endParaRPr>
          </a:p>
        </p:txBody>
      </p:sp>
      <p:sp>
        <p:nvSpPr>
          <p:cNvPr id="5" name="TextBox 4">
            <a:extLst>
              <a:ext uri="{FF2B5EF4-FFF2-40B4-BE49-F238E27FC236}">
                <a16:creationId xmlns:a16="http://schemas.microsoft.com/office/drawing/2014/main" id="{8D2892CE-B55E-76BD-F112-61C6FE5FE889}"/>
              </a:ext>
            </a:extLst>
          </p:cNvPr>
          <p:cNvSpPr txBox="1"/>
          <p:nvPr/>
        </p:nvSpPr>
        <p:spPr>
          <a:xfrm>
            <a:off x="4895850" y="4193690"/>
            <a:ext cx="4620768" cy="369332"/>
          </a:xfrm>
          <a:prstGeom prst="rect">
            <a:avLst/>
          </a:prstGeom>
          <a:noFill/>
        </p:spPr>
        <p:txBody>
          <a:bodyPr wrap="square">
            <a:spAutoFit/>
          </a:bodyPr>
          <a:lstStyle/>
          <a:p>
            <a:r>
              <a:rPr lang="en-SG" sz="1800" dirty="0">
                <a:effectLst/>
                <a:latin typeface="Cambria" panose="02040503050406030204" pitchFamily="18" charset="0"/>
                <a:ea typeface="Times New Roman" panose="02020603050405020304" pitchFamily="18" charset="0"/>
                <a:cs typeface="Times New Roman" panose="02020603050405020304" pitchFamily="18" charset="0"/>
              </a:rPr>
              <a:t>Result:</a:t>
            </a:r>
            <a:endParaRPr lang="en-ID" dirty="0"/>
          </a:p>
        </p:txBody>
      </p:sp>
      <p:pic>
        <p:nvPicPr>
          <p:cNvPr id="4" name="Picture 3">
            <a:extLst>
              <a:ext uri="{FF2B5EF4-FFF2-40B4-BE49-F238E27FC236}">
                <a16:creationId xmlns:a16="http://schemas.microsoft.com/office/drawing/2014/main" id="{96E189BF-6BDB-E9AE-2E82-47386A1C02D8}"/>
              </a:ext>
            </a:extLst>
          </p:cNvPr>
          <p:cNvPicPr>
            <a:picLocks noChangeAspect="1"/>
          </p:cNvPicPr>
          <p:nvPr/>
        </p:nvPicPr>
        <p:blipFill>
          <a:blip r:embed="rId2"/>
          <a:stretch>
            <a:fillRect/>
          </a:stretch>
        </p:blipFill>
        <p:spPr>
          <a:xfrm>
            <a:off x="899592" y="2434030"/>
            <a:ext cx="2065342" cy="3888652"/>
          </a:xfrm>
          <a:prstGeom prst="rect">
            <a:avLst/>
          </a:prstGeom>
        </p:spPr>
      </p:pic>
      <p:pic>
        <p:nvPicPr>
          <p:cNvPr id="6" name="Picture 5">
            <a:extLst>
              <a:ext uri="{FF2B5EF4-FFF2-40B4-BE49-F238E27FC236}">
                <a16:creationId xmlns:a16="http://schemas.microsoft.com/office/drawing/2014/main" id="{F44FCEA4-39C4-9257-A098-A593ED3B23F5}"/>
              </a:ext>
            </a:extLst>
          </p:cNvPr>
          <p:cNvPicPr>
            <a:picLocks noChangeAspect="1"/>
          </p:cNvPicPr>
          <p:nvPr/>
        </p:nvPicPr>
        <p:blipFill>
          <a:blip r:embed="rId3"/>
          <a:stretch>
            <a:fillRect/>
          </a:stretch>
        </p:blipFill>
        <p:spPr>
          <a:xfrm>
            <a:off x="4716016" y="4587022"/>
            <a:ext cx="3657600" cy="1459865"/>
          </a:xfrm>
          <a:prstGeom prst="rect">
            <a:avLst/>
          </a:prstGeom>
        </p:spPr>
      </p:pic>
    </p:spTree>
    <p:extLst>
      <p:ext uri="{BB962C8B-B14F-4D97-AF65-F5344CB8AC3E}">
        <p14:creationId xmlns:p14="http://schemas.microsoft.com/office/powerpoint/2010/main" val="215812270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ee7cfa4c9c9d99588569e4929a391d755d23d3c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7fb2fad2-2bec-4404-ace4-eb291a679560" xsi:nil="true"/>
    <lcf76f155ced4ddcb4097134ff3c332f xmlns="cb49ea42-c776-4921-925a-6f2d18d3f7cb">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C88647A0A518049BF4ABFF3F6413FD5" ma:contentTypeVersion="11" ma:contentTypeDescription="Create a new document." ma:contentTypeScope="" ma:versionID="fc9aad498a84da8caa12175c86474230">
  <xsd:schema xmlns:xsd="http://www.w3.org/2001/XMLSchema" xmlns:xs="http://www.w3.org/2001/XMLSchema" xmlns:p="http://schemas.microsoft.com/office/2006/metadata/properties" xmlns:ns2="cb49ea42-c776-4921-925a-6f2d18d3f7cb" xmlns:ns3="7fb2fad2-2bec-4404-ace4-eb291a679560" targetNamespace="http://schemas.microsoft.com/office/2006/metadata/properties" ma:root="true" ma:fieldsID="ec9b53d574ec38522432e6bd3e0dd0bb" ns2:_="" ns3:_="">
    <xsd:import namespace="cb49ea42-c776-4921-925a-6f2d18d3f7cb"/>
    <xsd:import namespace="7fb2fad2-2bec-4404-ace4-eb291a679560"/>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49ea42-c776-4921-925a-6f2d18d3f7c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d0bf0ac1-f138-411d-9df9-4081be4fdb86"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SearchProperties" ma:index="18"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fb2fad2-2bec-4404-ace4-eb291a679560"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142a1239-6e5d-4b86-a148-387fd8a67a23}" ma:internalName="TaxCatchAll" ma:showField="CatchAllData" ma:web="7fb2fad2-2bec-4404-ace4-eb291a67956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AF3EE97-662C-45BD-AEBD-57BE7DC9224B}">
  <ds:schemaRefs>
    <ds:schemaRef ds:uri="http://purl.org/dc/elements/1.1/"/>
    <ds:schemaRef ds:uri="http://purl.org/dc/dcmitype/"/>
    <ds:schemaRef ds:uri="http://schemas.microsoft.com/office/2006/documentManagement/types"/>
    <ds:schemaRef ds:uri="http://www.w3.org/XML/1998/namespace"/>
    <ds:schemaRef ds:uri="http://schemas.microsoft.com/office/infopath/2007/PartnerControls"/>
    <ds:schemaRef ds:uri="http://purl.org/dc/terms/"/>
    <ds:schemaRef ds:uri="http://schemas.openxmlformats.org/package/2006/metadata/core-properties"/>
    <ds:schemaRef ds:uri="http://schemas.microsoft.com/office/2006/metadata/properties"/>
    <ds:schemaRef ds:uri="4653679c-027a-42da-84e0-ee3db271a3d7"/>
    <ds:schemaRef ds:uri="4c0b7963-821a-4ef3-8656-26f44fbc441f"/>
    <ds:schemaRef ds:uri="7fb2fad2-2bec-4404-ace4-eb291a679560"/>
    <ds:schemaRef ds:uri="cb49ea42-c776-4921-925a-6f2d18d3f7cb"/>
  </ds:schemaRefs>
</ds:datastoreItem>
</file>

<file path=customXml/itemProps2.xml><?xml version="1.0" encoding="utf-8"?>
<ds:datastoreItem xmlns:ds="http://schemas.openxmlformats.org/officeDocument/2006/customXml" ds:itemID="{73BDBA74-FABF-4E2C-B9DA-0916F61C35F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b49ea42-c776-4921-925a-6f2d18d3f7cb"/>
    <ds:schemaRef ds:uri="7fb2fad2-2bec-4404-ace4-eb291a6795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7239491-D4B3-4D5C-A4E7-98B47D1991C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50910</TotalTime>
  <Words>911</Words>
  <Application>Microsoft Office PowerPoint</Application>
  <PresentationFormat>On-screen Show (4:3)</PresentationFormat>
  <Paragraphs>159</Paragraphs>
  <Slides>23</Slides>
  <Notes>1</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23</vt:i4>
      </vt:variant>
    </vt:vector>
  </HeadingPairs>
  <TitlesOfParts>
    <vt:vector size="34" baseType="lpstr">
      <vt:lpstr>Arial</vt:lpstr>
      <vt:lpstr>Calibri</vt:lpstr>
      <vt:lpstr>Cambria</vt:lpstr>
      <vt:lpstr>Nunito Sans</vt:lpstr>
      <vt:lpstr>Open Sans</vt:lpstr>
      <vt:lpstr>PT Sans</vt:lpstr>
      <vt:lpstr>Symbol</vt:lpstr>
      <vt:lpstr>Wingdings</vt:lpstr>
      <vt:lpstr>Office Theme</vt:lpstr>
      <vt:lpstr>1_Office Theme</vt:lpstr>
      <vt:lpstr>2_Office Theme</vt:lpstr>
      <vt:lpstr>Advanced Programming</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Joscans</dc:creator>
  <cp:lastModifiedBy>Wildan Luqmanul Hakim</cp:lastModifiedBy>
  <cp:revision>1729</cp:revision>
  <cp:lastPrinted>2015-07-27T02:04:21Z</cp:lastPrinted>
  <dcterms:created xsi:type="dcterms:W3CDTF">2012-01-26T10:45:43Z</dcterms:created>
  <dcterms:modified xsi:type="dcterms:W3CDTF">2022-11-23T15:32:26Z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0x0101008C88647A0A518049BF4ABFF3F6413FD5</vt:lpwstr>
  </property>
  <property fmtid="{D5CDD505-2E9C-101B-9397-08002B2CF9AE}" pid="3" name="NXPowerLiteLastOptimized">
    <vt:lpwstr>1356391</vt:lpwstr>
  </property>
  <property fmtid="{D5CDD505-2E9C-101B-9397-08002B2CF9AE}" pid="4" name="NXPowerLiteSettings">
    <vt:lpwstr>C7000400038000</vt:lpwstr>
  </property>
  <property fmtid="{D5CDD505-2E9C-101B-9397-08002B2CF9AE}" pid="5" name="NXPowerLiteVersion">
    <vt:lpwstr>S9.0.1</vt:lpwstr>
  </property>
  <property fmtid="{D5CDD505-2E9C-101B-9397-08002B2CF9AE}" pid="6" name="MediaServiceImageTags">
    <vt:lpwstr/>
  </property>
</Properties>
</file>