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1" r:id="rId5"/>
    <p:sldMasterId id="2147483654" r:id="rId6"/>
  </p:sldMasterIdLst>
  <p:notesMasterIdLst>
    <p:notesMasterId r:id="rId25"/>
  </p:notesMasterIdLst>
  <p:handoutMasterIdLst>
    <p:handoutMasterId r:id="rId26"/>
  </p:handoutMasterIdLst>
  <p:sldIdLst>
    <p:sldId id="338" r:id="rId7"/>
    <p:sldId id="372" r:id="rId8"/>
    <p:sldId id="494" r:id="rId9"/>
    <p:sldId id="534" r:id="rId10"/>
    <p:sldId id="545" r:id="rId11"/>
    <p:sldId id="537" r:id="rId12"/>
    <p:sldId id="536" r:id="rId13"/>
    <p:sldId id="538" r:id="rId14"/>
    <p:sldId id="540" r:id="rId15"/>
    <p:sldId id="542" r:id="rId16"/>
    <p:sldId id="505" r:id="rId17"/>
    <p:sldId id="496" r:id="rId18"/>
    <p:sldId id="501" r:id="rId19"/>
    <p:sldId id="513" r:id="rId20"/>
    <p:sldId id="544" r:id="rId21"/>
    <p:sldId id="502" r:id="rId22"/>
    <p:sldId id="543" r:id="rId23"/>
    <p:sldId id="504" r:id="rId24"/>
  </p:sldIdLst>
  <p:sldSz cx="9144000" cy="6858000" type="screen4x3"/>
  <p:notesSz cx="9939338" cy="6807200"/>
  <p:custDataLst>
    <p:tags r:id="rId27"/>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0" autoAdjust="0"/>
    <p:restoredTop sz="94660"/>
  </p:normalViewPr>
  <p:slideViewPr>
    <p:cSldViewPr snapToObjects="1" showGuides="1">
      <p:cViewPr varScale="1">
        <p:scale>
          <a:sx n="108" d="100"/>
          <a:sy n="108" d="100"/>
        </p:scale>
        <p:origin x="1482" y="108"/>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gs" Target="tags/tag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kanth Godhavari Raman" userId="f3e16b2d-1399-42e5-baae-5a6641bf7323" providerId="ADAL" clId="{00C30B5C-E5E1-4BC9-9EF3-4324DC5C6941}"/>
    <pc:docChg chg="addSld modSld">
      <pc:chgData name="Srikanth Godhavari Raman" userId="f3e16b2d-1399-42e5-baae-5a6641bf7323" providerId="ADAL" clId="{00C30B5C-E5E1-4BC9-9EF3-4324DC5C6941}" dt="2020-09-27T12:54:53.020" v="57" actId="20577"/>
      <pc:docMkLst>
        <pc:docMk/>
      </pc:docMkLst>
      <pc:sldChg chg="modSp mod">
        <pc:chgData name="Srikanth Godhavari Raman" userId="f3e16b2d-1399-42e5-baae-5a6641bf7323" providerId="ADAL" clId="{00C30B5C-E5E1-4BC9-9EF3-4324DC5C6941}" dt="2020-09-27T12:52:11.163" v="4" actId="20577"/>
        <pc:sldMkLst>
          <pc:docMk/>
          <pc:sldMk cId="0" sldId="338"/>
        </pc:sldMkLst>
        <pc:spChg chg="mod">
          <ac:chgData name="Srikanth Godhavari Raman" userId="f3e16b2d-1399-42e5-baae-5a6641bf7323" providerId="ADAL" clId="{00C30B5C-E5E1-4BC9-9EF3-4324DC5C6941}" dt="2020-09-27T12:52:11.163" v="4" actId="20577"/>
          <ac:spMkLst>
            <pc:docMk/>
            <pc:sldMk cId="0" sldId="338"/>
            <ac:spMk id="6" creationId="{85DFC0B0-FB48-41B8-9972-916748A1C7B0}"/>
          </ac:spMkLst>
        </pc:spChg>
      </pc:sldChg>
      <pc:sldChg chg="addSp modSp new mod">
        <pc:chgData name="Srikanth Godhavari Raman" userId="f3e16b2d-1399-42e5-baae-5a6641bf7323" providerId="ADAL" clId="{00C30B5C-E5E1-4BC9-9EF3-4324DC5C6941}" dt="2020-09-27T12:54:53.020" v="57" actId="20577"/>
        <pc:sldMkLst>
          <pc:docMk/>
          <pc:sldMk cId="3562007102" sldId="541"/>
        </pc:sldMkLst>
        <pc:spChg chg="mod">
          <ac:chgData name="Srikanth Godhavari Raman" userId="f3e16b2d-1399-42e5-baae-5a6641bf7323" providerId="ADAL" clId="{00C30B5C-E5E1-4BC9-9EF3-4324DC5C6941}" dt="2020-09-27T12:53:07.014" v="44" actId="20577"/>
          <ac:spMkLst>
            <pc:docMk/>
            <pc:sldMk cId="3562007102" sldId="541"/>
            <ac:spMk id="2" creationId="{90B94D4F-E673-471D-BBF6-6D79B2B17710}"/>
          </ac:spMkLst>
        </pc:spChg>
        <pc:spChg chg="add mod">
          <ac:chgData name="Srikanth Godhavari Raman" userId="f3e16b2d-1399-42e5-baae-5a6641bf7323" providerId="ADAL" clId="{00C30B5C-E5E1-4BC9-9EF3-4324DC5C6941}" dt="2020-09-27T12:54:53.020" v="57" actId="20577"/>
          <ac:spMkLst>
            <pc:docMk/>
            <pc:sldMk cId="3562007102" sldId="541"/>
            <ac:spMk id="4" creationId="{14D21595-9C18-4DA1-B7F6-45CA26796CA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10/20/2022</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10/20/2022</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extLst>
      <p:ext uri="{BB962C8B-B14F-4D97-AF65-F5344CB8AC3E}">
        <p14:creationId xmlns:p14="http://schemas.microsoft.com/office/powerpoint/2010/main" val="1212703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E0B277C-17CB-432A-8C2F-544391189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3299A5-2104-4241-807A-73BE69A2E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2C8B8FC2-0C9A-462D-A65B-0B241A10A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C141B1B-7171-4450-B1E9-45D1BE64481E}" type="slidenum">
              <a:rPr lang="en-US" altLang="en-US" smtClean="0"/>
              <a:pPr/>
              <a:t>2</a:t>
            </a:fld>
            <a:endParaRPr lang="en-US" altLang="en-US"/>
          </a:p>
        </p:txBody>
      </p:sp>
    </p:spTree>
    <p:extLst>
      <p:ext uri="{BB962C8B-B14F-4D97-AF65-F5344CB8AC3E}">
        <p14:creationId xmlns:p14="http://schemas.microsoft.com/office/powerpoint/2010/main" val="3999128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3</a:t>
            </a:fld>
            <a:endParaRPr lang="en-US" altLang="en-US"/>
          </a:p>
        </p:txBody>
      </p:sp>
    </p:spTree>
    <p:extLst>
      <p:ext uri="{BB962C8B-B14F-4D97-AF65-F5344CB8AC3E}">
        <p14:creationId xmlns:p14="http://schemas.microsoft.com/office/powerpoint/2010/main" val="4052440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11</a:t>
            </a:fld>
            <a:endParaRPr lang="en-US" altLang="en-US">
              <a:solidFill>
                <a:srgbClr val="000000"/>
              </a:solidFill>
            </a:endParaRPr>
          </a:p>
        </p:txBody>
      </p:sp>
    </p:spTree>
    <p:extLst>
      <p:ext uri="{BB962C8B-B14F-4D97-AF65-F5344CB8AC3E}">
        <p14:creationId xmlns:p14="http://schemas.microsoft.com/office/powerpoint/2010/main" val="3389202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E1DBCDE-A288-427C-A944-074E0AE949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7DACFE1E-8280-4CC5-A69E-1AEB92016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F0DE737C-8BC5-4758-9BCE-E701F0FC47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634DB49E-AA0E-46D7-9352-E3A300B8E8C6}" type="slidenum">
              <a:rPr lang="en-US" altLang="en-US" smtClean="0">
                <a:solidFill>
                  <a:srgbClr val="000000"/>
                </a:solidFill>
              </a:rPr>
              <a:pPr/>
              <a:t>12</a:t>
            </a:fld>
            <a:endParaRPr lang="en-US" altLang="en-US">
              <a:solidFill>
                <a:srgbClr val="000000"/>
              </a:solidFill>
            </a:endParaRPr>
          </a:p>
        </p:txBody>
      </p:sp>
    </p:spTree>
    <p:extLst>
      <p:ext uri="{BB962C8B-B14F-4D97-AF65-F5344CB8AC3E}">
        <p14:creationId xmlns:p14="http://schemas.microsoft.com/office/powerpoint/2010/main" val="4144261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666F4D4-82BA-4492-A54E-91E11B65D3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E879E88-B410-441F-9859-D77264522A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A75F97AA-0C2D-4C04-A715-C038F28934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21F76DF-9AFC-4138-B158-A3996032228C}" type="slidenum">
              <a:rPr lang="en-US" altLang="en-US" smtClean="0">
                <a:solidFill>
                  <a:srgbClr val="000000"/>
                </a:solidFill>
              </a:rPr>
              <a:pPr/>
              <a:t>13</a:t>
            </a:fld>
            <a:endParaRPr lang="en-US" altLang="en-US">
              <a:solidFill>
                <a:srgbClr val="000000"/>
              </a:solidFill>
            </a:endParaRPr>
          </a:p>
        </p:txBody>
      </p:sp>
    </p:spTree>
    <p:extLst>
      <p:ext uri="{BB962C8B-B14F-4D97-AF65-F5344CB8AC3E}">
        <p14:creationId xmlns:p14="http://schemas.microsoft.com/office/powerpoint/2010/main" val="3342014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3128059-7841-4BD6-BB80-F52422BC74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8BCBCC6-6713-4FC3-8868-2E4906BF5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BB86AA2F-F8AA-4D81-88D4-F744437ED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EB850B30-BB0F-4867-8806-ADEA3534A677}" type="slidenum">
              <a:rPr lang="en-US" altLang="en-US" smtClean="0">
                <a:solidFill>
                  <a:srgbClr val="000000"/>
                </a:solidFill>
              </a:rPr>
              <a:pPr/>
              <a:t>16</a:t>
            </a:fld>
            <a:endParaRPr lang="en-US" altLang="en-US">
              <a:solidFill>
                <a:srgbClr val="000000"/>
              </a:solidFill>
            </a:endParaRPr>
          </a:p>
        </p:txBody>
      </p:sp>
    </p:spTree>
    <p:extLst>
      <p:ext uri="{BB962C8B-B14F-4D97-AF65-F5344CB8AC3E}">
        <p14:creationId xmlns:p14="http://schemas.microsoft.com/office/powerpoint/2010/main" val="1577554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3128059-7841-4BD6-BB80-F52422BC74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8BCBCC6-6713-4FC3-8868-2E4906BF5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6868" name="Slide Number Placeholder 3">
            <a:extLst>
              <a:ext uri="{FF2B5EF4-FFF2-40B4-BE49-F238E27FC236}">
                <a16:creationId xmlns:a16="http://schemas.microsoft.com/office/drawing/2014/main" id="{BB86AA2F-F8AA-4D81-88D4-F744437ED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EB850B30-BB0F-4867-8806-ADEA3534A677}" type="slidenum">
              <a:rPr lang="en-US" altLang="en-US" smtClean="0">
                <a:solidFill>
                  <a:srgbClr val="000000"/>
                </a:solidFill>
              </a:rPr>
              <a:pPr/>
              <a:t>17</a:t>
            </a:fld>
            <a:endParaRPr lang="en-US" altLang="en-US">
              <a:solidFill>
                <a:srgbClr val="000000"/>
              </a:solidFill>
            </a:endParaRPr>
          </a:p>
        </p:txBody>
      </p:sp>
    </p:spTree>
    <p:extLst>
      <p:ext uri="{BB962C8B-B14F-4D97-AF65-F5344CB8AC3E}">
        <p14:creationId xmlns:p14="http://schemas.microsoft.com/office/powerpoint/2010/main" val="2492986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64E1642-CBF8-4B98-B948-921CE0185E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EF03B1E-CB2B-47EE-A944-E65E192F7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804829CB-1C5B-4443-944F-4E118684A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11DFFAE4-DBB8-425A-A86B-2CD7B54AD074}" type="slidenum">
              <a:rPr lang="en-US" altLang="en-US" smtClean="0">
                <a:solidFill>
                  <a:srgbClr val="000000"/>
                </a:solidFill>
              </a:rPr>
              <a:pPr/>
              <a:t>18</a:t>
            </a:fld>
            <a:endParaRPr lang="en-US" altLang="en-US">
              <a:solidFill>
                <a:srgbClr val="000000"/>
              </a:solidFill>
            </a:endParaRPr>
          </a:p>
        </p:txBody>
      </p:sp>
    </p:spTree>
    <p:extLst>
      <p:ext uri="{BB962C8B-B14F-4D97-AF65-F5344CB8AC3E}">
        <p14:creationId xmlns:p14="http://schemas.microsoft.com/office/powerpoint/2010/main" val="59006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US" dirty="0"/>
              <a:t>Plan, Design, Develop, and Test Report Application </a:t>
            </a:r>
            <a:endParaRPr lang="en-GB" altLang="en-US" dirty="0">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a:solidFill>
                  <a:srgbClr val="93176C"/>
                </a:solidFill>
                <a:latin typeface="Calibri" panose="020F0502020204030204" pitchFamily="34" charset="0"/>
              </a:rPr>
              <a:t>Module Project</a:t>
            </a:r>
            <a:endParaRPr lang="en-GB" altLang="en-US" sz="150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 9 August 2022	</a:t>
            </a:r>
          </a:p>
          <a:p>
            <a:pPr>
              <a:lnSpc>
                <a:spcPts val="1800"/>
              </a:lnSpc>
              <a:spcBef>
                <a:spcPts val="200"/>
              </a:spcBef>
              <a:spcAft>
                <a:spcPts val="200"/>
              </a:spcAft>
              <a:defRPr/>
            </a:pPr>
            <a:r>
              <a:rPr lang="en-US" altLang="en-US" sz="1400" b="1" dirty="0">
                <a:latin typeface="+mn-lt"/>
              </a:rPr>
              <a:t>End Date		: 24 August 2022	</a:t>
            </a:r>
          </a:p>
          <a:p>
            <a:pPr>
              <a:lnSpc>
                <a:spcPts val="1800"/>
              </a:lnSpc>
              <a:spcBef>
                <a:spcPts val="200"/>
              </a:spcBef>
              <a:spcAft>
                <a:spcPts val="200"/>
              </a:spcAft>
              <a:defRPr/>
            </a:pPr>
            <a:r>
              <a:rPr lang="en-US" altLang="en-US" sz="1400" b="1" dirty="0">
                <a:latin typeface="+mn-lt"/>
              </a:rPr>
              <a:t>Submission Date	: 23 August 2022	</a:t>
            </a:r>
          </a:p>
          <a:p>
            <a:pPr>
              <a:lnSpc>
                <a:spcPts val="1800"/>
              </a:lnSpc>
              <a:spcBef>
                <a:spcPts val="200"/>
              </a:spcBef>
              <a:spcAft>
                <a:spcPts val="200"/>
              </a:spcAft>
              <a:defRPr/>
            </a:pP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7463" y="3933825"/>
            <a:ext cx="7345363" cy="719138"/>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Module: </a:t>
            </a:r>
            <a:r>
              <a:rPr lang="en-US" altLang="en-US" sz="1400" dirty="0">
                <a:latin typeface="+mn-lt"/>
              </a:rPr>
              <a:t> </a:t>
            </a:r>
            <a:r>
              <a:rPr lang="en-SG" altLang="en-US" sz="1400" dirty="0">
                <a:latin typeface="+mn-lt"/>
              </a:rPr>
              <a:t>NICF-Application Implementation (SF)</a:t>
            </a:r>
            <a:endParaRPr lang="en-US" altLang="en-US" sz="1400" dirty="0">
              <a:latin typeface="+mn-lt"/>
            </a:endParaRPr>
          </a:p>
          <a:p>
            <a:pPr>
              <a:lnSpc>
                <a:spcPts val="1800"/>
              </a:lnSpc>
              <a:spcBef>
                <a:spcPts val="200"/>
              </a:spcBef>
              <a:spcAft>
                <a:spcPts val="200"/>
              </a:spcAft>
              <a:defRPr/>
            </a:pPr>
            <a:r>
              <a:rPr lang="en-US" altLang="en-US" sz="1400" dirty="0">
                <a:latin typeface="+mn-lt"/>
              </a:rPr>
              <a:t>Course:</a:t>
            </a: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a:t>
            </a:r>
            <a:r>
              <a:rPr lang="en-US" altLang="en-US" sz="1400" b="1" dirty="0" err="1">
                <a:latin typeface="+mn-lt"/>
              </a:rPr>
              <a:t>Wildan</a:t>
            </a:r>
            <a:r>
              <a:rPr lang="en-US" altLang="en-US" sz="1400" b="1" dirty="0">
                <a:latin typeface="+mn-lt"/>
              </a:rPr>
              <a:t> </a:t>
            </a:r>
            <a:r>
              <a:rPr lang="en-US" altLang="en-US" sz="1400" b="1" dirty="0" err="1">
                <a:latin typeface="+mn-lt"/>
              </a:rPr>
              <a:t>Luqmanul</a:t>
            </a:r>
            <a:r>
              <a:rPr lang="en-US" altLang="en-US" sz="1400" b="1" dirty="0">
                <a:latin typeface="+mn-lt"/>
              </a:rPr>
              <a:t> Hakim 	</a:t>
            </a:r>
          </a:p>
          <a:p>
            <a:pPr>
              <a:lnSpc>
                <a:spcPts val="1800"/>
              </a:lnSpc>
              <a:spcBef>
                <a:spcPts val="200"/>
              </a:spcBef>
              <a:spcAft>
                <a:spcPts val="200"/>
              </a:spcAft>
              <a:defRPr/>
            </a:pPr>
            <a:r>
              <a:rPr lang="en-US" altLang="en-US" sz="1400" b="1" dirty="0">
                <a:latin typeface="+mn-lt"/>
              </a:rPr>
              <a:t>Enrollment ID	: BDSE-0322	</a:t>
            </a:r>
          </a:p>
          <a:p>
            <a:pPr>
              <a:lnSpc>
                <a:spcPts val="1800"/>
              </a:lnSpc>
              <a:spcBef>
                <a:spcPts val="200"/>
              </a:spcBef>
              <a:spcAft>
                <a:spcPts val="200"/>
              </a:spcAft>
              <a:defRPr/>
            </a:pPr>
            <a:r>
              <a:rPr lang="en-US" altLang="en-US" sz="1400" b="1" dirty="0">
                <a:latin typeface="+mn-lt"/>
              </a:rPr>
              <a:t>Presentation Date	:	</a:t>
            </a:r>
          </a:p>
          <a:p>
            <a:pPr>
              <a:lnSpc>
                <a:spcPts val="1800"/>
              </a:lnSpc>
              <a:spcBef>
                <a:spcPts val="200"/>
              </a:spcBef>
              <a:spcAft>
                <a:spcPts val="200"/>
              </a:spcAft>
              <a:defRPr/>
            </a:pP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540793" y="1500729"/>
            <a:ext cx="6113090" cy="1208191"/>
          </a:xfrm>
          <a:prstGeom prst="rect">
            <a:avLst/>
          </a:prstGeom>
        </p:spPr>
      </p:pic>
      <p:pic>
        <p:nvPicPr>
          <p:cNvPr id="5" name="Picture 4"/>
          <p:cNvPicPr>
            <a:picLocks noChangeAspect="1"/>
          </p:cNvPicPr>
          <p:nvPr/>
        </p:nvPicPr>
        <p:blipFill>
          <a:blip r:embed="rId3"/>
          <a:stretch>
            <a:fillRect/>
          </a:stretch>
        </p:blipFill>
        <p:spPr>
          <a:xfrm>
            <a:off x="1547664" y="2708920"/>
            <a:ext cx="6113090" cy="3796614"/>
          </a:xfrm>
          <a:prstGeom prst="rect">
            <a:avLst/>
          </a:prstGeom>
        </p:spPr>
      </p:pic>
      <p:sp>
        <p:nvSpPr>
          <p:cNvPr id="7" name="TextBox 6"/>
          <p:cNvSpPr txBox="1"/>
          <p:nvPr/>
        </p:nvSpPr>
        <p:spPr>
          <a:xfrm>
            <a:off x="323528" y="1340768"/>
            <a:ext cx="1108252" cy="369332"/>
          </a:xfrm>
          <a:prstGeom prst="rect">
            <a:avLst/>
          </a:prstGeom>
          <a:noFill/>
        </p:spPr>
        <p:txBody>
          <a:bodyPr wrap="none" rtlCol="0">
            <a:spAutoFit/>
          </a:bodyPr>
          <a:lstStyle/>
          <a:p>
            <a:r>
              <a:rPr lang="en-US" dirty="0"/>
              <a:t>UAT Test</a:t>
            </a:r>
            <a:endParaRPr lang="id-ID" dirty="0"/>
          </a:p>
        </p:txBody>
      </p:sp>
    </p:spTree>
    <p:extLst>
      <p:ext uri="{BB962C8B-B14F-4D97-AF65-F5344CB8AC3E}">
        <p14:creationId xmlns:p14="http://schemas.microsoft.com/office/powerpoint/2010/main" val="337506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Testing Tools </a:t>
            </a:r>
          </a:p>
        </p:txBody>
      </p:sp>
      <p:pic>
        <p:nvPicPr>
          <p:cNvPr id="2" name="Picture 1"/>
          <p:cNvPicPr>
            <a:picLocks noChangeAspect="1"/>
          </p:cNvPicPr>
          <p:nvPr/>
        </p:nvPicPr>
        <p:blipFill>
          <a:blip r:embed="rId3"/>
          <a:stretch>
            <a:fillRect/>
          </a:stretch>
        </p:blipFill>
        <p:spPr>
          <a:xfrm>
            <a:off x="280895" y="1255689"/>
            <a:ext cx="4032448" cy="2173741"/>
          </a:xfrm>
          <a:prstGeom prst="rect">
            <a:avLst/>
          </a:prstGeom>
        </p:spPr>
      </p:pic>
      <p:sp>
        <p:nvSpPr>
          <p:cNvPr id="3" name="TextBox 2"/>
          <p:cNvSpPr txBox="1"/>
          <p:nvPr/>
        </p:nvSpPr>
        <p:spPr>
          <a:xfrm>
            <a:off x="1615648" y="3505893"/>
            <a:ext cx="1531188" cy="369332"/>
          </a:xfrm>
          <a:prstGeom prst="rect">
            <a:avLst/>
          </a:prstGeom>
          <a:noFill/>
        </p:spPr>
        <p:txBody>
          <a:bodyPr wrap="none" rtlCol="0">
            <a:spAutoFit/>
          </a:bodyPr>
          <a:lstStyle/>
          <a:p>
            <a:r>
              <a:rPr lang="en-US" b="1" dirty="0" err="1"/>
              <a:t>ProjectLibre</a:t>
            </a:r>
            <a:endParaRPr lang="id-ID" b="1" dirty="0"/>
          </a:p>
        </p:txBody>
      </p:sp>
      <p:pic>
        <p:nvPicPr>
          <p:cNvPr id="4" name="Picture 3"/>
          <p:cNvPicPr>
            <a:picLocks noChangeAspect="1"/>
          </p:cNvPicPr>
          <p:nvPr/>
        </p:nvPicPr>
        <p:blipFill>
          <a:blip r:embed="rId4"/>
          <a:stretch>
            <a:fillRect/>
          </a:stretch>
        </p:blipFill>
        <p:spPr>
          <a:xfrm>
            <a:off x="4673383" y="1260253"/>
            <a:ext cx="4102534" cy="2160240"/>
          </a:xfrm>
          <a:prstGeom prst="rect">
            <a:avLst/>
          </a:prstGeom>
        </p:spPr>
      </p:pic>
      <p:sp>
        <p:nvSpPr>
          <p:cNvPr id="7" name="TextBox 6"/>
          <p:cNvSpPr txBox="1"/>
          <p:nvPr/>
        </p:nvSpPr>
        <p:spPr>
          <a:xfrm>
            <a:off x="5446095" y="3514039"/>
            <a:ext cx="2557110" cy="369332"/>
          </a:xfrm>
          <a:prstGeom prst="rect">
            <a:avLst/>
          </a:prstGeom>
          <a:noFill/>
        </p:spPr>
        <p:txBody>
          <a:bodyPr wrap="none" rtlCol="0">
            <a:spAutoFit/>
          </a:bodyPr>
          <a:lstStyle/>
          <a:p>
            <a:r>
              <a:rPr lang="en-US" b="1" dirty="0"/>
              <a:t>Microsoft PowerPoint</a:t>
            </a:r>
            <a:endParaRPr lang="id-ID" b="1" dirty="0"/>
          </a:p>
        </p:txBody>
      </p:sp>
      <p:pic>
        <p:nvPicPr>
          <p:cNvPr id="5" name="Picture 4"/>
          <p:cNvPicPr>
            <a:picLocks noChangeAspect="1"/>
          </p:cNvPicPr>
          <p:nvPr/>
        </p:nvPicPr>
        <p:blipFill>
          <a:blip r:embed="rId5"/>
          <a:stretch>
            <a:fillRect/>
          </a:stretch>
        </p:blipFill>
        <p:spPr>
          <a:xfrm>
            <a:off x="284467" y="4070152"/>
            <a:ext cx="4028876" cy="2173914"/>
          </a:xfrm>
          <a:prstGeom prst="rect">
            <a:avLst/>
          </a:prstGeom>
        </p:spPr>
      </p:pic>
      <p:sp>
        <p:nvSpPr>
          <p:cNvPr id="8" name="TextBox 7"/>
          <p:cNvSpPr txBox="1"/>
          <p:nvPr/>
        </p:nvSpPr>
        <p:spPr>
          <a:xfrm>
            <a:off x="1444607" y="6256766"/>
            <a:ext cx="1873270" cy="369332"/>
          </a:xfrm>
          <a:prstGeom prst="rect">
            <a:avLst/>
          </a:prstGeom>
          <a:noFill/>
        </p:spPr>
        <p:txBody>
          <a:bodyPr wrap="none" rtlCol="0">
            <a:spAutoFit/>
          </a:bodyPr>
          <a:lstStyle/>
          <a:p>
            <a:r>
              <a:rPr lang="en-US" b="1" dirty="0"/>
              <a:t>Microsoft Word</a:t>
            </a:r>
            <a:endParaRPr lang="id-ID"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a:extLst>
              <a:ext uri="{FF2B5EF4-FFF2-40B4-BE49-F238E27FC236}">
                <a16:creationId xmlns:a16="http://schemas.microsoft.com/office/drawing/2014/main" id="{72FFFAD6-E9FC-4B9F-B507-F97A8036F15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Project Milestones &amp; Tasks</a:t>
            </a:r>
          </a:p>
        </p:txBody>
      </p:sp>
      <p:graphicFrame>
        <p:nvGraphicFramePr>
          <p:cNvPr id="2" name="Table 1">
            <a:extLst>
              <a:ext uri="{FF2B5EF4-FFF2-40B4-BE49-F238E27FC236}">
                <a16:creationId xmlns:a16="http://schemas.microsoft.com/office/drawing/2014/main" id="{E6B66746-91C1-45DF-8ACB-514FAF5323B6}"/>
              </a:ext>
            </a:extLst>
          </p:cNvPr>
          <p:cNvGraphicFramePr>
            <a:graphicFrameLocks noGrp="1"/>
          </p:cNvGraphicFramePr>
          <p:nvPr>
            <p:extLst>
              <p:ext uri="{D42A27DB-BD31-4B8C-83A1-F6EECF244321}">
                <p14:modId xmlns:p14="http://schemas.microsoft.com/office/powerpoint/2010/main" val="1796306779"/>
              </p:ext>
            </p:extLst>
          </p:nvPr>
        </p:nvGraphicFramePr>
        <p:xfrm>
          <a:off x="153988" y="1196975"/>
          <a:ext cx="8785225" cy="3692868"/>
        </p:xfrm>
        <a:graphic>
          <a:graphicData uri="http://schemas.openxmlformats.org/drawingml/2006/table">
            <a:tbl>
              <a:tblPr firstRow="1" bandRow="1">
                <a:tableStyleId>{5C22544A-7EE6-4342-B048-85BDC9FD1C3A}</a:tableStyleId>
              </a:tblPr>
              <a:tblGrid>
                <a:gridCol w="1080150">
                  <a:extLst>
                    <a:ext uri="{9D8B030D-6E8A-4147-A177-3AD203B41FA5}">
                      <a16:colId xmlns:a16="http://schemas.microsoft.com/office/drawing/2014/main" val="20000"/>
                    </a:ext>
                  </a:extLst>
                </a:gridCol>
                <a:gridCol w="6064336">
                  <a:extLst>
                    <a:ext uri="{9D8B030D-6E8A-4147-A177-3AD203B41FA5}">
                      <a16:colId xmlns:a16="http://schemas.microsoft.com/office/drawing/2014/main" val="20001"/>
                    </a:ext>
                  </a:extLst>
                </a:gridCol>
                <a:gridCol w="1640739">
                  <a:extLst>
                    <a:ext uri="{9D8B030D-6E8A-4147-A177-3AD203B41FA5}">
                      <a16:colId xmlns:a16="http://schemas.microsoft.com/office/drawing/2014/main" val="20002"/>
                    </a:ext>
                  </a:extLst>
                </a:gridCol>
              </a:tblGrid>
              <a:tr h="852662">
                <a:tc>
                  <a:txBody>
                    <a:bodyPr/>
                    <a:lstStyle/>
                    <a:p>
                      <a:pPr algn="ctr" fontAlgn="ctr"/>
                      <a:r>
                        <a:rPr lang="en-SG" sz="1800" u="none" strike="noStrike" dirty="0">
                          <a:effectLst/>
                        </a:rPr>
                        <a:t>Project Task ID</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Task Description</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Milestone</a:t>
                      </a:r>
                      <a:r>
                        <a:rPr lang="en-SG" sz="1800" u="none" strike="noStrike" baseline="0" dirty="0">
                          <a:effectLst/>
                        </a:rPr>
                        <a:t> ID</a:t>
                      </a:r>
                      <a:endParaRPr lang="en-SG" sz="1800" b="1"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0"/>
                  </a:ext>
                </a:extLst>
              </a:tr>
              <a:tr h="554989">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dirty="0" err="1">
                          <a:solidFill>
                            <a:srgbClr val="000000"/>
                          </a:solidFill>
                          <a:effectLst/>
                          <a:latin typeface="Calibri" panose="020F0502020204030204" pitchFamily="34" charset="0"/>
                        </a:rPr>
                        <a:t>Analyze</a:t>
                      </a:r>
                      <a:r>
                        <a:rPr lang="en-SG" sz="1800" b="0" i="0" u="none" strike="noStrike" dirty="0">
                          <a:solidFill>
                            <a:srgbClr val="000000"/>
                          </a:solidFill>
                          <a:effectLst/>
                          <a:latin typeface="Calibri" panose="020F0502020204030204" pitchFamily="34" charset="0"/>
                        </a:rPr>
                        <a:t> and suggest choice of Test Methods</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1"/>
                  </a:ext>
                </a:extLst>
              </a:tr>
              <a:tr h="554988">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Schedule the Test Optimally</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2"/>
                  </a:ext>
                </a:extLst>
              </a:tr>
              <a:tr h="554989">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Develop the Phase Test Plan</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3"/>
                  </a:ext>
                </a:extLst>
              </a:tr>
              <a:tr h="554982">
                <a:tc>
                  <a:txBody>
                    <a:bodyPr/>
                    <a:lstStyle/>
                    <a:p>
                      <a:pPr algn="ctr" fontAlgn="ctr"/>
                      <a:r>
                        <a:rPr lang="en-SG" sz="1800" u="none" strike="noStrike" dirty="0">
                          <a:effectLst/>
                        </a:rPr>
                        <a:t> 5</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dirty="0">
                          <a:solidFill>
                            <a:srgbClr val="000000"/>
                          </a:solidFill>
                          <a:effectLst/>
                          <a:latin typeface="Calibri" panose="020F0502020204030204" pitchFamily="34" charset="0"/>
                        </a:rPr>
                        <a:t>Develop Test Cases &amp; Scripts</a:t>
                      </a:r>
                    </a:p>
                  </a:txBody>
                  <a:tcPr marL="6350" marR="6350" marT="6349" marB="0" anchor="ctr"/>
                </a:tc>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5"/>
                  </a:ext>
                </a:extLst>
              </a:tr>
              <a:tr h="620258">
                <a:tc>
                  <a:txBody>
                    <a:bodyPr/>
                    <a:lstStyle/>
                    <a:p>
                      <a:pPr algn="ctr" fontAlgn="ctr"/>
                      <a:r>
                        <a:rPr lang="en-SG" sz="1800" u="none" strike="noStrike" dirty="0">
                          <a:effectLst/>
                        </a:rPr>
                        <a:t> 6</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r>
                        <a:rPr lang="en-SG" sz="1800" b="0" i="0" u="none" strike="noStrike" dirty="0">
                          <a:solidFill>
                            <a:srgbClr val="000000"/>
                          </a:solidFill>
                          <a:effectLst/>
                          <a:latin typeface="Calibri" panose="020F0502020204030204" pitchFamily="34" charset="0"/>
                        </a:rPr>
                        <a:t>Execute the Tests &amp; Document the results</a:t>
                      </a:r>
                    </a:p>
                  </a:txBody>
                  <a:tcPr marL="6350" marR="6350" marT="6349" marB="0" anchor="ctr"/>
                </a:tc>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78D747EB-8894-4B97-89EF-EFFF4A4340C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8. Milestone Feedback &amp; Action taken</a:t>
            </a:r>
          </a:p>
        </p:txBody>
      </p:sp>
      <p:graphicFrame>
        <p:nvGraphicFramePr>
          <p:cNvPr id="2" name="Table 1">
            <a:extLst>
              <a:ext uri="{FF2B5EF4-FFF2-40B4-BE49-F238E27FC236}">
                <a16:creationId xmlns:a16="http://schemas.microsoft.com/office/drawing/2014/main" id="{695DAF1B-141E-4E7E-8ED7-73B003EF080C}"/>
              </a:ext>
            </a:extLst>
          </p:cNvPr>
          <p:cNvGraphicFramePr>
            <a:graphicFrameLocks noGrp="1"/>
          </p:cNvGraphicFramePr>
          <p:nvPr>
            <p:extLst>
              <p:ext uri="{D42A27DB-BD31-4B8C-83A1-F6EECF244321}">
                <p14:modId xmlns:p14="http://schemas.microsoft.com/office/powerpoint/2010/main" val="4242867871"/>
              </p:ext>
            </p:extLst>
          </p:nvPr>
        </p:nvGraphicFramePr>
        <p:xfrm>
          <a:off x="179388" y="1196975"/>
          <a:ext cx="8785225" cy="5607619"/>
        </p:xfrm>
        <a:graphic>
          <a:graphicData uri="http://schemas.openxmlformats.org/drawingml/2006/table">
            <a:tbl>
              <a:tblPr firstRow="1" bandRow="1">
                <a:tableStyleId>{5C22544A-7EE6-4342-B048-85BDC9FD1C3A}</a:tableStyleId>
              </a:tblPr>
              <a:tblGrid>
                <a:gridCol w="1296180">
                  <a:extLst>
                    <a:ext uri="{9D8B030D-6E8A-4147-A177-3AD203B41FA5}">
                      <a16:colId xmlns:a16="http://schemas.microsoft.com/office/drawing/2014/main" val="20000"/>
                    </a:ext>
                  </a:extLst>
                </a:gridCol>
                <a:gridCol w="4176583">
                  <a:extLst>
                    <a:ext uri="{9D8B030D-6E8A-4147-A177-3AD203B41FA5}">
                      <a16:colId xmlns:a16="http://schemas.microsoft.com/office/drawing/2014/main" val="20001"/>
                    </a:ext>
                  </a:extLst>
                </a:gridCol>
                <a:gridCol w="3312462">
                  <a:extLst>
                    <a:ext uri="{9D8B030D-6E8A-4147-A177-3AD203B41FA5}">
                      <a16:colId xmlns:a16="http://schemas.microsoft.com/office/drawing/2014/main" val="20002"/>
                    </a:ext>
                  </a:extLst>
                </a:gridCol>
              </a:tblGrid>
              <a:tr h="876113">
                <a:tc>
                  <a:txBody>
                    <a:bodyPr/>
                    <a:lstStyle/>
                    <a:p>
                      <a:pPr algn="ctr" fontAlgn="ctr"/>
                      <a:r>
                        <a:rPr lang="en-SG" sz="1800" u="none" strike="noStrike" dirty="0">
                          <a:effectLst/>
                        </a:rPr>
                        <a:t>Project</a:t>
                      </a:r>
                      <a:r>
                        <a:rPr lang="en-SG" sz="1800" u="none" strike="noStrike" baseline="0" dirty="0">
                          <a:effectLst/>
                        </a:rPr>
                        <a:t> Milestone ID </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effectLst/>
                        </a:rPr>
                        <a:t>Milestone Feedback received from</a:t>
                      </a:r>
                      <a:r>
                        <a:rPr lang="en-SG" sz="1800" u="none" strike="noStrike" baseline="0" dirty="0">
                          <a:effectLst/>
                        </a:rPr>
                        <a:t> Tutor / Learning Facilitator</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solidFill>
                            <a:schemeClr val="bg1"/>
                          </a:solidFill>
                          <a:effectLst/>
                        </a:rPr>
                        <a:t>Action Taken</a:t>
                      </a:r>
                    </a:p>
                    <a:p>
                      <a:pPr algn="ctr" fontAlgn="ctr"/>
                      <a:r>
                        <a:rPr lang="en-SG" sz="1800" b="1" i="0" u="none" strike="noStrike" dirty="0">
                          <a:solidFill>
                            <a:schemeClr val="bg1"/>
                          </a:solidFill>
                          <a:effectLst/>
                          <a:latin typeface="Calibri" panose="020F0502020204030204" pitchFamily="34" charset="0"/>
                        </a:rPr>
                        <a:t>(Yes / No)</a:t>
                      </a:r>
                    </a:p>
                  </a:txBody>
                  <a:tcPr marL="6350" marR="6350" marT="6350" marB="0" anchor="ctr"/>
                </a:tc>
                <a:extLst>
                  <a:ext uri="{0D108BD9-81ED-4DB2-BD59-A6C34878D82A}">
                    <a16:rowId xmlns:a16="http://schemas.microsoft.com/office/drawing/2014/main" val="10000"/>
                  </a:ext>
                </a:extLst>
              </a:tr>
              <a:tr h="348043">
                <a:tc rowSpan="4">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Mention all of type</a:t>
                      </a:r>
                      <a:r>
                        <a:rPr lang="en-SG" sz="1800" u="none" strike="noStrike" baseline="0" dirty="0">
                          <a:effectLst/>
                        </a:rPr>
                        <a:t> in Waterfall model</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b="0" i="0" u="none" strike="noStrike" dirty="0">
                          <a:solidFill>
                            <a:srgbClr val="000000"/>
                          </a:solidFill>
                          <a:effectLst/>
                          <a:latin typeface="Calibri" panose="020F0502020204030204" pitchFamily="34" charset="0"/>
                        </a:rPr>
                        <a:t>YES</a:t>
                      </a:r>
                    </a:p>
                  </a:txBody>
                  <a:tcPr marL="6350" marR="6350" marT="6350" marB="0" anchor="ctr"/>
                </a:tc>
                <a:extLst>
                  <a:ext uri="{0D108BD9-81ED-4DB2-BD59-A6C34878D82A}">
                    <a16:rowId xmlns:a16="http://schemas.microsoft.com/office/drawing/2014/main" val="10001"/>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Delete requirement that are not included in Non-</a:t>
                      </a:r>
                      <a:r>
                        <a:rPr lang="en-SG" sz="1800" u="none" strike="noStrike" dirty="0" err="1">
                          <a:effectLst/>
                        </a:rPr>
                        <a:t>Funcional</a:t>
                      </a:r>
                      <a:r>
                        <a:rPr lang="en-SG" sz="1800" u="none" strike="noStrike" baseline="0" dirty="0">
                          <a:effectLst/>
                        </a:rPr>
                        <a:t> Requirements</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b="0" i="0" u="none" strike="noStrike" dirty="0">
                          <a:solidFill>
                            <a:srgbClr val="000000"/>
                          </a:solidFill>
                          <a:effectLst/>
                          <a:latin typeface="Calibri" panose="020F0502020204030204" pitchFamily="34" charset="0"/>
                        </a:rPr>
                        <a:t>YES</a:t>
                      </a:r>
                    </a:p>
                  </a:txBody>
                  <a:tcPr marL="6350" marR="6350" marT="6350" marB="0" anchor="ctr"/>
                </a:tc>
                <a:extLst>
                  <a:ext uri="{0D108BD9-81ED-4DB2-BD59-A6C34878D82A}">
                    <a16:rowId xmlns:a16="http://schemas.microsoft.com/office/drawing/2014/main" val="10002"/>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Update Project Background</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b="0" i="0" u="none" strike="noStrike" dirty="0">
                          <a:solidFill>
                            <a:srgbClr val="000000"/>
                          </a:solidFill>
                          <a:effectLst/>
                          <a:latin typeface="Calibri" panose="020F0502020204030204" pitchFamily="34" charset="0"/>
                        </a:rPr>
                        <a:t>YES</a:t>
                      </a:r>
                    </a:p>
                  </a:txBody>
                  <a:tcPr marL="6350" marR="6350" marT="6350" marB="0" anchor="ctr"/>
                </a:tc>
                <a:extLst>
                  <a:ext uri="{0D108BD9-81ED-4DB2-BD59-A6C34878D82A}">
                    <a16:rowId xmlns:a16="http://schemas.microsoft.com/office/drawing/2014/main" val="10003"/>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Update Database</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b="0" i="0" u="none" strike="noStrike" dirty="0">
                          <a:solidFill>
                            <a:srgbClr val="000000"/>
                          </a:solidFill>
                          <a:effectLst/>
                          <a:latin typeface="Calibri" panose="020F0502020204030204" pitchFamily="34" charset="0"/>
                        </a:rPr>
                        <a:t>YES</a:t>
                      </a:r>
                    </a:p>
                  </a:txBody>
                  <a:tcPr marL="6350" marR="6350" marT="6350" marB="0" anchor="ctr"/>
                </a:tc>
                <a:extLst>
                  <a:ext uri="{0D108BD9-81ED-4DB2-BD59-A6C34878D82A}">
                    <a16:rowId xmlns:a16="http://schemas.microsoft.com/office/drawing/2014/main" val="10004"/>
                  </a:ext>
                </a:extLst>
              </a:tr>
              <a:tr h="348043">
                <a:tc rowSpan="4">
                  <a:txBody>
                    <a:bodyPr/>
                    <a:lstStyle/>
                    <a:p>
                      <a:pPr algn="ctr" fontAlgn="ctr"/>
                      <a:r>
                        <a:rPr lang="en-SG" sz="1800" u="none" strike="noStrike" dirty="0">
                          <a:effectLst/>
                        </a:rPr>
                        <a:t>2</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5"/>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6"/>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7"/>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8"/>
                  </a:ext>
                </a:extLst>
              </a:tr>
              <a:tr h="348043">
                <a:tc rowSpan="5">
                  <a:txBody>
                    <a:bodyPr/>
                    <a:lstStyle/>
                    <a:p>
                      <a:pPr algn="ctr" fontAlgn="ctr"/>
                      <a:r>
                        <a:rPr lang="en-SG" sz="1800" u="none" strike="noStrike" dirty="0">
                          <a:effectLst/>
                        </a:rPr>
                        <a:t>3</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9"/>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0"/>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1"/>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2"/>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 </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5004193-7EE2-49D6-8F90-C90ADA1BAE96}"/>
              </a:ext>
            </a:extLst>
          </p:cNvPr>
          <p:cNvSpPr>
            <a:spLocks noGrp="1" noChangeArrowheads="1"/>
          </p:cNvSpPr>
          <p:nvPr>
            <p:ph type="title"/>
          </p:nvPr>
        </p:nvSpPr>
        <p:spPr>
          <a:xfrm>
            <a:off x="179388" y="404813"/>
            <a:ext cx="76327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600" b="0" dirty="0">
                <a:solidFill>
                  <a:srgbClr val="FFFFFF"/>
                </a:solidFill>
                <a:latin typeface="Arial" panose="020B0604020202020204" pitchFamily="34" charset="0"/>
                <a:ea typeface="ヒラギノ角ゴ Pro W3" charset="-128"/>
                <a:cs typeface="Arial" panose="020B0604020202020204" pitchFamily="34" charset="0"/>
              </a:rPr>
              <a:t>9. Modifications Made based On Feedback</a:t>
            </a:r>
          </a:p>
        </p:txBody>
      </p:sp>
      <p:pic>
        <p:nvPicPr>
          <p:cNvPr id="2" name="Picture 1"/>
          <p:cNvPicPr>
            <a:picLocks noChangeAspect="1"/>
          </p:cNvPicPr>
          <p:nvPr/>
        </p:nvPicPr>
        <p:blipFill>
          <a:blip r:embed="rId2"/>
          <a:stretch>
            <a:fillRect/>
          </a:stretch>
        </p:blipFill>
        <p:spPr>
          <a:xfrm>
            <a:off x="807047" y="4742620"/>
            <a:ext cx="7245555" cy="201622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 name="Picture 3"/>
          <p:cNvPicPr>
            <a:picLocks noChangeAspect="1"/>
          </p:cNvPicPr>
          <p:nvPr/>
        </p:nvPicPr>
        <p:blipFill>
          <a:blip r:embed="rId3"/>
          <a:stretch>
            <a:fillRect/>
          </a:stretch>
        </p:blipFill>
        <p:spPr>
          <a:xfrm>
            <a:off x="905247" y="1175370"/>
            <a:ext cx="7049153" cy="325389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5004193-7EE2-49D6-8F90-C90ADA1BAE96}"/>
              </a:ext>
            </a:extLst>
          </p:cNvPr>
          <p:cNvSpPr>
            <a:spLocks noGrp="1" noChangeArrowheads="1"/>
          </p:cNvSpPr>
          <p:nvPr>
            <p:ph type="title"/>
          </p:nvPr>
        </p:nvSpPr>
        <p:spPr>
          <a:xfrm>
            <a:off x="179388" y="404813"/>
            <a:ext cx="76327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SG" altLang="en-US" sz="2600" b="0" dirty="0">
                <a:solidFill>
                  <a:srgbClr val="FFFFFF"/>
                </a:solidFill>
                <a:latin typeface="Arial" panose="020B0604020202020204" pitchFamily="34" charset="0"/>
                <a:ea typeface="ヒラギノ角ゴ Pro W3" charset="-128"/>
                <a:cs typeface="Arial" panose="020B0604020202020204" pitchFamily="34" charset="0"/>
              </a:rPr>
              <a:t>9. Modifications Made based On Feedback</a:t>
            </a:r>
          </a:p>
        </p:txBody>
      </p:sp>
      <p:pic>
        <p:nvPicPr>
          <p:cNvPr id="3" name="Picture 2"/>
          <p:cNvPicPr>
            <a:picLocks noChangeAspect="1"/>
          </p:cNvPicPr>
          <p:nvPr/>
        </p:nvPicPr>
        <p:blipFill>
          <a:blip r:embed="rId2"/>
          <a:stretch>
            <a:fillRect/>
          </a:stretch>
        </p:blipFill>
        <p:spPr>
          <a:xfrm>
            <a:off x="539552" y="1455249"/>
            <a:ext cx="7912507" cy="66043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p:cNvPicPr>
            <a:picLocks noChangeAspect="1"/>
          </p:cNvPicPr>
          <p:nvPr/>
        </p:nvPicPr>
        <p:blipFill>
          <a:blip r:embed="rId3"/>
          <a:stretch>
            <a:fillRect/>
          </a:stretch>
        </p:blipFill>
        <p:spPr>
          <a:xfrm>
            <a:off x="1245437" y="2708919"/>
            <a:ext cx="5567278" cy="377423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577281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4ECD1B85-4448-479B-B488-9F907A73385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Project Results</a:t>
            </a:r>
          </a:p>
        </p:txBody>
      </p:sp>
      <p:pic>
        <p:nvPicPr>
          <p:cNvPr id="4" name="Picture 3"/>
          <p:cNvPicPr>
            <a:picLocks noChangeAspect="1"/>
          </p:cNvPicPr>
          <p:nvPr/>
        </p:nvPicPr>
        <p:blipFill>
          <a:blip r:embed="rId3"/>
          <a:stretch>
            <a:fillRect/>
          </a:stretch>
        </p:blipFill>
        <p:spPr>
          <a:xfrm>
            <a:off x="1619672" y="1628800"/>
            <a:ext cx="5982134" cy="2819900"/>
          </a:xfrm>
          <a:prstGeom prst="rect">
            <a:avLst/>
          </a:prstGeom>
        </p:spPr>
      </p:pic>
      <p:pic>
        <p:nvPicPr>
          <p:cNvPr id="6" name="Picture 5"/>
          <p:cNvPicPr>
            <a:picLocks noChangeAspect="1"/>
          </p:cNvPicPr>
          <p:nvPr/>
        </p:nvPicPr>
        <p:blipFill>
          <a:blip r:embed="rId4"/>
          <a:stretch>
            <a:fillRect/>
          </a:stretch>
        </p:blipFill>
        <p:spPr>
          <a:xfrm>
            <a:off x="1576209" y="4448700"/>
            <a:ext cx="6025597" cy="1932628"/>
          </a:xfrm>
          <a:prstGeom prst="rect">
            <a:avLst/>
          </a:prstGeom>
        </p:spPr>
      </p:pic>
      <p:sp>
        <p:nvSpPr>
          <p:cNvPr id="7" name="TextBox 6"/>
          <p:cNvSpPr txBox="1"/>
          <p:nvPr/>
        </p:nvSpPr>
        <p:spPr>
          <a:xfrm>
            <a:off x="323528" y="1340768"/>
            <a:ext cx="1078244" cy="369332"/>
          </a:xfrm>
          <a:prstGeom prst="rect">
            <a:avLst/>
          </a:prstGeom>
          <a:noFill/>
        </p:spPr>
        <p:txBody>
          <a:bodyPr wrap="none" rtlCol="0">
            <a:spAutoFit/>
          </a:bodyPr>
          <a:lstStyle/>
          <a:p>
            <a:r>
              <a:rPr lang="en-US" dirty="0"/>
              <a:t>Unit Test</a:t>
            </a:r>
            <a:endParaRPr lang="id-ID"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4ECD1B85-4448-479B-B488-9F907A73385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Project Results</a:t>
            </a:r>
          </a:p>
        </p:txBody>
      </p:sp>
      <p:pic>
        <p:nvPicPr>
          <p:cNvPr id="8" name="Picture 7"/>
          <p:cNvPicPr>
            <a:picLocks noChangeAspect="1"/>
          </p:cNvPicPr>
          <p:nvPr/>
        </p:nvPicPr>
        <p:blipFill>
          <a:blip r:embed="rId3"/>
          <a:stretch>
            <a:fillRect/>
          </a:stretch>
        </p:blipFill>
        <p:spPr>
          <a:xfrm>
            <a:off x="1540793" y="1500729"/>
            <a:ext cx="6113090" cy="1208191"/>
          </a:xfrm>
          <a:prstGeom prst="rect">
            <a:avLst/>
          </a:prstGeom>
        </p:spPr>
      </p:pic>
      <p:pic>
        <p:nvPicPr>
          <p:cNvPr id="9" name="Picture 8"/>
          <p:cNvPicPr>
            <a:picLocks noChangeAspect="1"/>
          </p:cNvPicPr>
          <p:nvPr/>
        </p:nvPicPr>
        <p:blipFill>
          <a:blip r:embed="rId4"/>
          <a:stretch>
            <a:fillRect/>
          </a:stretch>
        </p:blipFill>
        <p:spPr>
          <a:xfrm>
            <a:off x="1547664" y="2708920"/>
            <a:ext cx="6113090" cy="3796614"/>
          </a:xfrm>
          <a:prstGeom prst="rect">
            <a:avLst/>
          </a:prstGeom>
        </p:spPr>
      </p:pic>
      <p:sp>
        <p:nvSpPr>
          <p:cNvPr id="10" name="TextBox 9"/>
          <p:cNvSpPr txBox="1"/>
          <p:nvPr/>
        </p:nvSpPr>
        <p:spPr>
          <a:xfrm>
            <a:off x="323528" y="1340768"/>
            <a:ext cx="1108252" cy="369332"/>
          </a:xfrm>
          <a:prstGeom prst="rect">
            <a:avLst/>
          </a:prstGeom>
          <a:noFill/>
        </p:spPr>
        <p:txBody>
          <a:bodyPr wrap="none" rtlCol="0">
            <a:spAutoFit/>
          </a:bodyPr>
          <a:lstStyle/>
          <a:p>
            <a:r>
              <a:rPr lang="en-US" dirty="0"/>
              <a:t>UAT Test</a:t>
            </a:r>
            <a:endParaRPr lang="id-ID" dirty="0"/>
          </a:p>
        </p:txBody>
      </p:sp>
    </p:spTree>
    <p:extLst>
      <p:ext uri="{BB962C8B-B14F-4D97-AF65-F5344CB8AC3E}">
        <p14:creationId xmlns:p14="http://schemas.microsoft.com/office/powerpoint/2010/main" val="3495642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D3AB802A-056F-444A-9970-2144C03AB1E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11. Proposed Improvements</a:t>
            </a:r>
          </a:p>
        </p:txBody>
      </p:sp>
      <p:sp>
        <p:nvSpPr>
          <p:cNvPr id="5" name="Rectangle 4">
            <a:extLst>
              <a:ext uri="{FF2B5EF4-FFF2-40B4-BE49-F238E27FC236}">
                <a16:creationId xmlns:a16="http://schemas.microsoft.com/office/drawing/2014/main" id="{B9D0CD53-A092-414F-B89B-CA1AE9D0593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Improvements</a:t>
            </a:r>
          </a:p>
          <a:p>
            <a:pPr marL="742950" lvl="1" indent="-285750">
              <a:buFont typeface="Wingdings" panose="05000000000000000000" pitchFamily="2" charset="2"/>
              <a:buChar char="§"/>
              <a:defRPr/>
            </a:pPr>
            <a:r>
              <a:rPr lang="en-GB" dirty="0">
                <a:solidFill>
                  <a:schemeClr val="tx1"/>
                </a:solidFill>
              </a:rPr>
              <a:t>Update a waterfall model specifically and in accordance with the plan</a:t>
            </a:r>
          </a:p>
          <a:p>
            <a:pPr marL="742950" lvl="1" indent="-285750">
              <a:buFont typeface="Wingdings" panose="05000000000000000000" pitchFamily="2" charset="2"/>
              <a:buChar char="§"/>
              <a:defRPr/>
            </a:pPr>
            <a:r>
              <a:rPr lang="en-SG" dirty="0">
                <a:solidFill>
                  <a:schemeClr val="tx1"/>
                </a:solidFill>
              </a:rPr>
              <a:t>Try use other SDLC Model and compare with Waterfall model</a:t>
            </a: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1330A95-86EE-47DB-8BBC-7419D9A96B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B4E8A053-B954-469B-BAA0-0BAD6B4DEE8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5BE3DCB5-EF6A-445F-AB68-3317A281A7A1}"/>
              </a:ext>
            </a:extLst>
          </p:cNvPr>
          <p:cNvGraphicFramePr>
            <a:graphicFrameLocks noGrp="1"/>
          </p:cNvGraphicFramePr>
          <p:nvPr>
            <p:extLst>
              <p:ext uri="{D42A27DB-BD31-4B8C-83A1-F6EECF244321}">
                <p14:modId xmlns:p14="http://schemas.microsoft.com/office/powerpoint/2010/main" val="4056537942"/>
              </p:ext>
            </p:extLst>
          </p:nvPr>
        </p:nvGraphicFramePr>
        <p:xfrm>
          <a:off x="166688" y="1160463"/>
          <a:ext cx="8640762" cy="2184401"/>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845">
                <a:tc>
                  <a:txBody>
                    <a:bodyPr/>
                    <a:lstStyle/>
                    <a:p>
                      <a:pPr marL="0" marR="0" algn="ctr">
                        <a:spcBef>
                          <a:spcPts val="0"/>
                        </a:spcBef>
                        <a:spcAft>
                          <a:spcPts val="0"/>
                        </a:spcAft>
                      </a:pPr>
                      <a:r>
                        <a:rPr lang="en-US" sz="1600" dirty="0">
                          <a:effectLst/>
                        </a:rPr>
                        <a:t>Version Number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Effective Date of release</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Summary of Included Changes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Author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78">
                <a:tc>
                  <a:txBody>
                    <a:bodyPr/>
                    <a:lstStyle/>
                    <a:p>
                      <a:pPr marL="57150" marR="0" algn="ctr">
                        <a:spcBef>
                          <a:spcPts val="0"/>
                        </a:spcBef>
                        <a:spcAft>
                          <a:spcPts val="0"/>
                        </a:spcAft>
                      </a:pPr>
                      <a:r>
                        <a:rPr lang="en-US" sz="1600" dirty="0">
                          <a:effectLst/>
                        </a:rPr>
                        <a:t>1</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dirty="0">
                          <a:effectLst/>
                        </a:rPr>
                        <a:t>4</a:t>
                      </a:r>
                      <a:r>
                        <a:rPr lang="en-US" sz="1600" baseline="30000" dirty="0">
                          <a:effectLst/>
                        </a:rPr>
                        <a:t>th</a:t>
                      </a:r>
                      <a:r>
                        <a:rPr lang="en-US" sz="1600" dirty="0">
                          <a:effectLst/>
                        </a:rPr>
                        <a:t> March 2016</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dirty="0">
                          <a:effectLst/>
                        </a:rPr>
                        <a:t>First Edition</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dirty="0">
                          <a:effectLst/>
                        </a:rPr>
                        <a:t>Satya CVS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6778">
                <a:tc>
                  <a:txBody>
                    <a:bodyPr/>
                    <a:lstStyle/>
                    <a:p>
                      <a:pPr marL="57150" marR="0" algn="ctr">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a:t>
                      </a:r>
                    </a:p>
                  </a:txBody>
                  <a:tcPr marL="0" marR="0" marT="0" marB="0" anchor="ctr"/>
                </a:tc>
                <a:tc>
                  <a:txBody>
                    <a:bodyPr/>
                    <a:lstStyle/>
                    <a:p>
                      <a:pPr marL="14541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23</a:t>
                      </a:r>
                      <a:r>
                        <a:rPr lang="en-US" sz="1600" baseline="30000" dirty="0">
                          <a:solidFill>
                            <a:srgbClr val="000000"/>
                          </a:solidFill>
                          <a:effectLst/>
                          <a:latin typeface="Cambria" panose="02040503050406030204" pitchFamily="18" charset="0"/>
                          <a:ea typeface="ヒラギノ角ゴ Pro W3"/>
                          <a:cs typeface="Times New Roman" panose="02020603050405020304" pitchFamily="18" charset="0"/>
                        </a:rPr>
                        <a:t>rd</a:t>
                      </a: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 Jul 2018</a:t>
                      </a:r>
                    </a:p>
                  </a:txBody>
                  <a:tcPr marL="0" marR="0" marT="0" marB="0" anchor="ctr"/>
                </a:tc>
                <a:tc>
                  <a:txBody>
                    <a:bodyPr/>
                    <a:lstStyle/>
                    <a:p>
                      <a:pPr marL="14160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Changed for Module 6</a:t>
                      </a:r>
                    </a:p>
                  </a:txBody>
                  <a:tcPr marL="0" marR="0" marT="0" marB="0" anchor="ctr"/>
                </a:tc>
                <a:tc>
                  <a:txBody>
                    <a:bodyPr/>
                    <a:lstStyle/>
                    <a:p>
                      <a:pPr marL="10604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Shrinivas K R</a:t>
                      </a:r>
                    </a:p>
                  </a:txBody>
                  <a:tcPr marL="0" marR="0" marT="0" marB="0" anchor="ctr"/>
                </a:tc>
                <a:extLst>
                  <a:ext uri="{0D108BD9-81ED-4DB2-BD59-A6C34878D82A}">
                    <a16:rowId xmlns:a16="http://schemas.microsoft.com/office/drawing/2014/main" val="38420957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2995819871"/>
              </p:ext>
            </p:extLst>
          </p:nvPr>
        </p:nvGraphicFramePr>
        <p:xfrm>
          <a:off x="179388" y="1101725"/>
          <a:ext cx="8705850" cy="4023360"/>
        </p:xfrm>
        <a:graphic>
          <a:graphicData uri="http://schemas.openxmlformats.org/drawingml/2006/table">
            <a:tbl>
              <a:tblPr firstRow="1" bandRow="1">
                <a:tableStyleId>{5C22544A-7EE6-4342-B048-85BDC9FD1C3A}</a:tableStyleId>
              </a:tblPr>
              <a:tblGrid>
                <a:gridCol w="1212227">
                  <a:extLst>
                    <a:ext uri="{9D8B030D-6E8A-4147-A177-3AD203B41FA5}">
                      <a16:colId xmlns:a16="http://schemas.microsoft.com/office/drawing/2014/main" val="2834307532"/>
                    </a:ext>
                  </a:extLst>
                </a:gridCol>
                <a:gridCol w="7493623">
                  <a:extLst>
                    <a:ext uri="{9D8B030D-6E8A-4147-A177-3AD203B41FA5}">
                      <a16:colId xmlns:a16="http://schemas.microsoft.com/office/drawing/2014/main" val="4186691054"/>
                    </a:ext>
                  </a:extLst>
                </a:gridCol>
              </a:tblGrid>
              <a:tr h="335280">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335280">
                <a:tc>
                  <a:txBody>
                    <a:bodyPr/>
                    <a:lstStyle/>
                    <a:p>
                      <a:pPr algn="ctr"/>
                      <a:r>
                        <a:rPr lang="en-SG" sz="1600" dirty="0"/>
                        <a:t>01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Different Types of Testing</a:t>
                      </a:r>
                    </a:p>
                  </a:txBody>
                  <a:tcPr marL="6350" marR="6350" marT="6351" marB="0" anchor="b"/>
                </a:tc>
                <a:extLst>
                  <a:ext uri="{0D108BD9-81ED-4DB2-BD59-A6C34878D82A}">
                    <a16:rowId xmlns:a16="http://schemas.microsoft.com/office/drawing/2014/main" val="3383460755"/>
                  </a:ext>
                </a:extLst>
              </a:tr>
              <a:tr h="335280">
                <a:tc>
                  <a:txBody>
                    <a:bodyPr/>
                    <a:lstStyle/>
                    <a:p>
                      <a:pPr algn="ctr"/>
                      <a:r>
                        <a:rPr lang="en-SG" sz="1600" dirty="0"/>
                        <a:t>02</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How Different Testing Helps</a:t>
                      </a:r>
                    </a:p>
                  </a:txBody>
                  <a:tcPr marL="6350" marR="6350" marT="6351" marB="0" anchor="b"/>
                </a:tc>
                <a:extLst>
                  <a:ext uri="{0D108BD9-81ED-4DB2-BD59-A6C34878D82A}">
                    <a16:rowId xmlns:a16="http://schemas.microsoft.com/office/drawing/2014/main" val="502453963"/>
                  </a:ext>
                </a:extLst>
              </a:tr>
              <a:tr h="335280">
                <a:tc>
                  <a:txBody>
                    <a:bodyPr/>
                    <a:lstStyle/>
                    <a:p>
                      <a:pPr algn="ctr"/>
                      <a:r>
                        <a:rPr lang="en-SG" sz="1600" dirty="0"/>
                        <a:t>03</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Tests Selected</a:t>
                      </a:r>
                    </a:p>
                  </a:txBody>
                  <a:tcPr marL="6350" marR="6350" marT="6351" marB="0" anchor="b"/>
                </a:tc>
                <a:extLst>
                  <a:ext uri="{0D108BD9-81ED-4DB2-BD59-A6C34878D82A}">
                    <a16:rowId xmlns:a16="http://schemas.microsoft.com/office/drawing/2014/main" val="3888214698"/>
                  </a:ext>
                </a:extLst>
              </a:tr>
              <a:tr h="335280">
                <a:tc>
                  <a:txBody>
                    <a:bodyPr/>
                    <a:lstStyle/>
                    <a:p>
                      <a:pPr algn="ctr"/>
                      <a:r>
                        <a:rPr lang="en-SG" sz="1600" dirty="0"/>
                        <a:t>04</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 Schedule</a:t>
                      </a:r>
                    </a:p>
                  </a:txBody>
                  <a:tcPr marL="6350" marR="6350" marT="6351" marB="0" anchor="b"/>
                </a:tc>
                <a:extLst>
                  <a:ext uri="{0D108BD9-81ED-4DB2-BD59-A6C34878D82A}">
                    <a16:rowId xmlns:a16="http://schemas.microsoft.com/office/drawing/2014/main" val="3493275254"/>
                  </a:ext>
                </a:extLst>
              </a:tr>
              <a:tr h="335280">
                <a:tc>
                  <a:txBody>
                    <a:bodyPr/>
                    <a:lstStyle/>
                    <a:p>
                      <a:pPr algn="ctr"/>
                      <a:r>
                        <a:rPr lang="en-SG" sz="1600" dirty="0"/>
                        <a:t>05</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 Results</a:t>
                      </a:r>
                    </a:p>
                  </a:txBody>
                  <a:tcPr marL="6350" marR="6350" marT="6351" marB="0" anchor="b"/>
                </a:tc>
                <a:extLst>
                  <a:ext uri="{0D108BD9-81ED-4DB2-BD59-A6C34878D82A}">
                    <a16:rowId xmlns:a16="http://schemas.microsoft.com/office/drawing/2014/main" val="1429497512"/>
                  </a:ext>
                </a:extLst>
              </a:tr>
              <a:tr h="335280">
                <a:tc>
                  <a:txBody>
                    <a:bodyPr/>
                    <a:lstStyle/>
                    <a:p>
                      <a:pPr algn="ctr"/>
                      <a:r>
                        <a:rPr lang="en-SG" sz="1600" dirty="0"/>
                        <a:t>06</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Testing Tools</a:t>
                      </a:r>
                    </a:p>
                  </a:txBody>
                  <a:tcPr marL="6350" marR="6350" marT="6351" marB="0" anchor="b"/>
                </a:tc>
                <a:extLst>
                  <a:ext uri="{0D108BD9-81ED-4DB2-BD59-A6C34878D82A}">
                    <a16:rowId xmlns:a16="http://schemas.microsoft.com/office/drawing/2014/main" val="1257684296"/>
                  </a:ext>
                </a:extLst>
              </a:tr>
              <a:tr h="335280">
                <a:tc>
                  <a:txBody>
                    <a:bodyPr/>
                    <a:lstStyle/>
                    <a:p>
                      <a:pPr algn="ctr"/>
                      <a:r>
                        <a:rPr lang="en-SG" sz="1600" dirty="0"/>
                        <a:t>07</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Milestone &amp; Tasks</a:t>
                      </a:r>
                    </a:p>
                  </a:txBody>
                  <a:tcPr marL="6350" marR="6350" marT="6351" marB="0" anchor="b"/>
                </a:tc>
                <a:extLst>
                  <a:ext uri="{0D108BD9-81ED-4DB2-BD59-A6C34878D82A}">
                    <a16:rowId xmlns:a16="http://schemas.microsoft.com/office/drawing/2014/main" val="1297185499"/>
                  </a:ext>
                </a:extLst>
              </a:tr>
              <a:tr h="335280">
                <a:tc>
                  <a:txBody>
                    <a:bodyPr/>
                    <a:lstStyle/>
                    <a:p>
                      <a:pPr algn="ctr"/>
                      <a:r>
                        <a:rPr lang="en-SG" sz="1600" dirty="0"/>
                        <a:t>08</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Milestone Feedback &amp; Action Taken</a:t>
                      </a:r>
                    </a:p>
                  </a:txBody>
                  <a:tcPr marL="6350" marR="6350" marT="6351" marB="0" anchor="b"/>
                </a:tc>
                <a:extLst>
                  <a:ext uri="{0D108BD9-81ED-4DB2-BD59-A6C34878D82A}">
                    <a16:rowId xmlns:a16="http://schemas.microsoft.com/office/drawing/2014/main" val="3134097065"/>
                  </a:ext>
                </a:extLst>
              </a:tr>
              <a:tr h="335280">
                <a:tc>
                  <a:txBody>
                    <a:bodyPr/>
                    <a:lstStyle/>
                    <a:p>
                      <a:pPr algn="ctr"/>
                      <a:r>
                        <a:rPr lang="en-SG" sz="1600" dirty="0"/>
                        <a:t>09</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Modifications Made Based on Feedback</a:t>
                      </a:r>
                    </a:p>
                  </a:txBody>
                  <a:tcPr marL="6350" marR="6350" marT="6351" marB="0" anchor="b"/>
                </a:tc>
                <a:extLst>
                  <a:ext uri="{0D108BD9-81ED-4DB2-BD59-A6C34878D82A}">
                    <a16:rowId xmlns:a16="http://schemas.microsoft.com/office/drawing/2014/main" val="1182630671"/>
                  </a:ext>
                </a:extLst>
              </a:tr>
              <a:tr h="335280">
                <a:tc>
                  <a:txBody>
                    <a:bodyPr/>
                    <a:lstStyle/>
                    <a:p>
                      <a:pPr algn="ctr"/>
                      <a:r>
                        <a:rPr lang="en-SG" sz="1600" dirty="0"/>
                        <a:t>10</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Results</a:t>
                      </a:r>
                    </a:p>
                  </a:txBody>
                  <a:tcPr marL="6350" marR="6350" marT="6351" marB="0" anchor="b"/>
                </a:tc>
                <a:extLst>
                  <a:ext uri="{0D108BD9-81ED-4DB2-BD59-A6C34878D82A}">
                    <a16:rowId xmlns:a16="http://schemas.microsoft.com/office/drawing/2014/main" val="1801439304"/>
                  </a:ext>
                </a:extLst>
              </a:tr>
              <a:tr h="335280">
                <a:tc>
                  <a:txBody>
                    <a:bodyPr/>
                    <a:lstStyle/>
                    <a:p>
                      <a:pPr algn="ctr"/>
                      <a:r>
                        <a:rPr lang="en-SG" sz="1600" dirty="0"/>
                        <a:t>11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Proposed Improvements</a:t>
                      </a:r>
                    </a:p>
                  </a:txBody>
                  <a:tcPr marL="6350" marR="6350" marT="6351" marB="0" anchor="b"/>
                </a:tc>
                <a:extLst>
                  <a:ext uri="{0D108BD9-81ED-4DB2-BD59-A6C34878D82A}">
                    <a16:rowId xmlns:a16="http://schemas.microsoft.com/office/drawing/2014/main" val="383569073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Different Types of Testing</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List types of Testing</a:t>
            </a:r>
          </a:p>
          <a:p>
            <a:pPr marL="742950" lvl="1" indent="-285750">
              <a:spcBef>
                <a:spcPts val="600"/>
              </a:spcBef>
              <a:spcAft>
                <a:spcPts val="600"/>
              </a:spcAft>
              <a:buFont typeface="Calibri" panose="020F0502020204030204" pitchFamily="34" charset="0"/>
              <a:buChar char="‒"/>
              <a:defRPr/>
            </a:pPr>
            <a:r>
              <a:rPr lang="en-SG" sz="1600" b="1" dirty="0">
                <a:solidFill>
                  <a:schemeClr val="tx1"/>
                </a:solidFill>
              </a:rPr>
              <a:t>Unit Test</a:t>
            </a:r>
            <a:br>
              <a:rPr lang="en-SG" sz="1600" dirty="0">
                <a:solidFill>
                  <a:schemeClr val="tx1"/>
                </a:solidFill>
              </a:rPr>
            </a:br>
            <a:r>
              <a:rPr lang="en-US" sz="1600" dirty="0">
                <a:solidFill>
                  <a:schemeClr val="tx1"/>
                </a:solidFill>
              </a:rPr>
              <a:t>Unit tests are very low level and close to the application's source code. They consist of testing individual methods and functions of your software's classes, components, or modules. Unit tests are typically inexpensive to automate and can be run quickly by a continuous integration server.</a:t>
            </a:r>
          </a:p>
          <a:p>
            <a:pPr marL="742950" lvl="1" indent="-285750">
              <a:spcBef>
                <a:spcPts val="600"/>
              </a:spcBef>
              <a:spcAft>
                <a:spcPts val="600"/>
              </a:spcAft>
              <a:buFont typeface="Calibri" panose="020F0502020204030204" pitchFamily="34" charset="0"/>
              <a:buChar char="‒"/>
              <a:defRPr/>
            </a:pPr>
            <a:r>
              <a:rPr lang="en-SG" sz="1600" b="1" dirty="0">
                <a:solidFill>
                  <a:schemeClr val="tx1"/>
                </a:solidFill>
              </a:rPr>
              <a:t>Integration Test</a:t>
            </a:r>
            <a:br>
              <a:rPr lang="en-SG" sz="1600" b="1" dirty="0">
                <a:solidFill>
                  <a:schemeClr val="tx1"/>
                </a:solidFill>
              </a:rPr>
            </a:br>
            <a:r>
              <a:rPr lang="en-US" sz="1600" dirty="0">
                <a:solidFill>
                  <a:schemeClr val="tx1"/>
                </a:solidFill>
              </a:rPr>
              <a:t>Integration tests ensure that your application's various modules or services work well together. It could be testing the interaction with the database or ensuring that microservices work together as expected.</a:t>
            </a:r>
          </a:p>
          <a:p>
            <a:pPr marL="742950" lvl="1" indent="-285750">
              <a:spcBef>
                <a:spcPts val="600"/>
              </a:spcBef>
              <a:spcAft>
                <a:spcPts val="600"/>
              </a:spcAft>
              <a:buFont typeface="Calibri" panose="020F0502020204030204" pitchFamily="34" charset="0"/>
              <a:buChar char="‒"/>
              <a:defRPr/>
            </a:pPr>
            <a:r>
              <a:rPr lang="en-US" sz="1600" b="1" dirty="0">
                <a:solidFill>
                  <a:schemeClr val="tx1"/>
                </a:solidFill>
              </a:rPr>
              <a:t>Functional Test</a:t>
            </a:r>
            <a:br>
              <a:rPr lang="en-US" sz="1600" b="1" dirty="0">
                <a:solidFill>
                  <a:schemeClr val="tx1"/>
                </a:solidFill>
              </a:rPr>
            </a:br>
            <a:r>
              <a:rPr lang="en-US" sz="1600" dirty="0">
                <a:solidFill>
                  <a:schemeClr val="tx1"/>
                </a:solidFill>
              </a:rPr>
              <a:t>Functional tests are concerned with an application's business requirements. They only check the output of an action and do not examine the system's intermediate states while performing that action.</a:t>
            </a:r>
          </a:p>
          <a:p>
            <a:pPr marL="742950" lvl="1" indent="-285750">
              <a:spcBef>
                <a:spcPts val="600"/>
              </a:spcBef>
              <a:spcAft>
                <a:spcPts val="600"/>
              </a:spcAft>
              <a:buFont typeface="Calibri" panose="020F0502020204030204" pitchFamily="34" charset="0"/>
              <a:buChar char="‒"/>
              <a:defRPr/>
            </a:pPr>
            <a:r>
              <a:rPr lang="en-US" sz="1600" b="1" dirty="0">
                <a:solidFill>
                  <a:schemeClr val="tx1"/>
                </a:solidFill>
              </a:rPr>
              <a:t>End-to-end Test</a:t>
            </a:r>
            <a:br>
              <a:rPr lang="en-US" sz="1600" b="1" dirty="0">
                <a:solidFill>
                  <a:schemeClr val="tx1"/>
                </a:solidFill>
              </a:rPr>
            </a:br>
            <a:r>
              <a:rPr lang="en-US" sz="1600" dirty="0">
                <a:solidFill>
                  <a:schemeClr val="tx1"/>
                </a:solidFill>
              </a:rPr>
              <a:t>End-to-end testing simulates a user's interaction with software in a complete application environment. It verifies that various user flows work as expected and can be as simple as loading a web page or logging in or much more complex scenarios such as verifying email notifications, online payments, and so on.</a:t>
            </a:r>
            <a:br>
              <a:rPr lang="en-SG" dirty="0">
                <a:solidFill>
                  <a:schemeClr val="tx1"/>
                </a:solidFill>
              </a:rPr>
            </a:br>
            <a:endParaRPr lang="en-SG" dirty="0">
              <a:solidFill>
                <a:schemeClr val="tx1"/>
              </a:solidFill>
            </a:endParaRPr>
          </a:p>
          <a:p>
            <a:pPr lvl="1">
              <a:spcBef>
                <a:spcPts val="600"/>
              </a:spcBef>
              <a:spcAft>
                <a:spcPts val="600"/>
              </a:spcAft>
              <a:defRPr/>
            </a:pP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Different Types of Testing</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742950" lvl="1" indent="-285750">
              <a:spcBef>
                <a:spcPts val="600"/>
              </a:spcBef>
              <a:spcAft>
                <a:spcPts val="600"/>
              </a:spcAft>
              <a:buFont typeface="Calibri" panose="020F0502020204030204" pitchFamily="34" charset="0"/>
              <a:buChar char="‒"/>
              <a:defRPr/>
            </a:pPr>
            <a:r>
              <a:rPr lang="en-SG" b="1" dirty="0">
                <a:solidFill>
                  <a:schemeClr val="tx1"/>
                </a:solidFill>
              </a:rPr>
              <a:t>User Acceptance Testing</a:t>
            </a:r>
            <a:br>
              <a:rPr lang="en-SG" b="1" dirty="0">
                <a:solidFill>
                  <a:schemeClr val="tx1"/>
                </a:solidFill>
              </a:rPr>
            </a:br>
            <a:r>
              <a:rPr lang="en-US" dirty="0">
                <a:solidFill>
                  <a:schemeClr val="tx1"/>
                </a:solidFill>
              </a:rPr>
              <a:t>Acceptance tests are formal tests that determine whether a system meets business requirements. They require that the entire application be running while testing and concentrate on replicating user behaviors.</a:t>
            </a:r>
          </a:p>
          <a:p>
            <a:pPr marL="742950" lvl="1" indent="-285750">
              <a:spcBef>
                <a:spcPts val="600"/>
              </a:spcBef>
              <a:spcAft>
                <a:spcPts val="600"/>
              </a:spcAft>
              <a:buFont typeface="Calibri" panose="020F0502020204030204" pitchFamily="34" charset="0"/>
              <a:buChar char="‒"/>
              <a:defRPr/>
            </a:pPr>
            <a:r>
              <a:rPr lang="en-US" b="1" dirty="0">
                <a:solidFill>
                  <a:schemeClr val="tx1"/>
                </a:solidFill>
              </a:rPr>
              <a:t>Performance Testing</a:t>
            </a:r>
            <a:br>
              <a:rPr lang="en-US" b="1" dirty="0">
                <a:solidFill>
                  <a:schemeClr val="tx1"/>
                </a:solidFill>
              </a:rPr>
            </a:br>
            <a:r>
              <a:rPr lang="en-US" dirty="0">
                <a:solidFill>
                  <a:schemeClr val="tx1"/>
                </a:solidFill>
              </a:rPr>
              <a:t>Performance tests assess how a system performs in response to a specific workload. These tests help to assess an application's dependability, speed, scalability, and responsiveness.</a:t>
            </a:r>
          </a:p>
          <a:p>
            <a:pPr marL="742950" lvl="1" indent="-285750">
              <a:spcBef>
                <a:spcPts val="600"/>
              </a:spcBef>
              <a:spcAft>
                <a:spcPts val="600"/>
              </a:spcAft>
              <a:buFont typeface="Calibri" panose="020F0502020204030204" pitchFamily="34" charset="0"/>
              <a:buChar char="‒"/>
              <a:defRPr/>
            </a:pPr>
            <a:r>
              <a:rPr lang="en-US" b="1" dirty="0">
                <a:solidFill>
                  <a:schemeClr val="tx1"/>
                </a:solidFill>
              </a:rPr>
              <a:t>Smoke Testing</a:t>
            </a:r>
            <a:br>
              <a:rPr lang="en-US" b="1" dirty="0">
                <a:solidFill>
                  <a:schemeClr val="tx1"/>
                </a:solidFill>
              </a:rPr>
            </a:br>
            <a:r>
              <a:rPr lang="en-US" dirty="0">
                <a:solidFill>
                  <a:schemeClr val="tx1"/>
                </a:solidFill>
              </a:rPr>
              <a:t>Smoke tests are simple tests that check an application's basic functionality. They are designed to be quick to execute and provide assurance that the major features of your system are functioning properly.</a:t>
            </a:r>
            <a:endParaRPr lang="en-SG" dirty="0">
              <a:solidFill>
                <a:schemeClr val="tx1"/>
              </a:solidFill>
            </a:endParaRPr>
          </a:p>
        </p:txBody>
      </p:sp>
    </p:spTree>
    <p:extLst>
      <p:ext uri="{BB962C8B-B14F-4D97-AF65-F5344CB8AC3E}">
        <p14:creationId xmlns:p14="http://schemas.microsoft.com/office/powerpoint/2010/main" val="1220709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a:t>
            </a:r>
            <a:r>
              <a:rPr lang="en-SG" altLang="en-US" sz="2800" dirty="0">
                <a:solidFill>
                  <a:srgbClr val="FFFFFF"/>
                </a:solidFill>
                <a:cs typeface="Arial" panose="020B0604020202020204" pitchFamily="34" charset="0"/>
              </a:rPr>
              <a:t>How Different Test Helps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Write briefly on how different tests helps</a:t>
            </a:r>
          </a:p>
          <a:p>
            <a:pPr>
              <a:spcBef>
                <a:spcPts val="600"/>
              </a:spcBef>
              <a:spcAft>
                <a:spcPts val="600"/>
              </a:spcAft>
              <a:defRPr/>
            </a:pPr>
            <a:r>
              <a:rPr lang="en-SG" sz="2000" b="1" dirty="0">
                <a:solidFill>
                  <a:schemeClr val="tx1"/>
                </a:solidFill>
              </a:rPr>
              <a:t>Unit Test</a:t>
            </a:r>
          </a:p>
          <a:p>
            <a:pPr marL="342900" indent="-342900">
              <a:spcBef>
                <a:spcPts val="600"/>
              </a:spcBef>
              <a:spcAft>
                <a:spcPts val="600"/>
              </a:spcAft>
              <a:buFont typeface="Arial" panose="020B0604020202020204" pitchFamily="34" charset="0"/>
              <a:buChar char="•"/>
              <a:defRPr/>
            </a:pPr>
            <a:r>
              <a:rPr lang="en-GB" sz="2000" dirty="0">
                <a:solidFill>
                  <a:schemeClr val="tx1"/>
                </a:solidFill>
              </a:rPr>
              <a:t>Unit testing saves time and money</a:t>
            </a:r>
          </a:p>
          <a:p>
            <a:pPr marL="342900" indent="-342900">
              <a:spcBef>
                <a:spcPts val="600"/>
              </a:spcBef>
              <a:spcAft>
                <a:spcPts val="600"/>
              </a:spcAft>
              <a:buFont typeface="Arial" panose="020B0604020202020204" pitchFamily="34" charset="0"/>
              <a:buChar char="•"/>
              <a:defRPr/>
            </a:pPr>
            <a:r>
              <a:rPr lang="en-GB" dirty="0">
                <a:solidFill>
                  <a:schemeClr val="tx1"/>
                </a:solidFill>
              </a:rPr>
              <a:t>Unit testing helps gauge performance</a:t>
            </a:r>
          </a:p>
          <a:p>
            <a:pPr marL="342900" indent="-342900">
              <a:spcBef>
                <a:spcPts val="600"/>
              </a:spcBef>
              <a:spcAft>
                <a:spcPts val="600"/>
              </a:spcAft>
              <a:buFont typeface="Arial" panose="020B0604020202020204" pitchFamily="34" charset="0"/>
              <a:buChar char="•"/>
              <a:defRPr/>
            </a:pPr>
            <a:r>
              <a:rPr lang="en-GB" dirty="0">
                <a:solidFill>
                  <a:schemeClr val="tx1"/>
                </a:solidFill>
              </a:rPr>
              <a:t>Unit testing improves code coverage </a:t>
            </a:r>
          </a:p>
          <a:p>
            <a:pPr>
              <a:spcBef>
                <a:spcPts val="600"/>
              </a:spcBef>
              <a:spcAft>
                <a:spcPts val="600"/>
              </a:spcAft>
              <a:defRPr/>
            </a:pPr>
            <a:endParaRPr lang="en-GB" dirty="0">
              <a:solidFill>
                <a:schemeClr val="tx1"/>
              </a:solidFill>
            </a:endParaRPr>
          </a:p>
          <a:p>
            <a:pPr>
              <a:spcBef>
                <a:spcPts val="600"/>
              </a:spcBef>
              <a:spcAft>
                <a:spcPts val="600"/>
              </a:spcAft>
              <a:defRPr/>
            </a:pPr>
            <a:r>
              <a:rPr lang="en-GB" b="1" dirty="0">
                <a:solidFill>
                  <a:schemeClr val="tx1"/>
                </a:solidFill>
              </a:rPr>
              <a:t>UAT Testing</a:t>
            </a:r>
          </a:p>
          <a:p>
            <a:pPr marL="342900" indent="-342900">
              <a:spcBef>
                <a:spcPts val="600"/>
              </a:spcBef>
              <a:spcAft>
                <a:spcPts val="600"/>
              </a:spcAft>
              <a:buFont typeface="Arial" panose="020B0604020202020204" pitchFamily="34" charset="0"/>
              <a:buChar char="•"/>
              <a:defRPr/>
            </a:pPr>
            <a:r>
              <a:rPr lang="en-GB" dirty="0">
                <a:solidFill>
                  <a:schemeClr val="tx1"/>
                </a:solidFill>
              </a:rPr>
              <a:t>To confirm that the software product can perform all the business functions.</a:t>
            </a:r>
          </a:p>
          <a:p>
            <a:pPr marL="342900" indent="-342900">
              <a:spcBef>
                <a:spcPts val="600"/>
              </a:spcBef>
              <a:spcAft>
                <a:spcPts val="600"/>
              </a:spcAft>
              <a:buFont typeface="Arial" panose="020B0604020202020204" pitchFamily="34" charset="0"/>
              <a:buChar char="•"/>
              <a:defRPr/>
            </a:pPr>
            <a:r>
              <a:rPr lang="en-GB" dirty="0">
                <a:solidFill>
                  <a:schemeClr val="tx1"/>
                </a:solidFill>
              </a:rPr>
              <a:t>To confirm that the software product is usable from the end-users perspective.</a:t>
            </a:r>
          </a:p>
          <a:p>
            <a:pPr marL="342900" indent="-342900">
              <a:spcBef>
                <a:spcPts val="600"/>
              </a:spcBef>
              <a:spcAft>
                <a:spcPts val="600"/>
              </a:spcAft>
              <a:buFont typeface="Arial" panose="020B0604020202020204" pitchFamily="34" charset="0"/>
              <a:buChar char="•"/>
              <a:defRPr/>
            </a:pPr>
            <a:r>
              <a:rPr lang="en-GB" dirty="0">
                <a:solidFill>
                  <a:schemeClr val="tx1"/>
                </a:solidFill>
              </a:rPr>
              <a:t>To certify that the software product is ready to move to production.</a:t>
            </a: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Tests Selected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List the testing methods selected to test the project</a:t>
            </a:r>
          </a:p>
          <a:p>
            <a:pPr marL="342900" indent="-342900">
              <a:spcBef>
                <a:spcPts val="600"/>
              </a:spcBef>
              <a:spcAft>
                <a:spcPts val="600"/>
              </a:spcAft>
              <a:buFont typeface="Wingdings" panose="05000000000000000000" pitchFamily="2" charset="2"/>
              <a:buChar char="§"/>
              <a:defRPr/>
            </a:pPr>
            <a:r>
              <a:rPr lang="en-SG" sz="2000" b="1" dirty="0">
                <a:solidFill>
                  <a:schemeClr val="tx1"/>
                </a:solidFill>
              </a:rPr>
              <a:t>Unit Testing</a:t>
            </a:r>
          </a:p>
          <a:p>
            <a:pPr marL="342900" indent="-342900">
              <a:spcBef>
                <a:spcPts val="600"/>
              </a:spcBef>
              <a:spcAft>
                <a:spcPts val="600"/>
              </a:spcAft>
              <a:buFont typeface="Wingdings" panose="05000000000000000000" pitchFamily="2" charset="2"/>
              <a:buChar char="§"/>
              <a:defRPr/>
            </a:pPr>
            <a:r>
              <a:rPr lang="en-SG" sz="2000" b="1" dirty="0">
                <a:solidFill>
                  <a:schemeClr val="tx1"/>
                </a:solidFill>
              </a:rPr>
              <a:t>UAT Testing</a:t>
            </a: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Test Schedule</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dirty="0">
                <a:solidFill>
                  <a:schemeClr val="tx1"/>
                </a:solidFill>
              </a:rPr>
              <a:t>Create an optimal test schedule</a:t>
            </a: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a:extLst>
              <a:ext uri="{FF2B5EF4-FFF2-40B4-BE49-F238E27FC236}">
                <a16:creationId xmlns:a16="http://schemas.microsoft.com/office/drawing/2014/main" id="{AA7D9811-C94F-8590-90BC-CC34377A0889}"/>
              </a:ext>
            </a:extLst>
          </p:cNvPr>
          <p:cNvPicPr>
            <a:picLocks noChangeAspect="1"/>
          </p:cNvPicPr>
          <p:nvPr/>
        </p:nvPicPr>
        <p:blipFill>
          <a:blip r:embed="rId2"/>
          <a:stretch>
            <a:fillRect/>
          </a:stretch>
        </p:blipFill>
        <p:spPr>
          <a:xfrm>
            <a:off x="611560" y="1675638"/>
            <a:ext cx="7236296" cy="45878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619672" y="1628800"/>
            <a:ext cx="5982134" cy="2819900"/>
          </a:xfrm>
          <a:prstGeom prst="rect">
            <a:avLst/>
          </a:prstGeom>
        </p:spPr>
      </p:pic>
      <p:pic>
        <p:nvPicPr>
          <p:cNvPr id="3" name="Picture 2"/>
          <p:cNvPicPr>
            <a:picLocks noChangeAspect="1"/>
          </p:cNvPicPr>
          <p:nvPr/>
        </p:nvPicPr>
        <p:blipFill>
          <a:blip r:embed="rId3"/>
          <a:stretch>
            <a:fillRect/>
          </a:stretch>
        </p:blipFill>
        <p:spPr>
          <a:xfrm>
            <a:off x="1576209" y="4448700"/>
            <a:ext cx="6025597" cy="1932628"/>
          </a:xfrm>
          <a:prstGeom prst="rect">
            <a:avLst/>
          </a:prstGeom>
        </p:spPr>
      </p:pic>
      <p:sp>
        <p:nvSpPr>
          <p:cNvPr id="4" name="TextBox 3"/>
          <p:cNvSpPr txBox="1"/>
          <p:nvPr/>
        </p:nvSpPr>
        <p:spPr>
          <a:xfrm>
            <a:off x="323528" y="1340768"/>
            <a:ext cx="1078244" cy="369332"/>
          </a:xfrm>
          <a:prstGeom prst="rect">
            <a:avLst/>
          </a:prstGeom>
          <a:noFill/>
        </p:spPr>
        <p:txBody>
          <a:bodyPr wrap="none" rtlCol="0">
            <a:spAutoFit/>
          </a:bodyPr>
          <a:lstStyle/>
          <a:p>
            <a:r>
              <a:rPr lang="en-US" dirty="0"/>
              <a:t>Unit Test</a:t>
            </a:r>
            <a:endParaRPr lang="id-ID"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b49ea42-c776-4921-925a-6f2d18d3f7cb">
      <Terms xmlns="http://schemas.microsoft.com/office/infopath/2007/PartnerControls"/>
    </lcf76f155ced4ddcb4097134ff3c332f>
    <TaxCatchAll xmlns="7fb2fad2-2bec-4404-ace4-eb291a67956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88647A0A518049BF4ABFF3F6413FD5" ma:contentTypeVersion="10" ma:contentTypeDescription="Create a new document." ma:contentTypeScope="" ma:versionID="93fa5f609a44b960b7a0272d6975834c">
  <xsd:schema xmlns:xsd="http://www.w3.org/2001/XMLSchema" xmlns:xs="http://www.w3.org/2001/XMLSchema" xmlns:p="http://schemas.microsoft.com/office/2006/metadata/properties" xmlns:ns2="cb49ea42-c776-4921-925a-6f2d18d3f7cb" xmlns:ns3="7fb2fad2-2bec-4404-ace4-eb291a679560" targetNamespace="http://schemas.microsoft.com/office/2006/metadata/properties" ma:root="true" ma:fieldsID="7031940ede5a50c2403ad4c677a3c673" ns2:_="" ns3:_="">
    <xsd:import namespace="cb49ea42-c776-4921-925a-6f2d18d3f7cb"/>
    <xsd:import namespace="7fb2fad2-2bec-4404-ace4-eb291a67956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49ea42-c776-4921-925a-6f2d18d3f7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fb2fad2-2bec-4404-ace4-eb291a67956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42a1239-6e5d-4b86-a148-387fd8a67a23}" ma:internalName="TaxCatchAll" ma:showField="CatchAllData" ma:web="7fb2fad2-2bec-4404-ace4-eb291a6795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F3EE97-662C-45BD-AEBD-57BE7DC9224B}">
  <ds:schemaRefs>
    <ds:schemaRef ds:uri="http://purl.org/dc/terms/"/>
    <ds:schemaRef ds:uri="7fb2fad2-2bec-4404-ace4-eb291a679560"/>
    <ds:schemaRef ds:uri="http://schemas.microsoft.com/office/2006/metadata/properties"/>
    <ds:schemaRef ds:uri="http://purl.org/dc/dcmitype/"/>
    <ds:schemaRef ds:uri="http://purl.org/dc/elements/1.1/"/>
    <ds:schemaRef ds:uri="http://www.w3.org/XML/1998/namespace"/>
    <ds:schemaRef ds:uri="http://schemas.microsoft.com/office/infopath/2007/PartnerControls"/>
    <ds:schemaRef ds:uri="cb49ea42-c776-4921-925a-6f2d18d3f7cb"/>
    <ds:schemaRef ds:uri="http://schemas.microsoft.com/office/2006/documentManagement/types"/>
    <ds:schemaRef ds:uri="http://schemas.openxmlformats.org/package/2006/metadata/core-properties"/>
  </ds:schemaRefs>
</ds:datastoreItem>
</file>

<file path=customXml/itemProps2.xml><?xml version="1.0" encoding="utf-8"?>
<ds:datastoreItem xmlns:ds="http://schemas.openxmlformats.org/officeDocument/2006/customXml" ds:itemID="{EDB27C0E-C491-47DF-8F62-75D39A655B51}">
  <ds:schemaRefs>
    <ds:schemaRef ds:uri="http://schemas.microsoft.com/sharepoint/v3/contenttype/forms"/>
  </ds:schemaRefs>
</ds:datastoreItem>
</file>

<file path=customXml/itemProps3.xml><?xml version="1.0" encoding="utf-8"?>
<ds:datastoreItem xmlns:ds="http://schemas.openxmlformats.org/officeDocument/2006/customXml" ds:itemID="{F895D12A-BEE2-4953-AA50-704755A994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49ea42-c776-4921-925a-6f2d18d3f7cb"/>
    <ds:schemaRef ds:uri="7fb2fad2-2bec-4404-ace4-eb291a6795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45953</TotalTime>
  <Words>759</Words>
  <Application>Microsoft Office PowerPoint</Application>
  <PresentationFormat>On-screen Show (4:3)</PresentationFormat>
  <Paragraphs>180</Paragraphs>
  <Slides>18</Slides>
  <Notes>8</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18</vt:i4>
      </vt:variant>
    </vt:vector>
  </HeadingPairs>
  <TitlesOfParts>
    <vt:vector size="25" baseType="lpstr">
      <vt:lpstr>Arial</vt:lpstr>
      <vt:lpstr>Calibri</vt:lpstr>
      <vt:lpstr>Cambria</vt:lpstr>
      <vt:lpstr>Wingdings</vt:lpstr>
      <vt:lpstr>Office Theme</vt:lpstr>
      <vt:lpstr>1_Office Theme</vt:lpstr>
      <vt:lpstr>2_Office Theme</vt:lpstr>
      <vt:lpstr>Plan, Design, Develop, and Test Report Application </vt:lpstr>
      <vt:lpstr>Contents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 Modifications Made based On Feedback</vt:lpstr>
      <vt:lpstr>9. Modifications Made based On Feedback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Wildan Luqmanul Hakim</cp:lastModifiedBy>
  <cp:revision>1713</cp:revision>
  <cp:lastPrinted>2015-07-27T02:04:21Z</cp:lastPrinted>
  <dcterms:created xsi:type="dcterms:W3CDTF">2012-01-26T10:45:43Z</dcterms:created>
  <dcterms:modified xsi:type="dcterms:W3CDTF">2022-10-20T11:55:49Z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0x0101008C88647A0A518049BF4ABFF3F6413FD5</vt:lpwstr>
  </property>
</Properties>
</file>