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C3A"/>
    <a:srgbClr val="878787"/>
    <a:srgbClr val="535353"/>
    <a:srgbClr val="6C6C6C"/>
    <a:srgbClr val="4F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E309-88A5-4A82-9E06-602DFD39EA5A}" type="datetimeFigureOut">
              <a:rPr lang="es-AR" smtClean="0"/>
              <a:t>11/03/2014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9293-AA54-4931-8709-99DF857CEA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50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9293-AA54-4931-8709-99DF857CEA9B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75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95A-2A97-CB46-BCD8-EB544696928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616E-36AB-B64B-B485-354C235E99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gif"/><Relationship Id="rId9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114" y="1350198"/>
            <a:ext cx="6400800" cy="757144"/>
          </a:xfrm>
        </p:spPr>
        <p:txBody>
          <a:bodyPr>
            <a:normAutofit/>
          </a:bodyPr>
          <a:lstStyle/>
          <a:p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Billing Process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114" y="2087499"/>
            <a:ext cx="6400800" cy="57953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Plug-ins Involved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11" y="3404331"/>
            <a:ext cx="1507781" cy="1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Overview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261872" y="1295125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87752" y="21881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234940" y="39407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Order and Invoices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910584" y="3081253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560820" y="4836626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Invoices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4" idx="2"/>
            <a:endCxn id="6" idx="1"/>
          </p:cNvCxnSpPr>
          <p:nvPr/>
        </p:nvCxnSpPr>
        <p:spPr>
          <a:xfrm rot="16200000" flipH="1">
            <a:off x="2020062" y="2041123"/>
            <a:ext cx="472440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8" idx="1"/>
          </p:cNvCxnSpPr>
          <p:nvPr/>
        </p:nvCxnSpPr>
        <p:spPr>
          <a:xfrm rot="16200000" flipH="1">
            <a:off x="3344418" y="2935711"/>
            <a:ext cx="472440" cy="6598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2"/>
            <a:endCxn id="7" idx="1"/>
          </p:cNvCxnSpPr>
          <p:nvPr/>
        </p:nvCxnSpPr>
        <p:spPr>
          <a:xfrm rot="16200000" flipH="1">
            <a:off x="4684776" y="3811249"/>
            <a:ext cx="438912" cy="661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1"/>
          </p:cNvCxnSpPr>
          <p:nvPr/>
        </p:nvCxnSpPr>
        <p:spPr>
          <a:xfrm rot="16200000" flipH="1">
            <a:off x="5991744" y="4688173"/>
            <a:ext cx="475213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– Process Users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1"/>
            <a:ext cx="6400800" cy="16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Find all the orders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Evaluate that the order has ‘billable time’</a:t>
            </a:r>
          </a:p>
          <a:p>
            <a:pPr algn="l"/>
            <a:endParaRPr lang="en-US" sz="1200" dirty="0" smtClean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each customer…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2736755"/>
            <a:ext cx="8068772" cy="60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this we use a Plug-in…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08" y="3839158"/>
            <a:ext cx="5577188" cy="10511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33" y="3455169"/>
            <a:ext cx="5817738" cy="157151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565444" y="5399289"/>
            <a:ext cx="2085548" cy="339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1" dirty="0" err="1"/>
              <a:t>OrderFilterAnticipatedTask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942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uild="p"/>
      <p:bldP spid="5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Overview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261872" y="1295125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87752" y="21881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234940" y="39407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Order and Invoices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910584" y="3081253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560820" y="4836626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Invoices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4" idx="2"/>
            <a:endCxn id="6" idx="1"/>
          </p:cNvCxnSpPr>
          <p:nvPr/>
        </p:nvCxnSpPr>
        <p:spPr>
          <a:xfrm rot="16200000" flipH="1">
            <a:off x="2020062" y="2041123"/>
            <a:ext cx="472440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8" idx="1"/>
          </p:cNvCxnSpPr>
          <p:nvPr/>
        </p:nvCxnSpPr>
        <p:spPr>
          <a:xfrm rot="16200000" flipH="1">
            <a:off x="3344418" y="2935711"/>
            <a:ext cx="472440" cy="6598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2"/>
            <a:endCxn id="7" idx="1"/>
          </p:cNvCxnSpPr>
          <p:nvPr/>
        </p:nvCxnSpPr>
        <p:spPr>
          <a:xfrm rot="16200000" flipH="1">
            <a:off x="4684776" y="3811249"/>
            <a:ext cx="438912" cy="661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1"/>
          </p:cNvCxnSpPr>
          <p:nvPr/>
        </p:nvCxnSpPr>
        <p:spPr>
          <a:xfrm rot="16200000" flipH="1">
            <a:off x="5991744" y="4688173"/>
            <a:ext cx="475213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7626812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– Process Orders and 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1"/>
            <a:ext cx="6400800" cy="16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Find which periods needs to be invoiced</a:t>
            </a:r>
          </a:p>
          <a:p>
            <a:pPr algn="l"/>
            <a:endParaRPr lang="en-US" sz="1200" dirty="0" smtClean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each order…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2736755"/>
            <a:ext cx="8068772" cy="60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this we use a Plug-in…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29224" y="5127280"/>
            <a:ext cx="2129744" cy="56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1" dirty="0" err="1" smtClean="0"/>
              <a:t>OrderPeriodAnticipateTask</a:t>
            </a:r>
            <a:endParaRPr lang="en-US" sz="1200" i="1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1" dirty="0" err="1"/>
              <a:t>ProRateOrderPeriodTask</a:t>
            </a:r>
            <a:endParaRPr lang="en-US" sz="12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5" y="3429000"/>
            <a:ext cx="7478169" cy="13908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65" y="3700954"/>
            <a:ext cx="3006379" cy="8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uild="p"/>
      <p:bldP spid="5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7626812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– Process Orders and 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2"/>
            <a:ext cx="6400800" cy="5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Invoices that are overdue and not paid might need to get into the latest invoice as </a:t>
            </a:r>
            <a:r>
              <a:rPr lang="en-US" sz="1200" dirty="0" smtClean="0"/>
              <a:t>well.</a:t>
            </a:r>
            <a:endParaRPr lang="en-US" sz="1200" dirty="0" smtClean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Overdue Invoices…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2627120"/>
            <a:ext cx="8068772" cy="60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this we use a Plug-in…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575344" y="4840798"/>
            <a:ext cx="2568656" cy="78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1" dirty="0" err="1"/>
              <a:t>NegativeBalanceInvoiceFilterTask</a:t>
            </a:r>
            <a:endParaRPr lang="en-US" sz="1200" i="1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1" dirty="0" err="1"/>
              <a:t>NoInvoiceFilterTask</a:t>
            </a:r>
            <a:endParaRPr lang="en-US" sz="1200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58" y="3493958"/>
            <a:ext cx="6387327" cy="11238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0" y="3204156"/>
            <a:ext cx="4136602" cy="30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uild="p"/>
      <p:bldP spid="5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Overview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261872" y="1295125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87752" y="21881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234940" y="39407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Order and Invoices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910584" y="3081253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560820" y="4836626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Invoices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4" idx="2"/>
            <a:endCxn id="6" idx="1"/>
          </p:cNvCxnSpPr>
          <p:nvPr/>
        </p:nvCxnSpPr>
        <p:spPr>
          <a:xfrm rot="16200000" flipH="1">
            <a:off x="2020062" y="2041123"/>
            <a:ext cx="472440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8" idx="1"/>
          </p:cNvCxnSpPr>
          <p:nvPr/>
        </p:nvCxnSpPr>
        <p:spPr>
          <a:xfrm rot="16200000" flipH="1">
            <a:off x="3344418" y="2935711"/>
            <a:ext cx="472440" cy="6598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2"/>
            <a:endCxn id="7" idx="1"/>
          </p:cNvCxnSpPr>
          <p:nvPr/>
        </p:nvCxnSpPr>
        <p:spPr>
          <a:xfrm rot="16200000" flipH="1">
            <a:off x="4684776" y="3811249"/>
            <a:ext cx="438912" cy="661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1"/>
          </p:cNvCxnSpPr>
          <p:nvPr/>
        </p:nvCxnSpPr>
        <p:spPr>
          <a:xfrm rot="16200000" flipH="1">
            <a:off x="5991744" y="4688173"/>
            <a:ext cx="475213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7626812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– Generate Invoices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2"/>
            <a:ext cx="6400800" cy="163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Once we have all the orders and invoices for a customer, we are ready to generate an invoice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The invoice is composed by basically ‘copying’ lines from the orders into it.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A plug-in takes care of this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This is a common spot to ‘slide’ extra lines into invoices… example: Sales Tax (VAT)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Take the orders and generate them into invoices…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8300" y="2864771"/>
            <a:ext cx="8068772" cy="60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this we use a Plug-in…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61" y="3873121"/>
            <a:ext cx="5973009" cy="9431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0" y="3458725"/>
            <a:ext cx="63064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8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mvidal\AppData\Local\Microsoft\Windows\Temporary Internet Files\Content.IE5\P2EUJF04\MM900282747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80" y="784522"/>
            <a:ext cx="1401494" cy="14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mvidal\AppData\Local\Microsoft\Windows\Temporary Internet Files\Content.IE5\SUGZFXOX\MC900078622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862595"/>
            <a:ext cx="1230355" cy="264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mvidal\AppData\Local\Microsoft\Windows\Temporary Internet Files\Content.IE5\0VZH8L7A\MC900078711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62" y="2625039"/>
            <a:ext cx="1201926" cy="29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mvidal\AppData\Local\Microsoft\Windows\Temporary Internet Files\Content.IE5\98ZFNT1Q\MC900384172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6" y="3894594"/>
            <a:ext cx="1538287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mvidal\AppData\Local\Microsoft\Windows\Temporary Internet Files\Content.IE5\P2EUJF04\MC900304311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22" y="2495213"/>
            <a:ext cx="1069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mvidal\AppData\Local\Microsoft\Windows\Temporary Internet Files\Content.IE5\SUGZFXOX\MC900441902[1].w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72" y="698163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mvidal\AppData\Local\Microsoft\Windows\Temporary Internet Files\Content.IE5\0VZH8L7A\MC900441930[1]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4020599"/>
            <a:ext cx="197802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6882" y="2165297"/>
            <a:ext cx="4854332" cy="54864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7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4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What is it?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The billing process is a batch process that generates invoices…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42239" y="2244224"/>
            <a:ext cx="2341907" cy="2125379"/>
            <a:chOff x="3401046" y="2366310"/>
            <a:chExt cx="2341907" cy="2125379"/>
          </a:xfrm>
        </p:grpSpPr>
        <p:grpSp>
          <p:nvGrpSpPr>
            <p:cNvPr id="7" name="Grupo 6"/>
            <p:cNvGrpSpPr/>
            <p:nvPr/>
          </p:nvGrpSpPr>
          <p:grpSpPr>
            <a:xfrm>
              <a:off x="3522691" y="3129266"/>
              <a:ext cx="2140950" cy="705540"/>
              <a:chOff x="144570" y="1357095"/>
              <a:chExt cx="2140950" cy="705540"/>
            </a:xfrm>
          </p:grpSpPr>
          <p:sp>
            <p:nvSpPr>
              <p:cNvPr id="26" name="Rectángulo 25"/>
              <p:cNvSpPr/>
              <p:nvPr/>
            </p:nvSpPr>
            <p:spPr>
              <a:xfrm>
                <a:off x="144570" y="1357095"/>
                <a:ext cx="2140950" cy="70554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ángulo 26"/>
              <p:cNvSpPr/>
              <p:nvPr/>
            </p:nvSpPr>
            <p:spPr>
              <a:xfrm>
                <a:off x="144570" y="1357095"/>
                <a:ext cx="2140950" cy="7055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100" kern="1200" dirty="0" smtClean="0"/>
                  <a:t>Orders</a:t>
                </a:r>
                <a:endParaRPr lang="en-US" sz="3100" kern="1200" dirty="0"/>
              </a:p>
            </p:txBody>
          </p:sp>
        </p:grpSp>
        <p:sp>
          <p:nvSpPr>
            <p:cNvPr id="8" name="Elipse 7"/>
            <p:cNvSpPr/>
            <p:nvPr/>
          </p:nvSpPr>
          <p:spPr>
            <a:xfrm>
              <a:off x="3520258" y="2914685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8"/>
            <p:cNvSpPr/>
            <p:nvPr/>
          </p:nvSpPr>
          <p:spPr>
            <a:xfrm>
              <a:off x="3639470" y="2676261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ipse 9"/>
            <p:cNvSpPr/>
            <p:nvPr/>
          </p:nvSpPr>
          <p:spPr>
            <a:xfrm>
              <a:off x="3925579" y="2723946"/>
              <a:ext cx="267618" cy="2676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ipse 10"/>
            <p:cNvSpPr/>
            <p:nvPr/>
          </p:nvSpPr>
          <p:spPr>
            <a:xfrm>
              <a:off x="4164003" y="2461679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11"/>
            <p:cNvSpPr/>
            <p:nvPr/>
          </p:nvSpPr>
          <p:spPr>
            <a:xfrm>
              <a:off x="4473954" y="2366310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ipse 12"/>
            <p:cNvSpPr/>
            <p:nvPr/>
          </p:nvSpPr>
          <p:spPr>
            <a:xfrm>
              <a:off x="4855433" y="2533206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5093857" y="2652418"/>
              <a:ext cx="267618" cy="2676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5427650" y="2914685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5570705" y="3176951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4330900" y="2676261"/>
              <a:ext cx="437921" cy="43792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3401046" y="3582272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3544101" y="3796854"/>
              <a:ext cx="267618" cy="2676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19"/>
            <p:cNvSpPr/>
            <p:nvPr/>
          </p:nvSpPr>
          <p:spPr>
            <a:xfrm>
              <a:off x="3901737" y="3987593"/>
              <a:ext cx="389263" cy="38926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Elipse 20"/>
            <p:cNvSpPr/>
            <p:nvPr/>
          </p:nvSpPr>
          <p:spPr>
            <a:xfrm>
              <a:off x="4402427" y="4297544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ipse 21"/>
            <p:cNvSpPr/>
            <p:nvPr/>
          </p:nvSpPr>
          <p:spPr>
            <a:xfrm>
              <a:off x="4497797" y="3987593"/>
              <a:ext cx="267618" cy="2676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ipse 22"/>
            <p:cNvSpPr/>
            <p:nvPr/>
          </p:nvSpPr>
          <p:spPr>
            <a:xfrm>
              <a:off x="4736221" y="4321387"/>
              <a:ext cx="170302" cy="1703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Elipse 23"/>
            <p:cNvSpPr/>
            <p:nvPr/>
          </p:nvSpPr>
          <p:spPr>
            <a:xfrm>
              <a:off x="4950802" y="3939908"/>
              <a:ext cx="389263" cy="38926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ipse 24"/>
            <p:cNvSpPr/>
            <p:nvPr/>
          </p:nvSpPr>
          <p:spPr>
            <a:xfrm>
              <a:off x="5475335" y="3844538"/>
              <a:ext cx="267618" cy="26761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8" name="Cheurón 27"/>
          <p:cNvSpPr/>
          <p:nvPr/>
        </p:nvSpPr>
        <p:spPr>
          <a:xfrm>
            <a:off x="3782404" y="2569406"/>
            <a:ext cx="785958" cy="1500480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heurón 28"/>
          <p:cNvSpPr/>
          <p:nvPr/>
        </p:nvSpPr>
        <p:spPr>
          <a:xfrm>
            <a:off x="4425461" y="2569406"/>
            <a:ext cx="785958" cy="1500480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Grupo 29"/>
          <p:cNvGrpSpPr/>
          <p:nvPr/>
        </p:nvGrpSpPr>
        <p:grpSpPr>
          <a:xfrm>
            <a:off x="5617051" y="2339593"/>
            <a:ext cx="1821994" cy="1821994"/>
            <a:chOff x="3879589" y="827375"/>
            <a:chExt cx="1821994" cy="1821994"/>
          </a:xfrm>
        </p:grpSpPr>
        <p:sp>
          <p:nvSpPr>
            <p:cNvPr id="31" name="Elipse 30"/>
            <p:cNvSpPr/>
            <p:nvPr/>
          </p:nvSpPr>
          <p:spPr>
            <a:xfrm>
              <a:off x="3879589" y="827375"/>
              <a:ext cx="1821994" cy="182199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Elipse 4"/>
            <p:cNvSpPr/>
            <p:nvPr/>
          </p:nvSpPr>
          <p:spPr>
            <a:xfrm>
              <a:off x="4146414" y="1094200"/>
              <a:ext cx="1288344" cy="1288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Invoices</a:t>
              </a:r>
              <a:endParaRPr lang="en-US" sz="3100" kern="1200" dirty="0"/>
            </a:p>
          </p:txBody>
        </p:sp>
      </p:grpSp>
      <p:sp>
        <p:nvSpPr>
          <p:cNvPr id="34" name="Subtitle 2"/>
          <p:cNvSpPr txBox="1">
            <a:spLocks/>
          </p:cNvSpPr>
          <p:nvPr/>
        </p:nvSpPr>
        <p:spPr>
          <a:xfrm>
            <a:off x="2277414" y="4788918"/>
            <a:ext cx="6400800" cy="457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535353"/>
                </a:solidFill>
                <a:latin typeface="Helvetica"/>
                <a:cs typeface="Helvetica"/>
              </a:rPr>
              <a:t>…it might be the most important batch process of a billing system.</a:t>
            </a:r>
          </a:p>
        </p:txBody>
      </p:sp>
    </p:spTree>
    <p:extLst>
      <p:ext uri="{BB962C8B-B14F-4D97-AF65-F5344CB8AC3E}">
        <p14:creationId xmlns:p14="http://schemas.microsoft.com/office/powerpoint/2010/main" val="1183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Overview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261872" y="1295125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87752" y="21881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234940" y="39407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Order and Invoices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910584" y="3081253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560820" y="4836626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Invoices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4" idx="2"/>
            <a:endCxn id="6" idx="1"/>
          </p:cNvCxnSpPr>
          <p:nvPr/>
        </p:nvCxnSpPr>
        <p:spPr>
          <a:xfrm rot="16200000" flipH="1">
            <a:off x="2020062" y="2041123"/>
            <a:ext cx="472440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8" idx="1"/>
          </p:cNvCxnSpPr>
          <p:nvPr/>
        </p:nvCxnSpPr>
        <p:spPr>
          <a:xfrm rot="16200000" flipH="1">
            <a:off x="3344418" y="2935711"/>
            <a:ext cx="472440" cy="6598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2"/>
            <a:endCxn id="7" idx="1"/>
          </p:cNvCxnSpPr>
          <p:nvPr/>
        </p:nvCxnSpPr>
        <p:spPr>
          <a:xfrm rot="16200000" flipH="1">
            <a:off x="4684776" y="3811249"/>
            <a:ext cx="438912" cy="661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1"/>
          </p:cNvCxnSpPr>
          <p:nvPr/>
        </p:nvCxnSpPr>
        <p:spPr>
          <a:xfrm rot="16200000" flipH="1">
            <a:off x="5991744" y="4688173"/>
            <a:ext cx="475213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Summary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603504" y="2093976"/>
            <a:ext cx="5641848" cy="685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each </a:t>
            </a: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03504" y="2624328"/>
            <a:ext cx="1911096" cy="1490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Reviews the billing process configuration: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Next </a:t>
            </a:r>
            <a:r>
              <a:rPr lang="en-US" sz="1400" dirty="0">
                <a:solidFill>
                  <a:schemeClr val="tx1"/>
                </a:solidFill>
              </a:rPr>
              <a:t>run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Review Report required</a:t>
            </a:r>
            <a:r>
              <a:rPr lang="en-US" sz="1400" dirty="0">
                <a:solidFill>
                  <a:schemeClr val="tx1"/>
                </a:solidFill>
              </a:rPr>
              <a:t>, approved?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2514600" y="2436876"/>
            <a:ext cx="3730752" cy="685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each </a:t>
            </a:r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2514600" y="2967228"/>
            <a:ext cx="1783080" cy="1490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Check </a:t>
            </a:r>
            <a:r>
              <a:rPr lang="en-US" sz="1400" dirty="0" smtClean="0">
                <a:solidFill>
                  <a:schemeClr val="tx1"/>
                </a:solidFill>
              </a:rPr>
              <a:t>if it needs to be billed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Generate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Process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Notify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297680" y="3310128"/>
            <a:ext cx="1591056" cy="1490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if the order should be included for the period being billed.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Determine the periods to invoice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4297680" y="2790038"/>
            <a:ext cx="1947672" cy="6858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each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2" name="Multidocumento 11"/>
          <p:cNvSpPr/>
          <p:nvPr/>
        </p:nvSpPr>
        <p:spPr>
          <a:xfrm>
            <a:off x="6857642" y="2093976"/>
            <a:ext cx="1628348" cy="153162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28669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- Transaction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Each step is isolated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1"/>
            <a:ext cx="6400800" cy="88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Transactions allow for a customer to fail, without the whole process failing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Each step is wrapped in a </a:t>
            </a:r>
            <a:r>
              <a:rPr lang="en-US" sz="1200" dirty="0" smtClean="0"/>
              <a:t>transaction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/>
              <a:t>This means we are using ‘nested’ transactions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 smtClean="0"/>
          </a:p>
        </p:txBody>
      </p:sp>
      <p:grpSp>
        <p:nvGrpSpPr>
          <p:cNvPr id="14" name="Group 3"/>
          <p:cNvGrpSpPr/>
          <p:nvPr/>
        </p:nvGrpSpPr>
        <p:grpSpPr>
          <a:xfrm>
            <a:off x="356461" y="3233101"/>
            <a:ext cx="8516319" cy="2402238"/>
            <a:chOff x="356461" y="3425125"/>
            <a:chExt cx="8516319" cy="2402238"/>
          </a:xfrm>
        </p:grpSpPr>
        <p:sp>
          <p:nvSpPr>
            <p:cNvPr id="15" name="Rectangle 7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3748936" y="3425125"/>
              <a:ext cx="1731368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Code Example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482879" y="4066231"/>
              <a:ext cx="82634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try {</a:t>
              </a:r>
            </a:p>
            <a:p>
              <a:r>
                <a:rPr lang="en-US" sz="1200" i="1" dirty="0" smtClean="0">
                  <a:latin typeface="Courier New" pitchFamily="49" charset="0"/>
                  <a:cs typeface="Courier New" pitchFamily="49" charset="0"/>
                </a:rPr>
                <a:t>    …Process 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a </a:t>
              </a:r>
              <a:r>
                <a:rPr lang="en-US" sz="1200" i="1" dirty="0" smtClean="0">
                  <a:latin typeface="Courier New" pitchFamily="49" charset="0"/>
                  <a:cs typeface="Courier New" pitchFamily="49" charset="0"/>
                </a:rPr>
                <a:t>user…</a:t>
              </a:r>
              <a:endParaRPr lang="en-US" sz="1200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200" b="1" i="1" dirty="0">
                  <a:latin typeface="Courier New" pitchFamily="49" charset="0"/>
                  <a:cs typeface="Courier New" pitchFamily="49" charset="0"/>
                </a:rPr>
                <a:t>catch (</a:t>
              </a:r>
              <a:r>
                <a:rPr lang="en-US" sz="1200" b="1" i="1" dirty="0" err="1">
                  <a:latin typeface="Courier New" pitchFamily="49" charset="0"/>
                  <a:cs typeface="Courier New" pitchFamily="49" charset="0"/>
                </a:rPr>
                <a:t>Throwable</a:t>
              </a:r>
              <a:r>
                <a:rPr lang="en-US" sz="1200" b="1" i="1" dirty="0">
                  <a:latin typeface="Courier New" pitchFamily="49" charset="0"/>
                  <a:cs typeface="Courier New" pitchFamily="49" charset="0"/>
                </a:rPr>
                <a:t> e)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sz="1200" i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i="1" dirty="0" err="1" smtClean="0">
                  <a:latin typeface="Courier New" pitchFamily="49" charset="0"/>
                  <a:cs typeface="Courier New" pitchFamily="49" charset="0"/>
                </a:rPr>
                <a:t>LOG.error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("Exception caught when processing the user " + </a:t>
              </a:r>
              <a:r>
                <a:rPr lang="en-US" sz="1200" i="1" dirty="0" err="1">
                  <a:latin typeface="Courier New" pitchFamily="49" charset="0"/>
                  <a:cs typeface="Courier New" pitchFamily="49" charset="0"/>
                </a:rPr>
                <a:t>userId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, e);</a:t>
              </a:r>
            </a:p>
            <a:p>
              <a:r>
                <a:rPr lang="en-US" sz="1200" i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i="1" dirty="0" err="1" smtClean="0">
                  <a:latin typeface="Courier New" pitchFamily="49" charset="0"/>
                  <a:cs typeface="Courier New" pitchFamily="49" charset="0"/>
                </a:rPr>
                <a:t>TransactionAspectSupport.currentTransactionStatus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1200" i="1" dirty="0" err="1">
                  <a:latin typeface="Courier New" pitchFamily="49" charset="0"/>
                  <a:cs typeface="Courier New" pitchFamily="49" charset="0"/>
                </a:rPr>
                <a:t>setRollbackOnly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en-US" sz="1200" i="1" u="sng" dirty="0" smtClean="0">
                  <a:latin typeface="Courier New" pitchFamily="49" charset="0"/>
                  <a:cs typeface="Courier New" pitchFamily="49" charset="0"/>
                </a:rPr>
                <a:t>rollback!</a:t>
              </a:r>
              <a:endParaRPr lang="en-US" sz="1200" i="1" u="sng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i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b="1" i="1" dirty="0">
                  <a:latin typeface="Courier New" pitchFamily="49" charset="0"/>
                  <a:cs typeface="Courier New" pitchFamily="49" charset="0"/>
                </a:rPr>
                <a:t>return null;</a:t>
              </a:r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 // the user was not processed</a:t>
              </a:r>
            </a:p>
            <a:p>
              <a:r>
                <a:rPr lang="en-US" sz="1200" i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Overview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261872" y="1295125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87752" y="21881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234940" y="39407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Order and Invoices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910584" y="3081253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560820" y="4836626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Invoices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4" idx="2"/>
            <a:endCxn id="6" idx="1"/>
          </p:cNvCxnSpPr>
          <p:nvPr/>
        </p:nvCxnSpPr>
        <p:spPr>
          <a:xfrm rot="16200000" flipH="1">
            <a:off x="2020062" y="2041123"/>
            <a:ext cx="472440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8" idx="1"/>
          </p:cNvCxnSpPr>
          <p:nvPr/>
        </p:nvCxnSpPr>
        <p:spPr>
          <a:xfrm rot="16200000" flipH="1">
            <a:off x="3344418" y="2935711"/>
            <a:ext cx="472440" cy="6598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2"/>
            <a:endCxn id="7" idx="1"/>
          </p:cNvCxnSpPr>
          <p:nvPr/>
        </p:nvCxnSpPr>
        <p:spPr>
          <a:xfrm rot="16200000" flipH="1">
            <a:off x="4684776" y="3811249"/>
            <a:ext cx="438912" cy="661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1"/>
          </p:cNvCxnSpPr>
          <p:nvPr/>
        </p:nvCxnSpPr>
        <p:spPr>
          <a:xfrm rot="16200000" flipH="1">
            <a:off x="5991744" y="4688173"/>
            <a:ext cx="475213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- Trigger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1"/>
            <a:ext cx="6400800" cy="16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have a Scheduled Task that can be configured to be triggered at a specific time and repeated in an interval.</a:t>
            </a:r>
            <a:endParaRPr lang="en-US" sz="1200" dirty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i="1" dirty="0" smtClean="0"/>
              <a:t>BillingProcessTask.java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200" dirty="0" smtClean="0"/>
              <a:t>We can override the setting to turn it off in the </a:t>
            </a:r>
            <a:r>
              <a:rPr lang="en-US" sz="1200" i="1" dirty="0" err="1" smtClean="0"/>
              <a:t>jbilling.properties</a:t>
            </a:r>
            <a:r>
              <a:rPr lang="en-US" sz="1200" i="1" dirty="0" smtClean="0"/>
              <a:t> </a:t>
            </a:r>
            <a:r>
              <a:rPr lang="en-US" sz="1200" dirty="0" smtClean="0"/>
              <a:t>file </a:t>
            </a:r>
            <a:r>
              <a:rPr lang="en-US" sz="1200" dirty="0"/>
              <a:t>using this property </a:t>
            </a:r>
            <a:r>
              <a:rPr lang="en-US" sz="1200" i="1" dirty="0" err="1"/>
              <a:t>process.run_billing</a:t>
            </a:r>
            <a:r>
              <a:rPr lang="en-US" sz="1200" i="1" dirty="0"/>
              <a:t>=false</a:t>
            </a:r>
            <a:endParaRPr lang="en-US" sz="1200" i="1" dirty="0" smtClean="0"/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163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Overview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261872" y="1295125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87752" y="21881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234940" y="3940789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Order and Invoices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910584" y="3081253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560820" y="4836626"/>
            <a:ext cx="1325880" cy="8412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Invoices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4" idx="2"/>
            <a:endCxn id="6" idx="1"/>
          </p:cNvCxnSpPr>
          <p:nvPr/>
        </p:nvCxnSpPr>
        <p:spPr>
          <a:xfrm rot="16200000" flipH="1">
            <a:off x="2020062" y="2041123"/>
            <a:ext cx="472440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8" idx="1"/>
          </p:cNvCxnSpPr>
          <p:nvPr/>
        </p:nvCxnSpPr>
        <p:spPr>
          <a:xfrm rot="16200000" flipH="1">
            <a:off x="3344418" y="2935711"/>
            <a:ext cx="472440" cy="6598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2"/>
            <a:endCxn id="7" idx="1"/>
          </p:cNvCxnSpPr>
          <p:nvPr/>
        </p:nvCxnSpPr>
        <p:spPr>
          <a:xfrm rot="16200000" flipH="1">
            <a:off x="4684776" y="3811249"/>
            <a:ext cx="438912" cy="661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1"/>
          </p:cNvCxnSpPr>
          <p:nvPr/>
        </p:nvCxnSpPr>
        <p:spPr>
          <a:xfrm rot="16200000" flipH="1">
            <a:off x="5991744" y="4688173"/>
            <a:ext cx="475213" cy="662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Steps – Process Company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00" y="1842531"/>
            <a:ext cx="6400800" cy="16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dirty="0" smtClean="0"/>
              <a:t>We check the “Next Run Date”.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 smtClean="0"/>
              <a:t>Check if a “Process Review” is needed.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 smtClean="0"/>
              <a:t>Find applicable customers.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For each company…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300" y="2736755"/>
            <a:ext cx="8068772" cy="609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If a Billing Process is necessary for the company, then we need to find all the applicable customers. This is done with a Plug-in…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49" y="3858285"/>
            <a:ext cx="6932874" cy="10761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9" y="3428999"/>
            <a:ext cx="712569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7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jBill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Template</Template>
  <TotalTime>879</TotalTime>
  <Words>531</Words>
  <Application>Microsoft Office PowerPoint</Application>
  <PresentationFormat>Presentación en pantalla (4:3)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jBilling Template</vt:lpstr>
      <vt:lpstr>Billing Process</vt:lpstr>
      <vt:lpstr>What is it?</vt:lpstr>
      <vt:lpstr>Overview</vt:lpstr>
      <vt:lpstr>Steps</vt:lpstr>
      <vt:lpstr>Steps - Transaction</vt:lpstr>
      <vt:lpstr>Overview</vt:lpstr>
      <vt:lpstr>Steps - Trigger</vt:lpstr>
      <vt:lpstr>Overview</vt:lpstr>
      <vt:lpstr>Steps – Process Company</vt:lpstr>
      <vt:lpstr>Overview</vt:lpstr>
      <vt:lpstr>Steps – Process Users</vt:lpstr>
      <vt:lpstr>Overview</vt:lpstr>
      <vt:lpstr>Steps – Process Orders and Invoices</vt:lpstr>
      <vt:lpstr>Steps – Process Orders and Invoices</vt:lpstr>
      <vt:lpstr>Overview</vt:lpstr>
      <vt:lpstr>Steps – Generate Invoices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jmvidal</dc:creator>
  <cp:lastModifiedBy>Juan Vidal</cp:lastModifiedBy>
  <cp:revision>234</cp:revision>
  <dcterms:created xsi:type="dcterms:W3CDTF">2013-03-20T12:08:25Z</dcterms:created>
  <dcterms:modified xsi:type="dcterms:W3CDTF">2014-03-11T17:37:00Z</dcterms:modified>
</cp:coreProperties>
</file>