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3" r:id="rId3"/>
    <p:sldId id="257" r:id="rId4"/>
    <p:sldId id="258" r:id="rId5"/>
    <p:sldId id="259" r:id="rId6"/>
    <p:sldId id="284" r:id="rId7"/>
    <p:sldId id="260" r:id="rId8"/>
    <p:sldId id="261" r:id="rId9"/>
    <p:sldId id="262" r:id="rId10"/>
    <p:sldId id="263" r:id="rId11"/>
    <p:sldId id="264" r:id="rId12"/>
    <p:sldId id="265" r:id="rId13"/>
    <p:sldId id="285" r:id="rId14"/>
    <p:sldId id="269" r:id="rId15"/>
    <p:sldId id="279" r:id="rId16"/>
    <p:sldId id="270" r:id="rId17"/>
    <p:sldId id="271" r:id="rId18"/>
    <p:sldId id="272" r:id="rId19"/>
    <p:sldId id="273" r:id="rId20"/>
    <p:sldId id="274" r:id="rId21"/>
    <p:sldId id="275" r:id="rId22"/>
    <p:sldId id="276" r:id="rId23"/>
    <p:sldId id="277" r:id="rId24"/>
    <p:sldId id="278" r:id="rId25"/>
    <p:sldId id="280" r:id="rId26"/>
    <p:sldId id="281" r:id="rId27"/>
    <p:sldId id="286" r:id="rId28"/>
    <p:sldId id="287" r:id="rId29"/>
    <p:sldId id="288" r:id="rId30"/>
    <p:sldId id="289" r:id="rId31"/>
    <p:sldId id="290" r:id="rId32"/>
    <p:sldId id="291" r:id="rId33"/>
    <p:sldId id="296" r:id="rId34"/>
    <p:sldId id="294" r:id="rId35"/>
    <p:sldId id="29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BC3A"/>
    <a:srgbClr val="878787"/>
    <a:srgbClr val="535353"/>
    <a:srgbClr val="6C6C6C"/>
    <a:srgbClr val="4F65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98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3E9CD3-2AAF-4A9F-9A10-574BABF40499}" type="datetimeFigureOut">
              <a:rPr lang="es-AR" smtClean="0"/>
              <a:t>05/07/2013</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67D10-F76F-4DC2-B028-7277A1495BFA}" type="slidenum">
              <a:rPr lang="es-AR" smtClean="0"/>
              <a:t>‹#›</a:t>
            </a:fld>
            <a:endParaRPr lang="es-AR"/>
          </a:p>
        </p:txBody>
      </p:sp>
    </p:spTree>
    <p:extLst>
      <p:ext uri="{BB962C8B-B14F-4D97-AF65-F5344CB8AC3E}">
        <p14:creationId xmlns:p14="http://schemas.microsoft.com/office/powerpoint/2010/main" val="172201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289379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221792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284105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421072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6895A-2A97-CB46-BCD8-EB5446969289}"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412164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F6895A-2A97-CB46-BCD8-EB5446969289}"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112068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F6895A-2A97-CB46-BCD8-EB5446969289}" type="datetimeFigureOut">
              <a:rPr lang="en-US" smtClean="0"/>
              <a:t>7/5/2013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136841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6895A-2A97-CB46-BCD8-EB5446969289}" type="datetimeFigureOut">
              <a:rPr lang="en-US" smtClean="0"/>
              <a:t>7/5/2013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205825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6895A-2A97-CB46-BCD8-EB5446969289}" type="datetimeFigureOut">
              <a:rPr lang="en-US" smtClean="0"/>
              <a:t>7/5/2013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147909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6895A-2A97-CB46-BCD8-EB5446969289}"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11264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6895A-2A97-CB46-BCD8-EB5446969289}"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320142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6895A-2A97-CB46-BCD8-EB5446969289}" type="datetimeFigureOut">
              <a:rPr lang="en-US" smtClean="0"/>
              <a:t>7/5/2013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D616E-36AB-B64B-B485-354C235E9983}" type="slidenum">
              <a:rPr lang="en-US" smtClean="0"/>
              <a:t>‹#›</a:t>
            </a:fld>
            <a:endParaRPr lang="en-US"/>
          </a:p>
        </p:txBody>
      </p:sp>
    </p:spTree>
    <p:extLst>
      <p:ext uri="{BB962C8B-B14F-4D97-AF65-F5344CB8AC3E}">
        <p14:creationId xmlns:p14="http://schemas.microsoft.com/office/powerpoint/2010/main" val="352108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gif"/><Relationship Id="rId7" Type="http://schemas.openxmlformats.org/officeDocument/2006/relationships/image" Target="../media/image8.w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0.wmf"/></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2293473"/>
            <a:ext cx="6400800" cy="757144"/>
          </a:xfrm>
        </p:spPr>
        <p:txBody>
          <a:bodyPr>
            <a:normAutofit/>
          </a:bodyPr>
          <a:lstStyle/>
          <a:p>
            <a:pPr algn="l"/>
            <a:r>
              <a:rPr lang="en-US" sz="3200" spc="-60" dirty="0" smtClean="0">
                <a:solidFill>
                  <a:srgbClr val="4F65C4"/>
                </a:solidFill>
                <a:latin typeface="Helvetica"/>
                <a:cs typeface="Helvetica"/>
              </a:rPr>
              <a:t>Branches &amp; GIT</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3050617"/>
            <a:ext cx="6400800" cy="579531"/>
          </a:xfrm>
        </p:spPr>
        <p:txBody>
          <a:bodyPr>
            <a:normAutofit/>
          </a:bodyPr>
          <a:lstStyle/>
          <a:p>
            <a:pPr algn="l"/>
            <a:r>
              <a:rPr lang="en-US" sz="2000" dirty="0">
                <a:solidFill>
                  <a:srgbClr val="535353"/>
                </a:solidFill>
                <a:latin typeface="Helvetica"/>
                <a:cs typeface="Helvetica"/>
              </a:rPr>
              <a:t>Where to put what you do, and how.</a:t>
            </a:r>
          </a:p>
        </p:txBody>
      </p:sp>
    </p:spTree>
    <p:extLst>
      <p:ext uri="{BB962C8B-B14F-4D97-AF65-F5344CB8AC3E}">
        <p14:creationId xmlns:p14="http://schemas.microsoft.com/office/powerpoint/2010/main" val="2186271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Branches</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a:solidFill>
                  <a:srgbClr val="535353"/>
                </a:solidFill>
                <a:latin typeface="Helvetica"/>
                <a:cs typeface="Helvetica"/>
              </a:rPr>
              <a:t>Private releases</a:t>
            </a:r>
          </a:p>
        </p:txBody>
      </p:sp>
      <p:sp>
        <p:nvSpPr>
          <p:cNvPr id="6" name="Subtitle 2"/>
          <p:cNvSpPr txBox="1">
            <a:spLocks/>
          </p:cNvSpPr>
          <p:nvPr/>
        </p:nvSpPr>
        <p:spPr>
          <a:xfrm>
            <a:off x="541185" y="2165685"/>
            <a:ext cx="6400800" cy="2337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a:solidFill>
                  <a:srgbClr val="878787"/>
                </a:solidFill>
                <a:latin typeface="Helvetica"/>
                <a:cs typeface="Helvetica"/>
              </a:rPr>
              <a:t>We always start a new project with a new </a:t>
            </a:r>
            <a:r>
              <a:rPr lang="en-US" sz="1200" dirty="0" smtClean="0">
                <a:solidFill>
                  <a:srgbClr val="878787"/>
                </a:solidFill>
                <a:latin typeface="Helvetica"/>
                <a:cs typeface="Helvetica"/>
              </a:rPr>
              <a:t>repository.</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a:solidFill>
                  <a:srgbClr val="878787"/>
                </a:solidFill>
                <a:latin typeface="Helvetica"/>
                <a:cs typeface="Helvetica"/>
              </a:rPr>
              <a:t>The repository is hosted in </a:t>
            </a:r>
            <a:r>
              <a:rPr lang="en-US" sz="1200" dirty="0" smtClean="0">
                <a:solidFill>
                  <a:srgbClr val="878787"/>
                </a:solidFill>
                <a:latin typeface="Helvetica"/>
                <a:cs typeface="Helvetica"/>
              </a:rPr>
              <a:t>GitHub.</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a:solidFill>
                  <a:srgbClr val="878787"/>
                </a:solidFill>
                <a:latin typeface="Helvetica"/>
                <a:cs typeface="Helvetica"/>
              </a:rPr>
              <a:t>The repository is started from a release branch: use the latest stable </a:t>
            </a:r>
            <a:r>
              <a:rPr lang="en-US" sz="1200" dirty="0" smtClean="0">
                <a:solidFill>
                  <a:srgbClr val="878787"/>
                </a:solidFill>
                <a:latin typeface="Helvetica"/>
                <a:cs typeface="Helvetica"/>
              </a:rPr>
              <a:t>code.</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a:solidFill>
                  <a:srgbClr val="878787"/>
                </a:solidFill>
                <a:latin typeface="Helvetica"/>
                <a:cs typeface="Helvetica"/>
              </a:rPr>
              <a:t>The repository starts from the Enterprise Edition</a:t>
            </a:r>
            <a:r>
              <a:rPr lang="en-US" sz="1200" dirty="0" smtClean="0">
                <a:solidFill>
                  <a:srgbClr val="878787"/>
                </a:solidFill>
                <a:latin typeface="Helvetica"/>
                <a:cs typeface="Helvetica"/>
              </a:rPr>
              <a:t>.</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a:solidFill>
                  <a:srgbClr val="878787"/>
                </a:solidFill>
                <a:latin typeface="Helvetica"/>
                <a:cs typeface="Helvetica"/>
              </a:rPr>
              <a:t>It is common to only have a master </a:t>
            </a:r>
            <a:r>
              <a:rPr lang="en-US" sz="1200" dirty="0" smtClean="0">
                <a:solidFill>
                  <a:srgbClr val="878787"/>
                </a:solidFill>
                <a:latin typeface="Helvetica"/>
                <a:cs typeface="Helvetica"/>
              </a:rPr>
              <a:t>branch.</a:t>
            </a:r>
            <a:endParaRPr lang="en-US" sz="1200" dirty="0">
              <a:solidFill>
                <a:srgbClr val="878787"/>
              </a:solidFill>
              <a:latin typeface="Helvetica"/>
              <a:cs typeface="Helvetica"/>
            </a:endParaRPr>
          </a:p>
        </p:txBody>
      </p:sp>
    </p:spTree>
    <p:extLst>
      <p:ext uri="{BB962C8B-B14F-4D97-AF65-F5344CB8AC3E}">
        <p14:creationId xmlns:p14="http://schemas.microsoft.com/office/powerpoint/2010/main" val="31738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Branches</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a:solidFill>
                  <a:srgbClr val="535353"/>
                </a:solidFill>
                <a:latin typeface="Helvetica"/>
                <a:cs typeface="Helvetica"/>
              </a:rPr>
              <a:t>Private </a:t>
            </a:r>
            <a:r>
              <a:rPr lang="en-US" sz="2000" dirty="0" smtClean="0">
                <a:solidFill>
                  <a:srgbClr val="535353"/>
                </a:solidFill>
                <a:latin typeface="Helvetica"/>
                <a:cs typeface="Helvetica"/>
              </a:rPr>
              <a:t>releases &amp; EE</a:t>
            </a:r>
            <a:endParaRPr lang="en-US" sz="2000" dirty="0">
              <a:solidFill>
                <a:srgbClr val="535353"/>
              </a:solidFill>
              <a:latin typeface="Helvetica"/>
              <a:cs typeface="Helvetica"/>
            </a:endParaRPr>
          </a:p>
        </p:txBody>
      </p:sp>
      <p:pic>
        <p:nvPicPr>
          <p:cNvPr id="5" name="Picture 1"/>
          <p:cNvPicPr/>
          <p:nvPr/>
        </p:nvPicPr>
        <p:blipFill>
          <a:blip r:embed="rId3"/>
          <a:stretch>
            <a:fillRect/>
          </a:stretch>
        </p:blipFill>
        <p:spPr>
          <a:xfrm>
            <a:off x="828625" y="1963554"/>
            <a:ext cx="7477977" cy="3739718"/>
          </a:xfrm>
          <a:prstGeom prst="rect">
            <a:avLst/>
          </a:prstGeom>
        </p:spPr>
      </p:pic>
    </p:spTree>
    <p:extLst>
      <p:ext uri="{BB962C8B-B14F-4D97-AF65-F5344CB8AC3E}">
        <p14:creationId xmlns:p14="http://schemas.microsoft.com/office/powerpoint/2010/main" val="193809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32" presetClass="emph" presetSubtype="0" fill="hold" nodeType="withEffect">
                                  <p:stCondLst>
                                    <p:cond delay="0"/>
                                  </p:stCondLst>
                                  <p:childTnLst>
                                    <p:animRot by="120000">
                                      <p:cBhvr>
                                        <p:cTn id="29" dur="100" fill="hold">
                                          <p:stCondLst>
                                            <p:cond delay="0"/>
                                          </p:stCondLst>
                                        </p:cTn>
                                        <p:tgtEl>
                                          <p:spTgt spid="5"/>
                                        </p:tgtEl>
                                        <p:attrNameLst>
                                          <p:attrName>r</p:attrName>
                                        </p:attrNameLst>
                                      </p:cBhvr>
                                    </p:animRot>
                                    <p:animRot by="-240000">
                                      <p:cBhvr>
                                        <p:cTn id="30" dur="200" fill="hold">
                                          <p:stCondLst>
                                            <p:cond delay="200"/>
                                          </p:stCondLst>
                                        </p:cTn>
                                        <p:tgtEl>
                                          <p:spTgt spid="5"/>
                                        </p:tgtEl>
                                        <p:attrNameLst>
                                          <p:attrName>r</p:attrName>
                                        </p:attrNameLst>
                                      </p:cBhvr>
                                    </p:animRot>
                                    <p:animRot by="240000">
                                      <p:cBhvr>
                                        <p:cTn id="31" dur="200" fill="hold">
                                          <p:stCondLst>
                                            <p:cond delay="400"/>
                                          </p:stCondLst>
                                        </p:cTn>
                                        <p:tgtEl>
                                          <p:spTgt spid="5"/>
                                        </p:tgtEl>
                                        <p:attrNameLst>
                                          <p:attrName>r</p:attrName>
                                        </p:attrNameLst>
                                      </p:cBhvr>
                                    </p:animRot>
                                    <p:animRot by="-240000">
                                      <p:cBhvr>
                                        <p:cTn id="32" dur="200" fill="hold">
                                          <p:stCondLst>
                                            <p:cond delay="600"/>
                                          </p:stCondLst>
                                        </p:cTn>
                                        <p:tgtEl>
                                          <p:spTgt spid="5"/>
                                        </p:tgtEl>
                                        <p:attrNameLst>
                                          <p:attrName>r</p:attrName>
                                        </p:attrNameLst>
                                      </p:cBhvr>
                                    </p:animRot>
                                    <p:animRot by="120000">
                                      <p:cBhvr>
                                        <p:cTn id="33"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9"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a:solidFill>
                  <a:srgbClr val="878787"/>
                </a:solidFill>
                <a:latin typeface="Helvetica"/>
                <a:cs typeface="Helvetica"/>
              </a:rPr>
              <a:t>Releases</a:t>
            </a:r>
          </a:p>
          <a:p>
            <a:pPr marL="171450" indent="-171450" algn="l">
              <a:buFont typeface="Arial" pitchFamily="34" charset="0"/>
              <a:buChar char="•"/>
            </a:pPr>
            <a:r>
              <a:rPr lang="en-US" sz="1200" dirty="0">
                <a:solidFill>
                  <a:srgbClr val="878787"/>
                </a:solidFill>
                <a:latin typeface="Helvetica"/>
                <a:cs typeface="Helvetica"/>
              </a:rPr>
              <a:t>Branches</a:t>
            </a:r>
          </a:p>
          <a:p>
            <a:pPr marL="171450" indent="-171450" algn="l">
              <a:buFont typeface="Arial" pitchFamily="34" charset="0"/>
              <a:buChar char="•"/>
            </a:pPr>
            <a:r>
              <a:rPr lang="en-US" sz="1200" dirty="0">
                <a:solidFill>
                  <a:srgbClr val="878787"/>
                </a:solidFill>
                <a:latin typeface="Helvetica"/>
                <a:cs typeface="Helvetica"/>
              </a:rPr>
              <a:t>GIT</a:t>
            </a:r>
          </a:p>
        </p:txBody>
      </p:sp>
      <p:cxnSp>
        <p:nvCxnSpPr>
          <p:cNvPr id="10" name="Straight Connector 9"/>
          <p:cNvCxnSpPr/>
          <p:nvPr/>
        </p:nvCxnSpPr>
        <p:spPr>
          <a:xfrm>
            <a:off x="762000" y="2265935"/>
            <a:ext cx="26790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62000" y="2044560"/>
            <a:ext cx="69141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88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par>
                                <p:cTn id="11" presetID="6"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2" fill="hold" nodeType="clickEffect">
                                  <p:stCondLst>
                                    <p:cond delay="0"/>
                                  </p:stCondLst>
                                  <p:childTnLst>
                                    <p:animEffect transition="out" filter="wipe(right)">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2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Intro</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2337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a:solidFill>
                  <a:srgbClr val="878787"/>
                </a:solidFill>
                <a:latin typeface="Helvetica"/>
                <a:cs typeface="Helvetica"/>
              </a:rPr>
              <a:t>We use GIT for all the code versioning</a:t>
            </a:r>
          </a:p>
          <a:p>
            <a:pPr marL="171450" indent="-171450" algn="l">
              <a:lnSpc>
                <a:spcPct val="130000"/>
              </a:lnSpc>
              <a:buFont typeface="Arial" pitchFamily="34" charset="0"/>
              <a:buChar char="•"/>
            </a:pPr>
            <a:r>
              <a:rPr lang="en-US" sz="1200" dirty="0">
                <a:solidFill>
                  <a:srgbClr val="878787"/>
                </a:solidFill>
                <a:latin typeface="Helvetica"/>
                <a:cs typeface="Helvetica"/>
              </a:rPr>
              <a:t>GIT is tough to learn, but then it is really helpful.</a:t>
            </a:r>
          </a:p>
          <a:p>
            <a:pPr marL="171450" indent="-171450" algn="l">
              <a:lnSpc>
                <a:spcPct val="130000"/>
              </a:lnSpc>
              <a:buFont typeface="Arial" pitchFamily="34" charset="0"/>
              <a:buChar char="•"/>
            </a:pPr>
            <a:r>
              <a:rPr lang="en-US" sz="1200" dirty="0">
                <a:solidFill>
                  <a:srgbClr val="878787"/>
                </a:solidFill>
                <a:latin typeface="Helvetica"/>
                <a:cs typeface="Helvetica"/>
              </a:rPr>
              <a:t>The actual repositories are in GitHub</a:t>
            </a:r>
          </a:p>
        </p:txBody>
      </p:sp>
    </p:spTree>
    <p:extLst>
      <p:ext uri="{BB962C8B-B14F-4D97-AF65-F5344CB8AC3E}">
        <p14:creationId xmlns:p14="http://schemas.microsoft.com/office/powerpoint/2010/main" val="339460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GitHub</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2337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GitHub </a:t>
            </a:r>
            <a:r>
              <a:rPr lang="en-US" sz="1200" dirty="0">
                <a:solidFill>
                  <a:srgbClr val="878787"/>
                </a:solidFill>
                <a:latin typeface="Helvetica"/>
                <a:cs typeface="Helvetica"/>
              </a:rPr>
              <a:t>is great and easy to use </a:t>
            </a:r>
            <a:r>
              <a:rPr lang="en-US" sz="1200" dirty="0" smtClean="0">
                <a:solidFill>
                  <a:srgbClr val="878787"/>
                </a:solidFill>
                <a:latin typeface="Helvetica"/>
                <a:cs typeface="Helvetica"/>
              </a:rPr>
              <a:t>for:</a:t>
            </a:r>
            <a:endParaRPr lang="en-US" sz="1200" dirty="0">
              <a:solidFill>
                <a:srgbClr val="878787"/>
              </a:solidFill>
              <a:latin typeface="Helvetica"/>
              <a:cs typeface="Helvetica"/>
            </a:endParaRPr>
          </a:p>
          <a:p>
            <a:pPr marL="628650" lvl="1" indent="-171450" algn="l">
              <a:lnSpc>
                <a:spcPct val="130000"/>
              </a:lnSpc>
              <a:buFont typeface="Arial" pitchFamily="34" charset="0"/>
              <a:buChar char="•"/>
            </a:pPr>
            <a:r>
              <a:rPr lang="en-US" sz="1200" dirty="0">
                <a:solidFill>
                  <a:srgbClr val="878787"/>
                </a:solidFill>
                <a:latin typeface="Helvetica"/>
                <a:cs typeface="Helvetica"/>
              </a:rPr>
              <a:t>Quickly review some file.</a:t>
            </a:r>
          </a:p>
          <a:p>
            <a:pPr marL="628650" lvl="1" indent="-171450" algn="l">
              <a:lnSpc>
                <a:spcPct val="130000"/>
              </a:lnSpc>
              <a:buFont typeface="Arial" pitchFamily="34" charset="0"/>
              <a:buChar char="•"/>
            </a:pPr>
            <a:r>
              <a:rPr lang="en-US" sz="1200" dirty="0">
                <a:solidFill>
                  <a:srgbClr val="878787"/>
                </a:solidFill>
                <a:latin typeface="Helvetica"/>
                <a:cs typeface="Helvetica"/>
              </a:rPr>
              <a:t>Review the history of a file.</a:t>
            </a:r>
          </a:p>
          <a:p>
            <a:pPr marL="628650" lvl="1" indent="-171450" algn="l">
              <a:lnSpc>
                <a:spcPct val="130000"/>
              </a:lnSpc>
              <a:buFont typeface="Arial" pitchFamily="34" charset="0"/>
              <a:buChar char="•"/>
            </a:pPr>
            <a:r>
              <a:rPr lang="en-US" sz="1200" dirty="0">
                <a:solidFill>
                  <a:srgbClr val="878787"/>
                </a:solidFill>
                <a:latin typeface="Helvetica"/>
                <a:cs typeface="Helvetica"/>
              </a:rPr>
              <a:t>Find a list of commits</a:t>
            </a:r>
            <a:r>
              <a:rPr lang="en-US" sz="1200" dirty="0">
                <a:solidFill>
                  <a:srgbClr val="878787"/>
                </a:solidFill>
                <a:latin typeface="Helvetica"/>
                <a:cs typeface="Helvetica"/>
              </a:rPr>
              <a:t>.</a:t>
            </a:r>
          </a:p>
          <a:p>
            <a:pPr marL="628650" lvl="1" indent="-171450" algn="l">
              <a:lnSpc>
                <a:spcPct val="130000"/>
              </a:lnSpc>
              <a:buFont typeface="Arial" pitchFamily="34" charset="0"/>
              <a:buChar char="•"/>
            </a:pPr>
            <a:r>
              <a:rPr lang="en-US" sz="1200" dirty="0">
                <a:solidFill>
                  <a:srgbClr val="878787"/>
                </a:solidFill>
                <a:latin typeface="Helvetica"/>
                <a:cs typeface="Helvetica"/>
              </a:rPr>
              <a:t>Find out who did some changes</a:t>
            </a:r>
            <a:r>
              <a:rPr lang="en-US" sz="800" dirty="0" smtClean="0">
                <a:solidFill>
                  <a:srgbClr val="878787"/>
                </a:solidFill>
                <a:latin typeface="Helvetica"/>
                <a:cs typeface="Helvetica"/>
              </a:rPr>
              <a:t>.</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b="1" dirty="0">
                <a:solidFill>
                  <a:srgbClr val="878787"/>
                </a:solidFill>
                <a:latin typeface="Helvetica"/>
                <a:cs typeface="Helvetica"/>
              </a:rPr>
              <a:t>Use an avatar!</a:t>
            </a:r>
          </a:p>
        </p:txBody>
      </p:sp>
    </p:spTree>
    <p:extLst>
      <p:ext uri="{BB962C8B-B14F-4D97-AF65-F5344CB8AC3E}">
        <p14:creationId xmlns:p14="http://schemas.microsoft.com/office/powerpoint/2010/main" val="306927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56" presetClass="entr" presetSubtype="0" fill="hold" grpId="0" nodeType="clickEffect">
                                  <p:stCondLst>
                                    <p:cond delay="0"/>
                                  </p:stCondLst>
                                  <p:iterate type="wd">
                                    <p:tmPct val="10000"/>
                                  </p:iterate>
                                  <p:childTnLst>
                                    <p:set>
                                      <p:cBhvr>
                                        <p:cTn id="27" dur="1" fill="hold">
                                          <p:stCondLst>
                                            <p:cond delay="0"/>
                                          </p:stCondLst>
                                        </p:cTn>
                                        <p:tgtEl>
                                          <p:spTgt spid="6"/>
                                        </p:tgtEl>
                                        <p:attrNameLst>
                                          <p:attrName>style.visibility</p:attrName>
                                        </p:attrNameLst>
                                      </p:cBhvr>
                                      <p:to>
                                        <p:strVal val="visible"/>
                                      </p:to>
                                    </p:set>
                                    <p:anim by="(-#ppt_w*2)" calcmode="lin" valueType="num">
                                      <p:cBhvr rctx="PPT">
                                        <p:cTn id="28" dur="500" autoRev="1" fill="hold">
                                          <p:stCondLst>
                                            <p:cond delay="0"/>
                                          </p:stCondLst>
                                        </p:cTn>
                                        <p:tgtEl>
                                          <p:spTgt spid="6"/>
                                        </p:tgtEl>
                                        <p:attrNameLst>
                                          <p:attrName>ppt_w</p:attrName>
                                        </p:attrNameLst>
                                      </p:cBhvr>
                                    </p:anim>
                                    <p:anim by="(#ppt_w*0.50)" calcmode="lin" valueType="num">
                                      <p:cBhvr>
                                        <p:cTn id="29" dur="500" decel="50000" autoRev="1" fill="hold">
                                          <p:stCondLst>
                                            <p:cond delay="0"/>
                                          </p:stCondLst>
                                        </p:cTn>
                                        <p:tgtEl>
                                          <p:spTgt spid="6"/>
                                        </p:tgtEl>
                                        <p:attrNameLst>
                                          <p:attrName>ppt_x</p:attrName>
                                        </p:attrNameLst>
                                      </p:cBhvr>
                                    </p:anim>
                                    <p:anim from="(-#ppt_h/2)" to="(#ppt_y)" calcmode="lin" valueType="num">
                                      <p:cBhvr>
                                        <p:cTn id="30" dur="1000" fill="hold">
                                          <p:stCondLst>
                                            <p:cond delay="0"/>
                                          </p:stCondLst>
                                        </p:cTn>
                                        <p:tgtEl>
                                          <p:spTgt spid="6"/>
                                        </p:tgtEl>
                                        <p:attrNameLst>
                                          <p:attrName>ppt_y</p:attrName>
                                        </p:attrNameLst>
                                      </p:cBhvr>
                                    </p:anim>
                                    <p:animRot by="21600000">
                                      <p:cBhvr>
                                        <p:cTn id="31"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Some global settings first…</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2337326"/>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30000"/>
              </a:lnSpc>
            </a:pPr>
            <a:r>
              <a:rPr lang="en-US" sz="1200" dirty="0">
                <a:solidFill>
                  <a:srgbClr val="878787"/>
                </a:solidFill>
                <a:latin typeface="Helvetica"/>
                <a:cs typeface="Helvetica"/>
              </a:rPr>
              <a:t>Make sure you </a:t>
            </a:r>
            <a:r>
              <a:rPr lang="en-US" sz="1200" dirty="0" smtClean="0">
                <a:solidFill>
                  <a:srgbClr val="878787"/>
                </a:solidFill>
                <a:latin typeface="Helvetica"/>
                <a:cs typeface="Helvetica"/>
              </a:rPr>
              <a:t>GIT configuration </a:t>
            </a:r>
            <a:r>
              <a:rPr lang="en-US" sz="1200" dirty="0">
                <a:solidFill>
                  <a:srgbClr val="878787"/>
                </a:solidFill>
                <a:latin typeface="Helvetica"/>
                <a:cs typeface="Helvetica"/>
              </a:rPr>
              <a:t>has been set for the following variables:</a:t>
            </a:r>
          </a:p>
          <a:p>
            <a:pPr algn="l">
              <a:lnSpc>
                <a:spcPct val="130000"/>
              </a:lnSpc>
            </a:pP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err="1">
                <a:solidFill>
                  <a:srgbClr val="878787"/>
                </a:solidFill>
                <a:latin typeface="Courier New" pitchFamily="49" charset="0"/>
                <a:cs typeface="Courier New" pitchFamily="49" charset="0"/>
              </a:rPr>
              <a:t>git</a:t>
            </a:r>
            <a:r>
              <a:rPr lang="en-US" sz="1200" dirty="0">
                <a:solidFill>
                  <a:srgbClr val="878787"/>
                </a:solidFill>
                <a:latin typeface="Courier New" pitchFamily="49" charset="0"/>
                <a:cs typeface="Courier New" pitchFamily="49" charset="0"/>
              </a:rPr>
              <a:t> </a:t>
            </a:r>
            <a:r>
              <a:rPr lang="en-US" sz="1200" dirty="0" err="1">
                <a:solidFill>
                  <a:srgbClr val="878787"/>
                </a:solidFill>
                <a:latin typeface="Courier New" pitchFamily="49" charset="0"/>
                <a:cs typeface="Courier New" pitchFamily="49" charset="0"/>
              </a:rPr>
              <a:t>config</a:t>
            </a:r>
            <a:r>
              <a:rPr lang="en-US" sz="1200" dirty="0">
                <a:solidFill>
                  <a:srgbClr val="878787"/>
                </a:solidFill>
                <a:latin typeface="Courier New" pitchFamily="49" charset="0"/>
                <a:cs typeface="Courier New" pitchFamily="49" charset="0"/>
              </a:rPr>
              <a:t> --global user.name </a:t>
            </a:r>
            <a:r>
              <a:rPr lang="en-US" sz="1200" dirty="0" smtClean="0">
                <a:solidFill>
                  <a:srgbClr val="878787"/>
                </a:solidFill>
                <a:latin typeface="Courier New" pitchFamily="49" charset="0"/>
                <a:cs typeface="Courier New" pitchFamily="49" charset="0"/>
              </a:rPr>
              <a:t>“Juan Vidal"</a:t>
            </a:r>
            <a:endParaRPr lang="en-US" sz="1200" dirty="0">
              <a:solidFill>
                <a:srgbClr val="878787"/>
              </a:solidFill>
              <a:latin typeface="Courier New" pitchFamily="49" charset="0"/>
              <a:cs typeface="Courier New" pitchFamily="49" charset="0"/>
            </a:endParaRPr>
          </a:p>
          <a:p>
            <a:pPr marL="171450" indent="-171450" algn="l">
              <a:lnSpc>
                <a:spcPct val="130000"/>
              </a:lnSpc>
              <a:buFont typeface="Arial" pitchFamily="34" charset="0"/>
              <a:buChar char="•"/>
            </a:pPr>
            <a:r>
              <a:rPr lang="en-US" sz="1200" dirty="0" err="1">
                <a:solidFill>
                  <a:srgbClr val="878787"/>
                </a:solidFill>
                <a:latin typeface="Courier New" pitchFamily="49" charset="0"/>
                <a:cs typeface="Courier New" pitchFamily="49" charset="0"/>
              </a:rPr>
              <a:t>git</a:t>
            </a:r>
            <a:r>
              <a:rPr lang="en-US" sz="1200" dirty="0">
                <a:solidFill>
                  <a:srgbClr val="878787"/>
                </a:solidFill>
                <a:latin typeface="Courier New" pitchFamily="49" charset="0"/>
                <a:cs typeface="Courier New" pitchFamily="49" charset="0"/>
              </a:rPr>
              <a:t> </a:t>
            </a:r>
            <a:r>
              <a:rPr lang="en-US" sz="1200" dirty="0" err="1">
                <a:solidFill>
                  <a:srgbClr val="878787"/>
                </a:solidFill>
                <a:latin typeface="Courier New" pitchFamily="49" charset="0"/>
                <a:cs typeface="Courier New" pitchFamily="49" charset="0"/>
              </a:rPr>
              <a:t>config</a:t>
            </a:r>
            <a:r>
              <a:rPr lang="en-US" sz="1200" dirty="0">
                <a:solidFill>
                  <a:srgbClr val="878787"/>
                </a:solidFill>
                <a:latin typeface="Courier New" pitchFamily="49" charset="0"/>
                <a:cs typeface="Courier New" pitchFamily="49" charset="0"/>
              </a:rPr>
              <a:t> --global </a:t>
            </a:r>
            <a:r>
              <a:rPr lang="en-US" sz="1200" dirty="0" err="1">
                <a:solidFill>
                  <a:srgbClr val="878787"/>
                </a:solidFill>
                <a:latin typeface="Courier New" pitchFamily="49" charset="0"/>
                <a:cs typeface="Courier New" pitchFamily="49" charset="0"/>
              </a:rPr>
              <a:t>user.email</a:t>
            </a:r>
            <a:r>
              <a:rPr lang="en-US" sz="1200" dirty="0">
                <a:solidFill>
                  <a:srgbClr val="878787"/>
                </a:solidFill>
                <a:latin typeface="Courier New" pitchFamily="49" charset="0"/>
                <a:cs typeface="Courier New" pitchFamily="49" charset="0"/>
              </a:rPr>
              <a:t> </a:t>
            </a:r>
            <a:r>
              <a:rPr lang="en-US" sz="1200" dirty="0" smtClean="0">
                <a:solidFill>
                  <a:srgbClr val="878787"/>
                </a:solidFill>
                <a:latin typeface="Courier New" pitchFamily="49" charset="0"/>
                <a:cs typeface="Courier New" pitchFamily="49" charset="0"/>
              </a:rPr>
              <a:t>juanv@jbilling.com</a:t>
            </a:r>
            <a:endParaRPr lang="en-US" sz="1200" dirty="0">
              <a:solidFill>
                <a:srgbClr val="878787"/>
              </a:solidFill>
              <a:latin typeface="Courier New" pitchFamily="49" charset="0"/>
              <a:cs typeface="Courier New" pitchFamily="49" charset="0"/>
            </a:endParaRPr>
          </a:p>
          <a:p>
            <a:pPr marL="171450" indent="-171450" algn="l">
              <a:lnSpc>
                <a:spcPct val="130000"/>
              </a:lnSpc>
              <a:buFont typeface="Arial" pitchFamily="34" charset="0"/>
              <a:buChar char="•"/>
            </a:pPr>
            <a:r>
              <a:rPr lang="en-US" sz="1200" dirty="0" err="1">
                <a:solidFill>
                  <a:srgbClr val="878787"/>
                </a:solidFill>
                <a:latin typeface="Courier New" pitchFamily="49" charset="0"/>
                <a:cs typeface="Courier New" pitchFamily="49" charset="0"/>
              </a:rPr>
              <a:t>git</a:t>
            </a:r>
            <a:r>
              <a:rPr lang="en-US" sz="1200" dirty="0">
                <a:solidFill>
                  <a:srgbClr val="878787"/>
                </a:solidFill>
                <a:latin typeface="Courier New" pitchFamily="49" charset="0"/>
                <a:cs typeface="Courier New" pitchFamily="49" charset="0"/>
              </a:rPr>
              <a:t> </a:t>
            </a:r>
            <a:r>
              <a:rPr lang="en-US" sz="1200" dirty="0" err="1">
                <a:solidFill>
                  <a:srgbClr val="878787"/>
                </a:solidFill>
                <a:latin typeface="Courier New" pitchFamily="49" charset="0"/>
                <a:cs typeface="Courier New" pitchFamily="49" charset="0"/>
              </a:rPr>
              <a:t>config</a:t>
            </a:r>
            <a:r>
              <a:rPr lang="en-US" sz="1200" dirty="0">
                <a:solidFill>
                  <a:srgbClr val="878787"/>
                </a:solidFill>
                <a:latin typeface="Courier New" pitchFamily="49" charset="0"/>
                <a:cs typeface="Courier New" pitchFamily="49" charset="0"/>
              </a:rPr>
              <a:t> --global </a:t>
            </a:r>
            <a:r>
              <a:rPr lang="en-US" sz="1200" dirty="0" err="1">
                <a:solidFill>
                  <a:srgbClr val="878787"/>
                </a:solidFill>
                <a:latin typeface="Courier New" pitchFamily="49" charset="0"/>
                <a:cs typeface="Courier New" pitchFamily="49" charset="0"/>
              </a:rPr>
              <a:t>core.autocrlf</a:t>
            </a:r>
            <a:r>
              <a:rPr lang="en-US" sz="1200" dirty="0">
                <a:solidFill>
                  <a:srgbClr val="878787"/>
                </a:solidFill>
                <a:latin typeface="Courier New" pitchFamily="49" charset="0"/>
                <a:cs typeface="Courier New" pitchFamily="49" charset="0"/>
              </a:rPr>
              <a:t>=false</a:t>
            </a:r>
          </a:p>
          <a:p>
            <a:pPr marL="171450" indent="-171450" algn="l">
              <a:lnSpc>
                <a:spcPct val="130000"/>
              </a:lnSpc>
              <a:buFont typeface="Arial" pitchFamily="34" charset="0"/>
              <a:buChar char="•"/>
            </a:pPr>
            <a:r>
              <a:rPr lang="en-US" sz="1200" dirty="0" err="1">
                <a:solidFill>
                  <a:srgbClr val="878787"/>
                </a:solidFill>
                <a:latin typeface="Courier New" pitchFamily="49" charset="0"/>
                <a:cs typeface="Courier New" pitchFamily="49" charset="0"/>
              </a:rPr>
              <a:t>git</a:t>
            </a:r>
            <a:r>
              <a:rPr lang="en-US" sz="1200" dirty="0">
                <a:solidFill>
                  <a:srgbClr val="878787"/>
                </a:solidFill>
                <a:latin typeface="Courier New" pitchFamily="49" charset="0"/>
                <a:cs typeface="Courier New" pitchFamily="49" charset="0"/>
              </a:rPr>
              <a:t> </a:t>
            </a:r>
            <a:r>
              <a:rPr lang="en-US" sz="1200" dirty="0" err="1">
                <a:solidFill>
                  <a:srgbClr val="878787"/>
                </a:solidFill>
                <a:latin typeface="Courier New" pitchFamily="49" charset="0"/>
                <a:cs typeface="Courier New" pitchFamily="49" charset="0"/>
              </a:rPr>
              <a:t>config</a:t>
            </a:r>
            <a:r>
              <a:rPr lang="en-US" sz="1200" dirty="0">
                <a:solidFill>
                  <a:srgbClr val="878787"/>
                </a:solidFill>
                <a:latin typeface="Courier New" pitchFamily="49" charset="0"/>
                <a:cs typeface="Courier New" pitchFamily="49" charset="0"/>
              </a:rPr>
              <a:t> --global --add </a:t>
            </a:r>
            <a:r>
              <a:rPr lang="en-US" sz="1200" dirty="0" err="1">
                <a:solidFill>
                  <a:srgbClr val="878787"/>
                </a:solidFill>
                <a:latin typeface="Courier New" pitchFamily="49" charset="0"/>
                <a:cs typeface="Courier New" pitchFamily="49" charset="0"/>
              </a:rPr>
              <a:t>color.ui</a:t>
            </a:r>
            <a:r>
              <a:rPr lang="en-US" sz="1200" dirty="0">
                <a:solidFill>
                  <a:srgbClr val="878787"/>
                </a:solidFill>
                <a:latin typeface="Courier New" pitchFamily="49" charset="0"/>
                <a:cs typeface="Courier New" pitchFamily="49" charset="0"/>
              </a:rPr>
              <a:t> true</a:t>
            </a:r>
          </a:p>
          <a:p>
            <a:pPr algn="l">
              <a:lnSpc>
                <a:spcPct val="130000"/>
              </a:lnSpc>
            </a:pPr>
            <a:endParaRPr lang="en-US" sz="1200" dirty="0">
              <a:solidFill>
                <a:srgbClr val="878787"/>
              </a:solidFill>
              <a:latin typeface="Helvetica"/>
              <a:cs typeface="Helvetica"/>
            </a:endParaRPr>
          </a:p>
          <a:p>
            <a:pPr algn="l">
              <a:lnSpc>
                <a:spcPct val="130000"/>
              </a:lnSpc>
            </a:pPr>
            <a:r>
              <a:rPr lang="en-US" sz="1200" dirty="0">
                <a:solidFill>
                  <a:srgbClr val="878787"/>
                </a:solidFill>
                <a:latin typeface="Helvetica"/>
                <a:cs typeface="Helvetica"/>
              </a:rPr>
              <a:t>Use your jBilling email id in the email attribute. This will ensure that you get all the messages from jBilling build admin.</a:t>
            </a:r>
          </a:p>
        </p:txBody>
      </p:sp>
    </p:spTree>
    <p:extLst>
      <p:ext uri="{BB962C8B-B14F-4D97-AF65-F5344CB8AC3E}">
        <p14:creationId xmlns:p14="http://schemas.microsoft.com/office/powerpoint/2010/main" val="131514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We need GIT to…</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2337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a:solidFill>
                  <a:srgbClr val="878787"/>
                </a:solidFill>
                <a:latin typeface="Helvetica"/>
                <a:cs typeface="Helvetica"/>
              </a:rPr>
              <a:t>Review the </a:t>
            </a:r>
            <a:r>
              <a:rPr lang="en-US" sz="1200" dirty="0" smtClean="0">
                <a:solidFill>
                  <a:srgbClr val="878787"/>
                </a:solidFill>
                <a:latin typeface="Helvetica"/>
                <a:cs typeface="Helvetica"/>
              </a:rPr>
              <a:t>history of a file.</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a:solidFill>
                  <a:srgbClr val="878787"/>
                </a:solidFill>
                <a:latin typeface="Helvetica"/>
                <a:cs typeface="Helvetica"/>
              </a:rPr>
              <a:t>See what is different between two </a:t>
            </a:r>
            <a:r>
              <a:rPr lang="en-US" sz="1200" dirty="0" smtClean="0">
                <a:solidFill>
                  <a:srgbClr val="878787"/>
                </a:solidFill>
                <a:latin typeface="Helvetica"/>
                <a:cs typeface="Helvetica"/>
              </a:rPr>
              <a:t>commits.</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smtClean="0">
                <a:solidFill>
                  <a:srgbClr val="878787"/>
                </a:solidFill>
                <a:latin typeface="Helvetica"/>
                <a:cs typeface="Helvetica"/>
              </a:rPr>
              <a:t>Merge.</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a:solidFill>
                  <a:srgbClr val="878787"/>
                </a:solidFill>
                <a:latin typeface="Helvetica"/>
                <a:cs typeface="Helvetica"/>
              </a:rPr>
              <a:t>Cherry </a:t>
            </a:r>
            <a:r>
              <a:rPr lang="en-US" sz="1200" dirty="0" smtClean="0">
                <a:solidFill>
                  <a:srgbClr val="878787"/>
                </a:solidFill>
                <a:latin typeface="Helvetica"/>
                <a:cs typeface="Helvetica"/>
              </a:rPr>
              <a:t>pick.</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a:solidFill>
                  <a:srgbClr val="878787"/>
                </a:solidFill>
                <a:latin typeface="Helvetica"/>
                <a:cs typeface="Helvetica"/>
              </a:rPr>
              <a:t>Find out who did some </a:t>
            </a:r>
            <a:r>
              <a:rPr lang="en-US" sz="1200" dirty="0" smtClean="0">
                <a:solidFill>
                  <a:srgbClr val="878787"/>
                </a:solidFill>
                <a:latin typeface="Helvetica"/>
                <a:cs typeface="Helvetica"/>
              </a:rPr>
              <a:t>changes.</a:t>
            </a:r>
            <a:endParaRPr lang="en-US" sz="1200" dirty="0">
              <a:solidFill>
                <a:srgbClr val="878787"/>
              </a:solidFill>
              <a:latin typeface="Helvetica"/>
              <a:cs typeface="Helvetica"/>
            </a:endParaRPr>
          </a:p>
        </p:txBody>
      </p:sp>
    </p:spTree>
    <p:extLst>
      <p:ext uri="{BB962C8B-B14F-4D97-AF65-F5344CB8AC3E}">
        <p14:creationId xmlns:p14="http://schemas.microsoft.com/office/powerpoint/2010/main" val="227831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2337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clone </a:t>
            </a:r>
          </a:p>
          <a:p>
            <a:pPr marL="171450" indent="-171450" algn="l">
              <a:lnSpc>
                <a:spcPct val="130000"/>
              </a:lnSpc>
              <a:buFont typeface="Arial" pitchFamily="34" charset="0"/>
              <a:buChar char="•"/>
            </a:pPr>
            <a:r>
              <a:rPr lang="en-US" sz="1200" dirty="0" smtClean="0">
                <a:solidFill>
                  <a:srgbClr val="878787"/>
                </a:solidFill>
                <a:latin typeface="Helvetica"/>
                <a:cs typeface="Helvetica"/>
              </a:rPr>
              <a:t>remote-add</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smtClean="0">
                <a:solidFill>
                  <a:srgbClr val="878787"/>
                </a:solidFill>
                <a:latin typeface="Helvetica"/>
                <a:cs typeface="Helvetica"/>
              </a:rPr>
              <a:t>fetch</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smtClean="0">
                <a:solidFill>
                  <a:srgbClr val="878787"/>
                </a:solidFill>
                <a:latin typeface="Helvetica"/>
                <a:cs typeface="Helvetica"/>
              </a:rPr>
              <a:t>checkout</a:t>
            </a:r>
          </a:p>
          <a:p>
            <a:pPr marL="171450" indent="-171450" algn="l">
              <a:lnSpc>
                <a:spcPct val="130000"/>
              </a:lnSpc>
              <a:buFont typeface="Arial" pitchFamily="34" charset="0"/>
              <a:buChar char="•"/>
            </a:pPr>
            <a:r>
              <a:rPr lang="en-US" sz="1200" dirty="0" smtClean="0">
                <a:solidFill>
                  <a:srgbClr val="878787"/>
                </a:solidFill>
                <a:latin typeface="Helvetica"/>
                <a:cs typeface="Helvetica"/>
              </a:rPr>
              <a:t>branch</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smtClean="0">
                <a:solidFill>
                  <a:srgbClr val="878787"/>
                </a:solidFill>
                <a:latin typeface="Helvetica"/>
                <a:cs typeface="Helvetica"/>
              </a:rPr>
              <a:t>add</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smtClean="0">
                <a:solidFill>
                  <a:srgbClr val="878787"/>
                </a:solidFill>
                <a:latin typeface="Helvetica"/>
                <a:cs typeface="Helvetica"/>
              </a:rPr>
              <a:t>commit</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smtClean="0">
                <a:solidFill>
                  <a:srgbClr val="878787"/>
                </a:solidFill>
                <a:latin typeface="Helvetica"/>
                <a:cs typeface="Helvetica"/>
              </a:rPr>
              <a:t>push</a:t>
            </a:r>
            <a:endParaRPr lang="en-US" sz="1200" dirty="0">
              <a:solidFill>
                <a:srgbClr val="878787"/>
              </a:solidFill>
              <a:latin typeface="Helvetica"/>
              <a:cs typeface="Helvetica"/>
            </a:endParaRPr>
          </a:p>
        </p:txBody>
      </p:sp>
    </p:spTree>
    <p:extLst>
      <p:ext uri="{BB962C8B-B14F-4D97-AF65-F5344CB8AC3E}">
        <p14:creationId xmlns:p14="http://schemas.microsoft.com/office/powerpoint/2010/main" val="218696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8" presetClass="entr" presetSubtype="0" accel="50000" fill="hold" grpId="0" nodeType="clickEffect">
                                  <p:stCondLst>
                                    <p:cond delay="0"/>
                                  </p:stCondLst>
                                  <p:iterate type="wd">
                                    <p:tmPct val="50000"/>
                                  </p:iterate>
                                  <p:childTnLst>
                                    <p:set>
                                      <p:cBhvr>
                                        <p:cTn id="27" dur="1" fill="hold">
                                          <p:stCondLst>
                                            <p:cond delay="0"/>
                                          </p:stCondLst>
                                        </p:cTn>
                                        <p:tgtEl>
                                          <p:spTgt spid="6"/>
                                        </p:tgtEl>
                                        <p:attrNameLst>
                                          <p:attrName>style.visibility</p:attrName>
                                        </p:attrNameLst>
                                      </p:cBhvr>
                                      <p:to>
                                        <p:strVal val="visible"/>
                                      </p:to>
                                    </p:set>
                                    <p:set>
                                      <p:cBhvr>
                                        <p:cTn id="28" dur="227" fill="hold">
                                          <p:stCondLst>
                                            <p:cond delay="0"/>
                                          </p:stCondLst>
                                        </p:cTn>
                                        <p:tgtEl>
                                          <p:spTgt spid="6"/>
                                        </p:tgtEl>
                                        <p:attrNameLst>
                                          <p:attrName>style.rotation</p:attrName>
                                        </p:attrNameLst>
                                      </p:cBhvr>
                                      <p:to>
                                        <p:strVal val="-45.0"/>
                                      </p:to>
                                    </p:set>
                                    <p:anim calcmode="lin" valueType="num">
                                      <p:cBhvr>
                                        <p:cTn id="29" dur="227" fill="hold">
                                          <p:stCondLst>
                                            <p:cond delay="227"/>
                                          </p:stCondLst>
                                        </p:cTn>
                                        <p:tgtEl>
                                          <p:spTgt spid="6"/>
                                        </p:tgtEl>
                                        <p:attrNameLst>
                                          <p:attrName>style.rotation</p:attrName>
                                        </p:attrNameLst>
                                      </p:cBhvr>
                                      <p:tavLst>
                                        <p:tav tm="0">
                                          <p:val>
                                            <p:fltVal val="-45"/>
                                          </p:val>
                                        </p:tav>
                                        <p:tav tm="69900">
                                          <p:val>
                                            <p:fltVal val="45"/>
                                          </p:val>
                                        </p:tav>
                                        <p:tav tm="100000">
                                          <p:val>
                                            <p:fltVal val="0"/>
                                          </p:val>
                                        </p:tav>
                                      </p:tavLst>
                                    </p:anim>
                                    <p:anim calcmode="lin" valueType="num">
                                      <p:cBhvr>
                                        <p:cTn id="30" dur="227" fill="hold">
                                          <p:stCondLst>
                                            <p:cond delay="0"/>
                                          </p:stCondLst>
                                        </p:cTn>
                                        <p:tgtEl>
                                          <p:spTgt spid="6"/>
                                        </p:tgtEl>
                                        <p:attrNameLst>
                                          <p:attrName>ppt_y</p:attrName>
                                        </p:attrNameLst>
                                      </p:cBhvr>
                                      <p:tavLst>
                                        <p:tav tm="0">
                                          <p:val>
                                            <p:strVal val="#ppt_y-1"/>
                                          </p:val>
                                        </p:tav>
                                        <p:tav tm="100000">
                                          <p:val>
                                            <p:strVal val="#ppt_y-(0.354*#ppt_w-0.172*#ppt_h)"/>
                                          </p:val>
                                        </p:tav>
                                      </p:tavLst>
                                    </p:anim>
                                    <p:anim calcmode="lin" valueType="num">
                                      <p:cBhvr>
                                        <p:cTn id="31" dur="78" decel="50000" autoRev="1" fill="hold">
                                          <p:stCondLst>
                                            <p:cond delay="227"/>
                                          </p:stCondLst>
                                        </p:cTn>
                                        <p:tgtEl>
                                          <p:spTgt spid="6"/>
                                        </p:tgtEl>
                                        <p:attrNameLst>
                                          <p:attrName>ppt_y</p:attrName>
                                        </p:attrNameLst>
                                      </p:cBhvr>
                                      <p:tavLst>
                                        <p:tav tm="0">
                                          <p:val>
                                            <p:strVal val="#ppt_y-(0.354*#ppt_w-0.172*#ppt_h)"/>
                                          </p:val>
                                        </p:tav>
                                        <p:tav tm="100000">
                                          <p:val>
                                            <p:strVal val="#ppt_y-(0.354*#ppt_w-0.172*#ppt_h)-#ppt_h/2"/>
                                          </p:val>
                                        </p:tav>
                                      </p:tavLst>
                                    </p:anim>
                                    <p:anim calcmode="lin" valueType="num">
                                      <p:cBhvr>
                                        <p:cTn id="32" dur="68" fill="hold">
                                          <p:stCondLst>
                                            <p:cond delay="432"/>
                                          </p:stCondLst>
                                        </p:cTn>
                                        <p:tgtEl>
                                          <p:spTgt spid="6"/>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2337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This command is used to clone a GIT repository to your local computer.</a:t>
            </a:r>
          </a:p>
          <a:p>
            <a:pPr marL="171450" indent="-171450" algn="l">
              <a:lnSpc>
                <a:spcPct val="130000"/>
              </a:lnSpc>
              <a:buFont typeface="Arial" pitchFamily="34" charset="0"/>
              <a:buChar char="•"/>
            </a:pPr>
            <a:r>
              <a:rPr lang="en-US" sz="1200" dirty="0" smtClean="0">
                <a:solidFill>
                  <a:srgbClr val="878787"/>
                </a:solidFill>
                <a:latin typeface="Helvetica"/>
                <a:cs typeface="Helvetica"/>
              </a:rPr>
              <a:t>This is usually the first thing you do when working in jBilling whether if it is for a client or the jBilling project itself. You need to have the code locally.</a:t>
            </a: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clone</a:t>
            </a:r>
            <a:endParaRPr lang="en-US" sz="1000" kern="1000" spc="90" dirty="0">
              <a:solidFill>
                <a:srgbClr val="7DBC3A"/>
              </a:solidFill>
              <a:latin typeface="Helvetica"/>
              <a:cs typeface="Helvetica"/>
            </a:endParaRPr>
          </a:p>
          <a:p>
            <a:pPr algn="l"/>
            <a:endParaRPr lang="en-US" sz="1000" kern="1000" spc="90" dirty="0">
              <a:solidFill>
                <a:srgbClr val="7DBC3A"/>
              </a:solidFill>
              <a:latin typeface="Helvetica"/>
              <a:cs typeface="Helvetica"/>
            </a:endParaRPr>
          </a:p>
        </p:txBody>
      </p:sp>
      <p:grpSp>
        <p:nvGrpSpPr>
          <p:cNvPr id="7" name="Group 6"/>
          <p:cNvGrpSpPr/>
          <p:nvPr/>
        </p:nvGrpSpPr>
        <p:grpSpPr>
          <a:xfrm>
            <a:off x="260577" y="3535672"/>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04770"/>
              <a:ext cx="8263482" cy="361625"/>
            </a:xfrm>
            <a:prstGeom prst="rect">
              <a:avLst/>
            </a:prstGeom>
            <a:noFill/>
          </p:spPr>
          <p:txBody>
            <a:bodyPr wrap="square" rtlCol="0">
              <a:spAutoFit/>
            </a:bodyPr>
            <a:lstStyle/>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a:latin typeface="Courier New" pitchFamily="49" charset="0"/>
                  <a:cs typeface="Courier New" pitchFamily="49" charset="0"/>
                </a:rPr>
                <a:t> clone </a:t>
              </a:r>
              <a:r>
                <a:rPr lang="en-US" sz="1200" dirty="0" err="1" smtClean="0">
                  <a:latin typeface="Courier New" pitchFamily="49" charset="0"/>
                  <a:cs typeface="Courier New" pitchFamily="49" charset="0"/>
                </a:rPr>
                <a:t>git@github.com:emilc</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enterprise.git</a:t>
              </a:r>
              <a:r>
                <a:rPr lang="en-US" sz="1200" dirty="0" smtClean="0">
                  <a:latin typeface="Courier New" pitchFamily="49" charset="0"/>
                  <a:cs typeface="Courier New" pitchFamily="49" charset="0"/>
                </a:rPr>
                <a:t> enterprise</a:t>
              </a:r>
              <a:endParaRPr lang="en-US" sz="1200" dirty="0">
                <a:latin typeface="Courier New" pitchFamily="49" charset="0"/>
                <a:cs typeface="Courier New" pitchFamily="49" charset="0"/>
              </a:endParaRPr>
            </a:p>
          </p:txBody>
        </p:sp>
      </p:grpSp>
    </p:spTree>
    <p:extLst>
      <p:ext uri="{BB962C8B-B14F-4D97-AF65-F5344CB8AC3E}">
        <p14:creationId xmlns:p14="http://schemas.microsoft.com/office/powerpoint/2010/main" val="415380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2337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This command is used to add a remote repository different than the one you are running the command in.</a:t>
            </a:r>
          </a:p>
          <a:p>
            <a:pPr marL="171450" indent="-171450" algn="l">
              <a:lnSpc>
                <a:spcPct val="130000"/>
              </a:lnSpc>
              <a:buFont typeface="Arial" pitchFamily="34" charset="0"/>
              <a:buChar char="•"/>
            </a:pPr>
            <a:r>
              <a:rPr lang="en-US" sz="1200" dirty="0" smtClean="0">
                <a:solidFill>
                  <a:srgbClr val="878787"/>
                </a:solidFill>
                <a:latin typeface="Helvetica"/>
                <a:cs typeface="Helvetica"/>
              </a:rPr>
              <a:t>It’s something that happens locally in your computer, it doesn’t affect the origin. </a:t>
            </a:r>
            <a:r>
              <a:rPr lang="en-US" sz="1200" i="1" dirty="0" smtClean="0">
                <a:solidFill>
                  <a:srgbClr val="878787"/>
                </a:solidFill>
                <a:latin typeface="Helvetica"/>
                <a:cs typeface="Helvetica"/>
              </a:rPr>
              <a:t>Unless you do a push of course!</a:t>
            </a:r>
            <a:endParaRPr lang="en-US" sz="1200" dirty="0" smtClean="0">
              <a:solidFill>
                <a:srgbClr val="878787"/>
              </a:solidFill>
              <a:latin typeface="Helvetica"/>
              <a:cs typeface="Helvetica"/>
            </a:endParaRPr>
          </a:p>
          <a:p>
            <a:pPr marL="171450" indent="-171450" algn="l">
              <a:lnSpc>
                <a:spcPct val="130000"/>
              </a:lnSpc>
              <a:buFont typeface="Arial" pitchFamily="34" charset="0"/>
              <a:buChar char="•"/>
            </a:pPr>
            <a:r>
              <a:rPr lang="en-US" sz="1200" dirty="0" smtClean="0">
                <a:solidFill>
                  <a:srgbClr val="878787"/>
                </a:solidFill>
                <a:latin typeface="Helvetica"/>
                <a:cs typeface="Helvetica"/>
              </a:rPr>
              <a:t>This can be used for example to remotely add the jBilling repository into a client’s repository to do a merge of the latest bug fixes and features.</a:t>
            </a: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remote-add</a:t>
            </a:r>
            <a:endParaRPr lang="en-US" sz="1000" kern="1000" spc="90" dirty="0">
              <a:solidFill>
                <a:srgbClr val="7DBC3A"/>
              </a:solidFill>
              <a:latin typeface="Helvetica"/>
              <a:cs typeface="Helvetica"/>
            </a:endParaRPr>
          </a:p>
          <a:p>
            <a:pPr algn="l"/>
            <a:endParaRPr lang="en-US" sz="1000" kern="1000" spc="90" dirty="0">
              <a:solidFill>
                <a:srgbClr val="7DBC3A"/>
              </a:solidFill>
              <a:latin typeface="Helvetica"/>
              <a:cs typeface="Helvetica"/>
            </a:endParaRPr>
          </a:p>
        </p:txBody>
      </p:sp>
      <p:grpSp>
        <p:nvGrpSpPr>
          <p:cNvPr id="7" name="Group 6"/>
          <p:cNvGrpSpPr/>
          <p:nvPr/>
        </p:nvGrpSpPr>
        <p:grpSpPr>
          <a:xfrm>
            <a:off x="260577" y="3720403"/>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17336"/>
              <a:ext cx="8263482" cy="361625"/>
            </a:xfrm>
            <a:prstGeom prst="rect">
              <a:avLst/>
            </a:prstGeom>
            <a:noFill/>
          </p:spPr>
          <p:txBody>
            <a:bodyPr wrap="square" rtlCol="0">
              <a:spAutoFit/>
            </a:bodyPr>
            <a:lstStyle/>
            <a:p>
              <a:pPr marL="285750" indent="-285750">
                <a:buFont typeface="Arial" pitchFamily="34" charset="0"/>
                <a:buChar char="•"/>
              </a:pPr>
              <a:r>
                <a:rPr lang="en-US" sz="1200" dirty="0" err="1">
                  <a:latin typeface="Courier New" pitchFamily="49" charset="0"/>
                  <a:cs typeface="Courier New" pitchFamily="49" charset="0"/>
                </a:rPr>
                <a:t>git</a:t>
              </a:r>
              <a:r>
                <a:rPr lang="en-US" sz="1200" dirty="0">
                  <a:latin typeface="Courier New" pitchFamily="49" charset="0"/>
                  <a:cs typeface="Courier New" pitchFamily="49" charset="0"/>
                </a:rPr>
                <a:t> remote add </a:t>
              </a:r>
              <a:r>
                <a:rPr lang="en-US" sz="1200" dirty="0" err="1">
                  <a:latin typeface="Courier New" pitchFamily="49" charset="0"/>
                  <a:cs typeface="Courier New" pitchFamily="49" charset="0"/>
                </a:rPr>
                <a:t>NorthPower</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git@github.com:emilc</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NorthPower.git</a:t>
              </a:r>
              <a:endParaRPr lang="en-US" sz="1200" dirty="0">
                <a:latin typeface="Courier New" pitchFamily="49" charset="0"/>
                <a:cs typeface="Courier New" pitchFamily="49" charset="0"/>
              </a:endParaRPr>
            </a:p>
          </p:txBody>
        </p:sp>
      </p:grpSp>
    </p:spTree>
    <p:extLst>
      <p:ext uri="{BB962C8B-B14F-4D97-AF65-F5344CB8AC3E}">
        <p14:creationId xmlns:p14="http://schemas.microsoft.com/office/powerpoint/2010/main" val="315287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7"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a:solidFill>
                  <a:srgbClr val="878787"/>
                </a:solidFill>
                <a:latin typeface="Helvetica"/>
                <a:cs typeface="Helvetica"/>
              </a:rPr>
              <a:t>Releases</a:t>
            </a:r>
          </a:p>
          <a:p>
            <a:pPr marL="171450" indent="-171450" algn="l">
              <a:buFont typeface="Arial" pitchFamily="34" charset="0"/>
              <a:buChar char="•"/>
            </a:pPr>
            <a:r>
              <a:rPr lang="en-US" sz="1200" dirty="0">
                <a:solidFill>
                  <a:srgbClr val="878787"/>
                </a:solidFill>
                <a:latin typeface="Helvetica"/>
                <a:cs typeface="Helvetica"/>
              </a:rPr>
              <a:t>Branches</a:t>
            </a:r>
          </a:p>
          <a:p>
            <a:pPr marL="171450" indent="-171450" algn="l">
              <a:buFont typeface="Arial" pitchFamily="34" charset="0"/>
              <a:buChar char="•"/>
            </a:pPr>
            <a:r>
              <a:rPr lang="en-US" sz="1200" dirty="0">
                <a:solidFill>
                  <a:srgbClr val="878787"/>
                </a:solidFill>
                <a:latin typeface="Helvetica"/>
                <a:cs typeface="Helvetica"/>
              </a:rPr>
              <a:t>GIT</a:t>
            </a:r>
          </a:p>
        </p:txBody>
      </p:sp>
      <p:cxnSp>
        <p:nvCxnSpPr>
          <p:cNvPr id="8" name="Straight Connector 7"/>
          <p:cNvCxnSpPr/>
          <p:nvPr/>
        </p:nvCxnSpPr>
        <p:spPr>
          <a:xfrm>
            <a:off x="762000" y="1813560"/>
            <a:ext cx="71066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774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130903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This command is used to fetch all the content of a remote repository to your local computer.</a:t>
            </a:r>
          </a:p>
          <a:p>
            <a:pPr marL="171450" indent="-171450" algn="l">
              <a:lnSpc>
                <a:spcPct val="130000"/>
              </a:lnSpc>
              <a:buFont typeface="Arial" pitchFamily="34" charset="0"/>
              <a:buChar char="•"/>
            </a:pPr>
            <a:r>
              <a:rPr lang="en-US" sz="1200" dirty="0" smtClean="0">
                <a:solidFill>
                  <a:srgbClr val="878787"/>
                </a:solidFill>
                <a:latin typeface="Helvetica"/>
                <a:cs typeface="Helvetica"/>
              </a:rPr>
              <a:t>This would be the next step after using the </a:t>
            </a:r>
            <a:r>
              <a:rPr lang="en-US" sz="1200" i="1" dirty="0" smtClean="0">
                <a:solidFill>
                  <a:srgbClr val="878787"/>
                </a:solidFill>
                <a:latin typeface="Helvetica"/>
                <a:cs typeface="Helvetica"/>
              </a:rPr>
              <a:t>remote-add</a:t>
            </a:r>
            <a:r>
              <a:rPr lang="en-US" sz="1200" dirty="0" smtClean="0">
                <a:solidFill>
                  <a:srgbClr val="878787"/>
                </a:solidFill>
                <a:latin typeface="Helvetica"/>
                <a:cs typeface="Helvetica"/>
              </a:rPr>
              <a:t> command.</a:t>
            </a: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fetch</a:t>
            </a:r>
            <a:endParaRPr lang="en-US" sz="1000" kern="1000" spc="90" dirty="0">
              <a:solidFill>
                <a:srgbClr val="7DBC3A"/>
              </a:solidFill>
              <a:latin typeface="Helvetica"/>
              <a:cs typeface="Helvetica"/>
            </a:endParaRPr>
          </a:p>
          <a:p>
            <a:pPr algn="l"/>
            <a:endParaRPr lang="en-US" sz="1000" kern="1000" spc="90" dirty="0">
              <a:solidFill>
                <a:srgbClr val="7DBC3A"/>
              </a:solidFill>
              <a:latin typeface="Helvetica"/>
              <a:cs typeface="Helvetica"/>
            </a:endParaRPr>
          </a:p>
        </p:txBody>
      </p:sp>
      <p:grpSp>
        <p:nvGrpSpPr>
          <p:cNvPr id="7" name="Group 6"/>
          <p:cNvGrpSpPr/>
          <p:nvPr/>
        </p:nvGrpSpPr>
        <p:grpSpPr>
          <a:xfrm>
            <a:off x="260577" y="3720403"/>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17336"/>
              <a:ext cx="8263482" cy="361625"/>
            </a:xfrm>
            <a:prstGeom prst="rect">
              <a:avLst/>
            </a:prstGeom>
            <a:noFill/>
          </p:spPr>
          <p:txBody>
            <a:bodyPr wrap="square" rtlCol="0">
              <a:spAutoFit/>
            </a:bodyPr>
            <a:lstStyle/>
            <a:p>
              <a:pPr marL="285750" indent="-285750">
                <a:buFont typeface="Arial" pitchFamily="34" charset="0"/>
                <a:buChar char="•"/>
              </a:pPr>
              <a:r>
                <a:rPr lang="en-US" sz="1200" dirty="0" err="1">
                  <a:latin typeface="Courier New" pitchFamily="49" charset="0"/>
                  <a:cs typeface="Courier New" pitchFamily="49" charset="0"/>
                </a:rPr>
                <a:t>git</a:t>
              </a:r>
              <a:r>
                <a:rPr lang="en-US" sz="1200" dirty="0">
                  <a:latin typeface="Courier New" pitchFamily="49" charset="0"/>
                  <a:cs typeface="Courier New" pitchFamily="49" charset="0"/>
                </a:rPr>
                <a:t> fetch </a:t>
              </a:r>
              <a:r>
                <a:rPr lang="en-US" sz="1200" dirty="0" err="1">
                  <a:latin typeface="Courier New" pitchFamily="49" charset="0"/>
                  <a:cs typeface="Courier New" pitchFamily="49" charset="0"/>
                </a:rPr>
                <a:t>NorthPower</a:t>
              </a:r>
              <a:endParaRPr lang="en-US" sz="1200" dirty="0">
                <a:latin typeface="Courier New" pitchFamily="49" charset="0"/>
                <a:cs typeface="Courier New" pitchFamily="49" charset="0"/>
              </a:endParaRPr>
            </a:p>
          </p:txBody>
        </p:sp>
      </p:grpSp>
    </p:spTree>
    <p:extLst>
      <p:ext uri="{BB962C8B-B14F-4D97-AF65-F5344CB8AC3E}">
        <p14:creationId xmlns:p14="http://schemas.microsoft.com/office/powerpoint/2010/main" val="169624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130903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This command is used to create a branch from a remote repository.</a:t>
            </a:r>
          </a:p>
          <a:p>
            <a:pPr marL="171450" indent="-171450" algn="l">
              <a:lnSpc>
                <a:spcPct val="130000"/>
              </a:lnSpc>
              <a:buFont typeface="Arial" pitchFamily="34" charset="0"/>
              <a:buChar char="•"/>
            </a:pPr>
            <a:r>
              <a:rPr lang="en-US" sz="1200" dirty="0" smtClean="0">
                <a:solidFill>
                  <a:srgbClr val="878787"/>
                </a:solidFill>
                <a:latin typeface="Helvetica"/>
                <a:cs typeface="Helvetica"/>
              </a:rPr>
              <a:t>Or to switch to an existing local branch.</a:t>
            </a:r>
          </a:p>
          <a:p>
            <a:pPr marL="171450" indent="-171450" algn="l">
              <a:lnSpc>
                <a:spcPct val="130000"/>
              </a:lnSpc>
              <a:buFont typeface="Arial" pitchFamily="34" charset="0"/>
              <a:buChar char="•"/>
            </a:pPr>
            <a:r>
              <a:rPr lang="en-US" sz="1200" dirty="0" smtClean="0">
                <a:solidFill>
                  <a:srgbClr val="878787"/>
                </a:solidFill>
                <a:latin typeface="Helvetica"/>
                <a:cs typeface="Helvetica"/>
              </a:rPr>
              <a:t>This will be the last step after you have executed the </a:t>
            </a:r>
            <a:r>
              <a:rPr lang="en-US" sz="1200" i="1" dirty="0" smtClean="0">
                <a:solidFill>
                  <a:srgbClr val="878787"/>
                </a:solidFill>
                <a:latin typeface="Helvetica"/>
                <a:cs typeface="Helvetica"/>
              </a:rPr>
              <a:t>remote-add </a:t>
            </a:r>
            <a:r>
              <a:rPr lang="en-US" sz="1200" dirty="0" smtClean="0">
                <a:solidFill>
                  <a:srgbClr val="878787"/>
                </a:solidFill>
                <a:latin typeface="Helvetica"/>
                <a:cs typeface="Helvetica"/>
              </a:rPr>
              <a:t>and the </a:t>
            </a:r>
            <a:r>
              <a:rPr lang="en-US" sz="1200" i="1" dirty="0" smtClean="0">
                <a:solidFill>
                  <a:srgbClr val="878787"/>
                </a:solidFill>
                <a:latin typeface="Helvetica"/>
                <a:cs typeface="Helvetica"/>
              </a:rPr>
              <a:t>fetch</a:t>
            </a:r>
            <a:r>
              <a:rPr lang="en-US" sz="1200" dirty="0" smtClean="0">
                <a:solidFill>
                  <a:srgbClr val="878787"/>
                </a:solidFill>
                <a:latin typeface="Helvetica"/>
                <a:cs typeface="Helvetica"/>
              </a:rPr>
              <a:t> commands.</a:t>
            </a: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checkout</a:t>
            </a:r>
            <a:endParaRPr lang="en-US" sz="1000" kern="1000" spc="90" dirty="0">
              <a:solidFill>
                <a:srgbClr val="7DBC3A"/>
              </a:solidFill>
              <a:latin typeface="Helvetica"/>
              <a:cs typeface="Helvetica"/>
            </a:endParaRPr>
          </a:p>
          <a:p>
            <a:pPr algn="l"/>
            <a:endParaRPr lang="en-US" sz="1000" kern="1000" spc="90" dirty="0">
              <a:solidFill>
                <a:srgbClr val="7DBC3A"/>
              </a:solidFill>
              <a:latin typeface="Helvetica"/>
              <a:cs typeface="Helvetica"/>
            </a:endParaRPr>
          </a:p>
        </p:txBody>
      </p:sp>
      <p:grpSp>
        <p:nvGrpSpPr>
          <p:cNvPr id="7" name="Group 6"/>
          <p:cNvGrpSpPr/>
          <p:nvPr/>
        </p:nvGrpSpPr>
        <p:grpSpPr>
          <a:xfrm>
            <a:off x="260577" y="3720403"/>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17336"/>
              <a:ext cx="8263482" cy="602709"/>
            </a:xfrm>
            <a:prstGeom prst="rect">
              <a:avLst/>
            </a:prstGeom>
            <a:noFill/>
          </p:spPr>
          <p:txBody>
            <a:bodyPr wrap="square" rtlCol="0">
              <a:spAutoFit/>
            </a:bodyPr>
            <a:lstStyle/>
            <a:p>
              <a:pPr marL="285750" indent="-285750">
                <a:buFont typeface="Arial" pitchFamily="34" charset="0"/>
                <a:buChar char="•"/>
              </a:pPr>
              <a:r>
                <a:rPr lang="en-US" sz="1200" dirty="0" err="1">
                  <a:latin typeface="Courier New" pitchFamily="49" charset="0"/>
                  <a:cs typeface="Courier New" pitchFamily="49" charset="0"/>
                </a:rPr>
                <a:t>git</a:t>
              </a:r>
              <a:r>
                <a:rPr lang="en-US" sz="1200" dirty="0">
                  <a:latin typeface="Courier New" pitchFamily="49" charset="0"/>
                  <a:cs typeface="Courier New" pitchFamily="49" charset="0"/>
                </a:rPr>
                <a:t> checkout -b </a:t>
              </a:r>
              <a:r>
                <a:rPr lang="en-US" sz="1200" dirty="0" err="1">
                  <a:latin typeface="Courier New" pitchFamily="49" charset="0"/>
                  <a:cs typeface="Courier New" pitchFamily="49" charset="0"/>
                </a:rPr>
                <a:t>NorthPower</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NorthPower</a:t>
              </a:r>
              <a:r>
                <a:rPr lang="en-US" sz="1200" dirty="0" smtClean="0">
                  <a:latin typeface="Courier New" pitchFamily="49" charset="0"/>
                  <a:cs typeface="Courier New" pitchFamily="49" charset="0"/>
                </a:rPr>
                <a:t>/master</a:t>
              </a:r>
            </a:p>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checkout RELEASE-enterprise-3.1</a:t>
              </a:r>
              <a:endParaRPr lang="en-US" sz="1200" dirty="0">
                <a:latin typeface="Courier New" pitchFamily="49" charset="0"/>
                <a:cs typeface="Courier New" pitchFamily="49" charset="0"/>
              </a:endParaRPr>
            </a:p>
          </p:txBody>
        </p:sp>
      </p:grpSp>
    </p:spTree>
    <p:extLst>
      <p:ext uri="{BB962C8B-B14F-4D97-AF65-F5344CB8AC3E}">
        <p14:creationId xmlns:p14="http://schemas.microsoft.com/office/powerpoint/2010/main" val="304514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1309035"/>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This command is used to create a new branch locally.	</a:t>
            </a:r>
          </a:p>
          <a:p>
            <a:pPr marL="171450" indent="-171450" algn="l">
              <a:lnSpc>
                <a:spcPct val="130000"/>
              </a:lnSpc>
              <a:buFont typeface="Arial" pitchFamily="34" charset="0"/>
              <a:buChar char="•"/>
            </a:pPr>
            <a:r>
              <a:rPr lang="en-US" sz="1200" dirty="0" smtClean="0">
                <a:solidFill>
                  <a:srgbClr val="878787"/>
                </a:solidFill>
                <a:latin typeface="Helvetica"/>
                <a:cs typeface="Helvetica"/>
              </a:rPr>
              <a:t>You would use this for example if you have to develop a new feature. For that scenario we usually create a new branch and after the development is complete it has been reviewed it’s eventually merged into the release branch.</a:t>
            </a:r>
          </a:p>
          <a:p>
            <a:pPr marL="171450" indent="-171450" algn="l">
              <a:lnSpc>
                <a:spcPct val="130000"/>
              </a:lnSpc>
              <a:buFont typeface="Arial" pitchFamily="34" charset="0"/>
              <a:buChar char="•"/>
            </a:pPr>
            <a:r>
              <a:rPr lang="en-US" sz="1200" dirty="0" smtClean="0">
                <a:solidFill>
                  <a:srgbClr val="878787"/>
                </a:solidFill>
                <a:latin typeface="Helvetica"/>
                <a:cs typeface="Helvetica"/>
              </a:rPr>
              <a:t>You can also get a list of local and remote branches.</a:t>
            </a: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branch</a:t>
            </a:r>
            <a:endParaRPr lang="en-US" sz="1000" kern="1000" spc="90" dirty="0">
              <a:solidFill>
                <a:srgbClr val="7DBC3A"/>
              </a:solidFill>
              <a:latin typeface="Helvetica"/>
              <a:cs typeface="Helvetica"/>
            </a:endParaRPr>
          </a:p>
          <a:p>
            <a:pPr algn="l"/>
            <a:endParaRPr lang="en-US" sz="1000" kern="1000" spc="90" dirty="0">
              <a:solidFill>
                <a:srgbClr val="7DBC3A"/>
              </a:solidFill>
              <a:latin typeface="Helvetica"/>
              <a:cs typeface="Helvetica"/>
            </a:endParaRPr>
          </a:p>
        </p:txBody>
      </p:sp>
      <p:grpSp>
        <p:nvGrpSpPr>
          <p:cNvPr id="7" name="Group 6"/>
          <p:cNvGrpSpPr/>
          <p:nvPr/>
        </p:nvGrpSpPr>
        <p:grpSpPr>
          <a:xfrm>
            <a:off x="260577" y="3720403"/>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17336"/>
              <a:ext cx="8263482" cy="1084876"/>
            </a:xfrm>
            <a:prstGeom prst="rect">
              <a:avLst/>
            </a:prstGeom>
            <a:noFill/>
          </p:spPr>
          <p:txBody>
            <a:bodyPr wrap="square" rtlCol="0">
              <a:spAutoFit/>
            </a:bodyPr>
            <a:lstStyle/>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branch </a:t>
              </a:r>
              <a:r>
                <a:rPr lang="en-US" sz="1200" dirty="0" err="1" smtClean="0">
                  <a:latin typeface="Courier New" pitchFamily="49" charset="0"/>
                  <a:cs typeface="Courier New" pitchFamily="49" charset="0"/>
                </a:rPr>
                <a:t>newFeature</a:t>
              </a:r>
              <a:endParaRPr lang="en-US" sz="1200" dirty="0" smtClean="0">
                <a:latin typeface="Courier New" pitchFamily="49" charset="0"/>
                <a:cs typeface="Courier New" pitchFamily="49" charset="0"/>
              </a:endParaRPr>
            </a:p>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branch –l</a:t>
              </a:r>
            </a:p>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branch –r</a:t>
              </a:r>
            </a:p>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branch -a</a:t>
              </a:r>
              <a:endParaRPr lang="en-US" sz="1200" dirty="0">
                <a:latin typeface="Courier New" pitchFamily="49" charset="0"/>
                <a:cs typeface="Courier New" pitchFamily="49" charset="0"/>
              </a:endParaRPr>
            </a:p>
          </p:txBody>
        </p:sp>
      </p:grpSp>
    </p:spTree>
    <p:extLst>
      <p:ext uri="{BB962C8B-B14F-4D97-AF65-F5344CB8AC3E}">
        <p14:creationId xmlns:p14="http://schemas.microsoft.com/office/powerpoint/2010/main" val="31844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130903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This command is used to track new files or to stage changes to existing ones. This is the way to tell GIT what is going to be pushed and what’s not.</a:t>
            </a: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add	</a:t>
            </a:r>
            <a:endParaRPr lang="en-US" sz="1000" kern="1000" spc="90" dirty="0">
              <a:solidFill>
                <a:srgbClr val="7DBC3A"/>
              </a:solidFill>
              <a:latin typeface="Helvetica"/>
              <a:cs typeface="Helvetica"/>
            </a:endParaRPr>
          </a:p>
          <a:p>
            <a:pPr algn="l"/>
            <a:endParaRPr lang="en-US" sz="1000" kern="1000" spc="90" dirty="0">
              <a:solidFill>
                <a:srgbClr val="7DBC3A"/>
              </a:solidFill>
              <a:latin typeface="Helvetica"/>
              <a:cs typeface="Helvetica"/>
            </a:endParaRPr>
          </a:p>
        </p:txBody>
      </p:sp>
      <p:grpSp>
        <p:nvGrpSpPr>
          <p:cNvPr id="7" name="Group 6"/>
          <p:cNvGrpSpPr/>
          <p:nvPr/>
        </p:nvGrpSpPr>
        <p:grpSpPr>
          <a:xfrm>
            <a:off x="260577" y="3720403"/>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17336"/>
              <a:ext cx="8263482" cy="361625"/>
            </a:xfrm>
            <a:prstGeom prst="rect">
              <a:avLst/>
            </a:prstGeom>
            <a:noFill/>
          </p:spPr>
          <p:txBody>
            <a:bodyPr wrap="square" rtlCol="0">
              <a:spAutoFit/>
            </a:bodyPr>
            <a:lstStyle/>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add </a:t>
              </a:r>
              <a:r>
                <a:rPr lang="en-US" sz="1200" i="1" dirty="0" smtClean="0">
                  <a:latin typeface="Courier New" pitchFamily="49" charset="0"/>
                  <a:cs typeface="Courier New" pitchFamily="49" charset="0"/>
                </a:rPr>
                <a:t>path-to-file</a:t>
              </a:r>
              <a:endParaRPr lang="en-US" sz="1200" dirty="0">
                <a:latin typeface="Courier New" pitchFamily="49" charset="0"/>
                <a:cs typeface="Courier New" pitchFamily="49" charset="0"/>
              </a:endParaRPr>
            </a:p>
          </p:txBody>
        </p:sp>
      </p:grpSp>
    </p:spTree>
    <p:extLst>
      <p:ext uri="{BB962C8B-B14F-4D97-AF65-F5344CB8AC3E}">
        <p14:creationId xmlns:p14="http://schemas.microsoft.com/office/powerpoint/2010/main" val="116574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130903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Like the name suggests this command is used to commit a bunch of changes.</a:t>
            </a:r>
          </a:p>
          <a:p>
            <a:pPr marL="171450" indent="-171450" algn="l">
              <a:lnSpc>
                <a:spcPct val="130000"/>
              </a:lnSpc>
              <a:buFont typeface="Arial" pitchFamily="34" charset="0"/>
              <a:buChar char="•"/>
            </a:pPr>
            <a:r>
              <a:rPr lang="en-US" sz="1200" dirty="0" smtClean="0">
                <a:solidFill>
                  <a:srgbClr val="878787"/>
                </a:solidFill>
                <a:latin typeface="Helvetica"/>
                <a:cs typeface="Helvetica"/>
              </a:rPr>
              <a:t>This happens locally, nothing is sent to the actual repository.</a:t>
            </a: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commit	</a:t>
            </a:r>
            <a:endParaRPr lang="en-US" sz="1000" kern="1000" spc="90" dirty="0">
              <a:solidFill>
                <a:srgbClr val="7DBC3A"/>
              </a:solidFill>
              <a:latin typeface="Helvetica"/>
              <a:cs typeface="Helvetica"/>
            </a:endParaRPr>
          </a:p>
          <a:p>
            <a:pPr algn="l"/>
            <a:endParaRPr lang="en-US" sz="1000" kern="1000" spc="90" dirty="0">
              <a:solidFill>
                <a:srgbClr val="7DBC3A"/>
              </a:solidFill>
              <a:latin typeface="Helvetica"/>
              <a:cs typeface="Helvetica"/>
            </a:endParaRPr>
          </a:p>
        </p:txBody>
      </p:sp>
      <p:grpSp>
        <p:nvGrpSpPr>
          <p:cNvPr id="7" name="Group 6"/>
          <p:cNvGrpSpPr/>
          <p:nvPr/>
        </p:nvGrpSpPr>
        <p:grpSpPr>
          <a:xfrm>
            <a:off x="260577" y="3720403"/>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17336"/>
              <a:ext cx="8263482" cy="602709"/>
            </a:xfrm>
            <a:prstGeom prst="rect">
              <a:avLst/>
            </a:prstGeom>
            <a:noFill/>
          </p:spPr>
          <p:txBody>
            <a:bodyPr wrap="square" rtlCol="0">
              <a:spAutoFit/>
            </a:bodyPr>
            <a:lstStyle/>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commit –m “</a:t>
              </a:r>
              <a:r>
                <a:rPr lang="en-US" sz="1200" i="1" dirty="0" smtClean="0">
                  <a:latin typeface="Courier New" pitchFamily="49" charset="0"/>
                  <a:cs typeface="Courier New" pitchFamily="49" charset="0"/>
                </a:rPr>
                <a:t>&lt;</a:t>
              </a:r>
              <a:r>
                <a:rPr lang="en-US" sz="1200" i="1" dirty="0" err="1" smtClean="0">
                  <a:latin typeface="Courier New" pitchFamily="49" charset="0"/>
                  <a:cs typeface="Courier New" pitchFamily="49" charset="0"/>
                </a:rPr>
                <a:t>redmine</a:t>
              </a:r>
              <a:r>
                <a:rPr lang="en-US" sz="1200" i="1" dirty="0" smtClean="0">
                  <a:latin typeface="Courier New" pitchFamily="49" charset="0"/>
                  <a:cs typeface="Courier New" pitchFamily="49" charset="0"/>
                </a:rPr>
                <a:t> issue number&gt; - &lt;</a:t>
              </a:r>
              <a:r>
                <a:rPr lang="en-US" sz="1200" i="1" dirty="0" err="1" smtClean="0">
                  <a:latin typeface="Courier New" pitchFamily="49" charset="0"/>
                  <a:cs typeface="Courier New" pitchFamily="49" charset="0"/>
                </a:rPr>
                <a:t>redmine</a:t>
              </a:r>
              <a:r>
                <a:rPr lang="en-US" sz="1200" i="1" dirty="0" smtClean="0">
                  <a:latin typeface="Courier New" pitchFamily="49" charset="0"/>
                  <a:cs typeface="Courier New" pitchFamily="49" charset="0"/>
                </a:rPr>
                <a:t> title&gt;</a:t>
              </a:r>
              <a:r>
                <a:rPr lang="en-US" sz="1200" dirty="0" smtClean="0">
                  <a:latin typeface="Courier New" pitchFamily="49" charset="0"/>
                  <a:cs typeface="Courier New" pitchFamily="49" charset="0"/>
                </a:rPr>
                <a:t>”</a:t>
              </a:r>
            </a:p>
            <a:p>
              <a:pPr marL="285750" indent="-285750">
                <a:buFont typeface="Arial" pitchFamily="34" charset="0"/>
                <a:buChar char="•"/>
              </a:pPr>
              <a:r>
                <a:rPr lang="en-US" sz="1200" dirty="0" err="1">
                  <a:latin typeface="Courier New" pitchFamily="49" charset="0"/>
                  <a:cs typeface="Courier New" pitchFamily="49" charset="0"/>
                </a:rPr>
                <a:t>git</a:t>
              </a:r>
              <a:r>
                <a:rPr lang="en-US" sz="1200" dirty="0">
                  <a:latin typeface="Courier New" pitchFamily="49" charset="0"/>
                  <a:cs typeface="Courier New" pitchFamily="49" charset="0"/>
                </a:rPr>
                <a:t> commit </a:t>
              </a:r>
              <a:r>
                <a:rPr lang="en-US" sz="1200" dirty="0" smtClean="0">
                  <a:latin typeface="Courier New" pitchFamily="49" charset="0"/>
                  <a:cs typeface="Courier New" pitchFamily="49" charset="0"/>
                </a:rPr>
                <a:t>–am </a:t>
              </a:r>
              <a:r>
                <a:rPr lang="en-US" sz="1200" dirty="0">
                  <a:latin typeface="Courier New" pitchFamily="49" charset="0"/>
                  <a:cs typeface="Courier New" pitchFamily="49" charset="0"/>
                </a:rPr>
                <a:t>“</a:t>
              </a:r>
              <a:r>
                <a:rPr lang="en-US" sz="1200" i="1" dirty="0">
                  <a:latin typeface="Courier New" pitchFamily="49" charset="0"/>
                  <a:cs typeface="Courier New" pitchFamily="49" charset="0"/>
                </a:rPr>
                <a:t>&lt;</a:t>
              </a:r>
              <a:r>
                <a:rPr lang="en-US" sz="1200" i="1" dirty="0" err="1">
                  <a:latin typeface="Courier New" pitchFamily="49" charset="0"/>
                  <a:cs typeface="Courier New" pitchFamily="49" charset="0"/>
                </a:rPr>
                <a:t>redmine</a:t>
              </a:r>
              <a:r>
                <a:rPr lang="en-US" sz="1200" i="1" dirty="0">
                  <a:latin typeface="Courier New" pitchFamily="49" charset="0"/>
                  <a:cs typeface="Courier New" pitchFamily="49" charset="0"/>
                </a:rPr>
                <a:t> issue number&gt; - &lt;</a:t>
              </a:r>
              <a:r>
                <a:rPr lang="en-US" sz="1200" i="1" dirty="0" err="1">
                  <a:latin typeface="Courier New" pitchFamily="49" charset="0"/>
                  <a:cs typeface="Courier New" pitchFamily="49" charset="0"/>
                </a:rPr>
                <a:t>redmine</a:t>
              </a:r>
              <a:r>
                <a:rPr lang="en-US" sz="1200" i="1" dirty="0">
                  <a:latin typeface="Courier New" pitchFamily="49" charset="0"/>
                  <a:cs typeface="Courier New" pitchFamily="49" charset="0"/>
                </a:rPr>
                <a:t> title</a:t>
              </a:r>
              <a:r>
                <a:rPr lang="en-US" sz="1200" i="1" dirty="0" smtClean="0">
                  <a:latin typeface="Courier New" pitchFamily="49" charset="0"/>
                  <a:cs typeface="Courier New" pitchFamily="49" charset="0"/>
                </a:rPr>
                <a:t>&gt;</a:t>
              </a:r>
              <a:r>
                <a:rPr lang="en-US" sz="1200" dirty="0" smtClean="0">
                  <a:latin typeface="Courier New" pitchFamily="49" charset="0"/>
                  <a:cs typeface="Courier New" pitchFamily="49" charset="0"/>
                </a:rPr>
                <a:t>” </a:t>
              </a:r>
            </a:p>
          </p:txBody>
        </p:sp>
      </p:grpSp>
    </p:spTree>
    <p:extLst>
      <p:ext uri="{BB962C8B-B14F-4D97-AF65-F5344CB8AC3E}">
        <p14:creationId xmlns:p14="http://schemas.microsoft.com/office/powerpoint/2010/main" val="209126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372497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30000"/>
              </a:lnSpc>
            </a:pPr>
            <a:r>
              <a:rPr lang="en-US" sz="1200" dirty="0" smtClean="0">
                <a:solidFill>
                  <a:srgbClr val="878787"/>
                </a:solidFill>
                <a:latin typeface="Helvetica"/>
                <a:cs typeface="Helvetica"/>
              </a:rPr>
              <a:t>Enterprise </a:t>
            </a:r>
            <a:r>
              <a:rPr lang="en-US" sz="1200" dirty="0">
                <a:solidFill>
                  <a:srgbClr val="878787"/>
                </a:solidFill>
                <a:latin typeface="Helvetica"/>
                <a:cs typeface="Helvetica"/>
              </a:rPr>
              <a:t>release or master branches</a:t>
            </a:r>
          </a:p>
          <a:p>
            <a:pPr marL="171450" indent="-171450" algn="l">
              <a:lnSpc>
                <a:spcPct val="130000"/>
              </a:lnSpc>
              <a:buFont typeface="Arial" pitchFamily="34" charset="0"/>
              <a:buChar char="•"/>
            </a:pPr>
            <a:r>
              <a:rPr lang="en-US" sz="1200" dirty="0">
                <a:solidFill>
                  <a:srgbClr val="878787"/>
                </a:solidFill>
                <a:latin typeface="Helvetica"/>
                <a:cs typeface="Helvetica"/>
              </a:rPr>
              <a:t>As a checklist or rule, always ensure the following</a:t>
            </a:r>
            <a:r>
              <a:rPr lang="en-US" sz="1200" dirty="0" smtClean="0">
                <a:solidFill>
                  <a:srgbClr val="878787"/>
                </a:solidFill>
                <a:latin typeface="Helvetica"/>
                <a:cs typeface="Helvetica"/>
              </a:rPr>
              <a:t>:</a:t>
            </a:r>
            <a:endParaRPr lang="en-US" sz="1200" dirty="0">
              <a:solidFill>
                <a:srgbClr val="878787"/>
              </a:solidFill>
              <a:latin typeface="Helvetica"/>
              <a:cs typeface="Helvetica"/>
            </a:endParaRPr>
          </a:p>
          <a:p>
            <a:pPr marL="628650" lvl="1" indent="-171450" algn="l">
              <a:lnSpc>
                <a:spcPct val="130000"/>
              </a:lnSpc>
              <a:buFont typeface="Arial" pitchFamily="34" charset="0"/>
              <a:buChar char="•"/>
            </a:pPr>
            <a:r>
              <a:rPr lang="en-US" sz="1200" dirty="0">
                <a:solidFill>
                  <a:srgbClr val="878787"/>
                </a:solidFill>
                <a:latin typeface="Helvetica"/>
                <a:cs typeface="Helvetica"/>
              </a:rPr>
              <a:t>RUN grails prepare-test.</a:t>
            </a:r>
          </a:p>
          <a:p>
            <a:pPr marL="628650" lvl="1" indent="-171450" algn="l">
              <a:lnSpc>
                <a:spcPct val="130000"/>
              </a:lnSpc>
              <a:buFont typeface="Arial" pitchFamily="34" charset="0"/>
              <a:buChar char="•"/>
            </a:pPr>
            <a:r>
              <a:rPr lang="en-US" sz="1200" dirty="0">
                <a:solidFill>
                  <a:srgbClr val="878787"/>
                </a:solidFill>
                <a:latin typeface="Helvetica"/>
                <a:cs typeface="Helvetica"/>
              </a:rPr>
              <a:t>Execute WS test cases using: ant test .</a:t>
            </a:r>
          </a:p>
          <a:p>
            <a:pPr marL="628650" lvl="1" indent="-171450" algn="l">
              <a:lnSpc>
                <a:spcPct val="130000"/>
              </a:lnSpc>
              <a:buFont typeface="Arial" pitchFamily="34" charset="0"/>
              <a:buChar char="•"/>
            </a:pPr>
            <a:r>
              <a:rPr lang="en-US" sz="1200" dirty="0">
                <a:solidFill>
                  <a:srgbClr val="878787"/>
                </a:solidFill>
                <a:latin typeface="Helvetica"/>
                <a:cs typeface="Helvetica"/>
              </a:rPr>
              <a:t>Make sure the test pass or fix if needed</a:t>
            </a:r>
            <a:r>
              <a:rPr lang="en-US" sz="1200" dirty="0" smtClean="0">
                <a:solidFill>
                  <a:srgbClr val="878787"/>
                </a:solidFill>
                <a:latin typeface="Helvetica"/>
                <a:cs typeface="Helvetica"/>
              </a:rPr>
              <a:t>.</a:t>
            </a:r>
            <a:endParaRPr lang="en-US" sz="1200" dirty="0">
              <a:solidFill>
                <a:srgbClr val="878787"/>
              </a:solidFill>
              <a:latin typeface="Helvetica"/>
              <a:cs typeface="Helvetica"/>
            </a:endParaRPr>
          </a:p>
          <a:p>
            <a:pPr algn="l">
              <a:lnSpc>
                <a:spcPct val="130000"/>
              </a:lnSpc>
            </a:pPr>
            <a:endParaRPr lang="en-US" sz="1200" dirty="0" smtClean="0">
              <a:solidFill>
                <a:srgbClr val="878787"/>
              </a:solidFill>
              <a:latin typeface="Helvetica"/>
              <a:cs typeface="Helvetica"/>
            </a:endParaRPr>
          </a:p>
          <a:p>
            <a:pPr algn="l">
              <a:lnSpc>
                <a:spcPct val="130000"/>
              </a:lnSpc>
            </a:pPr>
            <a:r>
              <a:rPr lang="en-US" sz="1200" dirty="0" smtClean="0">
                <a:solidFill>
                  <a:srgbClr val="878787"/>
                </a:solidFill>
                <a:latin typeface="Helvetica"/>
                <a:cs typeface="Helvetica"/>
              </a:rPr>
              <a:t>Client </a:t>
            </a:r>
            <a:r>
              <a:rPr lang="en-US" sz="1200" dirty="0">
                <a:solidFill>
                  <a:srgbClr val="878787"/>
                </a:solidFill>
                <a:latin typeface="Helvetica"/>
                <a:cs typeface="Helvetica"/>
              </a:rPr>
              <a:t>Branches</a:t>
            </a:r>
            <a:r>
              <a:rPr lang="en-US" sz="1200" dirty="0" smtClean="0">
                <a:solidFill>
                  <a:srgbClr val="878787"/>
                </a:solidFill>
                <a:latin typeface="Helvetica"/>
                <a:cs typeface="Helvetica"/>
              </a:rPr>
              <a:t>:</a:t>
            </a:r>
            <a:endParaRPr lang="en-US" sz="1200" dirty="0">
              <a:solidFill>
                <a:srgbClr val="878787"/>
              </a:solidFill>
              <a:latin typeface="Helvetica"/>
              <a:cs typeface="Helvetica"/>
            </a:endParaRPr>
          </a:p>
          <a:p>
            <a:pPr marL="628650" lvl="1" indent="-171450" algn="l">
              <a:lnSpc>
                <a:spcPct val="130000"/>
              </a:lnSpc>
              <a:buFont typeface="Arial" pitchFamily="34" charset="0"/>
              <a:buChar char="•"/>
            </a:pPr>
            <a:r>
              <a:rPr lang="en-US" sz="1200" dirty="0">
                <a:solidFill>
                  <a:srgbClr val="878787"/>
                </a:solidFill>
                <a:latin typeface="Helvetica"/>
                <a:cs typeface="Helvetica"/>
              </a:rPr>
              <a:t>Initialize DB with </a:t>
            </a:r>
            <a:r>
              <a:rPr lang="en-US" sz="1200" i="1" dirty="0" err="1">
                <a:solidFill>
                  <a:srgbClr val="878787"/>
                </a:solidFill>
                <a:latin typeface="Helvetica"/>
                <a:cs typeface="Helvetica"/>
              </a:rPr>
              <a:t>data.sql</a:t>
            </a:r>
            <a:r>
              <a:rPr lang="en-US" sz="1200" dirty="0">
                <a:solidFill>
                  <a:srgbClr val="878787"/>
                </a:solidFill>
                <a:latin typeface="Helvetica"/>
                <a:cs typeface="Helvetica"/>
              </a:rPr>
              <a:t> or the </a:t>
            </a:r>
            <a:r>
              <a:rPr lang="en-US" sz="1200" i="1" dirty="0" smtClean="0">
                <a:solidFill>
                  <a:srgbClr val="878787"/>
                </a:solidFill>
                <a:latin typeface="Helvetica"/>
                <a:cs typeface="Helvetica"/>
              </a:rPr>
              <a:t>-client </a:t>
            </a:r>
            <a:r>
              <a:rPr lang="en-US" sz="1200" dirty="0">
                <a:solidFill>
                  <a:srgbClr val="878787"/>
                </a:solidFill>
                <a:latin typeface="Helvetica"/>
                <a:cs typeface="Helvetica"/>
              </a:rPr>
              <a:t>parameter for </a:t>
            </a:r>
            <a:r>
              <a:rPr lang="en-US" sz="1200" dirty="0" err="1">
                <a:solidFill>
                  <a:srgbClr val="878787"/>
                </a:solidFill>
                <a:latin typeface="Helvetica"/>
                <a:cs typeface="Helvetica"/>
              </a:rPr>
              <a:t>Liquibase</a:t>
            </a:r>
            <a:r>
              <a:rPr lang="en-US" sz="1200" dirty="0">
                <a:solidFill>
                  <a:srgbClr val="878787"/>
                </a:solidFill>
                <a:latin typeface="Helvetica"/>
                <a:cs typeface="Helvetica"/>
              </a:rPr>
              <a:t>.</a:t>
            </a:r>
          </a:p>
          <a:p>
            <a:pPr marL="628650" lvl="1" indent="-171450" algn="l">
              <a:lnSpc>
                <a:spcPct val="130000"/>
              </a:lnSpc>
              <a:buFont typeface="Arial" pitchFamily="34" charset="0"/>
              <a:buChar char="•"/>
            </a:pPr>
            <a:r>
              <a:rPr lang="en-US" sz="1200" dirty="0">
                <a:solidFill>
                  <a:srgbClr val="878787"/>
                </a:solidFill>
                <a:latin typeface="Helvetica"/>
                <a:cs typeface="Helvetica"/>
              </a:rPr>
              <a:t>Execute WS test cases using: </a:t>
            </a:r>
            <a:r>
              <a:rPr lang="en-US" sz="1200" i="1" dirty="0">
                <a:solidFill>
                  <a:srgbClr val="878787"/>
                </a:solidFill>
                <a:latin typeface="Helvetica"/>
                <a:cs typeface="Helvetica"/>
              </a:rPr>
              <a:t>ant -f client-specific-build.xml</a:t>
            </a:r>
            <a:r>
              <a:rPr lang="en-US" sz="1200" dirty="0">
                <a:solidFill>
                  <a:srgbClr val="878787"/>
                </a:solidFill>
                <a:latin typeface="Helvetica"/>
                <a:cs typeface="Helvetica"/>
              </a:rPr>
              <a:t>.</a:t>
            </a:r>
          </a:p>
          <a:p>
            <a:pPr marL="628650" lvl="1" indent="-171450" algn="l">
              <a:lnSpc>
                <a:spcPct val="130000"/>
              </a:lnSpc>
              <a:buFont typeface="Arial" pitchFamily="34" charset="0"/>
              <a:buChar char="•"/>
            </a:pPr>
            <a:r>
              <a:rPr lang="en-US" sz="1200" dirty="0">
                <a:solidFill>
                  <a:srgbClr val="878787"/>
                </a:solidFill>
                <a:latin typeface="Helvetica"/>
                <a:cs typeface="Helvetica"/>
              </a:rPr>
              <a:t>Make sure the test pass or fix if needed.</a:t>
            </a:r>
          </a:p>
          <a:p>
            <a:pPr algn="l">
              <a:lnSpc>
                <a:spcPct val="130000"/>
              </a:lnSpc>
            </a:pPr>
            <a:endParaRPr lang="en-US" sz="1200" dirty="0">
              <a:solidFill>
                <a:srgbClr val="878787"/>
              </a:solidFill>
              <a:latin typeface="Helvetica"/>
              <a:cs typeface="Helvetica"/>
            </a:endParaRPr>
          </a:p>
          <a:p>
            <a:pPr algn="l">
              <a:lnSpc>
                <a:spcPct val="130000"/>
              </a:lnSpc>
            </a:pPr>
            <a:r>
              <a:rPr lang="en-US" sz="1200" dirty="0">
                <a:solidFill>
                  <a:srgbClr val="878787"/>
                </a:solidFill>
                <a:latin typeface="Helvetica"/>
                <a:cs typeface="Helvetica"/>
              </a:rPr>
              <a:t>And then push.</a:t>
            </a:r>
          </a:p>
          <a:p>
            <a:pPr marL="171450" indent="-171450" algn="l">
              <a:lnSpc>
                <a:spcPct val="130000"/>
              </a:lnSpc>
              <a:buFont typeface="Arial" pitchFamily="34" charset="0"/>
              <a:buChar char="•"/>
            </a:pPr>
            <a:endParaRPr lang="en-US" sz="1200" dirty="0">
              <a:solidFill>
                <a:srgbClr val="878787"/>
              </a:solidFill>
              <a:latin typeface="Helvetica"/>
              <a:cs typeface="Helvetica"/>
            </a:endParaRPr>
          </a:p>
          <a:p>
            <a:pPr marL="171450" indent="-171450" algn="l">
              <a:lnSpc>
                <a:spcPct val="130000"/>
              </a:lnSpc>
              <a:buFont typeface="Arial" pitchFamily="34" charset="0"/>
              <a:buChar char="•"/>
            </a:pPr>
            <a:endParaRPr lang="en-US" sz="1200" dirty="0">
              <a:solidFill>
                <a:srgbClr val="878787"/>
              </a:solidFill>
              <a:latin typeface="Helvetica"/>
              <a:cs typeface="Helvetica"/>
            </a:endParaRP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push </a:t>
            </a:r>
            <a:r>
              <a:rPr lang="en-US" sz="1000" kern="1000" spc="90" dirty="0">
                <a:solidFill>
                  <a:srgbClr val="7DBC3A"/>
                </a:solidFill>
                <a:latin typeface="Helvetica"/>
                <a:cs typeface="Helvetica"/>
              </a:rPr>
              <a:t>- </a:t>
            </a:r>
            <a:r>
              <a:rPr lang="en-US" sz="1000" kern="1000" spc="90" dirty="0" smtClean="0">
                <a:solidFill>
                  <a:srgbClr val="7DBC3A"/>
                </a:solidFill>
                <a:latin typeface="Helvetica"/>
                <a:cs typeface="Helvetica"/>
              </a:rPr>
              <a:t>Checks </a:t>
            </a:r>
            <a:r>
              <a:rPr lang="en-US" sz="1000" kern="1000" spc="90" dirty="0">
                <a:solidFill>
                  <a:srgbClr val="7DBC3A"/>
                </a:solidFill>
                <a:latin typeface="Helvetica"/>
                <a:cs typeface="Helvetica"/>
              </a:rPr>
              <a:t>To Do Before Pushing </a:t>
            </a:r>
            <a:r>
              <a:rPr lang="en-US" sz="1000" kern="1000" spc="90" dirty="0" smtClean="0">
                <a:solidFill>
                  <a:srgbClr val="7DBC3A"/>
                </a:solidFill>
                <a:latin typeface="Helvetica"/>
                <a:cs typeface="Helvetica"/>
              </a:rPr>
              <a:t>Code	</a:t>
            </a:r>
          </a:p>
          <a:p>
            <a:pPr algn="l"/>
            <a:endParaRPr lang="en-US" sz="1000" kern="1000" spc="90" dirty="0">
              <a:solidFill>
                <a:srgbClr val="7DBC3A"/>
              </a:solidFill>
              <a:latin typeface="Helvetica"/>
              <a:cs typeface="Helvetica"/>
            </a:endParaRPr>
          </a:p>
        </p:txBody>
      </p:sp>
    </p:spTree>
    <p:extLst>
      <p:ext uri="{BB962C8B-B14F-4D97-AF65-F5344CB8AC3E}">
        <p14:creationId xmlns:p14="http://schemas.microsoft.com/office/powerpoint/2010/main" val="18671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130903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This command actually pushes the changes that were committed locally to the repository.</a:t>
            </a: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push</a:t>
            </a:r>
            <a:endParaRPr lang="en-US" sz="1000" kern="1000" spc="90" dirty="0">
              <a:solidFill>
                <a:srgbClr val="7DBC3A"/>
              </a:solidFill>
              <a:latin typeface="Helvetica"/>
              <a:cs typeface="Helvetica"/>
            </a:endParaRPr>
          </a:p>
        </p:txBody>
      </p:sp>
      <p:grpSp>
        <p:nvGrpSpPr>
          <p:cNvPr id="7" name="Group 6"/>
          <p:cNvGrpSpPr/>
          <p:nvPr/>
        </p:nvGrpSpPr>
        <p:grpSpPr>
          <a:xfrm>
            <a:off x="260577" y="3720403"/>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17336"/>
              <a:ext cx="8263482" cy="602709"/>
            </a:xfrm>
            <a:prstGeom prst="rect">
              <a:avLst/>
            </a:prstGeom>
            <a:noFill/>
          </p:spPr>
          <p:txBody>
            <a:bodyPr wrap="square" rtlCol="0">
              <a:spAutoFit/>
            </a:bodyPr>
            <a:lstStyle/>
            <a:p>
              <a:pPr marL="285750" indent="-285750">
                <a:buFont typeface="Arial" pitchFamily="34" charset="0"/>
                <a:buChar char="•"/>
              </a:pPr>
              <a:r>
                <a:rPr lang="en-US" sz="1200" dirty="0" err="1">
                  <a:latin typeface="Courier New" pitchFamily="49" charset="0"/>
                  <a:cs typeface="Courier New" pitchFamily="49" charset="0"/>
                </a:rPr>
                <a:t>git</a:t>
              </a:r>
              <a:r>
                <a:rPr lang="en-US" sz="1200" dirty="0">
                  <a:latin typeface="Courier New" pitchFamily="49" charset="0"/>
                  <a:cs typeface="Courier New" pitchFamily="49" charset="0"/>
                </a:rPr>
                <a:t> push </a:t>
              </a:r>
              <a:r>
                <a:rPr lang="en-US" sz="1200" dirty="0" err="1">
                  <a:latin typeface="Courier New" pitchFamily="49" charset="0"/>
                  <a:cs typeface="Courier New" pitchFamily="49" charset="0"/>
                </a:rPr>
                <a:t>NorthPower</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NorthPower:master</a:t>
              </a:r>
              <a:endParaRPr lang="en-US" sz="1200" dirty="0" smtClean="0">
                <a:latin typeface="Courier New" pitchFamily="49" charset="0"/>
                <a:cs typeface="Courier New" pitchFamily="49" charset="0"/>
              </a:endParaRPr>
            </a:p>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push &lt;</a:t>
              </a:r>
              <a:r>
                <a:rPr lang="en-US" sz="1200" dirty="0" err="1" smtClean="0">
                  <a:latin typeface="Courier New" pitchFamily="49" charset="0"/>
                  <a:cs typeface="Courier New" pitchFamily="49" charset="0"/>
                </a:rPr>
                <a:t>local_repository</a:t>
              </a:r>
              <a:r>
                <a:rPr lang="en-US" sz="1200" dirty="0" smtClean="0">
                  <a:latin typeface="Courier New" pitchFamily="49" charset="0"/>
                  <a:cs typeface="Courier New" pitchFamily="49" charset="0"/>
                </a:rPr>
                <a:t>&gt; &lt;</a:t>
              </a:r>
              <a:r>
                <a:rPr lang="en-US" sz="1200" dirty="0" err="1" smtClean="0">
                  <a:latin typeface="Courier New" pitchFamily="49" charset="0"/>
                  <a:cs typeface="Courier New" pitchFamily="49" charset="0"/>
                </a:rPr>
                <a:t>refspec</a:t>
              </a:r>
              <a:r>
                <a:rPr lang="en-US" sz="1200" dirty="0" smtClean="0">
                  <a:latin typeface="Courier New" pitchFamily="49" charset="0"/>
                  <a:cs typeface="Courier New" pitchFamily="49" charset="0"/>
                </a:rPr>
                <a:t>&gt;</a:t>
              </a:r>
            </a:p>
          </p:txBody>
        </p:sp>
      </p:grpSp>
    </p:spTree>
    <p:extLst>
      <p:ext uri="{BB962C8B-B14F-4D97-AF65-F5344CB8AC3E}">
        <p14:creationId xmlns:p14="http://schemas.microsoft.com/office/powerpoint/2010/main" val="52936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1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More commands</a:t>
            </a:r>
            <a:endParaRPr lang="en-US" sz="2000" dirty="0">
              <a:solidFill>
                <a:srgbClr val="535353"/>
              </a:solidFill>
              <a:latin typeface="Helvetica"/>
              <a:cs typeface="Helvetica"/>
            </a:endParaRPr>
          </a:p>
        </p:txBody>
      </p:sp>
      <p:sp>
        <p:nvSpPr>
          <p:cNvPr id="14" name="Subtitle 2"/>
          <p:cNvSpPr txBox="1">
            <a:spLocks/>
          </p:cNvSpPr>
          <p:nvPr/>
        </p:nvSpPr>
        <p:spPr>
          <a:xfrm>
            <a:off x="541185" y="2165685"/>
            <a:ext cx="6400800" cy="2337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a:solidFill>
                  <a:srgbClr val="878787"/>
                </a:solidFill>
                <a:latin typeface="Helvetica"/>
                <a:cs typeface="Helvetica"/>
              </a:rPr>
              <a:t>log</a:t>
            </a:r>
          </a:p>
          <a:p>
            <a:pPr marL="171450" indent="-171450" algn="l">
              <a:lnSpc>
                <a:spcPct val="130000"/>
              </a:lnSpc>
              <a:buFont typeface="Arial" pitchFamily="34" charset="0"/>
              <a:buChar char="•"/>
            </a:pPr>
            <a:r>
              <a:rPr lang="en-US" sz="1200" dirty="0" smtClean="0">
                <a:solidFill>
                  <a:srgbClr val="878787"/>
                </a:solidFill>
                <a:latin typeface="Helvetica"/>
                <a:cs typeface="Helvetica"/>
              </a:rPr>
              <a:t>diff</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smtClean="0">
                <a:solidFill>
                  <a:srgbClr val="878787"/>
                </a:solidFill>
                <a:latin typeface="Helvetica"/>
                <a:cs typeface="Helvetica"/>
              </a:rPr>
              <a:t>merge</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smtClean="0">
                <a:solidFill>
                  <a:srgbClr val="878787"/>
                </a:solidFill>
                <a:latin typeface="Helvetica"/>
                <a:cs typeface="Helvetica"/>
              </a:rPr>
              <a:t>cherry-pick</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smtClean="0">
                <a:solidFill>
                  <a:srgbClr val="878787"/>
                </a:solidFill>
                <a:latin typeface="Helvetica"/>
                <a:cs typeface="Helvetica"/>
              </a:rPr>
              <a:t>stash</a:t>
            </a:r>
            <a:endParaRPr lang="en-US" sz="1200" dirty="0">
              <a:solidFill>
                <a:srgbClr val="878787"/>
              </a:solidFill>
              <a:latin typeface="Helvetica"/>
              <a:cs typeface="Helvetica"/>
            </a:endParaRPr>
          </a:p>
        </p:txBody>
      </p:sp>
    </p:spTree>
    <p:extLst>
      <p:ext uri="{BB962C8B-B14F-4D97-AF65-F5344CB8AC3E}">
        <p14:creationId xmlns:p14="http://schemas.microsoft.com/office/powerpoint/2010/main" val="360658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wipe(down)">
                                      <p:cBhvr>
                                        <p:cTn id="10" dur="580">
                                          <p:stCondLst>
                                            <p:cond delay="0"/>
                                          </p:stCondLst>
                                        </p:cTn>
                                        <p:tgtEl>
                                          <p:spTgt spid="13">
                                            <p:txEl>
                                              <p:pRg st="0" end="0"/>
                                            </p:txEl>
                                          </p:spTgt>
                                        </p:tgtEl>
                                      </p:cBhvr>
                                    </p:animEffect>
                                    <p:anim calcmode="lin" valueType="num">
                                      <p:cBhvr>
                                        <p:cTn id="11" dur="1822" tmFilter="0,0; 0.14,0.36; 0.43,0.73; 0.71,0.91; 1.0,1.0">
                                          <p:stCondLst>
                                            <p:cond delay="0"/>
                                          </p:stCondLst>
                                        </p:cTn>
                                        <p:tgtEl>
                                          <p:spTgt spid="13">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13">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13">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13">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13">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13">
                                            <p:txEl>
                                              <p:pRg st="0" end="0"/>
                                            </p:txEl>
                                          </p:spTgt>
                                        </p:tgtEl>
                                      </p:cBhvr>
                                      <p:to x="100000" y="60000"/>
                                    </p:animScale>
                                    <p:animScale>
                                      <p:cBhvr>
                                        <p:cTn id="17" dur="166" decel="50000">
                                          <p:stCondLst>
                                            <p:cond delay="676"/>
                                          </p:stCondLst>
                                        </p:cTn>
                                        <p:tgtEl>
                                          <p:spTgt spid="13">
                                            <p:txEl>
                                              <p:pRg st="0" end="0"/>
                                            </p:txEl>
                                          </p:spTgt>
                                        </p:tgtEl>
                                      </p:cBhvr>
                                      <p:to x="100000" y="100000"/>
                                    </p:animScale>
                                    <p:animScale>
                                      <p:cBhvr>
                                        <p:cTn id="18" dur="26">
                                          <p:stCondLst>
                                            <p:cond delay="1312"/>
                                          </p:stCondLst>
                                        </p:cTn>
                                        <p:tgtEl>
                                          <p:spTgt spid="13">
                                            <p:txEl>
                                              <p:pRg st="0" end="0"/>
                                            </p:txEl>
                                          </p:spTgt>
                                        </p:tgtEl>
                                      </p:cBhvr>
                                      <p:to x="100000" y="80000"/>
                                    </p:animScale>
                                    <p:animScale>
                                      <p:cBhvr>
                                        <p:cTn id="19" dur="166" decel="50000">
                                          <p:stCondLst>
                                            <p:cond delay="1338"/>
                                          </p:stCondLst>
                                        </p:cTn>
                                        <p:tgtEl>
                                          <p:spTgt spid="13">
                                            <p:txEl>
                                              <p:pRg st="0" end="0"/>
                                            </p:txEl>
                                          </p:spTgt>
                                        </p:tgtEl>
                                      </p:cBhvr>
                                      <p:to x="100000" y="100000"/>
                                    </p:animScale>
                                    <p:animScale>
                                      <p:cBhvr>
                                        <p:cTn id="20" dur="26">
                                          <p:stCondLst>
                                            <p:cond delay="1642"/>
                                          </p:stCondLst>
                                        </p:cTn>
                                        <p:tgtEl>
                                          <p:spTgt spid="13">
                                            <p:txEl>
                                              <p:pRg st="0" end="0"/>
                                            </p:txEl>
                                          </p:spTgt>
                                        </p:tgtEl>
                                      </p:cBhvr>
                                      <p:to x="100000" y="90000"/>
                                    </p:animScale>
                                    <p:animScale>
                                      <p:cBhvr>
                                        <p:cTn id="21" dur="166" decel="50000">
                                          <p:stCondLst>
                                            <p:cond delay="1668"/>
                                          </p:stCondLst>
                                        </p:cTn>
                                        <p:tgtEl>
                                          <p:spTgt spid="13">
                                            <p:txEl>
                                              <p:pRg st="0" end="0"/>
                                            </p:txEl>
                                          </p:spTgt>
                                        </p:tgtEl>
                                      </p:cBhvr>
                                      <p:to x="100000" y="100000"/>
                                    </p:animScale>
                                    <p:animScale>
                                      <p:cBhvr>
                                        <p:cTn id="22" dur="26">
                                          <p:stCondLst>
                                            <p:cond delay="1808"/>
                                          </p:stCondLst>
                                        </p:cTn>
                                        <p:tgtEl>
                                          <p:spTgt spid="13">
                                            <p:txEl>
                                              <p:pRg st="0" end="0"/>
                                            </p:txEl>
                                          </p:spTgt>
                                        </p:tgtEl>
                                      </p:cBhvr>
                                      <p:to x="100000" y="95000"/>
                                    </p:animScale>
                                    <p:animScale>
                                      <p:cBhvr>
                                        <p:cTn id="23" dur="166" decel="50000">
                                          <p:stCondLst>
                                            <p:cond delay="1834"/>
                                          </p:stCondLst>
                                        </p:cTn>
                                        <p:tgtEl>
                                          <p:spTgt spid="13">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8" presetClass="entr" presetSubtype="0" accel="50000" fill="hold" grpId="0" nodeType="clickEffect">
                                  <p:stCondLst>
                                    <p:cond delay="0"/>
                                  </p:stCondLst>
                                  <p:iterate type="wd">
                                    <p:tmPct val="50000"/>
                                  </p:iterate>
                                  <p:childTnLst>
                                    <p:set>
                                      <p:cBhvr>
                                        <p:cTn id="27" dur="1" fill="hold">
                                          <p:stCondLst>
                                            <p:cond delay="0"/>
                                          </p:stCondLst>
                                        </p:cTn>
                                        <p:tgtEl>
                                          <p:spTgt spid="14"/>
                                        </p:tgtEl>
                                        <p:attrNameLst>
                                          <p:attrName>style.visibility</p:attrName>
                                        </p:attrNameLst>
                                      </p:cBhvr>
                                      <p:to>
                                        <p:strVal val="visible"/>
                                      </p:to>
                                    </p:set>
                                    <p:set>
                                      <p:cBhvr>
                                        <p:cTn id="28" dur="227" fill="hold">
                                          <p:stCondLst>
                                            <p:cond delay="0"/>
                                          </p:stCondLst>
                                        </p:cTn>
                                        <p:tgtEl>
                                          <p:spTgt spid="14"/>
                                        </p:tgtEl>
                                        <p:attrNameLst>
                                          <p:attrName>style.rotation</p:attrName>
                                        </p:attrNameLst>
                                      </p:cBhvr>
                                      <p:to>
                                        <p:strVal val="-45.0"/>
                                      </p:to>
                                    </p:set>
                                    <p:anim calcmode="lin" valueType="num">
                                      <p:cBhvr>
                                        <p:cTn id="29" dur="227" fill="hold">
                                          <p:stCondLst>
                                            <p:cond delay="227"/>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30" dur="227"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31" dur="78" decel="50000" autoRev="1" fill="hold">
                                          <p:stCondLst>
                                            <p:cond delay="227"/>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32" dur="68" fill="hold">
                                          <p:stCondLst>
                                            <p:cond delay="432"/>
                                          </p:stCondLst>
                                        </p:cTn>
                                        <p:tgtEl>
                                          <p:spTgt spid="1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130903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a:solidFill>
                  <a:srgbClr val="878787"/>
                </a:solidFill>
                <a:latin typeface="Helvetica"/>
                <a:cs typeface="Helvetica"/>
              </a:rPr>
              <a:t>To see a chronological list of the parents </a:t>
            </a:r>
            <a:r>
              <a:rPr lang="en-US" sz="1200" dirty="0" smtClean="0">
                <a:solidFill>
                  <a:srgbClr val="878787"/>
                </a:solidFill>
                <a:latin typeface="Helvetica"/>
                <a:cs typeface="Helvetica"/>
              </a:rPr>
              <a:t>(commits) of </a:t>
            </a:r>
            <a:r>
              <a:rPr lang="en-US" sz="1200" dirty="0">
                <a:solidFill>
                  <a:srgbClr val="878787"/>
                </a:solidFill>
                <a:latin typeface="Helvetica"/>
                <a:cs typeface="Helvetica"/>
              </a:rPr>
              <a:t>any branch, you can run </a:t>
            </a:r>
            <a:r>
              <a:rPr lang="en-US" sz="1200" dirty="0" smtClean="0">
                <a:solidFill>
                  <a:srgbClr val="878787"/>
                </a:solidFill>
                <a:latin typeface="Helvetica"/>
                <a:cs typeface="Helvetica"/>
              </a:rPr>
              <a:t>it </a:t>
            </a:r>
            <a:r>
              <a:rPr lang="en-US" sz="1200" dirty="0">
                <a:solidFill>
                  <a:srgbClr val="878787"/>
                </a:solidFill>
                <a:latin typeface="Helvetica"/>
                <a:cs typeface="Helvetica"/>
              </a:rPr>
              <a:t>when you are in that branch</a:t>
            </a:r>
            <a:r>
              <a:rPr lang="en-US" sz="1200" dirty="0" smtClean="0">
                <a:solidFill>
                  <a:srgbClr val="878787"/>
                </a:solidFill>
                <a:latin typeface="Helvetica"/>
                <a:cs typeface="Helvetica"/>
              </a:rPr>
              <a:t>.</a:t>
            </a:r>
            <a:endParaRPr lang="en-US" sz="1200" dirty="0">
              <a:solidFill>
                <a:srgbClr val="878787"/>
              </a:solidFill>
              <a:latin typeface="Helvetica"/>
              <a:cs typeface="Helvetica"/>
            </a:endParaRP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log</a:t>
            </a:r>
            <a:endParaRPr lang="en-US" sz="1000" kern="1000" spc="90" dirty="0">
              <a:solidFill>
                <a:srgbClr val="7DBC3A"/>
              </a:solidFill>
              <a:latin typeface="Helvetica"/>
              <a:cs typeface="Helvetica"/>
            </a:endParaRPr>
          </a:p>
        </p:txBody>
      </p:sp>
      <p:grpSp>
        <p:nvGrpSpPr>
          <p:cNvPr id="7" name="Group 6"/>
          <p:cNvGrpSpPr/>
          <p:nvPr/>
        </p:nvGrpSpPr>
        <p:grpSpPr>
          <a:xfrm>
            <a:off x="260577" y="3720403"/>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17336"/>
              <a:ext cx="8263482" cy="602709"/>
            </a:xfrm>
            <a:prstGeom prst="rect">
              <a:avLst/>
            </a:prstGeom>
            <a:noFill/>
          </p:spPr>
          <p:txBody>
            <a:bodyPr wrap="square" rtlCol="0">
              <a:spAutoFit/>
            </a:bodyPr>
            <a:lstStyle/>
            <a:p>
              <a:pPr marL="285750" indent="-285750">
                <a:buFont typeface="Arial" pitchFamily="34" charset="0"/>
                <a:buChar char="•"/>
              </a:pPr>
              <a:r>
                <a:rPr lang="en-US" sz="1200" dirty="0" err="1">
                  <a:latin typeface="Courier New" pitchFamily="49" charset="0"/>
                  <a:cs typeface="Courier New" pitchFamily="49" charset="0"/>
                </a:rPr>
                <a:t>git</a:t>
              </a:r>
              <a:r>
                <a:rPr lang="en-US" sz="1200" dirty="0">
                  <a:latin typeface="Courier New" pitchFamily="49" charset="0"/>
                  <a:cs typeface="Courier New" pitchFamily="49" charset="0"/>
                </a:rPr>
                <a:t> log</a:t>
              </a:r>
            </a:p>
            <a:p>
              <a:pPr marL="285750" indent="-285750">
                <a:buFont typeface="Arial" pitchFamily="34" charset="0"/>
                <a:buChar char="•"/>
              </a:pPr>
              <a:r>
                <a:rPr lang="en-US" sz="1200" dirty="0" err="1">
                  <a:latin typeface="Courier New" pitchFamily="49" charset="0"/>
                  <a:cs typeface="Courier New" pitchFamily="49" charset="0"/>
                </a:rPr>
                <a:t>git</a:t>
              </a:r>
              <a:r>
                <a:rPr lang="en-US" sz="1200" dirty="0">
                  <a:latin typeface="Courier New" pitchFamily="49" charset="0"/>
                  <a:cs typeface="Courier New" pitchFamily="49" charset="0"/>
                </a:rPr>
                <a:t> log --</a:t>
              </a:r>
              <a:r>
                <a:rPr lang="en-US" sz="1200" dirty="0" err="1">
                  <a:latin typeface="Courier New" pitchFamily="49" charset="0"/>
                  <a:cs typeface="Courier New" pitchFamily="49" charset="0"/>
                </a:rPr>
                <a:t>oneline</a:t>
              </a:r>
              <a:r>
                <a:rPr lang="en-US" sz="1200" dirty="0">
                  <a:latin typeface="Courier New" pitchFamily="49" charset="0"/>
                  <a:cs typeface="Courier New" pitchFamily="49" charset="0"/>
                </a:rPr>
                <a:t> --graph</a:t>
              </a:r>
            </a:p>
          </p:txBody>
        </p:sp>
      </p:grpSp>
    </p:spTree>
    <p:extLst>
      <p:ext uri="{BB962C8B-B14F-4D97-AF65-F5344CB8AC3E}">
        <p14:creationId xmlns:p14="http://schemas.microsoft.com/office/powerpoint/2010/main" val="406399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1000" fill="hold"/>
                                        <p:tgtEl>
                                          <p:spTgt spid="5"/>
                                        </p:tgtEl>
                                        <p:attrNameLst>
                                          <p:attrName>ppt_w</p:attrName>
                                        </p:attrNameLst>
                                      </p:cBhvr>
                                      <p:tavLst>
                                        <p:tav tm="0">
                                          <p:val>
                                            <p:fltVal val="0"/>
                                          </p:val>
                                        </p:tav>
                                        <p:tav tm="100000">
                                          <p:val>
                                            <p:strVal val="#ppt_w"/>
                                          </p:val>
                                        </p:tav>
                                      </p:tavLst>
                                    </p:anim>
                                    <p:anim calcmode="lin" valueType="num">
                                      <p:cBhvr>
                                        <p:cTn id="35" dur="1000" fill="hold"/>
                                        <p:tgtEl>
                                          <p:spTgt spid="5"/>
                                        </p:tgtEl>
                                        <p:attrNameLst>
                                          <p:attrName>ppt_h</p:attrName>
                                        </p:attrNameLst>
                                      </p:cBhvr>
                                      <p:tavLst>
                                        <p:tav tm="0">
                                          <p:val>
                                            <p:fltVal val="0"/>
                                          </p:val>
                                        </p:tav>
                                        <p:tav tm="100000">
                                          <p:val>
                                            <p:strVal val="#ppt_h"/>
                                          </p:val>
                                        </p:tav>
                                      </p:tavLst>
                                    </p:anim>
                                    <p:anim calcmode="lin" valueType="num">
                                      <p:cBhvr>
                                        <p:cTn id="36" dur="1000" fill="hold"/>
                                        <p:tgtEl>
                                          <p:spTgt spid="5"/>
                                        </p:tgtEl>
                                        <p:attrNameLst>
                                          <p:attrName>style.rotation</p:attrName>
                                        </p:attrNameLst>
                                      </p:cBhvr>
                                      <p:tavLst>
                                        <p:tav tm="0">
                                          <p:val>
                                            <p:fltVal val="90"/>
                                          </p:val>
                                        </p:tav>
                                        <p:tav tm="100000">
                                          <p:val>
                                            <p:fltVal val="0"/>
                                          </p:val>
                                        </p:tav>
                                      </p:tavLst>
                                    </p:anim>
                                    <p:animEffect transition="in" filter="fade">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130903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This command lets you see the difference between two commits or of a modified file.</a:t>
            </a:r>
            <a:endParaRPr lang="en-US" sz="1200" dirty="0">
              <a:solidFill>
                <a:srgbClr val="878787"/>
              </a:solidFill>
              <a:latin typeface="Helvetica"/>
              <a:cs typeface="Helvetica"/>
            </a:endParaRP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diff</a:t>
            </a:r>
            <a:endParaRPr lang="en-US" sz="1000" kern="1000" spc="90" dirty="0">
              <a:solidFill>
                <a:srgbClr val="7DBC3A"/>
              </a:solidFill>
              <a:latin typeface="Helvetica"/>
              <a:cs typeface="Helvetica"/>
            </a:endParaRPr>
          </a:p>
        </p:txBody>
      </p:sp>
      <p:grpSp>
        <p:nvGrpSpPr>
          <p:cNvPr id="7" name="Group 6"/>
          <p:cNvGrpSpPr/>
          <p:nvPr/>
        </p:nvGrpSpPr>
        <p:grpSpPr>
          <a:xfrm>
            <a:off x="260577" y="3720403"/>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17336"/>
              <a:ext cx="8263482" cy="602709"/>
            </a:xfrm>
            <a:prstGeom prst="rect">
              <a:avLst/>
            </a:prstGeom>
            <a:noFill/>
          </p:spPr>
          <p:txBody>
            <a:bodyPr wrap="square" rtlCol="0">
              <a:spAutoFit/>
            </a:bodyPr>
            <a:lstStyle/>
            <a:p>
              <a:pPr marL="285750" indent="-285750">
                <a:buFont typeface="Arial" pitchFamily="34" charset="0"/>
                <a:buChar char="•"/>
              </a:pPr>
              <a:r>
                <a:rPr lang="en-US" sz="1200" dirty="0" err="1">
                  <a:latin typeface="Courier New" pitchFamily="49" charset="0"/>
                  <a:cs typeface="Courier New" pitchFamily="49" charset="0"/>
                </a:rPr>
                <a:t>git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diff </a:t>
              </a:r>
              <a:r>
                <a:rPr lang="en-US" sz="1200" i="1" dirty="0" smtClean="0">
                  <a:latin typeface="Courier New" pitchFamily="49" charset="0"/>
                  <a:cs typeface="Courier New" pitchFamily="49" charset="0"/>
                </a:rPr>
                <a:t>path-to-file</a:t>
              </a:r>
              <a:endParaRPr lang="en-US" sz="1200" dirty="0">
                <a:latin typeface="Courier New" pitchFamily="49" charset="0"/>
                <a:cs typeface="Courier New" pitchFamily="49" charset="0"/>
              </a:endParaRPr>
            </a:p>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diff </a:t>
              </a:r>
              <a:r>
                <a:rPr lang="en-US" sz="1200" i="1" dirty="0" smtClean="0">
                  <a:latin typeface="Courier New" pitchFamily="49" charset="0"/>
                  <a:cs typeface="Courier New" pitchFamily="49" charset="0"/>
                </a:rPr>
                <a:t>commit1-hash..commit2-hash </a:t>
              </a:r>
              <a:r>
                <a:rPr lang="en-US" sz="1200" dirty="0" smtClean="0">
                  <a:latin typeface="Courier New" pitchFamily="49" charset="0"/>
                  <a:cs typeface="Courier New" pitchFamily="49" charset="0"/>
                </a:rPr>
                <a:t>--</a:t>
              </a:r>
              <a:r>
                <a:rPr lang="en-US" sz="1200" i="1" dirty="0" smtClean="0">
                  <a:latin typeface="Courier New" pitchFamily="49" charset="0"/>
                  <a:cs typeface="Courier New" pitchFamily="49" charset="0"/>
                </a:rPr>
                <a:t> path-to-file</a:t>
              </a:r>
              <a:endParaRPr lang="en-US" sz="1200" dirty="0">
                <a:latin typeface="Courier New" pitchFamily="49" charset="0"/>
                <a:cs typeface="Courier New" pitchFamily="49" charset="0"/>
              </a:endParaRPr>
            </a:p>
          </p:txBody>
        </p:sp>
      </p:grpSp>
    </p:spTree>
    <p:extLst>
      <p:ext uri="{BB962C8B-B14F-4D97-AF65-F5344CB8AC3E}">
        <p14:creationId xmlns:p14="http://schemas.microsoft.com/office/powerpoint/2010/main" val="38901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Releases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Types.</a:t>
            </a:r>
            <a:endParaRPr lang="en-US" sz="2000" dirty="0">
              <a:solidFill>
                <a:srgbClr val="535353"/>
              </a:solidFill>
              <a:latin typeface="Helvetica"/>
              <a:cs typeface="Helvetica"/>
            </a:endParaRPr>
          </a:p>
        </p:txBody>
      </p:sp>
      <p:sp>
        <p:nvSpPr>
          <p:cNvPr id="4" name="Subtitle 2"/>
          <p:cNvSpPr txBox="1">
            <a:spLocks/>
          </p:cNvSpPr>
          <p:nvPr/>
        </p:nvSpPr>
        <p:spPr>
          <a:xfrm>
            <a:off x="521935" y="215950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Public</a:t>
            </a:r>
            <a:endParaRPr lang="en-US" sz="1000" kern="1000" spc="90" dirty="0">
              <a:solidFill>
                <a:srgbClr val="7DBC3A"/>
              </a:solidFill>
              <a:latin typeface="Helvetica"/>
              <a:cs typeface="Helvetica"/>
            </a:endParaRPr>
          </a:p>
        </p:txBody>
      </p:sp>
      <p:sp>
        <p:nvSpPr>
          <p:cNvPr id="5" name="Subtitle 2"/>
          <p:cNvSpPr txBox="1">
            <a:spLocks/>
          </p:cNvSpPr>
          <p:nvPr/>
        </p:nvSpPr>
        <p:spPr>
          <a:xfrm>
            <a:off x="541185" y="2480196"/>
            <a:ext cx="6400800" cy="821269"/>
          </a:xfrm>
          <a:prstGeom prst="rect">
            <a:avLst/>
          </a:prstGeom>
        </p:spPr>
        <p:txBody>
          <a:bodyPr vert="horz" lIns="91440" tIns="45720" rIns="91440" bIns="45720" rtlCol="0">
            <a:normAutofit fontScale="925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a:solidFill>
                  <a:srgbClr val="878787"/>
                </a:solidFill>
                <a:latin typeface="Helvetica"/>
                <a:cs typeface="Helvetica"/>
              </a:rPr>
              <a:t>Community edition</a:t>
            </a:r>
          </a:p>
          <a:p>
            <a:pPr marL="171450" indent="-171450" algn="l">
              <a:lnSpc>
                <a:spcPct val="130000"/>
              </a:lnSpc>
              <a:buFont typeface="Arial" pitchFamily="34" charset="0"/>
              <a:buChar char="•"/>
            </a:pPr>
            <a:r>
              <a:rPr lang="en-US" sz="1200" dirty="0">
                <a:solidFill>
                  <a:srgbClr val="878787"/>
                </a:solidFill>
                <a:latin typeface="Helvetica"/>
                <a:cs typeface="Helvetica"/>
              </a:rPr>
              <a:t>Enterprise </a:t>
            </a:r>
            <a:r>
              <a:rPr lang="en-US" sz="1200" dirty="0" smtClean="0">
                <a:solidFill>
                  <a:srgbClr val="878787"/>
                </a:solidFill>
                <a:latin typeface="Helvetica"/>
                <a:cs typeface="Helvetica"/>
              </a:rPr>
              <a:t>edition</a:t>
            </a:r>
          </a:p>
          <a:p>
            <a:pPr marL="171450" indent="-171450" algn="l">
              <a:lnSpc>
                <a:spcPct val="130000"/>
              </a:lnSpc>
              <a:buFont typeface="Arial" pitchFamily="34" charset="0"/>
              <a:buChar char="•"/>
            </a:pPr>
            <a:r>
              <a:rPr lang="en-US" sz="1200" dirty="0" smtClean="0">
                <a:solidFill>
                  <a:srgbClr val="878787"/>
                </a:solidFill>
                <a:latin typeface="Helvetica"/>
                <a:cs typeface="Helvetica"/>
              </a:rPr>
              <a:t>Telco edition</a:t>
            </a:r>
            <a:endParaRPr lang="en-US" sz="1200" dirty="0">
              <a:solidFill>
                <a:srgbClr val="878787"/>
              </a:solidFill>
              <a:latin typeface="Helvetica"/>
              <a:cs typeface="Helvetica"/>
            </a:endParaRPr>
          </a:p>
        </p:txBody>
      </p:sp>
      <p:sp>
        <p:nvSpPr>
          <p:cNvPr id="6" name="Subtitle 2"/>
          <p:cNvSpPr txBox="1">
            <a:spLocks/>
          </p:cNvSpPr>
          <p:nvPr/>
        </p:nvSpPr>
        <p:spPr>
          <a:xfrm>
            <a:off x="521935" y="352468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Private</a:t>
            </a:r>
            <a:endParaRPr lang="en-US" sz="1000" kern="1000" spc="90" dirty="0">
              <a:solidFill>
                <a:srgbClr val="7DBC3A"/>
              </a:solidFill>
              <a:latin typeface="Helvetica"/>
              <a:cs typeface="Helvetica"/>
            </a:endParaRPr>
          </a:p>
        </p:txBody>
      </p:sp>
      <p:sp>
        <p:nvSpPr>
          <p:cNvPr id="7" name="Subtitle 2"/>
          <p:cNvSpPr txBox="1">
            <a:spLocks/>
          </p:cNvSpPr>
          <p:nvPr/>
        </p:nvSpPr>
        <p:spPr>
          <a:xfrm>
            <a:off x="541185" y="3845379"/>
            <a:ext cx="6400800" cy="65763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a:solidFill>
                  <a:srgbClr val="878787"/>
                </a:solidFill>
                <a:latin typeface="Helvetica"/>
                <a:cs typeface="Helvetica"/>
              </a:rPr>
              <a:t>Custom release for customers (one per customer!)</a:t>
            </a:r>
          </a:p>
        </p:txBody>
      </p:sp>
    </p:spTree>
    <p:extLst>
      <p:ext uri="{BB962C8B-B14F-4D97-AF65-F5344CB8AC3E}">
        <p14:creationId xmlns:p14="http://schemas.microsoft.com/office/powerpoint/2010/main" val="104417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80">
                                          <p:stCondLst>
                                            <p:cond delay="0"/>
                                          </p:stCondLst>
                                        </p:cTn>
                                        <p:tgtEl>
                                          <p:spTgt spid="3">
                                            <p:txEl>
                                              <p:pRg st="0" end="0"/>
                                            </p:txEl>
                                          </p:spTgt>
                                        </p:tgtEl>
                                      </p:cBhvr>
                                    </p:animEffect>
                                    <p:anim calcmode="lin" valueType="num">
                                      <p:cBhvr>
                                        <p:cTn id="1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xEl>
                                              <p:pRg st="0" end="0"/>
                                            </p:txEl>
                                          </p:spTgt>
                                        </p:tgtEl>
                                      </p:cBhvr>
                                      <p:to x="100000" y="60000"/>
                                    </p:animScale>
                                    <p:animScale>
                                      <p:cBhvr>
                                        <p:cTn id="17" dur="166" decel="50000">
                                          <p:stCondLst>
                                            <p:cond delay="676"/>
                                          </p:stCondLst>
                                        </p:cTn>
                                        <p:tgtEl>
                                          <p:spTgt spid="3">
                                            <p:txEl>
                                              <p:pRg st="0" end="0"/>
                                            </p:txEl>
                                          </p:spTgt>
                                        </p:tgtEl>
                                      </p:cBhvr>
                                      <p:to x="100000" y="100000"/>
                                    </p:animScale>
                                    <p:animScale>
                                      <p:cBhvr>
                                        <p:cTn id="18" dur="26">
                                          <p:stCondLst>
                                            <p:cond delay="1312"/>
                                          </p:stCondLst>
                                        </p:cTn>
                                        <p:tgtEl>
                                          <p:spTgt spid="3">
                                            <p:txEl>
                                              <p:pRg st="0" end="0"/>
                                            </p:txEl>
                                          </p:spTgt>
                                        </p:tgtEl>
                                      </p:cBhvr>
                                      <p:to x="100000" y="80000"/>
                                    </p:animScale>
                                    <p:animScale>
                                      <p:cBhvr>
                                        <p:cTn id="19" dur="166" decel="50000">
                                          <p:stCondLst>
                                            <p:cond delay="1338"/>
                                          </p:stCondLst>
                                        </p:cTn>
                                        <p:tgtEl>
                                          <p:spTgt spid="3">
                                            <p:txEl>
                                              <p:pRg st="0" end="0"/>
                                            </p:txEl>
                                          </p:spTgt>
                                        </p:tgtEl>
                                      </p:cBhvr>
                                      <p:to x="100000" y="100000"/>
                                    </p:animScale>
                                    <p:animScale>
                                      <p:cBhvr>
                                        <p:cTn id="20" dur="26">
                                          <p:stCondLst>
                                            <p:cond delay="1642"/>
                                          </p:stCondLst>
                                        </p:cTn>
                                        <p:tgtEl>
                                          <p:spTgt spid="3">
                                            <p:txEl>
                                              <p:pRg st="0" end="0"/>
                                            </p:txEl>
                                          </p:spTgt>
                                        </p:tgtEl>
                                      </p:cBhvr>
                                      <p:to x="100000" y="90000"/>
                                    </p:animScale>
                                    <p:animScale>
                                      <p:cBhvr>
                                        <p:cTn id="21" dur="166" decel="50000">
                                          <p:stCondLst>
                                            <p:cond delay="1668"/>
                                          </p:stCondLst>
                                        </p:cTn>
                                        <p:tgtEl>
                                          <p:spTgt spid="3">
                                            <p:txEl>
                                              <p:pRg st="0" end="0"/>
                                            </p:txEl>
                                          </p:spTgt>
                                        </p:tgtEl>
                                      </p:cBhvr>
                                      <p:to x="100000" y="100000"/>
                                    </p:animScale>
                                    <p:animScale>
                                      <p:cBhvr>
                                        <p:cTn id="22" dur="26">
                                          <p:stCondLst>
                                            <p:cond delay="1808"/>
                                          </p:stCondLst>
                                        </p:cTn>
                                        <p:tgtEl>
                                          <p:spTgt spid="3">
                                            <p:txEl>
                                              <p:pRg st="0" end="0"/>
                                            </p:txEl>
                                          </p:spTgt>
                                        </p:tgtEl>
                                      </p:cBhvr>
                                      <p:to x="100000" y="95000"/>
                                    </p:animScale>
                                    <p:animScale>
                                      <p:cBhvr>
                                        <p:cTn id="23" dur="166" decel="50000">
                                          <p:stCondLst>
                                            <p:cond delay="1834"/>
                                          </p:stCondLst>
                                        </p:cTn>
                                        <p:tgtEl>
                                          <p:spTgt spid="3">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randombar(horizontal)">
                                      <p:cBhvr>
                                        <p:cTn id="36" dur="500"/>
                                        <p:tgtEl>
                                          <p:spTgt spid="7"/>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randombar(horizont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 - Moving </a:t>
            </a:r>
            <a:r>
              <a:rPr lang="en-US" sz="2000" dirty="0">
                <a:solidFill>
                  <a:srgbClr val="535353"/>
                </a:solidFill>
                <a:latin typeface="Helvetica"/>
                <a:cs typeface="Helvetica"/>
              </a:rPr>
              <a:t>code across </a:t>
            </a:r>
            <a:r>
              <a:rPr lang="en-US" sz="2000" dirty="0" smtClean="0">
                <a:solidFill>
                  <a:srgbClr val="535353"/>
                </a:solidFill>
                <a:latin typeface="Helvetica"/>
                <a:cs typeface="Helvetica"/>
              </a:rPr>
              <a:t>branches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400800" cy="130903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smtClean="0">
                <a:solidFill>
                  <a:srgbClr val="878787"/>
                </a:solidFill>
                <a:latin typeface="Helvetica"/>
                <a:cs typeface="Helvetica"/>
              </a:rPr>
              <a:t>‘</a:t>
            </a:r>
            <a:r>
              <a:rPr lang="en-US" sz="1200" b="1" dirty="0" smtClean="0">
                <a:solidFill>
                  <a:srgbClr val="878787"/>
                </a:solidFill>
                <a:latin typeface="Helvetica"/>
                <a:cs typeface="Helvetica"/>
              </a:rPr>
              <a:t>merge</a:t>
            </a:r>
            <a:r>
              <a:rPr lang="en-US" sz="1200" dirty="0" smtClean="0">
                <a:solidFill>
                  <a:srgbClr val="878787"/>
                </a:solidFill>
                <a:latin typeface="Helvetica"/>
                <a:cs typeface="Helvetica"/>
              </a:rPr>
              <a:t>’ and ‘</a:t>
            </a:r>
            <a:r>
              <a:rPr lang="en-US" sz="1200" b="1" dirty="0" smtClean="0">
                <a:solidFill>
                  <a:srgbClr val="878787"/>
                </a:solidFill>
                <a:latin typeface="Helvetica"/>
                <a:cs typeface="Helvetica"/>
              </a:rPr>
              <a:t>cherry-pick</a:t>
            </a:r>
            <a:r>
              <a:rPr lang="en-US" sz="1200" dirty="0" smtClean="0">
                <a:solidFill>
                  <a:srgbClr val="878787"/>
                </a:solidFill>
                <a:latin typeface="Helvetica"/>
                <a:cs typeface="Helvetica"/>
              </a:rPr>
              <a:t>’ are used to get code from one branch to another.</a:t>
            </a:r>
          </a:p>
          <a:p>
            <a:pPr marL="171450" indent="-171450" algn="l">
              <a:lnSpc>
                <a:spcPct val="130000"/>
              </a:lnSpc>
              <a:buFont typeface="Arial" pitchFamily="34" charset="0"/>
              <a:buChar char="•"/>
            </a:pPr>
            <a:r>
              <a:rPr lang="en-US" sz="1200" dirty="0" smtClean="0">
                <a:solidFill>
                  <a:srgbClr val="878787"/>
                </a:solidFill>
                <a:latin typeface="Helvetica"/>
                <a:cs typeface="Helvetica"/>
              </a:rPr>
              <a:t>There </a:t>
            </a:r>
            <a:r>
              <a:rPr lang="en-US" sz="1200" dirty="0">
                <a:solidFill>
                  <a:srgbClr val="878787"/>
                </a:solidFill>
                <a:latin typeface="Helvetica"/>
                <a:cs typeface="Helvetica"/>
              </a:rPr>
              <a:t>are fundamental differences between </a:t>
            </a:r>
            <a:r>
              <a:rPr lang="en-US" sz="1200" dirty="0" smtClean="0">
                <a:solidFill>
                  <a:srgbClr val="878787"/>
                </a:solidFill>
                <a:latin typeface="Helvetica"/>
                <a:cs typeface="Helvetica"/>
              </a:rPr>
              <a:t>them!</a:t>
            </a:r>
            <a:endParaRPr lang="en-US" sz="1200" dirty="0">
              <a:solidFill>
                <a:srgbClr val="878787"/>
              </a:solidFill>
              <a:latin typeface="Helvetica"/>
              <a:cs typeface="Helvetica"/>
            </a:endParaRPr>
          </a:p>
        </p:txBody>
      </p:sp>
      <p:grpSp>
        <p:nvGrpSpPr>
          <p:cNvPr id="7" name="Group 6"/>
          <p:cNvGrpSpPr/>
          <p:nvPr/>
        </p:nvGrpSpPr>
        <p:grpSpPr>
          <a:xfrm>
            <a:off x="260577" y="3027384"/>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a:solidFill>
                    <a:srgbClr val="535353"/>
                  </a:solidFill>
                  <a:latin typeface="Helvetica"/>
                  <a:cs typeface="Helvetica"/>
                </a:rPr>
                <a:t>m</a:t>
              </a:r>
              <a:r>
                <a:rPr lang="en-US" sz="2000" b="1" dirty="0" smtClean="0">
                  <a:solidFill>
                    <a:srgbClr val="535353"/>
                  </a:solidFill>
                  <a:latin typeface="Helvetica"/>
                  <a:cs typeface="Helvetica"/>
                </a:rPr>
                <a:t>erge</a:t>
              </a:r>
              <a:endParaRPr lang="en-US" sz="2000" b="1" dirty="0">
                <a:solidFill>
                  <a:srgbClr val="535353"/>
                </a:solidFill>
                <a:latin typeface="Helvetica"/>
                <a:cs typeface="Helvetica"/>
              </a:endParaRPr>
            </a:p>
          </p:txBody>
        </p:sp>
        <p:sp>
          <p:nvSpPr>
            <p:cNvPr id="10" name="TextBox 9"/>
            <p:cNvSpPr txBox="1"/>
            <p:nvPr/>
          </p:nvSpPr>
          <p:spPr>
            <a:xfrm>
              <a:off x="493618" y="4217336"/>
              <a:ext cx="8263482" cy="964335"/>
            </a:xfrm>
            <a:prstGeom prst="rect">
              <a:avLst/>
            </a:prstGeom>
            <a:noFill/>
          </p:spPr>
          <p:txBody>
            <a:bodyPr wrap="square" rtlCol="0">
              <a:spAutoFit/>
            </a:bodyPr>
            <a:lstStyle/>
            <a:p>
              <a:pPr marL="285750" indent="-285750">
                <a:buFont typeface="Arial" pitchFamily="34" charset="0"/>
                <a:buChar char="•"/>
              </a:pPr>
              <a:r>
                <a:rPr lang="en-US" sz="1400" dirty="0">
                  <a:cs typeface="Courier New" pitchFamily="49" charset="0"/>
                </a:rPr>
                <a:t>Merge preserves the order and time of each </a:t>
              </a:r>
              <a:r>
                <a:rPr lang="en-US" sz="1400" dirty="0" smtClean="0">
                  <a:cs typeface="Courier New" pitchFamily="49" charset="0"/>
                </a:rPr>
                <a:t>commit.</a:t>
              </a:r>
              <a:endParaRPr lang="en-US" sz="1400" dirty="0">
                <a:cs typeface="Courier New" pitchFamily="49" charset="0"/>
              </a:endParaRPr>
            </a:p>
            <a:p>
              <a:pPr marL="285750" indent="-285750">
                <a:buFont typeface="Arial" pitchFamily="34" charset="0"/>
                <a:buChar char="•"/>
              </a:pPr>
              <a:r>
                <a:rPr lang="en-US" sz="1400" dirty="0">
                  <a:cs typeface="Courier New" pitchFamily="49" charset="0"/>
                </a:rPr>
                <a:t>Merge makes the receiving branch compatible with the source </a:t>
              </a:r>
              <a:r>
                <a:rPr lang="en-US" sz="1400" dirty="0" smtClean="0">
                  <a:cs typeface="Courier New" pitchFamily="49" charset="0"/>
                </a:rPr>
                <a:t>branch.</a:t>
              </a:r>
              <a:endParaRPr lang="en-US" sz="1400" dirty="0">
                <a:cs typeface="Courier New" pitchFamily="49" charset="0"/>
              </a:endParaRPr>
            </a:p>
            <a:p>
              <a:pPr marL="285750" indent="-285750">
                <a:buFont typeface="Arial" pitchFamily="34" charset="0"/>
                <a:buChar char="•"/>
              </a:pPr>
              <a:r>
                <a:rPr lang="en-US" sz="1400" dirty="0">
                  <a:cs typeface="Courier New" pitchFamily="49" charset="0"/>
                </a:rPr>
                <a:t>Once you merge it is easy to merge later </a:t>
              </a:r>
              <a:r>
                <a:rPr lang="en-US" sz="1400" dirty="0" smtClean="0">
                  <a:cs typeface="Courier New" pitchFamily="49" charset="0"/>
                </a:rPr>
                <a:t>on.</a:t>
              </a:r>
              <a:endParaRPr lang="en-US" sz="1400" dirty="0">
                <a:cs typeface="Courier New" pitchFamily="49" charset="0"/>
              </a:endParaRPr>
            </a:p>
          </p:txBody>
        </p:sp>
      </p:grpSp>
      <p:grpSp>
        <p:nvGrpSpPr>
          <p:cNvPr id="11" name="Group 10"/>
          <p:cNvGrpSpPr/>
          <p:nvPr/>
        </p:nvGrpSpPr>
        <p:grpSpPr>
          <a:xfrm>
            <a:off x="261131" y="3567555"/>
            <a:ext cx="8516319" cy="1934678"/>
            <a:chOff x="356461" y="3425124"/>
            <a:chExt cx="8516319" cy="2525745"/>
          </a:xfrm>
        </p:grpSpPr>
        <p:sp>
          <p:nvSpPr>
            <p:cNvPr id="12" name="Rectangle 11"/>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3"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cherry-pick</a:t>
              </a:r>
              <a:endParaRPr lang="en-US" sz="2000" b="1" dirty="0">
                <a:solidFill>
                  <a:srgbClr val="535353"/>
                </a:solidFill>
                <a:latin typeface="Helvetica"/>
                <a:cs typeface="Helvetica"/>
              </a:endParaRPr>
            </a:p>
          </p:txBody>
        </p:sp>
        <p:sp>
          <p:nvSpPr>
            <p:cNvPr id="14" name="TextBox 13"/>
            <p:cNvSpPr txBox="1"/>
            <p:nvPr/>
          </p:nvSpPr>
          <p:spPr>
            <a:xfrm>
              <a:off x="493618" y="4217336"/>
              <a:ext cx="8263482" cy="964335"/>
            </a:xfrm>
            <a:prstGeom prst="rect">
              <a:avLst/>
            </a:prstGeom>
            <a:noFill/>
          </p:spPr>
          <p:txBody>
            <a:bodyPr wrap="square" rtlCol="0">
              <a:spAutoFit/>
            </a:bodyPr>
            <a:lstStyle/>
            <a:p>
              <a:pPr marL="285750" indent="-285750">
                <a:buFont typeface="Arial" pitchFamily="34" charset="0"/>
                <a:buChar char="•"/>
              </a:pPr>
              <a:r>
                <a:rPr lang="en-US" sz="1400" dirty="0" smtClean="0">
                  <a:cs typeface="Courier New" pitchFamily="49" charset="0"/>
                </a:rPr>
                <a:t>cherry-pick </a:t>
              </a:r>
              <a:r>
                <a:rPr lang="en-US" sz="1400" dirty="0">
                  <a:cs typeface="Courier New" pitchFamily="49" charset="0"/>
                </a:rPr>
                <a:t>will copy a commit from one branch to another. </a:t>
              </a:r>
              <a:r>
                <a:rPr lang="en-US" sz="1400" u="sng" dirty="0">
                  <a:cs typeface="Courier New" pitchFamily="49" charset="0"/>
                </a:rPr>
                <a:t>It is a new commit</a:t>
              </a:r>
              <a:r>
                <a:rPr lang="en-US" sz="1400" dirty="0">
                  <a:cs typeface="Courier New" pitchFamily="49" charset="0"/>
                </a:rPr>
                <a:t>.</a:t>
              </a:r>
            </a:p>
            <a:p>
              <a:pPr marL="285750" indent="-285750">
                <a:buFont typeface="Arial" pitchFamily="34" charset="0"/>
                <a:buChar char="•"/>
              </a:pPr>
              <a:r>
                <a:rPr lang="en-US" sz="1400" dirty="0" smtClean="0">
                  <a:cs typeface="Courier New" pitchFamily="49" charset="0"/>
                </a:rPr>
                <a:t>The </a:t>
              </a:r>
              <a:r>
                <a:rPr lang="en-US" sz="1400" dirty="0">
                  <a:cs typeface="Courier New" pitchFamily="49" charset="0"/>
                </a:rPr>
                <a:t>new commit is just that, it </a:t>
              </a:r>
              <a:r>
                <a:rPr lang="en-US" sz="1400" dirty="0" smtClean="0">
                  <a:cs typeface="Courier New" pitchFamily="49" charset="0"/>
                </a:rPr>
                <a:t>has no “</a:t>
              </a:r>
              <a:r>
                <a:rPr lang="en-US" sz="1400" i="1" dirty="0" smtClean="0">
                  <a:cs typeface="Courier New" pitchFamily="49" charset="0"/>
                </a:rPr>
                <a:t>connection</a:t>
              </a:r>
              <a:r>
                <a:rPr lang="en-US" sz="1400" dirty="0" smtClean="0">
                  <a:cs typeface="Courier New" pitchFamily="49" charset="0"/>
                </a:rPr>
                <a:t>” </a:t>
              </a:r>
              <a:r>
                <a:rPr lang="en-US" sz="1400" dirty="0">
                  <a:cs typeface="Courier New" pitchFamily="49" charset="0"/>
                </a:rPr>
                <a:t>to the original commit.</a:t>
              </a:r>
            </a:p>
            <a:p>
              <a:pPr marL="285750" indent="-285750">
                <a:buFont typeface="Arial" pitchFamily="34" charset="0"/>
                <a:buChar char="•"/>
              </a:pPr>
              <a:r>
                <a:rPr lang="en-US" sz="1400" dirty="0">
                  <a:cs typeface="Courier New" pitchFamily="49" charset="0"/>
                </a:rPr>
                <a:t>Things like date or author are not copied, only the code </a:t>
              </a:r>
              <a:r>
                <a:rPr lang="en-US" sz="1400" dirty="0" smtClean="0">
                  <a:cs typeface="Courier New" pitchFamily="49" charset="0"/>
                </a:rPr>
                <a:t>changes.</a:t>
              </a:r>
              <a:endParaRPr lang="en-US" sz="1400" dirty="0">
                <a:cs typeface="Courier New" pitchFamily="49" charset="0"/>
              </a:endParaRPr>
            </a:p>
          </p:txBody>
        </p:sp>
      </p:grpSp>
    </p:spTree>
    <p:extLst>
      <p:ext uri="{BB962C8B-B14F-4D97-AF65-F5344CB8AC3E}">
        <p14:creationId xmlns:p14="http://schemas.microsoft.com/office/powerpoint/2010/main" val="235203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randombar(horizont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randombar(horizontal)">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371925" cy="192418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a:solidFill>
                  <a:srgbClr val="878787"/>
                </a:solidFill>
                <a:latin typeface="Helvetica"/>
                <a:cs typeface="Helvetica"/>
              </a:rPr>
              <a:t>Taking bug fixes from a release branch to the master </a:t>
            </a:r>
            <a:r>
              <a:rPr lang="en-US" sz="1200" dirty="0" smtClean="0">
                <a:solidFill>
                  <a:srgbClr val="878787"/>
                </a:solidFill>
                <a:latin typeface="Helvetica"/>
                <a:cs typeface="Helvetica"/>
              </a:rPr>
              <a:t>branch.</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a:solidFill>
                  <a:srgbClr val="878787"/>
                </a:solidFill>
                <a:latin typeface="Helvetica"/>
                <a:cs typeface="Helvetica"/>
              </a:rPr>
              <a:t>Taking bug fixes from a release branch to a customer repository.</a:t>
            </a:r>
          </a:p>
          <a:p>
            <a:pPr marL="171450" indent="-171450" algn="l">
              <a:lnSpc>
                <a:spcPct val="130000"/>
              </a:lnSpc>
              <a:buFont typeface="Arial" pitchFamily="34" charset="0"/>
              <a:buChar char="•"/>
            </a:pPr>
            <a:r>
              <a:rPr lang="en-US" sz="1200" dirty="0">
                <a:solidFill>
                  <a:srgbClr val="878787"/>
                </a:solidFill>
                <a:latin typeface="Helvetica"/>
                <a:cs typeface="Helvetica"/>
              </a:rPr>
              <a:t>You need to regularly merge the release branch with the customer repository! </a:t>
            </a:r>
            <a:r>
              <a:rPr lang="en-US" sz="1200" i="1" dirty="0">
                <a:solidFill>
                  <a:srgbClr val="878787"/>
                </a:solidFill>
                <a:latin typeface="Helvetica"/>
                <a:cs typeface="Helvetica"/>
              </a:rPr>
              <a:t>Even when the customer repository has many customizations.</a:t>
            </a:r>
          </a:p>
          <a:p>
            <a:pPr marL="171450" indent="-171450" algn="l">
              <a:lnSpc>
                <a:spcPct val="130000"/>
              </a:lnSpc>
              <a:buFont typeface="Arial" pitchFamily="34" charset="0"/>
              <a:buChar char="•"/>
            </a:pPr>
            <a:r>
              <a:rPr lang="en-US" sz="1200" dirty="0">
                <a:solidFill>
                  <a:srgbClr val="878787"/>
                </a:solidFill>
                <a:latin typeface="Helvetica"/>
                <a:cs typeface="Helvetica"/>
              </a:rPr>
              <a:t> The branches have to be made compatible.</a:t>
            </a:r>
          </a:p>
          <a:p>
            <a:pPr marL="171450" indent="-171450" algn="l">
              <a:lnSpc>
                <a:spcPct val="130000"/>
              </a:lnSpc>
              <a:buFont typeface="Arial" pitchFamily="34" charset="0"/>
              <a:buChar char="•"/>
            </a:pPr>
            <a:r>
              <a:rPr lang="en-US" sz="1200" dirty="0">
                <a:solidFill>
                  <a:srgbClr val="878787"/>
                </a:solidFill>
                <a:latin typeface="Helvetica"/>
                <a:cs typeface="Helvetica"/>
              </a:rPr>
              <a:t>This is critical, otherwise the bug fixes need to be redone all the time!</a:t>
            </a:r>
          </a:p>
          <a:p>
            <a:pPr marL="171450" indent="-171450" algn="l">
              <a:lnSpc>
                <a:spcPct val="130000"/>
              </a:lnSpc>
              <a:buFont typeface="Arial" pitchFamily="34" charset="0"/>
              <a:buChar char="•"/>
            </a:pPr>
            <a:endParaRPr lang="en-US" sz="1200" dirty="0">
              <a:solidFill>
                <a:srgbClr val="878787"/>
              </a:solidFill>
              <a:latin typeface="Helvetica"/>
              <a:cs typeface="Helvetica"/>
            </a:endParaRP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merge - When to use it?</a:t>
            </a:r>
            <a:endParaRPr lang="en-US" sz="1000" kern="1000" spc="90" dirty="0">
              <a:solidFill>
                <a:srgbClr val="7DBC3A"/>
              </a:solidFill>
              <a:latin typeface="Helvetica"/>
              <a:cs typeface="Helvetica"/>
            </a:endParaRPr>
          </a:p>
        </p:txBody>
      </p:sp>
      <p:grpSp>
        <p:nvGrpSpPr>
          <p:cNvPr id="7" name="Group 6"/>
          <p:cNvGrpSpPr/>
          <p:nvPr/>
        </p:nvGrpSpPr>
        <p:grpSpPr>
          <a:xfrm>
            <a:off x="271315" y="4039884"/>
            <a:ext cx="8516319" cy="1934678"/>
            <a:chOff x="356461" y="3425124"/>
            <a:chExt cx="8516319" cy="2525745"/>
          </a:xfrm>
        </p:grpSpPr>
        <p:sp>
          <p:nvSpPr>
            <p:cNvPr id="8" name="Rectangle 7"/>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17336"/>
              <a:ext cx="8263482" cy="361625"/>
            </a:xfrm>
            <a:prstGeom prst="rect">
              <a:avLst/>
            </a:prstGeom>
            <a:noFill/>
          </p:spPr>
          <p:txBody>
            <a:bodyPr wrap="square" rtlCol="0">
              <a:spAutoFit/>
            </a:bodyPr>
            <a:lstStyle/>
            <a:p>
              <a:pPr marL="285750" indent="-285750">
                <a:buFont typeface="Arial" pitchFamily="34" charset="0"/>
                <a:buChar char="•"/>
              </a:pPr>
              <a:r>
                <a:rPr lang="en-US" sz="1200" dirty="0" err="1">
                  <a:latin typeface="Courier New" pitchFamily="49" charset="0"/>
                  <a:cs typeface="Courier New" pitchFamily="49" charset="0"/>
                </a:rPr>
                <a:t>git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merge &lt;origin-branch&gt;</a:t>
              </a:r>
              <a:endParaRPr lang="en-US" sz="1200" dirty="0">
                <a:latin typeface="Courier New" pitchFamily="49" charset="0"/>
                <a:cs typeface="Courier New" pitchFamily="49" charset="0"/>
              </a:endParaRPr>
            </a:p>
          </p:txBody>
        </p:sp>
      </p:grpSp>
    </p:spTree>
    <p:extLst>
      <p:ext uri="{BB962C8B-B14F-4D97-AF65-F5344CB8AC3E}">
        <p14:creationId xmlns:p14="http://schemas.microsoft.com/office/powerpoint/2010/main" val="178637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5"/>
            <a:ext cx="6371925" cy="192418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a:solidFill>
                  <a:srgbClr val="878787"/>
                </a:solidFill>
                <a:latin typeface="Helvetica"/>
                <a:cs typeface="Helvetica"/>
              </a:rPr>
              <a:t>Bring a new feature from enterprise to a customer repo, or vice versa.</a:t>
            </a:r>
          </a:p>
          <a:p>
            <a:pPr marL="171450" indent="-171450" algn="l">
              <a:lnSpc>
                <a:spcPct val="130000"/>
              </a:lnSpc>
              <a:buFont typeface="Arial" pitchFamily="34" charset="0"/>
              <a:buChar char="•"/>
            </a:pPr>
            <a:r>
              <a:rPr lang="en-US" sz="1200" dirty="0" smtClean="0">
                <a:solidFill>
                  <a:srgbClr val="878787"/>
                </a:solidFill>
                <a:latin typeface="Helvetica"/>
                <a:cs typeface="Helvetica"/>
              </a:rPr>
              <a:t>Bring </a:t>
            </a:r>
            <a:r>
              <a:rPr lang="en-US" sz="1200" dirty="0">
                <a:solidFill>
                  <a:srgbClr val="878787"/>
                </a:solidFill>
                <a:latin typeface="Helvetica"/>
                <a:cs typeface="Helvetica"/>
              </a:rPr>
              <a:t>a bug fix or other change between to incompatible branches</a:t>
            </a:r>
          </a:p>
          <a:p>
            <a:pPr marL="171450" indent="-171450" algn="l">
              <a:lnSpc>
                <a:spcPct val="130000"/>
              </a:lnSpc>
              <a:buFont typeface="Arial" pitchFamily="34" charset="0"/>
              <a:buChar char="•"/>
            </a:pPr>
            <a:r>
              <a:rPr lang="en-US" sz="1200" dirty="0">
                <a:solidFill>
                  <a:srgbClr val="878787"/>
                </a:solidFill>
                <a:latin typeface="Helvetica"/>
                <a:cs typeface="Helvetica"/>
              </a:rPr>
              <a:t>Otherwise, use ‘</a:t>
            </a:r>
            <a:r>
              <a:rPr lang="en-US" sz="1200" b="1" dirty="0">
                <a:solidFill>
                  <a:srgbClr val="878787"/>
                </a:solidFill>
                <a:latin typeface="Helvetica"/>
                <a:cs typeface="Helvetica"/>
              </a:rPr>
              <a:t>merge</a:t>
            </a:r>
            <a:r>
              <a:rPr lang="en-US" sz="1200" dirty="0">
                <a:solidFill>
                  <a:srgbClr val="878787"/>
                </a:solidFill>
                <a:latin typeface="Helvetica"/>
                <a:cs typeface="Helvetica"/>
              </a:rPr>
              <a:t>’</a:t>
            </a: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cherry-pick - When to use it?</a:t>
            </a:r>
            <a:endParaRPr lang="en-US" sz="1000" kern="1000" spc="90" dirty="0">
              <a:solidFill>
                <a:srgbClr val="7DBC3A"/>
              </a:solidFill>
              <a:latin typeface="Helvetica"/>
              <a:cs typeface="Helvetica"/>
            </a:endParaRPr>
          </a:p>
        </p:txBody>
      </p:sp>
    </p:spTree>
    <p:extLst>
      <p:ext uri="{BB962C8B-B14F-4D97-AF65-F5344CB8AC3E}">
        <p14:creationId xmlns:p14="http://schemas.microsoft.com/office/powerpoint/2010/main" val="145254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heel(1)">
                                      <p:cBhvr>
                                        <p:cTn id="28" dur="1000"/>
                                        <p:tgtEl>
                                          <p:spTgt spid="5"/>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heel(1)">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GIT</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Commands</a:t>
            </a:r>
            <a:endParaRPr lang="en-US" sz="2000" dirty="0">
              <a:solidFill>
                <a:srgbClr val="535353"/>
              </a:solidFill>
              <a:latin typeface="Helvetica"/>
              <a:cs typeface="Helvetica"/>
            </a:endParaRPr>
          </a:p>
        </p:txBody>
      </p:sp>
      <p:sp>
        <p:nvSpPr>
          <p:cNvPr id="6" name="Subtitle 2"/>
          <p:cNvSpPr txBox="1">
            <a:spLocks/>
          </p:cNvSpPr>
          <p:nvPr/>
        </p:nvSpPr>
        <p:spPr>
          <a:xfrm>
            <a:off x="541185" y="2165684"/>
            <a:ext cx="6371925" cy="2329313"/>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30000"/>
              </a:lnSpc>
            </a:pPr>
            <a:r>
              <a:rPr lang="en-US" sz="1200" dirty="0">
                <a:solidFill>
                  <a:srgbClr val="878787"/>
                </a:solidFill>
                <a:latin typeface="Helvetica"/>
                <a:cs typeface="Helvetica"/>
              </a:rPr>
              <a:t>Often, when you’ve been working on part of your project, things are in a </a:t>
            </a:r>
            <a:r>
              <a:rPr lang="en-US" sz="1200" dirty="0" smtClean="0">
                <a:solidFill>
                  <a:srgbClr val="878787"/>
                </a:solidFill>
                <a:latin typeface="Helvetica"/>
                <a:cs typeface="Helvetica"/>
              </a:rPr>
              <a:t>messy state </a:t>
            </a:r>
            <a:r>
              <a:rPr lang="en-US" sz="1200" dirty="0">
                <a:solidFill>
                  <a:srgbClr val="878787"/>
                </a:solidFill>
                <a:latin typeface="Helvetica"/>
                <a:cs typeface="Helvetica"/>
              </a:rPr>
              <a:t>and you want to switch branches for a bit to work on something else. </a:t>
            </a:r>
            <a:r>
              <a:rPr lang="en-US" sz="1200" dirty="0" smtClean="0">
                <a:solidFill>
                  <a:srgbClr val="878787"/>
                </a:solidFill>
                <a:latin typeface="Helvetica"/>
                <a:cs typeface="Helvetica"/>
              </a:rPr>
              <a:t>The  </a:t>
            </a:r>
            <a:r>
              <a:rPr lang="en-US" sz="1200" dirty="0">
                <a:solidFill>
                  <a:srgbClr val="878787"/>
                </a:solidFill>
                <a:latin typeface="Helvetica"/>
                <a:cs typeface="Helvetica"/>
              </a:rPr>
              <a:t>problem is, you don’t want to do a commit of half-done work just so </a:t>
            </a:r>
            <a:r>
              <a:rPr lang="en-US" sz="1200" dirty="0" smtClean="0">
                <a:solidFill>
                  <a:srgbClr val="878787"/>
                </a:solidFill>
                <a:latin typeface="Helvetica"/>
                <a:cs typeface="Helvetica"/>
              </a:rPr>
              <a:t>you can </a:t>
            </a:r>
            <a:r>
              <a:rPr lang="en-US" sz="1200" dirty="0">
                <a:solidFill>
                  <a:srgbClr val="878787"/>
                </a:solidFill>
                <a:latin typeface="Helvetica"/>
                <a:cs typeface="Helvetica"/>
              </a:rPr>
              <a:t>get back  to this point later.</a:t>
            </a:r>
          </a:p>
          <a:p>
            <a:pPr algn="l">
              <a:lnSpc>
                <a:spcPct val="130000"/>
              </a:lnSpc>
            </a:pPr>
            <a:endParaRPr lang="en-US" sz="1200" dirty="0" smtClean="0">
              <a:solidFill>
                <a:srgbClr val="878787"/>
              </a:solidFill>
              <a:latin typeface="Helvetica"/>
              <a:cs typeface="Helvetica"/>
            </a:endParaRPr>
          </a:p>
          <a:p>
            <a:pPr algn="l">
              <a:lnSpc>
                <a:spcPct val="130000"/>
              </a:lnSpc>
            </a:pPr>
            <a:r>
              <a:rPr lang="en-US" sz="1200" dirty="0" smtClean="0">
                <a:solidFill>
                  <a:srgbClr val="878787"/>
                </a:solidFill>
                <a:latin typeface="Helvetica"/>
                <a:cs typeface="Helvetica"/>
              </a:rPr>
              <a:t>This command is the </a:t>
            </a:r>
            <a:r>
              <a:rPr lang="en-US" sz="1200" dirty="0">
                <a:solidFill>
                  <a:srgbClr val="878787"/>
                </a:solidFill>
                <a:latin typeface="Helvetica"/>
                <a:cs typeface="Helvetica"/>
              </a:rPr>
              <a:t>answer to this </a:t>
            </a:r>
            <a:r>
              <a:rPr lang="en-US" sz="1200" dirty="0" smtClean="0">
                <a:solidFill>
                  <a:srgbClr val="878787"/>
                </a:solidFill>
                <a:latin typeface="Helvetica"/>
                <a:cs typeface="Helvetica"/>
              </a:rPr>
              <a:t>issue:</a:t>
            </a:r>
          </a:p>
          <a:p>
            <a:pPr algn="l">
              <a:lnSpc>
                <a:spcPct val="130000"/>
              </a:lnSpc>
            </a:pPr>
            <a:endParaRPr lang="en-US" sz="1200" dirty="0" smtClean="0">
              <a:solidFill>
                <a:srgbClr val="878787"/>
              </a:solidFill>
              <a:latin typeface="Helvetica"/>
              <a:cs typeface="Helvetica"/>
            </a:endParaRPr>
          </a:p>
          <a:p>
            <a:pPr marL="171450" indent="-171450" algn="l">
              <a:lnSpc>
                <a:spcPct val="130000"/>
              </a:lnSpc>
              <a:buFont typeface="Arial" pitchFamily="34" charset="0"/>
              <a:buChar char="•"/>
            </a:pPr>
            <a:r>
              <a:rPr lang="en-US" sz="1200" dirty="0" smtClean="0">
                <a:solidFill>
                  <a:srgbClr val="878787"/>
                </a:solidFill>
                <a:latin typeface="Helvetica"/>
                <a:cs typeface="Helvetica"/>
              </a:rPr>
              <a:t>Stashing </a:t>
            </a:r>
            <a:r>
              <a:rPr lang="en-US" sz="1200" dirty="0">
                <a:solidFill>
                  <a:srgbClr val="878787"/>
                </a:solidFill>
                <a:latin typeface="Helvetica"/>
                <a:cs typeface="Helvetica"/>
              </a:rPr>
              <a:t>takes the dirty state of your working </a:t>
            </a:r>
            <a:r>
              <a:rPr lang="en-US" sz="1200" dirty="0" smtClean="0">
                <a:solidFill>
                  <a:srgbClr val="878787"/>
                </a:solidFill>
                <a:latin typeface="Helvetica"/>
                <a:cs typeface="Helvetica"/>
              </a:rPr>
              <a:t>directory that </a:t>
            </a:r>
            <a:r>
              <a:rPr lang="en-US" sz="1200" dirty="0">
                <a:solidFill>
                  <a:srgbClr val="878787"/>
                </a:solidFill>
                <a:latin typeface="Helvetica"/>
                <a:cs typeface="Helvetica"/>
              </a:rPr>
              <a:t>is, your modified tracked files and staged </a:t>
            </a:r>
            <a:r>
              <a:rPr lang="en-US" sz="1200" dirty="0" smtClean="0">
                <a:solidFill>
                  <a:srgbClr val="878787"/>
                </a:solidFill>
                <a:latin typeface="Helvetica"/>
                <a:cs typeface="Helvetica"/>
              </a:rPr>
              <a:t>changes and </a:t>
            </a:r>
            <a:r>
              <a:rPr lang="en-US" sz="1200" dirty="0">
                <a:solidFill>
                  <a:srgbClr val="878787"/>
                </a:solidFill>
                <a:latin typeface="Helvetica"/>
                <a:cs typeface="Helvetica"/>
              </a:rPr>
              <a:t>saves it on a stack of unfinished changes that you can reapply at any </a:t>
            </a:r>
            <a:r>
              <a:rPr lang="en-US" sz="1200" dirty="0" smtClean="0">
                <a:solidFill>
                  <a:srgbClr val="878787"/>
                </a:solidFill>
                <a:latin typeface="Helvetica"/>
                <a:cs typeface="Helvetica"/>
              </a:rPr>
              <a:t>time.</a:t>
            </a:r>
            <a:endParaRPr lang="en-US" sz="1200" dirty="0">
              <a:solidFill>
                <a:srgbClr val="878787"/>
              </a:solidFill>
              <a:latin typeface="Helvetica"/>
              <a:cs typeface="Helvetica"/>
            </a:endParaRPr>
          </a:p>
        </p:txBody>
      </p:sp>
      <p:sp>
        <p:nvSpPr>
          <p:cNvPr id="5"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stash</a:t>
            </a:r>
            <a:endParaRPr lang="en-US" sz="1000" kern="1000" spc="90" dirty="0">
              <a:solidFill>
                <a:srgbClr val="7DBC3A"/>
              </a:solidFill>
              <a:latin typeface="Helvetica"/>
              <a:cs typeface="Helvetica"/>
            </a:endParaRPr>
          </a:p>
        </p:txBody>
      </p:sp>
      <p:grpSp>
        <p:nvGrpSpPr>
          <p:cNvPr id="7" name="Group 6"/>
          <p:cNvGrpSpPr/>
          <p:nvPr/>
        </p:nvGrpSpPr>
        <p:grpSpPr>
          <a:xfrm>
            <a:off x="271315" y="4379495"/>
            <a:ext cx="8516319" cy="1626669"/>
            <a:chOff x="356461" y="3425124"/>
            <a:chExt cx="8516319" cy="1838180"/>
          </a:xfrm>
        </p:grpSpPr>
        <p:sp>
          <p:nvSpPr>
            <p:cNvPr id="8" name="Rectangle 7"/>
            <p:cNvSpPr/>
            <p:nvPr/>
          </p:nvSpPr>
          <p:spPr>
            <a:xfrm>
              <a:off x="356461" y="3425124"/>
              <a:ext cx="8516319" cy="18381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9" name="Subtitle 2"/>
            <p:cNvSpPr txBox="1">
              <a:spLocks/>
            </p:cNvSpPr>
            <p:nvPr/>
          </p:nvSpPr>
          <p:spPr>
            <a:xfrm>
              <a:off x="2812214" y="3437601"/>
              <a:ext cx="3625173" cy="457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Example</a:t>
              </a:r>
              <a:endParaRPr lang="en-US" sz="2000" b="1" dirty="0">
                <a:solidFill>
                  <a:srgbClr val="535353"/>
                </a:solidFill>
                <a:latin typeface="Helvetica"/>
                <a:cs typeface="Helvetica"/>
              </a:endParaRPr>
            </a:p>
          </p:txBody>
        </p:sp>
        <p:sp>
          <p:nvSpPr>
            <p:cNvPr id="10" name="TextBox 9"/>
            <p:cNvSpPr txBox="1"/>
            <p:nvPr/>
          </p:nvSpPr>
          <p:spPr>
            <a:xfrm>
              <a:off x="493618" y="4217336"/>
              <a:ext cx="8263482" cy="939049"/>
            </a:xfrm>
            <a:prstGeom prst="rect">
              <a:avLst/>
            </a:prstGeom>
            <a:noFill/>
          </p:spPr>
          <p:txBody>
            <a:bodyPr wrap="square" rtlCol="0">
              <a:spAutoFit/>
            </a:bodyPr>
            <a:lstStyle/>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stash list</a:t>
              </a:r>
            </a:p>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stash [</a:t>
              </a:r>
              <a:r>
                <a:rPr lang="en-US" sz="1200" i="1" dirty="0" smtClean="0">
                  <a:latin typeface="Courier New" pitchFamily="49" charset="0"/>
                  <a:cs typeface="Courier New" pitchFamily="49" charset="0"/>
                </a:rPr>
                <a:t>save “message”</a:t>
              </a:r>
              <a:r>
                <a:rPr lang="en-US" sz="1200" dirty="0" smtClean="0">
                  <a:latin typeface="Courier New" pitchFamily="49" charset="0"/>
                  <a:cs typeface="Courier New" pitchFamily="49" charset="0"/>
                </a:rPr>
                <a:t>]</a:t>
              </a:r>
            </a:p>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stash clear</a:t>
              </a:r>
            </a:p>
            <a:p>
              <a:pPr marL="285750" indent="-285750">
                <a:buFont typeface="Arial" pitchFamily="34" charset="0"/>
                <a:buChar char="•"/>
              </a:pPr>
              <a:r>
                <a:rPr lang="en-US" sz="1200" dirty="0" err="1" smtClean="0">
                  <a:latin typeface="Courier New" pitchFamily="49" charset="0"/>
                  <a:cs typeface="Courier New" pitchFamily="49" charset="0"/>
                </a:rPr>
                <a:t>git</a:t>
              </a:r>
              <a:r>
                <a:rPr lang="en-US" sz="1200" dirty="0" smtClean="0">
                  <a:latin typeface="Courier New" pitchFamily="49" charset="0"/>
                  <a:cs typeface="Courier New" pitchFamily="49" charset="0"/>
                </a:rPr>
                <a:t> stash </a:t>
              </a:r>
              <a:r>
                <a:rPr lang="en-US" sz="1200" dirty="0" err="1" smtClean="0">
                  <a:latin typeface="Courier New" pitchFamily="49" charset="0"/>
                  <a:cs typeface="Courier New" pitchFamily="49" charset="0"/>
                </a:rPr>
                <a:t>pop|apply</a:t>
              </a:r>
              <a:r>
                <a:rPr lang="en-US" sz="1200" dirty="0" smtClean="0">
                  <a:latin typeface="Courier New" pitchFamily="49" charset="0"/>
                  <a:cs typeface="Courier New" pitchFamily="49" charset="0"/>
                </a:rPr>
                <a:t> </a:t>
              </a:r>
              <a:endParaRPr lang="en-US" sz="1200" dirty="0">
                <a:latin typeface="Courier New" pitchFamily="49" charset="0"/>
                <a:cs typeface="Courier New" pitchFamily="49" charset="0"/>
              </a:endParaRPr>
            </a:p>
          </p:txBody>
        </p:sp>
      </p:grpSp>
    </p:spTree>
    <p:extLst>
      <p:ext uri="{BB962C8B-B14F-4D97-AF65-F5344CB8AC3E}">
        <p14:creationId xmlns:p14="http://schemas.microsoft.com/office/powerpoint/2010/main" val="175295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3" descr="C:\Users\jmvidal\AppData\Local\Microsoft\Windows\Temporary Internet Files\Content.IE5\P2EUJF04\MM900282747[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50380" y="784522"/>
            <a:ext cx="1401494" cy="140149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jmvidal\AppData\Local\Microsoft\Windows\Temporary Internet Files\Content.IE5\SUGZFXOX\MC900078622[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0410" y="862595"/>
            <a:ext cx="1230355" cy="26468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C:\Users\jmvidal\AppData\Local\Microsoft\Windows\Temporary Internet Files\Content.IE5\0VZH8L7A\MC900078711[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3462" y="2625039"/>
            <a:ext cx="1201926" cy="291425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Users\jmvidal\AppData\Local\Microsoft\Windows\Temporary Internet Files\Content.IE5\98ZFNT1Q\MC900384172[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206" y="3894594"/>
            <a:ext cx="1538287" cy="18256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C:\Users\jmvidal\AppData\Local\Microsoft\Windows\Temporary Internet Files\Content.IE5\P2EUJF04\MC900304311[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2622" y="2495213"/>
            <a:ext cx="10699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C:\Users\jmvidal\AppData\Local\Microsoft\Windows\Temporary Internet Files\Content.IE5\SUGZFXOX\MC900441902[1].w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1072" y="698163"/>
            <a:ext cx="1520825" cy="17970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 descr="C:\Users\jmvidal\AppData\Local\Microsoft\Windows\Temporary Internet Files\Content.IE5\0VZH8L7A\MC900441930[1].wm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0410" y="4020599"/>
            <a:ext cx="1978025" cy="190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41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par>
                                <p:cTn id="11" presetID="53" presetClass="entr" presetSubtype="16"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par>
                                <p:cTn id="16" presetID="26"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80">
                                          <p:stCondLst>
                                            <p:cond delay="0"/>
                                          </p:stCondLst>
                                        </p:cTn>
                                        <p:tgtEl>
                                          <p:spTgt spid="16"/>
                                        </p:tgtEl>
                                      </p:cBhvr>
                                    </p:animEffect>
                                    <p:anim calcmode="lin" valueType="num">
                                      <p:cBhvr>
                                        <p:cTn id="19"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4" dur="26">
                                          <p:stCondLst>
                                            <p:cond delay="650"/>
                                          </p:stCondLst>
                                        </p:cTn>
                                        <p:tgtEl>
                                          <p:spTgt spid="16"/>
                                        </p:tgtEl>
                                      </p:cBhvr>
                                      <p:to x="100000" y="60000"/>
                                    </p:animScale>
                                    <p:animScale>
                                      <p:cBhvr>
                                        <p:cTn id="25" dur="166" decel="50000">
                                          <p:stCondLst>
                                            <p:cond delay="676"/>
                                          </p:stCondLst>
                                        </p:cTn>
                                        <p:tgtEl>
                                          <p:spTgt spid="16"/>
                                        </p:tgtEl>
                                      </p:cBhvr>
                                      <p:to x="100000" y="100000"/>
                                    </p:animScale>
                                    <p:animScale>
                                      <p:cBhvr>
                                        <p:cTn id="26" dur="26">
                                          <p:stCondLst>
                                            <p:cond delay="1312"/>
                                          </p:stCondLst>
                                        </p:cTn>
                                        <p:tgtEl>
                                          <p:spTgt spid="16"/>
                                        </p:tgtEl>
                                      </p:cBhvr>
                                      <p:to x="100000" y="80000"/>
                                    </p:animScale>
                                    <p:animScale>
                                      <p:cBhvr>
                                        <p:cTn id="27" dur="166" decel="50000">
                                          <p:stCondLst>
                                            <p:cond delay="1338"/>
                                          </p:stCondLst>
                                        </p:cTn>
                                        <p:tgtEl>
                                          <p:spTgt spid="16"/>
                                        </p:tgtEl>
                                      </p:cBhvr>
                                      <p:to x="100000" y="100000"/>
                                    </p:animScale>
                                    <p:animScale>
                                      <p:cBhvr>
                                        <p:cTn id="28" dur="26">
                                          <p:stCondLst>
                                            <p:cond delay="1642"/>
                                          </p:stCondLst>
                                        </p:cTn>
                                        <p:tgtEl>
                                          <p:spTgt spid="16"/>
                                        </p:tgtEl>
                                      </p:cBhvr>
                                      <p:to x="100000" y="90000"/>
                                    </p:animScale>
                                    <p:animScale>
                                      <p:cBhvr>
                                        <p:cTn id="29" dur="166" decel="50000">
                                          <p:stCondLst>
                                            <p:cond delay="1668"/>
                                          </p:stCondLst>
                                        </p:cTn>
                                        <p:tgtEl>
                                          <p:spTgt spid="16"/>
                                        </p:tgtEl>
                                      </p:cBhvr>
                                      <p:to x="100000" y="100000"/>
                                    </p:animScale>
                                    <p:animScale>
                                      <p:cBhvr>
                                        <p:cTn id="30" dur="26">
                                          <p:stCondLst>
                                            <p:cond delay="1808"/>
                                          </p:stCondLst>
                                        </p:cTn>
                                        <p:tgtEl>
                                          <p:spTgt spid="16"/>
                                        </p:tgtEl>
                                      </p:cBhvr>
                                      <p:to x="100000" y="95000"/>
                                    </p:animScale>
                                    <p:animScale>
                                      <p:cBhvr>
                                        <p:cTn id="31" dur="166" decel="50000">
                                          <p:stCondLst>
                                            <p:cond delay="1834"/>
                                          </p:stCondLst>
                                        </p:cTn>
                                        <p:tgtEl>
                                          <p:spTgt spid="16"/>
                                        </p:tgtEl>
                                      </p:cBhvr>
                                      <p:to x="100000" y="100000"/>
                                    </p:animScale>
                                  </p:childTnLst>
                                </p:cTn>
                              </p:par>
                              <p:par>
                                <p:cTn id="32" presetID="14" presetClass="entr" presetSubtype="1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21" presetClass="entr" presetSubtype="1"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childTnLst>
                                </p:cTn>
                              </p:par>
                              <p:par>
                                <p:cTn id="41" presetID="22" presetClass="entr" presetSubtype="4"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Rectangle 11"/>
          <p:cNvSpPr/>
          <p:nvPr/>
        </p:nvSpPr>
        <p:spPr>
          <a:xfrm>
            <a:off x="2336882" y="2165297"/>
            <a:ext cx="4854332" cy="548640"/>
          </a:xfrm>
          <a:prstGeom prst="rect">
            <a:avLst/>
          </a:prstGeom>
          <a:noFill/>
        </p:spPr>
        <p:txBody>
          <a:bodyPr wrap="square" lIns="91440" tIns="45720" rIns="91440" bIns="45720">
            <a:prstTxWarp prst="textArchDown">
              <a:avLst/>
            </a:prstTxWarp>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AR"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r>
              <a:rPr lang="en-US" sz="7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7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49933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Releases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Public Releases</a:t>
            </a:r>
            <a:endParaRPr lang="en-US" sz="2000" dirty="0">
              <a:solidFill>
                <a:srgbClr val="535353"/>
              </a:solidFill>
              <a:latin typeface="Helvetica"/>
              <a:cs typeface="Helvetica"/>
            </a:endParaRPr>
          </a:p>
        </p:txBody>
      </p:sp>
      <p:sp>
        <p:nvSpPr>
          <p:cNvPr id="4" name="Subtitle 2"/>
          <p:cNvSpPr txBox="1">
            <a:spLocks/>
          </p:cNvSpPr>
          <p:nvPr/>
        </p:nvSpPr>
        <p:spPr>
          <a:xfrm>
            <a:off x="512310" y="1800009"/>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a:solidFill>
                  <a:srgbClr val="7DBC3A"/>
                </a:solidFill>
                <a:latin typeface="Helvetica"/>
                <a:cs typeface="Helvetica"/>
              </a:rPr>
              <a:t>There are three types of public </a:t>
            </a:r>
            <a:r>
              <a:rPr lang="en-US" sz="1000" kern="1000" spc="90" dirty="0" smtClean="0">
                <a:solidFill>
                  <a:srgbClr val="7DBC3A"/>
                </a:solidFill>
                <a:latin typeface="Helvetica"/>
                <a:cs typeface="Helvetica"/>
              </a:rPr>
              <a:t>releases:</a:t>
            </a:r>
            <a:endParaRPr lang="en-US" sz="1000" kern="1000" spc="90" dirty="0">
              <a:solidFill>
                <a:srgbClr val="7DBC3A"/>
              </a:solidFill>
              <a:latin typeface="Helvetica"/>
              <a:cs typeface="Helvetica"/>
            </a:endParaRPr>
          </a:p>
          <a:p>
            <a:pPr algn="l"/>
            <a:endParaRPr lang="en-US" sz="1000" kern="1000" spc="90" dirty="0">
              <a:solidFill>
                <a:srgbClr val="7DBC3A"/>
              </a:solidFill>
              <a:latin typeface="Helvetica"/>
              <a:cs typeface="Helvetica"/>
            </a:endParaRPr>
          </a:p>
        </p:txBody>
      </p:sp>
      <p:grpSp>
        <p:nvGrpSpPr>
          <p:cNvPr id="8" name="Group 7"/>
          <p:cNvGrpSpPr/>
          <p:nvPr/>
        </p:nvGrpSpPr>
        <p:grpSpPr>
          <a:xfrm>
            <a:off x="250403" y="2228487"/>
            <a:ext cx="8516319" cy="2402238"/>
            <a:chOff x="356461" y="3425125"/>
            <a:chExt cx="8516319" cy="2402238"/>
          </a:xfrm>
        </p:grpSpPr>
        <p:sp>
          <p:nvSpPr>
            <p:cNvPr id="9" name="Rectangle 8"/>
            <p:cNvSpPr/>
            <p:nvPr/>
          </p:nvSpPr>
          <p:spPr>
            <a:xfrm>
              <a:off x="356461" y="3425125"/>
              <a:ext cx="8516319" cy="24022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0" name="Subtitle 2"/>
            <p:cNvSpPr txBox="1">
              <a:spLocks/>
            </p:cNvSpPr>
            <p:nvPr/>
          </p:nvSpPr>
          <p:spPr>
            <a:xfrm>
              <a:off x="4047640" y="3425125"/>
              <a:ext cx="1786004" cy="457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Maintenance</a:t>
              </a:r>
              <a:endParaRPr lang="en-US" sz="2000" b="1" dirty="0">
                <a:solidFill>
                  <a:srgbClr val="535353"/>
                </a:solidFill>
                <a:latin typeface="Helvetica"/>
                <a:cs typeface="Helvetica"/>
              </a:endParaRPr>
            </a:p>
          </p:txBody>
        </p:sp>
        <p:sp>
          <p:nvSpPr>
            <p:cNvPr id="11" name="TextBox 10"/>
            <p:cNvSpPr txBox="1"/>
            <p:nvPr/>
          </p:nvSpPr>
          <p:spPr>
            <a:xfrm>
              <a:off x="493060" y="4339525"/>
              <a:ext cx="8263482" cy="1077218"/>
            </a:xfrm>
            <a:prstGeom prst="rect">
              <a:avLst/>
            </a:prstGeom>
            <a:noFill/>
          </p:spPr>
          <p:txBody>
            <a:bodyPr wrap="square" rtlCol="0">
              <a:spAutoFit/>
            </a:bodyPr>
            <a:lstStyle/>
            <a:p>
              <a:pPr marL="285750" indent="-285750">
                <a:buFont typeface="Arial" pitchFamily="34" charset="0"/>
                <a:buChar char="•"/>
              </a:pPr>
              <a:r>
                <a:rPr lang="en-US" sz="1600" dirty="0"/>
                <a:t>There are only bug fixes in this </a:t>
              </a:r>
              <a:r>
                <a:rPr lang="en-US" sz="1600" dirty="0" smtClean="0"/>
                <a:t>releases.</a:t>
              </a:r>
              <a:endParaRPr lang="en-US" sz="1600" dirty="0"/>
            </a:p>
            <a:p>
              <a:pPr marL="285750" indent="-285750">
                <a:buFont typeface="Arial" pitchFamily="34" charset="0"/>
                <a:buChar char="•"/>
              </a:pPr>
              <a:r>
                <a:rPr lang="en-US" sz="1600" dirty="0"/>
                <a:t>No new </a:t>
              </a:r>
              <a:r>
                <a:rPr lang="en-US" sz="1600" dirty="0" smtClean="0"/>
                <a:t>features.</a:t>
              </a:r>
              <a:endParaRPr lang="en-US" sz="1600" dirty="0"/>
            </a:p>
            <a:p>
              <a:pPr marL="285750" indent="-285750">
                <a:buFont typeface="Arial" pitchFamily="34" charset="0"/>
                <a:buChar char="•"/>
              </a:pPr>
              <a:r>
                <a:rPr lang="en-US" sz="1600" dirty="0"/>
                <a:t>Easy adoption for existing customers: no risk of a new feature breaking </a:t>
              </a:r>
              <a:r>
                <a:rPr lang="en-US" sz="1600" dirty="0" smtClean="0"/>
                <a:t>something.</a:t>
              </a:r>
              <a:endParaRPr lang="en-US" sz="1600" dirty="0"/>
            </a:p>
            <a:p>
              <a:pPr marL="285750" indent="-285750">
                <a:buFont typeface="Arial" pitchFamily="34" charset="0"/>
                <a:buChar char="•"/>
              </a:pPr>
              <a:r>
                <a:rPr lang="en-US" sz="1600" dirty="0"/>
                <a:t>Only the last digit changes. Example. 3.0.</a:t>
              </a:r>
              <a:r>
                <a:rPr lang="en-US" sz="1600" b="1" dirty="0"/>
                <a:t>1</a:t>
              </a:r>
              <a:r>
                <a:rPr lang="en-US" sz="1600" dirty="0"/>
                <a:t>, 3.0.</a:t>
              </a:r>
              <a:r>
                <a:rPr lang="en-US" sz="1600" b="1" dirty="0"/>
                <a:t>2</a:t>
              </a:r>
              <a:r>
                <a:rPr lang="en-US" sz="1600" dirty="0"/>
                <a:t>, </a:t>
              </a:r>
              <a:r>
                <a:rPr lang="en-US" sz="1600" dirty="0" smtClean="0"/>
                <a:t>3.0.</a:t>
              </a:r>
              <a:r>
                <a:rPr lang="en-US" sz="1600" b="1" dirty="0" smtClean="0"/>
                <a:t>3</a:t>
              </a:r>
              <a:r>
                <a:rPr lang="en-US" sz="1600" dirty="0" smtClean="0"/>
                <a:t>.</a:t>
              </a:r>
              <a:endParaRPr lang="en-US" sz="1600" dirty="0"/>
            </a:p>
          </p:txBody>
        </p:sp>
      </p:grpSp>
      <p:grpSp>
        <p:nvGrpSpPr>
          <p:cNvPr id="12" name="Group 11"/>
          <p:cNvGrpSpPr/>
          <p:nvPr/>
        </p:nvGrpSpPr>
        <p:grpSpPr>
          <a:xfrm>
            <a:off x="250402" y="2790147"/>
            <a:ext cx="8516319" cy="2402238"/>
            <a:chOff x="356461" y="3425125"/>
            <a:chExt cx="8516319" cy="2402238"/>
          </a:xfrm>
        </p:grpSpPr>
        <p:sp>
          <p:nvSpPr>
            <p:cNvPr id="13" name="Rectangle 12"/>
            <p:cNvSpPr/>
            <p:nvPr/>
          </p:nvSpPr>
          <p:spPr>
            <a:xfrm>
              <a:off x="356461" y="3425125"/>
              <a:ext cx="8516319" cy="24022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4" name="Subtitle 2"/>
            <p:cNvSpPr txBox="1">
              <a:spLocks/>
            </p:cNvSpPr>
            <p:nvPr/>
          </p:nvSpPr>
          <p:spPr>
            <a:xfrm>
              <a:off x="4047640" y="3425125"/>
              <a:ext cx="1786004" cy="457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Minor</a:t>
              </a:r>
              <a:endParaRPr lang="en-US" sz="2000" b="1" dirty="0">
                <a:solidFill>
                  <a:srgbClr val="535353"/>
                </a:solidFill>
                <a:latin typeface="Helvetica"/>
                <a:cs typeface="Helvetica"/>
              </a:endParaRPr>
            </a:p>
          </p:txBody>
        </p:sp>
        <p:sp>
          <p:nvSpPr>
            <p:cNvPr id="15" name="TextBox 14"/>
            <p:cNvSpPr txBox="1"/>
            <p:nvPr/>
          </p:nvSpPr>
          <p:spPr>
            <a:xfrm>
              <a:off x="493060" y="4339525"/>
              <a:ext cx="8263482" cy="1077218"/>
            </a:xfrm>
            <a:prstGeom prst="rect">
              <a:avLst/>
            </a:prstGeom>
            <a:noFill/>
          </p:spPr>
          <p:txBody>
            <a:bodyPr wrap="square" rtlCol="0">
              <a:spAutoFit/>
            </a:bodyPr>
            <a:lstStyle/>
            <a:p>
              <a:pPr marL="285750" indent="-285750">
                <a:buFont typeface="Arial" pitchFamily="34" charset="0"/>
                <a:buChar char="•"/>
              </a:pPr>
              <a:r>
                <a:rPr lang="en-US" sz="1600" dirty="0"/>
                <a:t>There are new features and bug fixes in this </a:t>
              </a:r>
              <a:r>
                <a:rPr lang="en-US" sz="1600" dirty="0" smtClean="0"/>
                <a:t>releases.</a:t>
              </a:r>
              <a:endParaRPr lang="en-US" sz="1600" dirty="0"/>
            </a:p>
            <a:p>
              <a:pPr marL="285750" indent="-285750">
                <a:buFont typeface="Arial" pitchFamily="34" charset="0"/>
                <a:buChar char="•"/>
              </a:pPr>
              <a:r>
                <a:rPr lang="en-US" sz="1600" dirty="0"/>
                <a:t>The new features do not represent a huge </a:t>
              </a:r>
              <a:r>
                <a:rPr lang="en-US" sz="1600" dirty="0" smtClean="0"/>
                <a:t>change.</a:t>
              </a:r>
              <a:endParaRPr lang="en-US" sz="1600" dirty="0"/>
            </a:p>
            <a:p>
              <a:pPr marL="285750" indent="-285750">
                <a:buFont typeface="Arial" pitchFamily="34" charset="0"/>
                <a:buChar char="•"/>
              </a:pPr>
              <a:r>
                <a:rPr lang="en-US" sz="1600" dirty="0"/>
                <a:t>Only the middle digit changes. Example. </a:t>
              </a:r>
              <a:r>
                <a:rPr lang="en-US" sz="1600" dirty="0" smtClean="0"/>
                <a:t>3.</a:t>
              </a:r>
              <a:r>
                <a:rPr lang="en-US" sz="1600" b="1" dirty="0" smtClean="0"/>
                <a:t>1</a:t>
              </a:r>
              <a:r>
                <a:rPr lang="en-US" sz="1600" dirty="0" smtClean="0"/>
                <a:t>.0</a:t>
              </a:r>
              <a:r>
                <a:rPr lang="en-US" sz="1600" dirty="0"/>
                <a:t>, </a:t>
              </a:r>
              <a:r>
                <a:rPr lang="en-US" sz="1600" dirty="0" smtClean="0"/>
                <a:t>3.</a:t>
              </a:r>
              <a:r>
                <a:rPr lang="en-US" sz="1600" b="1" dirty="0" smtClean="0"/>
                <a:t>4</a:t>
              </a:r>
              <a:r>
                <a:rPr lang="en-US" sz="1600" dirty="0" smtClean="0"/>
                <a:t>.0</a:t>
              </a:r>
              <a:r>
                <a:rPr lang="en-US" sz="1600" dirty="0"/>
                <a:t>, 2.</a:t>
              </a:r>
              <a:r>
                <a:rPr lang="en-US" sz="1600" b="1" dirty="0"/>
                <a:t>5</a:t>
              </a:r>
              <a:r>
                <a:rPr lang="en-US" sz="1600" dirty="0"/>
                <a:t>.0 (</a:t>
              </a:r>
              <a:r>
                <a:rPr lang="en-US" sz="1600" i="1" dirty="0"/>
                <a:t>note that the last digit is always a zero</a:t>
              </a:r>
              <a:r>
                <a:rPr lang="en-US" sz="1600" dirty="0"/>
                <a:t>)</a:t>
              </a:r>
            </a:p>
          </p:txBody>
        </p:sp>
      </p:grpSp>
      <p:grpSp>
        <p:nvGrpSpPr>
          <p:cNvPr id="16" name="Group 15"/>
          <p:cNvGrpSpPr/>
          <p:nvPr/>
        </p:nvGrpSpPr>
        <p:grpSpPr>
          <a:xfrm>
            <a:off x="250401" y="3351807"/>
            <a:ext cx="8516319" cy="2402238"/>
            <a:chOff x="356461" y="3425125"/>
            <a:chExt cx="8516319" cy="2402238"/>
          </a:xfrm>
        </p:grpSpPr>
        <p:sp>
          <p:nvSpPr>
            <p:cNvPr id="17" name="Rectangle 16"/>
            <p:cNvSpPr/>
            <p:nvPr/>
          </p:nvSpPr>
          <p:spPr>
            <a:xfrm>
              <a:off x="356461" y="3425125"/>
              <a:ext cx="8516319" cy="24022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8" name="Subtitle 2"/>
            <p:cNvSpPr txBox="1">
              <a:spLocks/>
            </p:cNvSpPr>
            <p:nvPr/>
          </p:nvSpPr>
          <p:spPr>
            <a:xfrm>
              <a:off x="4047640" y="3425125"/>
              <a:ext cx="1786004" cy="457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Major</a:t>
              </a:r>
              <a:endParaRPr lang="en-US" sz="2000" b="1" dirty="0">
                <a:solidFill>
                  <a:srgbClr val="535353"/>
                </a:solidFill>
                <a:latin typeface="Helvetica"/>
                <a:cs typeface="Helvetica"/>
              </a:endParaRPr>
            </a:p>
          </p:txBody>
        </p:sp>
        <p:sp>
          <p:nvSpPr>
            <p:cNvPr id="19" name="TextBox 18"/>
            <p:cNvSpPr txBox="1"/>
            <p:nvPr/>
          </p:nvSpPr>
          <p:spPr>
            <a:xfrm>
              <a:off x="493060" y="4339525"/>
              <a:ext cx="8263482" cy="1323439"/>
            </a:xfrm>
            <a:prstGeom prst="rect">
              <a:avLst/>
            </a:prstGeom>
            <a:noFill/>
          </p:spPr>
          <p:txBody>
            <a:bodyPr wrap="square" rtlCol="0">
              <a:spAutoFit/>
            </a:bodyPr>
            <a:lstStyle/>
            <a:p>
              <a:pPr marL="285750" indent="-285750">
                <a:buFont typeface="Arial" pitchFamily="34" charset="0"/>
                <a:buChar char="•"/>
              </a:pPr>
              <a:r>
                <a:rPr lang="en-US" sz="1600" dirty="0"/>
                <a:t>Something big changed</a:t>
              </a:r>
            </a:p>
            <a:p>
              <a:pPr marL="285750" indent="-285750">
                <a:buFont typeface="Arial" pitchFamily="34" charset="0"/>
                <a:buChar char="•"/>
              </a:pPr>
              <a:r>
                <a:rPr lang="en-US" sz="1600" dirty="0"/>
                <a:t>From jBilling 1 to 2: </a:t>
              </a:r>
              <a:r>
                <a:rPr lang="en-US" sz="1600" i="1" dirty="0"/>
                <a:t>switch from </a:t>
              </a:r>
              <a:r>
                <a:rPr lang="en-US" sz="1600" i="1" dirty="0" err="1"/>
                <a:t>JBoss</a:t>
              </a:r>
              <a:r>
                <a:rPr lang="en-US" sz="1600" i="1" dirty="0"/>
                <a:t> – EJB to Tomcat - Spring</a:t>
              </a:r>
            </a:p>
            <a:p>
              <a:pPr marL="285750" indent="-285750">
                <a:buFont typeface="Arial" pitchFamily="34" charset="0"/>
                <a:buChar char="•"/>
              </a:pPr>
              <a:r>
                <a:rPr lang="en-US" sz="1600" dirty="0"/>
                <a:t>From jBilling 2 to 3: </a:t>
              </a:r>
              <a:r>
                <a:rPr lang="en-US" sz="1600" i="1" dirty="0"/>
                <a:t>new GUI and adoption of Grails for UI layer</a:t>
              </a:r>
            </a:p>
            <a:p>
              <a:pPr marL="285750" indent="-285750">
                <a:buFont typeface="Arial" pitchFamily="34" charset="0"/>
                <a:buChar char="•"/>
              </a:pPr>
              <a:r>
                <a:rPr lang="en-US" sz="1600" dirty="0"/>
                <a:t>Only the first digit changes. Example. </a:t>
              </a:r>
              <a:r>
                <a:rPr lang="en-US" sz="1600" b="1" dirty="0"/>
                <a:t>1</a:t>
              </a:r>
              <a:r>
                <a:rPr lang="en-US" sz="1600" dirty="0"/>
                <a:t>.0.0, </a:t>
              </a:r>
              <a:r>
                <a:rPr lang="en-US" sz="1600" b="1" dirty="0"/>
                <a:t>2</a:t>
              </a:r>
              <a:r>
                <a:rPr lang="en-US" sz="1600" dirty="0"/>
                <a:t>.0.0, </a:t>
              </a:r>
              <a:r>
                <a:rPr lang="en-US" sz="1600" b="1" dirty="0"/>
                <a:t>3</a:t>
              </a:r>
              <a:r>
                <a:rPr lang="en-US" sz="1600" dirty="0"/>
                <a:t>.0.0 (</a:t>
              </a:r>
              <a:r>
                <a:rPr lang="en-US" sz="1600" i="1" dirty="0"/>
                <a:t>note that the last two digits are always zero</a:t>
              </a:r>
              <a:r>
                <a:rPr lang="en-US" sz="1600" dirty="0"/>
                <a:t>)</a:t>
              </a:r>
            </a:p>
          </p:txBody>
        </p:sp>
      </p:grpSp>
    </p:spTree>
    <p:extLst>
      <p:ext uri="{BB962C8B-B14F-4D97-AF65-F5344CB8AC3E}">
        <p14:creationId xmlns:p14="http://schemas.microsoft.com/office/powerpoint/2010/main" val="399615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80">
                                          <p:stCondLst>
                                            <p:cond delay="0"/>
                                          </p:stCondLst>
                                        </p:cTn>
                                        <p:tgtEl>
                                          <p:spTgt spid="3">
                                            <p:txEl>
                                              <p:pRg st="0" end="0"/>
                                            </p:txEl>
                                          </p:spTgt>
                                        </p:tgtEl>
                                      </p:cBhvr>
                                    </p:animEffect>
                                    <p:anim calcmode="lin" valueType="num">
                                      <p:cBhvr>
                                        <p:cTn id="1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xEl>
                                              <p:pRg st="0" end="0"/>
                                            </p:txEl>
                                          </p:spTgt>
                                        </p:tgtEl>
                                      </p:cBhvr>
                                      <p:to x="100000" y="60000"/>
                                    </p:animScale>
                                    <p:animScale>
                                      <p:cBhvr>
                                        <p:cTn id="17" dur="166" decel="50000">
                                          <p:stCondLst>
                                            <p:cond delay="676"/>
                                          </p:stCondLst>
                                        </p:cTn>
                                        <p:tgtEl>
                                          <p:spTgt spid="3">
                                            <p:txEl>
                                              <p:pRg st="0" end="0"/>
                                            </p:txEl>
                                          </p:spTgt>
                                        </p:tgtEl>
                                      </p:cBhvr>
                                      <p:to x="100000" y="100000"/>
                                    </p:animScale>
                                    <p:animScale>
                                      <p:cBhvr>
                                        <p:cTn id="18" dur="26">
                                          <p:stCondLst>
                                            <p:cond delay="1312"/>
                                          </p:stCondLst>
                                        </p:cTn>
                                        <p:tgtEl>
                                          <p:spTgt spid="3">
                                            <p:txEl>
                                              <p:pRg st="0" end="0"/>
                                            </p:txEl>
                                          </p:spTgt>
                                        </p:tgtEl>
                                      </p:cBhvr>
                                      <p:to x="100000" y="80000"/>
                                    </p:animScale>
                                    <p:animScale>
                                      <p:cBhvr>
                                        <p:cTn id="19" dur="166" decel="50000">
                                          <p:stCondLst>
                                            <p:cond delay="1338"/>
                                          </p:stCondLst>
                                        </p:cTn>
                                        <p:tgtEl>
                                          <p:spTgt spid="3">
                                            <p:txEl>
                                              <p:pRg st="0" end="0"/>
                                            </p:txEl>
                                          </p:spTgt>
                                        </p:tgtEl>
                                      </p:cBhvr>
                                      <p:to x="100000" y="100000"/>
                                    </p:animScale>
                                    <p:animScale>
                                      <p:cBhvr>
                                        <p:cTn id="20" dur="26">
                                          <p:stCondLst>
                                            <p:cond delay="1642"/>
                                          </p:stCondLst>
                                        </p:cTn>
                                        <p:tgtEl>
                                          <p:spTgt spid="3">
                                            <p:txEl>
                                              <p:pRg st="0" end="0"/>
                                            </p:txEl>
                                          </p:spTgt>
                                        </p:tgtEl>
                                      </p:cBhvr>
                                      <p:to x="100000" y="90000"/>
                                    </p:animScale>
                                    <p:animScale>
                                      <p:cBhvr>
                                        <p:cTn id="21" dur="166" decel="50000">
                                          <p:stCondLst>
                                            <p:cond delay="1668"/>
                                          </p:stCondLst>
                                        </p:cTn>
                                        <p:tgtEl>
                                          <p:spTgt spid="3">
                                            <p:txEl>
                                              <p:pRg st="0" end="0"/>
                                            </p:txEl>
                                          </p:spTgt>
                                        </p:tgtEl>
                                      </p:cBhvr>
                                      <p:to x="100000" y="100000"/>
                                    </p:animScale>
                                    <p:animScale>
                                      <p:cBhvr>
                                        <p:cTn id="22" dur="26">
                                          <p:stCondLst>
                                            <p:cond delay="1808"/>
                                          </p:stCondLst>
                                        </p:cTn>
                                        <p:tgtEl>
                                          <p:spTgt spid="3">
                                            <p:txEl>
                                              <p:pRg st="0" end="0"/>
                                            </p:txEl>
                                          </p:spTgt>
                                        </p:tgtEl>
                                      </p:cBhvr>
                                      <p:to x="100000" y="95000"/>
                                    </p:animScale>
                                    <p:animScale>
                                      <p:cBhvr>
                                        <p:cTn id="23" dur="166" decel="50000">
                                          <p:stCondLst>
                                            <p:cond delay="1834"/>
                                          </p:stCondLst>
                                        </p:cTn>
                                        <p:tgtEl>
                                          <p:spTgt spid="3">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53" presetClass="entr" presetSubtype="528"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anim calcmode="lin" valueType="num">
                                      <p:cBhvr>
                                        <p:cTn id="31" dur="500" fill="hold"/>
                                        <p:tgtEl>
                                          <p:spTgt spid="4"/>
                                        </p:tgtEl>
                                        <p:attrNameLst>
                                          <p:attrName>ppt_x</p:attrName>
                                        </p:attrNameLst>
                                      </p:cBhvr>
                                      <p:tavLst>
                                        <p:tav tm="0">
                                          <p:val>
                                            <p:fltVal val="0.5"/>
                                          </p:val>
                                        </p:tav>
                                        <p:tav tm="100000">
                                          <p:val>
                                            <p:strVal val="#ppt_x"/>
                                          </p:val>
                                        </p:tav>
                                      </p:tavLst>
                                    </p:anim>
                                    <p:anim calcmode="lin" valueType="num">
                                      <p:cBhvr>
                                        <p:cTn id="32"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randombar(horizontal)">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Releases</a:t>
            </a:r>
            <a:endParaRPr lang="en-US" sz="3200" spc="-60" dirty="0">
              <a:solidFill>
                <a:srgbClr val="4F65C4"/>
              </a:solidFill>
              <a:latin typeface="Helvetica"/>
              <a:cs typeface="Helvetica"/>
            </a:endParaRPr>
          </a:p>
        </p:txBody>
      </p:sp>
      <p:sp>
        <p:nvSpPr>
          <p:cNvPr id="3"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Public Releases - CE &amp; EE</a:t>
            </a:r>
            <a:endParaRPr lang="en-US" sz="2000" dirty="0">
              <a:solidFill>
                <a:srgbClr val="535353"/>
              </a:solidFill>
              <a:latin typeface="Helvetica"/>
              <a:cs typeface="Helvetica"/>
            </a:endParaRPr>
          </a:p>
        </p:txBody>
      </p:sp>
      <p:sp>
        <p:nvSpPr>
          <p:cNvPr id="20" name="Subtitle 2"/>
          <p:cNvSpPr txBox="1">
            <a:spLocks/>
          </p:cNvSpPr>
          <p:nvPr/>
        </p:nvSpPr>
        <p:spPr>
          <a:xfrm>
            <a:off x="541185" y="2165685"/>
            <a:ext cx="6400800" cy="2337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a:solidFill>
                  <a:srgbClr val="878787"/>
                </a:solidFill>
                <a:latin typeface="Helvetica"/>
                <a:cs typeface="Helvetica"/>
              </a:rPr>
              <a:t>The community is simply a parallel release with some missing features</a:t>
            </a:r>
          </a:p>
          <a:p>
            <a:pPr marL="628650" lvl="1" indent="-171450" algn="l">
              <a:lnSpc>
                <a:spcPct val="130000"/>
              </a:lnSpc>
              <a:buFont typeface="Arial" pitchFamily="34" charset="0"/>
              <a:buChar char="•"/>
            </a:pPr>
            <a:r>
              <a:rPr lang="en-US" sz="1200" dirty="0">
                <a:solidFill>
                  <a:srgbClr val="878787"/>
                </a:solidFill>
                <a:latin typeface="Helvetica"/>
                <a:cs typeface="Helvetica"/>
              </a:rPr>
              <a:t>Pricing Models</a:t>
            </a:r>
          </a:p>
          <a:p>
            <a:pPr marL="628650" lvl="1" indent="-171450" algn="l">
              <a:lnSpc>
                <a:spcPct val="130000"/>
              </a:lnSpc>
              <a:buFont typeface="Arial" pitchFamily="34" charset="0"/>
              <a:buChar char="•"/>
            </a:pPr>
            <a:r>
              <a:rPr lang="en-US" sz="1200" dirty="0">
                <a:solidFill>
                  <a:srgbClr val="878787"/>
                </a:solidFill>
                <a:latin typeface="Helvetica"/>
                <a:cs typeface="Helvetica"/>
              </a:rPr>
              <a:t>Plans</a:t>
            </a:r>
          </a:p>
          <a:p>
            <a:pPr marL="628650" lvl="1" indent="-171450" algn="l">
              <a:lnSpc>
                <a:spcPct val="130000"/>
              </a:lnSpc>
              <a:buFont typeface="Arial" pitchFamily="34" charset="0"/>
              <a:buChar char="•"/>
            </a:pPr>
            <a:r>
              <a:rPr lang="en-US" sz="1200" dirty="0">
                <a:solidFill>
                  <a:srgbClr val="878787"/>
                </a:solidFill>
                <a:latin typeface="Helvetica"/>
                <a:cs typeface="Helvetica"/>
              </a:rPr>
              <a:t>Security</a:t>
            </a:r>
          </a:p>
          <a:p>
            <a:pPr marL="171450" indent="-171450" algn="l">
              <a:lnSpc>
                <a:spcPct val="130000"/>
              </a:lnSpc>
              <a:buFont typeface="Arial" pitchFamily="34" charset="0"/>
              <a:buChar char="•"/>
            </a:pPr>
            <a:r>
              <a:rPr lang="en-US" sz="1200" dirty="0">
                <a:solidFill>
                  <a:srgbClr val="878787"/>
                </a:solidFill>
                <a:latin typeface="Helvetica"/>
                <a:cs typeface="Helvetica"/>
              </a:rPr>
              <a:t>When EE releases, CE releases as well: major, minor, maintenance</a:t>
            </a:r>
          </a:p>
        </p:txBody>
      </p:sp>
    </p:spTree>
    <p:extLst>
      <p:ext uri="{BB962C8B-B14F-4D97-AF65-F5344CB8AC3E}">
        <p14:creationId xmlns:p14="http://schemas.microsoft.com/office/powerpoint/2010/main" val="287448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80">
                                          <p:stCondLst>
                                            <p:cond delay="0"/>
                                          </p:stCondLst>
                                        </p:cTn>
                                        <p:tgtEl>
                                          <p:spTgt spid="3">
                                            <p:txEl>
                                              <p:pRg st="0" end="0"/>
                                            </p:txEl>
                                          </p:spTgt>
                                        </p:tgtEl>
                                      </p:cBhvr>
                                    </p:animEffect>
                                    <p:anim calcmode="lin" valueType="num">
                                      <p:cBhvr>
                                        <p:cTn id="1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xEl>
                                              <p:pRg st="0" end="0"/>
                                            </p:txEl>
                                          </p:spTgt>
                                        </p:tgtEl>
                                      </p:cBhvr>
                                      <p:to x="100000" y="60000"/>
                                    </p:animScale>
                                    <p:animScale>
                                      <p:cBhvr>
                                        <p:cTn id="17" dur="166" decel="50000">
                                          <p:stCondLst>
                                            <p:cond delay="676"/>
                                          </p:stCondLst>
                                        </p:cTn>
                                        <p:tgtEl>
                                          <p:spTgt spid="3">
                                            <p:txEl>
                                              <p:pRg st="0" end="0"/>
                                            </p:txEl>
                                          </p:spTgt>
                                        </p:tgtEl>
                                      </p:cBhvr>
                                      <p:to x="100000" y="100000"/>
                                    </p:animScale>
                                    <p:animScale>
                                      <p:cBhvr>
                                        <p:cTn id="18" dur="26">
                                          <p:stCondLst>
                                            <p:cond delay="1312"/>
                                          </p:stCondLst>
                                        </p:cTn>
                                        <p:tgtEl>
                                          <p:spTgt spid="3">
                                            <p:txEl>
                                              <p:pRg st="0" end="0"/>
                                            </p:txEl>
                                          </p:spTgt>
                                        </p:tgtEl>
                                      </p:cBhvr>
                                      <p:to x="100000" y="80000"/>
                                    </p:animScale>
                                    <p:animScale>
                                      <p:cBhvr>
                                        <p:cTn id="19" dur="166" decel="50000">
                                          <p:stCondLst>
                                            <p:cond delay="1338"/>
                                          </p:stCondLst>
                                        </p:cTn>
                                        <p:tgtEl>
                                          <p:spTgt spid="3">
                                            <p:txEl>
                                              <p:pRg st="0" end="0"/>
                                            </p:txEl>
                                          </p:spTgt>
                                        </p:tgtEl>
                                      </p:cBhvr>
                                      <p:to x="100000" y="100000"/>
                                    </p:animScale>
                                    <p:animScale>
                                      <p:cBhvr>
                                        <p:cTn id="20" dur="26">
                                          <p:stCondLst>
                                            <p:cond delay="1642"/>
                                          </p:stCondLst>
                                        </p:cTn>
                                        <p:tgtEl>
                                          <p:spTgt spid="3">
                                            <p:txEl>
                                              <p:pRg st="0" end="0"/>
                                            </p:txEl>
                                          </p:spTgt>
                                        </p:tgtEl>
                                      </p:cBhvr>
                                      <p:to x="100000" y="90000"/>
                                    </p:animScale>
                                    <p:animScale>
                                      <p:cBhvr>
                                        <p:cTn id="21" dur="166" decel="50000">
                                          <p:stCondLst>
                                            <p:cond delay="1668"/>
                                          </p:stCondLst>
                                        </p:cTn>
                                        <p:tgtEl>
                                          <p:spTgt spid="3">
                                            <p:txEl>
                                              <p:pRg st="0" end="0"/>
                                            </p:txEl>
                                          </p:spTgt>
                                        </p:tgtEl>
                                      </p:cBhvr>
                                      <p:to x="100000" y="100000"/>
                                    </p:animScale>
                                    <p:animScale>
                                      <p:cBhvr>
                                        <p:cTn id="22" dur="26">
                                          <p:stCondLst>
                                            <p:cond delay="1808"/>
                                          </p:stCondLst>
                                        </p:cTn>
                                        <p:tgtEl>
                                          <p:spTgt spid="3">
                                            <p:txEl>
                                              <p:pRg st="0" end="0"/>
                                            </p:txEl>
                                          </p:spTgt>
                                        </p:tgtEl>
                                      </p:cBhvr>
                                      <p:to x="100000" y="95000"/>
                                    </p:animScale>
                                    <p:animScale>
                                      <p:cBhvr>
                                        <p:cTn id="23" dur="166" decel="50000">
                                          <p:stCondLst>
                                            <p:cond delay="1834"/>
                                          </p:stCondLst>
                                        </p:cTn>
                                        <p:tgtEl>
                                          <p:spTgt spid="3">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Agenda</a:t>
            </a:r>
            <a:endParaRPr lang="en-US" sz="3200" spc="-60" dirty="0">
              <a:solidFill>
                <a:srgbClr val="4F65C4"/>
              </a:solidFill>
              <a:latin typeface="Helvetica"/>
              <a:cs typeface="Helvetica"/>
            </a:endParaRPr>
          </a:p>
        </p:txBody>
      </p:sp>
      <p:sp>
        <p:nvSpPr>
          <p:cNvPr id="10" name="Subtitle 2"/>
          <p:cNvSpPr txBox="1">
            <a:spLocks/>
          </p:cNvSpPr>
          <p:nvPr/>
        </p:nvSpPr>
        <p:spPr>
          <a:xfrm>
            <a:off x="493060" y="1594681"/>
            <a:ext cx="6006800" cy="315257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a:solidFill>
                  <a:srgbClr val="878787"/>
                </a:solidFill>
                <a:latin typeface="Helvetica"/>
                <a:cs typeface="Helvetica"/>
              </a:rPr>
              <a:t>Releases</a:t>
            </a:r>
          </a:p>
          <a:p>
            <a:pPr marL="171450" indent="-171450" algn="l">
              <a:buFont typeface="Arial" pitchFamily="34" charset="0"/>
              <a:buChar char="•"/>
            </a:pPr>
            <a:r>
              <a:rPr lang="en-US" sz="1200" dirty="0">
                <a:solidFill>
                  <a:srgbClr val="878787"/>
                </a:solidFill>
                <a:latin typeface="Helvetica"/>
                <a:cs typeface="Helvetica"/>
              </a:rPr>
              <a:t>Branches</a:t>
            </a:r>
          </a:p>
          <a:p>
            <a:pPr marL="171450" indent="-171450" algn="l">
              <a:buFont typeface="Arial" pitchFamily="34" charset="0"/>
              <a:buChar char="•"/>
            </a:pPr>
            <a:r>
              <a:rPr lang="en-US" sz="1200" dirty="0">
                <a:solidFill>
                  <a:srgbClr val="878787"/>
                </a:solidFill>
                <a:latin typeface="Helvetica"/>
                <a:cs typeface="Helvetica"/>
              </a:rPr>
              <a:t>GIT</a:t>
            </a:r>
          </a:p>
        </p:txBody>
      </p:sp>
      <p:cxnSp>
        <p:nvCxnSpPr>
          <p:cNvPr id="11" name="Straight Connector 10"/>
          <p:cNvCxnSpPr/>
          <p:nvPr/>
        </p:nvCxnSpPr>
        <p:spPr>
          <a:xfrm>
            <a:off x="762000" y="2034935"/>
            <a:ext cx="691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62000" y="1813560"/>
            <a:ext cx="69141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18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par>
                                <p:cTn id="11" presetID="6" presetClass="entr" presetSubtype="16"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2" fill="hold" nodeType="clickEffect">
                                  <p:stCondLst>
                                    <p:cond delay="0"/>
                                  </p:stCondLst>
                                  <p:childTnLst>
                                    <p:animEffect transition="out" filter="wipe(right)">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Branches</a:t>
            </a:r>
            <a:endParaRPr lang="en-US" sz="3200" spc="-60" dirty="0">
              <a:solidFill>
                <a:srgbClr val="4F65C4"/>
              </a:solidFill>
              <a:latin typeface="Helvetica"/>
              <a:cs typeface="Helvetica"/>
            </a:endParaRPr>
          </a:p>
        </p:txBody>
      </p:sp>
      <p:sp>
        <p:nvSpPr>
          <p:cNvPr id="20" name="Subtitle 2"/>
          <p:cNvSpPr txBox="1">
            <a:spLocks/>
          </p:cNvSpPr>
          <p:nvPr/>
        </p:nvSpPr>
        <p:spPr>
          <a:xfrm>
            <a:off x="541185" y="2165685"/>
            <a:ext cx="6400800" cy="233732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lnSpc>
                <a:spcPct val="130000"/>
              </a:lnSpc>
              <a:buFont typeface="Arial" pitchFamily="34" charset="0"/>
              <a:buChar char="•"/>
            </a:pPr>
            <a:r>
              <a:rPr lang="en-US" sz="1200" dirty="0">
                <a:solidFill>
                  <a:srgbClr val="878787"/>
                </a:solidFill>
                <a:latin typeface="Helvetica"/>
                <a:cs typeface="Helvetica"/>
              </a:rPr>
              <a:t>The main jBilling repository is often call ‘</a:t>
            </a:r>
            <a:r>
              <a:rPr lang="en-US" sz="1200" b="1" dirty="0">
                <a:solidFill>
                  <a:srgbClr val="878787"/>
                </a:solidFill>
                <a:latin typeface="Helvetica"/>
                <a:cs typeface="Helvetica"/>
              </a:rPr>
              <a:t>enterprise</a:t>
            </a:r>
            <a:r>
              <a:rPr lang="en-US" sz="1200" dirty="0" smtClean="0">
                <a:solidFill>
                  <a:srgbClr val="878787"/>
                </a:solidFill>
                <a:latin typeface="Helvetica"/>
                <a:cs typeface="Helvetica"/>
              </a:rPr>
              <a:t>’.</a:t>
            </a:r>
            <a:endParaRPr lang="en-US" sz="1200" dirty="0">
              <a:solidFill>
                <a:srgbClr val="878787"/>
              </a:solidFill>
              <a:latin typeface="Helvetica"/>
              <a:cs typeface="Helvetica"/>
            </a:endParaRPr>
          </a:p>
          <a:p>
            <a:pPr marL="171450" indent="-171450" algn="l">
              <a:lnSpc>
                <a:spcPct val="130000"/>
              </a:lnSpc>
              <a:buFont typeface="Arial" pitchFamily="34" charset="0"/>
              <a:buChar char="•"/>
            </a:pPr>
            <a:r>
              <a:rPr lang="en-US" sz="1200" dirty="0">
                <a:solidFill>
                  <a:srgbClr val="878787"/>
                </a:solidFill>
                <a:latin typeface="Helvetica"/>
                <a:cs typeface="Helvetica"/>
              </a:rPr>
              <a:t>It has many branches to facilitate </a:t>
            </a:r>
            <a:r>
              <a:rPr lang="en-US" sz="1200" dirty="0" smtClean="0">
                <a:solidFill>
                  <a:srgbClr val="878787"/>
                </a:solidFill>
                <a:latin typeface="Helvetica"/>
                <a:cs typeface="Helvetica"/>
              </a:rPr>
              <a:t>releases.</a:t>
            </a:r>
          </a:p>
          <a:p>
            <a:pPr marL="171450" indent="-171450" algn="l">
              <a:lnSpc>
                <a:spcPct val="130000"/>
              </a:lnSpc>
              <a:buFont typeface="Arial" pitchFamily="34" charset="0"/>
              <a:buChar char="•"/>
            </a:pPr>
            <a:r>
              <a:rPr lang="en-US" sz="1200" dirty="0" smtClean="0">
                <a:solidFill>
                  <a:srgbClr val="878787"/>
                </a:solidFill>
                <a:latin typeface="Helvetica"/>
                <a:cs typeface="Helvetica"/>
              </a:rPr>
              <a:t>It also has temporary branches for specific new features.</a:t>
            </a:r>
            <a:endParaRPr lang="en-US" sz="1200" dirty="0">
              <a:solidFill>
                <a:srgbClr val="878787"/>
              </a:solidFill>
              <a:latin typeface="Helvetica"/>
              <a:cs typeface="Helvetica"/>
            </a:endParaRPr>
          </a:p>
        </p:txBody>
      </p:sp>
    </p:spTree>
    <p:extLst>
      <p:ext uri="{BB962C8B-B14F-4D97-AF65-F5344CB8AC3E}">
        <p14:creationId xmlns:p14="http://schemas.microsoft.com/office/powerpoint/2010/main" val="275752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Branches</a:t>
            </a:r>
            <a:endParaRPr lang="en-US" sz="3200" spc="-60" dirty="0">
              <a:solidFill>
                <a:srgbClr val="4F65C4"/>
              </a:solidFill>
              <a:latin typeface="Helvetica"/>
              <a:cs typeface="Helvetica"/>
            </a:endParaRPr>
          </a:p>
        </p:txBody>
      </p:sp>
      <p:sp>
        <p:nvSpPr>
          <p:cNvPr id="4" name="Subtitle 2"/>
          <p:cNvSpPr>
            <a:spLocks noGrp="1"/>
          </p:cNvSpPr>
          <p:nvPr>
            <p:ph type="subTitle" idx="1"/>
          </p:nvPr>
        </p:nvSpPr>
        <p:spPr>
          <a:xfrm>
            <a:off x="493060" y="1255997"/>
            <a:ext cx="6400800" cy="457385"/>
          </a:xfrm>
        </p:spPr>
        <p:txBody>
          <a:bodyPr>
            <a:normAutofit/>
          </a:bodyPr>
          <a:lstStyle/>
          <a:p>
            <a:pPr algn="l"/>
            <a:r>
              <a:rPr lang="en-US" sz="2000" dirty="0" smtClean="0">
                <a:solidFill>
                  <a:srgbClr val="535353"/>
                </a:solidFill>
                <a:latin typeface="Helvetica"/>
                <a:cs typeface="Helvetica"/>
              </a:rPr>
              <a:t>Master and release branches</a:t>
            </a:r>
            <a:endParaRPr lang="en-US" sz="2000" dirty="0">
              <a:solidFill>
                <a:srgbClr val="535353"/>
              </a:solidFill>
              <a:latin typeface="Helvetica"/>
              <a:cs typeface="Helvetica"/>
            </a:endParaRPr>
          </a:p>
        </p:txBody>
      </p:sp>
      <p:pic>
        <p:nvPicPr>
          <p:cNvPr id="5" name="Picture 2"/>
          <p:cNvPicPr/>
          <p:nvPr/>
        </p:nvPicPr>
        <p:blipFill>
          <a:blip r:embed="rId3"/>
          <a:stretch>
            <a:fillRect/>
          </a:stretch>
        </p:blipFill>
        <p:spPr>
          <a:xfrm>
            <a:off x="714903" y="1857761"/>
            <a:ext cx="7572448" cy="3859768"/>
          </a:xfrm>
          <a:prstGeom prst="rect">
            <a:avLst/>
          </a:prstGeom>
        </p:spPr>
      </p:pic>
    </p:spTree>
    <p:extLst>
      <p:ext uri="{BB962C8B-B14F-4D97-AF65-F5344CB8AC3E}">
        <p14:creationId xmlns:p14="http://schemas.microsoft.com/office/powerpoint/2010/main" val="146056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80">
                                          <p:stCondLst>
                                            <p:cond delay="0"/>
                                          </p:stCondLst>
                                        </p:cTn>
                                        <p:tgtEl>
                                          <p:spTgt spid="4">
                                            <p:txEl>
                                              <p:pRg st="0" end="0"/>
                                            </p:txEl>
                                          </p:spTgt>
                                        </p:tgtEl>
                                      </p:cBhvr>
                                    </p:animEffect>
                                    <p:anim calcmode="lin" valueType="num">
                                      <p:cBhvr>
                                        <p:cTn id="11"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xEl>
                                              <p:pRg st="0" end="0"/>
                                            </p:txEl>
                                          </p:spTgt>
                                        </p:tgtEl>
                                      </p:cBhvr>
                                      <p:to x="100000" y="60000"/>
                                    </p:animScale>
                                    <p:animScale>
                                      <p:cBhvr>
                                        <p:cTn id="17" dur="166" decel="50000">
                                          <p:stCondLst>
                                            <p:cond delay="676"/>
                                          </p:stCondLst>
                                        </p:cTn>
                                        <p:tgtEl>
                                          <p:spTgt spid="4">
                                            <p:txEl>
                                              <p:pRg st="0" end="0"/>
                                            </p:txEl>
                                          </p:spTgt>
                                        </p:tgtEl>
                                      </p:cBhvr>
                                      <p:to x="100000" y="100000"/>
                                    </p:animScale>
                                    <p:animScale>
                                      <p:cBhvr>
                                        <p:cTn id="18" dur="26">
                                          <p:stCondLst>
                                            <p:cond delay="1312"/>
                                          </p:stCondLst>
                                        </p:cTn>
                                        <p:tgtEl>
                                          <p:spTgt spid="4">
                                            <p:txEl>
                                              <p:pRg st="0" end="0"/>
                                            </p:txEl>
                                          </p:spTgt>
                                        </p:tgtEl>
                                      </p:cBhvr>
                                      <p:to x="100000" y="80000"/>
                                    </p:animScale>
                                    <p:animScale>
                                      <p:cBhvr>
                                        <p:cTn id="19" dur="166" decel="50000">
                                          <p:stCondLst>
                                            <p:cond delay="1338"/>
                                          </p:stCondLst>
                                        </p:cTn>
                                        <p:tgtEl>
                                          <p:spTgt spid="4">
                                            <p:txEl>
                                              <p:pRg st="0" end="0"/>
                                            </p:txEl>
                                          </p:spTgt>
                                        </p:tgtEl>
                                      </p:cBhvr>
                                      <p:to x="100000" y="100000"/>
                                    </p:animScale>
                                    <p:animScale>
                                      <p:cBhvr>
                                        <p:cTn id="20" dur="26">
                                          <p:stCondLst>
                                            <p:cond delay="1642"/>
                                          </p:stCondLst>
                                        </p:cTn>
                                        <p:tgtEl>
                                          <p:spTgt spid="4">
                                            <p:txEl>
                                              <p:pRg st="0" end="0"/>
                                            </p:txEl>
                                          </p:spTgt>
                                        </p:tgtEl>
                                      </p:cBhvr>
                                      <p:to x="100000" y="90000"/>
                                    </p:animScale>
                                    <p:animScale>
                                      <p:cBhvr>
                                        <p:cTn id="21" dur="166" decel="50000">
                                          <p:stCondLst>
                                            <p:cond delay="1668"/>
                                          </p:stCondLst>
                                        </p:cTn>
                                        <p:tgtEl>
                                          <p:spTgt spid="4">
                                            <p:txEl>
                                              <p:pRg st="0" end="0"/>
                                            </p:txEl>
                                          </p:spTgt>
                                        </p:tgtEl>
                                      </p:cBhvr>
                                      <p:to x="100000" y="100000"/>
                                    </p:animScale>
                                    <p:animScale>
                                      <p:cBhvr>
                                        <p:cTn id="22" dur="26">
                                          <p:stCondLst>
                                            <p:cond delay="1808"/>
                                          </p:stCondLst>
                                        </p:cTn>
                                        <p:tgtEl>
                                          <p:spTgt spid="4">
                                            <p:txEl>
                                              <p:pRg st="0" end="0"/>
                                            </p:txEl>
                                          </p:spTgt>
                                        </p:tgtEl>
                                      </p:cBhvr>
                                      <p:to x="100000" y="95000"/>
                                    </p:animScale>
                                    <p:animScale>
                                      <p:cBhvr>
                                        <p:cTn id="23" dur="166" decel="50000">
                                          <p:stCondLst>
                                            <p:cond delay="1834"/>
                                          </p:stCondLst>
                                        </p:cTn>
                                        <p:tgtEl>
                                          <p:spTgt spid="4">
                                            <p:txEl>
                                              <p:pRg st="0" end="0"/>
                                            </p:txEl>
                                          </p:spTgt>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4" name="Group 3"/>
          <p:cNvGrpSpPr/>
          <p:nvPr/>
        </p:nvGrpSpPr>
        <p:grpSpPr>
          <a:xfrm>
            <a:off x="260581" y="1600009"/>
            <a:ext cx="8516319" cy="2402238"/>
            <a:chOff x="356461" y="3425125"/>
            <a:chExt cx="8516319" cy="2402238"/>
          </a:xfrm>
        </p:grpSpPr>
        <p:sp>
          <p:nvSpPr>
            <p:cNvPr id="5" name="Rectangle 4"/>
            <p:cNvSpPr/>
            <p:nvPr/>
          </p:nvSpPr>
          <p:spPr>
            <a:xfrm>
              <a:off x="356461" y="3425125"/>
              <a:ext cx="8516319" cy="24022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6" name="Subtitle 2"/>
            <p:cNvSpPr txBox="1">
              <a:spLocks/>
            </p:cNvSpPr>
            <p:nvPr/>
          </p:nvSpPr>
          <p:spPr>
            <a:xfrm>
              <a:off x="3471914" y="3425125"/>
              <a:ext cx="2285411" cy="457385"/>
            </a:xfrm>
            <a:prstGeom prst="rect">
              <a:avLst/>
            </a:prstGeom>
          </p:spPr>
          <p:txBody>
            <a:bodyPr vert="horz" lIns="91440" tIns="45720" rIns="91440" bIns="45720" rtlCol="0">
              <a:normAutofit fontScale="925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enterprise/master</a:t>
              </a:r>
              <a:endParaRPr lang="en-US" sz="2000" b="1" dirty="0">
                <a:solidFill>
                  <a:srgbClr val="535353"/>
                </a:solidFill>
                <a:latin typeface="Helvetica"/>
                <a:cs typeface="Helvetica"/>
              </a:endParaRPr>
            </a:p>
          </p:txBody>
        </p:sp>
        <p:sp>
          <p:nvSpPr>
            <p:cNvPr id="7" name="TextBox 6"/>
            <p:cNvSpPr txBox="1"/>
            <p:nvPr/>
          </p:nvSpPr>
          <p:spPr>
            <a:xfrm>
              <a:off x="493060" y="4339525"/>
              <a:ext cx="8263482" cy="830997"/>
            </a:xfrm>
            <a:prstGeom prst="rect">
              <a:avLst/>
            </a:prstGeom>
            <a:noFill/>
          </p:spPr>
          <p:txBody>
            <a:bodyPr wrap="square" rtlCol="0">
              <a:spAutoFit/>
            </a:bodyPr>
            <a:lstStyle/>
            <a:p>
              <a:pPr marL="285750" indent="-285750">
                <a:buFont typeface="Arial" pitchFamily="34" charset="0"/>
                <a:buChar char="•"/>
              </a:pPr>
              <a:r>
                <a:rPr lang="en-US" sz="1600" dirty="0"/>
                <a:t>Takes new </a:t>
              </a:r>
              <a:r>
                <a:rPr lang="en-US" sz="1600" dirty="0" smtClean="0"/>
                <a:t>features.</a:t>
              </a:r>
              <a:endParaRPr lang="en-US" sz="1600" dirty="0"/>
            </a:p>
            <a:p>
              <a:pPr marL="285750" indent="-285750">
                <a:buFont typeface="Arial" pitchFamily="34" charset="0"/>
                <a:buChar char="•"/>
              </a:pPr>
              <a:r>
                <a:rPr lang="en-US" sz="1600" dirty="0"/>
                <a:t>The goal is a new minor </a:t>
              </a:r>
              <a:r>
                <a:rPr lang="en-US" sz="1600" dirty="0" smtClean="0"/>
                <a:t>release.</a:t>
              </a:r>
              <a:endParaRPr lang="en-US" sz="1600" dirty="0"/>
            </a:p>
            <a:p>
              <a:pPr marL="285750" indent="-285750">
                <a:buFont typeface="Arial" pitchFamily="34" charset="0"/>
                <a:buChar char="•"/>
              </a:pPr>
              <a:r>
                <a:rPr lang="en-US" sz="1600" dirty="0" smtClean="0"/>
                <a:t>Release branches are often merged into It to </a:t>
              </a:r>
              <a:r>
                <a:rPr lang="en-US" sz="1600" dirty="0"/>
                <a:t>pick up bug </a:t>
              </a:r>
              <a:r>
                <a:rPr lang="en-US" sz="1600" dirty="0" smtClean="0"/>
                <a:t>fixes.</a:t>
              </a:r>
              <a:endParaRPr lang="en-US" sz="1600" dirty="0"/>
            </a:p>
          </p:txBody>
        </p:sp>
      </p:grpSp>
      <p:grpSp>
        <p:nvGrpSpPr>
          <p:cNvPr id="17" name="Group 16"/>
          <p:cNvGrpSpPr/>
          <p:nvPr/>
        </p:nvGrpSpPr>
        <p:grpSpPr>
          <a:xfrm>
            <a:off x="260576" y="2144287"/>
            <a:ext cx="8516319" cy="2402238"/>
            <a:chOff x="356461" y="3425125"/>
            <a:chExt cx="8516319" cy="2402238"/>
          </a:xfrm>
        </p:grpSpPr>
        <p:sp>
          <p:nvSpPr>
            <p:cNvPr id="18" name="Rectangle 17"/>
            <p:cNvSpPr/>
            <p:nvPr/>
          </p:nvSpPr>
          <p:spPr>
            <a:xfrm>
              <a:off x="356461" y="3425125"/>
              <a:ext cx="8516319" cy="24022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9" name="Subtitle 2"/>
            <p:cNvSpPr txBox="1">
              <a:spLocks/>
            </p:cNvSpPr>
            <p:nvPr/>
          </p:nvSpPr>
          <p:spPr>
            <a:xfrm>
              <a:off x="3471914" y="3425125"/>
              <a:ext cx="2285411" cy="457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enterprise/</a:t>
              </a:r>
              <a:r>
                <a:rPr lang="en-US" sz="2000" b="1" dirty="0" err="1" smtClean="0">
                  <a:solidFill>
                    <a:srgbClr val="535353"/>
                  </a:solidFill>
                  <a:latin typeface="Helvetica"/>
                  <a:cs typeface="Helvetica"/>
                </a:rPr>
                <a:t>telco</a:t>
              </a:r>
              <a:endParaRPr lang="en-US" sz="2000" b="1" dirty="0">
                <a:solidFill>
                  <a:srgbClr val="535353"/>
                </a:solidFill>
                <a:latin typeface="Helvetica"/>
                <a:cs typeface="Helvetica"/>
              </a:endParaRPr>
            </a:p>
          </p:txBody>
        </p:sp>
        <p:sp>
          <p:nvSpPr>
            <p:cNvPr id="20" name="TextBox 19"/>
            <p:cNvSpPr txBox="1"/>
            <p:nvPr/>
          </p:nvSpPr>
          <p:spPr>
            <a:xfrm>
              <a:off x="493060" y="4339525"/>
              <a:ext cx="8263482" cy="830997"/>
            </a:xfrm>
            <a:prstGeom prst="rect">
              <a:avLst/>
            </a:prstGeom>
            <a:noFill/>
          </p:spPr>
          <p:txBody>
            <a:bodyPr wrap="square" rtlCol="0">
              <a:spAutoFit/>
            </a:bodyPr>
            <a:lstStyle/>
            <a:p>
              <a:pPr marL="285750" indent="-285750">
                <a:buFont typeface="Arial" pitchFamily="34" charset="0"/>
                <a:buChar char="•"/>
              </a:pPr>
              <a:r>
                <a:rPr lang="en-US" sz="1600" dirty="0" smtClean="0"/>
                <a:t>This branch is specific for Telecom Companies.</a:t>
              </a:r>
              <a:endParaRPr lang="en-US" sz="1600" dirty="0"/>
            </a:p>
            <a:p>
              <a:pPr marL="285750" indent="-285750">
                <a:buFont typeface="Arial" pitchFamily="34" charset="0"/>
                <a:buChar char="•"/>
              </a:pPr>
              <a:r>
                <a:rPr lang="en-US" sz="1600" dirty="0" smtClean="0"/>
                <a:t>It has features and changes that are required or usually used in those businesses.</a:t>
              </a:r>
              <a:endParaRPr lang="en-US" sz="1600" dirty="0"/>
            </a:p>
            <a:p>
              <a:pPr marL="285750" indent="-285750">
                <a:buFont typeface="Arial" pitchFamily="34" charset="0"/>
                <a:buChar char="•"/>
              </a:pPr>
              <a:r>
                <a:rPr lang="en-US" sz="1600" dirty="0" smtClean="0"/>
                <a:t>Sometimes are new features or sometimes UI changes.</a:t>
              </a:r>
              <a:endParaRPr lang="en-US" sz="1600" dirty="0"/>
            </a:p>
          </p:txBody>
        </p:sp>
      </p:grpSp>
      <p:sp>
        <p:nvSpPr>
          <p:cNvPr id="2" name="Title 1"/>
          <p:cNvSpPr>
            <a:spLocks noGrp="1"/>
          </p:cNvSpPr>
          <p:nvPr>
            <p:ph type="ctrTitle"/>
          </p:nvPr>
        </p:nvSpPr>
        <p:spPr>
          <a:xfrm>
            <a:off x="493060" y="470650"/>
            <a:ext cx="6400800" cy="757144"/>
          </a:xfrm>
        </p:spPr>
        <p:txBody>
          <a:bodyPr>
            <a:normAutofit/>
          </a:bodyPr>
          <a:lstStyle/>
          <a:p>
            <a:pPr algn="l"/>
            <a:r>
              <a:rPr lang="en-US" sz="3200" spc="-60" dirty="0" smtClean="0">
                <a:solidFill>
                  <a:srgbClr val="4F65C4"/>
                </a:solidFill>
                <a:latin typeface="Helvetica"/>
                <a:cs typeface="Helvetica"/>
              </a:rPr>
              <a:t>Branches</a:t>
            </a:r>
            <a:endParaRPr lang="en-US" sz="3200" spc="-60" dirty="0">
              <a:solidFill>
                <a:srgbClr val="4F65C4"/>
              </a:solidFill>
              <a:latin typeface="Helvetica"/>
              <a:cs typeface="Helvetica"/>
            </a:endParaRPr>
          </a:p>
        </p:txBody>
      </p:sp>
      <p:grpSp>
        <p:nvGrpSpPr>
          <p:cNvPr id="9" name="Group 8"/>
          <p:cNvGrpSpPr/>
          <p:nvPr/>
        </p:nvGrpSpPr>
        <p:grpSpPr>
          <a:xfrm>
            <a:off x="260577" y="2753003"/>
            <a:ext cx="8516319" cy="2402238"/>
            <a:chOff x="356461" y="3425125"/>
            <a:chExt cx="8516319" cy="2402238"/>
          </a:xfrm>
        </p:grpSpPr>
        <p:sp>
          <p:nvSpPr>
            <p:cNvPr id="10" name="Rectangle 9"/>
            <p:cNvSpPr/>
            <p:nvPr/>
          </p:nvSpPr>
          <p:spPr>
            <a:xfrm>
              <a:off x="356461" y="3425125"/>
              <a:ext cx="8516319" cy="240223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1" name="Subtitle 2"/>
            <p:cNvSpPr txBox="1">
              <a:spLocks/>
            </p:cNvSpPr>
            <p:nvPr/>
          </p:nvSpPr>
          <p:spPr>
            <a:xfrm>
              <a:off x="2686593" y="3437601"/>
              <a:ext cx="3876416" cy="457385"/>
            </a:xfrm>
            <a:prstGeom prst="rect">
              <a:avLst/>
            </a:prstGeom>
          </p:spPr>
          <p:txBody>
            <a:bodyPr vert="horz" lIns="91440" tIns="45720" rIns="91440" bIns="45720" rtlCol="0">
              <a:normAutofit fontScale="85000"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enterprise/RELEASE-XXXXX-Y.Y</a:t>
              </a:r>
              <a:endParaRPr lang="en-US" sz="2000" b="1" dirty="0">
                <a:solidFill>
                  <a:srgbClr val="535353"/>
                </a:solidFill>
                <a:latin typeface="Helvetica"/>
                <a:cs typeface="Helvetica"/>
              </a:endParaRPr>
            </a:p>
          </p:txBody>
        </p:sp>
        <p:sp>
          <p:nvSpPr>
            <p:cNvPr id="12" name="TextBox 11"/>
            <p:cNvSpPr txBox="1"/>
            <p:nvPr/>
          </p:nvSpPr>
          <p:spPr>
            <a:xfrm>
              <a:off x="493060" y="4339525"/>
              <a:ext cx="8263482" cy="1077218"/>
            </a:xfrm>
            <a:prstGeom prst="rect">
              <a:avLst/>
            </a:prstGeom>
            <a:noFill/>
          </p:spPr>
          <p:txBody>
            <a:bodyPr wrap="square" rtlCol="0">
              <a:spAutoFit/>
            </a:bodyPr>
            <a:lstStyle/>
            <a:p>
              <a:pPr marL="285750" indent="-285750">
                <a:buFont typeface="Arial" pitchFamily="34" charset="0"/>
                <a:buChar char="•"/>
              </a:pPr>
              <a:r>
                <a:rPr lang="en-US" sz="1600" dirty="0"/>
                <a:t>Starts from ‘</a:t>
              </a:r>
              <a:r>
                <a:rPr lang="en-US" sz="1600" i="1" dirty="0"/>
                <a:t>master</a:t>
              </a:r>
              <a:r>
                <a:rPr lang="en-US" sz="1600" dirty="0"/>
                <a:t>’ when a new release is </a:t>
              </a:r>
              <a:r>
                <a:rPr lang="en-US" sz="1600" dirty="0" smtClean="0"/>
                <a:t>done.</a:t>
              </a:r>
              <a:endParaRPr lang="en-US" sz="1600" dirty="0"/>
            </a:p>
            <a:p>
              <a:pPr marL="285750" indent="-285750">
                <a:buFont typeface="Arial" pitchFamily="34" charset="0"/>
                <a:buChar char="•"/>
              </a:pPr>
              <a:r>
                <a:rPr lang="en-US" sz="1600" dirty="0"/>
                <a:t>Then it takes only bug </a:t>
              </a:r>
              <a:r>
                <a:rPr lang="en-US" sz="1600" dirty="0" smtClean="0"/>
                <a:t>fixes.</a:t>
              </a:r>
              <a:endParaRPr lang="en-US" sz="1600" dirty="0"/>
            </a:p>
            <a:p>
              <a:pPr marL="285750" indent="-285750">
                <a:buFont typeface="Arial" pitchFamily="34" charset="0"/>
                <a:buChar char="•"/>
              </a:pPr>
              <a:r>
                <a:rPr lang="en-US" sz="1600" dirty="0"/>
                <a:t>There are several of them, one per minor </a:t>
              </a:r>
              <a:r>
                <a:rPr lang="en-US" sz="1600" dirty="0" smtClean="0"/>
                <a:t>release.</a:t>
              </a:r>
              <a:endParaRPr lang="en-US" sz="1600" dirty="0"/>
            </a:p>
            <a:p>
              <a:pPr marL="285750" indent="-285750">
                <a:buFont typeface="Arial" pitchFamily="34" charset="0"/>
                <a:buChar char="•"/>
              </a:pPr>
              <a:r>
                <a:rPr lang="en-US" sz="1600" dirty="0"/>
                <a:t>They are tagged every time a release is </a:t>
              </a:r>
              <a:r>
                <a:rPr lang="en-US" sz="1600" dirty="0" smtClean="0"/>
                <a:t>done.</a:t>
              </a:r>
              <a:endParaRPr lang="en-US" sz="1600" dirty="0"/>
            </a:p>
          </p:txBody>
        </p:sp>
      </p:grpSp>
      <p:grpSp>
        <p:nvGrpSpPr>
          <p:cNvPr id="13" name="Group 12"/>
          <p:cNvGrpSpPr/>
          <p:nvPr/>
        </p:nvGrpSpPr>
        <p:grpSpPr>
          <a:xfrm>
            <a:off x="260578" y="3384169"/>
            <a:ext cx="8516319" cy="2525745"/>
            <a:chOff x="356461" y="3425124"/>
            <a:chExt cx="8516319" cy="2525745"/>
          </a:xfrm>
        </p:grpSpPr>
        <p:sp>
          <p:nvSpPr>
            <p:cNvPr id="14" name="Rectangle 13"/>
            <p:cNvSpPr/>
            <p:nvPr/>
          </p:nvSpPr>
          <p:spPr>
            <a:xfrm>
              <a:off x="356461" y="3425124"/>
              <a:ext cx="8516319" cy="25257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5" name="Subtitle 2"/>
            <p:cNvSpPr txBox="1">
              <a:spLocks/>
            </p:cNvSpPr>
            <p:nvPr/>
          </p:nvSpPr>
          <p:spPr>
            <a:xfrm>
              <a:off x="2812214" y="3437601"/>
              <a:ext cx="3625173" cy="457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a:solidFill>
                    <a:srgbClr val="535353"/>
                  </a:solidFill>
                  <a:latin typeface="Helvetica"/>
                  <a:cs typeface="Helvetica"/>
                </a:rPr>
                <a:t>enterprise/demo</a:t>
              </a:r>
            </a:p>
          </p:txBody>
        </p:sp>
        <p:sp>
          <p:nvSpPr>
            <p:cNvPr id="16" name="TextBox 15"/>
            <p:cNvSpPr txBox="1"/>
            <p:nvPr/>
          </p:nvSpPr>
          <p:spPr>
            <a:xfrm>
              <a:off x="493618" y="4204771"/>
              <a:ext cx="8263482" cy="1077218"/>
            </a:xfrm>
            <a:prstGeom prst="rect">
              <a:avLst/>
            </a:prstGeom>
            <a:noFill/>
          </p:spPr>
          <p:txBody>
            <a:bodyPr wrap="square" rtlCol="0">
              <a:spAutoFit/>
            </a:bodyPr>
            <a:lstStyle/>
            <a:p>
              <a:pPr marL="285750" indent="-285750">
                <a:buFont typeface="Arial" pitchFamily="34" charset="0"/>
                <a:buChar char="•"/>
              </a:pPr>
              <a:r>
                <a:rPr lang="en-US" sz="1600" dirty="0" smtClean="0"/>
                <a:t>This branch is used by clients to test jBilling.</a:t>
              </a:r>
              <a:endParaRPr lang="en-US" sz="1600" dirty="0"/>
            </a:p>
            <a:p>
              <a:pPr marL="285750" indent="-285750">
                <a:buFont typeface="Arial" pitchFamily="34" charset="0"/>
                <a:buChar char="•"/>
              </a:pPr>
              <a:r>
                <a:rPr lang="en-US" sz="1600" dirty="0" smtClean="0"/>
                <a:t>It was created from enterprise/RELEASE-enterprise-3.2</a:t>
              </a:r>
              <a:endParaRPr lang="en-US" sz="1600" dirty="0"/>
            </a:p>
            <a:p>
              <a:pPr marL="285750" indent="-285750">
                <a:buFont typeface="Arial" pitchFamily="34" charset="0"/>
                <a:buChar char="•"/>
              </a:pPr>
              <a:r>
                <a:rPr lang="en-US" sz="1600" dirty="0" smtClean="0"/>
                <a:t>There’s a step-by-step tutorial document with some basic things to do in jBilling.</a:t>
              </a:r>
            </a:p>
            <a:p>
              <a:pPr marL="285750" indent="-285750">
                <a:buFont typeface="Arial" pitchFamily="34" charset="0"/>
                <a:buChar char="•"/>
              </a:pPr>
              <a:r>
                <a:rPr lang="en-US" sz="1600" dirty="0" smtClean="0"/>
                <a:t>It has sample data.</a:t>
              </a:r>
              <a:endParaRPr lang="en-US" sz="1600" dirty="0"/>
            </a:p>
          </p:txBody>
        </p:sp>
      </p:grpSp>
    </p:spTree>
    <p:extLst>
      <p:ext uri="{BB962C8B-B14F-4D97-AF65-F5344CB8AC3E}">
        <p14:creationId xmlns:p14="http://schemas.microsoft.com/office/powerpoint/2010/main" val="4795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jBilling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jBilling Template</Template>
  <TotalTime>880</TotalTime>
  <Words>1568</Words>
  <Application>Microsoft Office PowerPoint</Application>
  <PresentationFormat>On-screen Show (4:3)</PresentationFormat>
  <Paragraphs>261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jBilling Template</vt:lpstr>
      <vt:lpstr>Branches &amp; GIT</vt:lpstr>
      <vt:lpstr>Agenda</vt:lpstr>
      <vt:lpstr>Releases</vt:lpstr>
      <vt:lpstr>Releases</vt:lpstr>
      <vt:lpstr>Releases</vt:lpstr>
      <vt:lpstr>Agenda</vt:lpstr>
      <vt:lpstr>Branches</vt:lpstr>
      <vt:lpstr>Branches</vt:lpstr>
      <vt:lpstr>Branches</vt:lpstr>
      <vt:lpstr>Branches</vt:lpstr>
      <vt:lpstr>Branches</vt:lpstr>
      <vt:lpstr>Agenda</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Slide</dc:title>
  <dc:creator>jmvidal</dc:creator>
  <cp:lastModifiedBy>jmvidal</cp:lastModifiedBy>
  <cp:revision>91</cp:revision>
  <dcterms:created xsi:type="dcterms:W3CDTF">2013-07-03T12:47:38Z</dcterms:created>
  <dcterms:modified xsi:type="dcterms:W3CDTF">2013-07-05T14:37:31Z</dcterms:modified>
</cp:coreProperties>
</file>