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73" r:id="rId5"/>
    <p:sldId id="274" r:id="rId6"/>
    <p:sldId id="275" r:id="rId7"/>
    <p:sldId id="276" r:id="rId8"/>
    <p:sldId id="277" r:id="rId9"/>
    <p:sldId id="278" r:id="rId10"/>
    <p:sldId id="279" r:id="rId11"/>
    <p:sldId id="280" r:id="rId12"/>
    <p:sldId id="281" r:id="rId13"/>
    <p:sldId id="282" r:id="rId14"/>
    <p:sldId id="28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C3A"/>
    <a:srgbClr val="878787"/>
    <a:srgbClr val="535353"/>
    <a:srgbClr val="6C6C6C"/>
    <a:srgbClr val="4F65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70" autoAdjust="0"/>
  </p:normalViewPr>
  <p:slideViewPr>
    <p:cSldViewPr snapToGrid="0" snapToObjects="1">
      <p:cViewPr varScale="1">
        <p:scale>
          <a:sx n="83" d="100"/>
          <a:sy n="83" d="100"/>
        </p:scale>
        <p:origin x="24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203F8-60B4-4D5E-B6D8-FA30A9B5F946}" type="datetimeFigureOut">
              <a:rPr lang="en-US" smtClean="0"/>
              <a:t>1/17/2014</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FCEA9-E08E-4063-80B2-9B8BAF363BD9}" type="slidenum">
              <a:rPr lang="en-US" smtClean="0"/>
              <a:t>‹Nº›</a:t>
            </a:fld>
            <a:endParaRPr lang="en-US"/>
          </a:p>
        </p:txBody>
      </p:sp>
    </p:spTree>
    <p:extLst>
      <p:ext uri="{BB962C8B-B14F-4D97-AF65-F5344CB8AC3E}">
        <p14:creationId xmlns:p14="http://schemas.microsoft.com/office/powerpoint/2010/main" val="2775706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dirty="0" smtClean="0"/>
              <a:t>The</a:t>
            </a:r>
            <a:r>
              <a:rPr lang="en-CA" baseline="0" dirty="0" smtClean="0"/>
              <a:t> important thing to note about credits is that they are given to the customer for a future period. </a:t>
            </a:r>
          </a:p>
          <a:p>
            <a:endParaRPr lang="en-CA" baseline="0" dirty="0" smtClean="0"/>
          </a:p>
          <a:p>
            <a:r>
              <a:rPr lang="en-CA" baseline="0" dirty="0" smtClean="0"/>
              <a:t>Example: Period of January 1 – 31 has already been invoiced, then the credit would be applied to the February 1 – 29 period. </a:t>
            </a:r>
            <a:endParaRPr lang="en-CA" dirty="0" smtClean="0"/>
          </a:p>
          <a:p>
            <a:endParaRPr lang="en-US" dirty="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3</a:t>
            </a:fld>
            <a:endParaRPr lang="en-US"/>
          </a:p>
        </p:txBody>
      </p:sp>
    </p:spTree>
    <p:extLst>
      <p:ext uri="{BB962C8B-B14F-4D97-AF65-F5344CB8AC3E}">
        <p14:creationId xmlns:p14="http://schemas.microsoft.com/office/powerpoint/2010/main" val="770055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r>
              <a:rPr lang="en-CA" dirty="0" smtClean="0"/>
              <a:t>Credit</a:t>
            </a:r>
          </a:p>
          <a:p>
            <a:pPr marL="457200" lvl="1" indent="0">
              <a:buFont typeface="+mj-lt"/>
              <a:buNone/>
            </a:pPr>
            <a:r>
              <a:rPr lang="en-CA" dirty="0" smtClean="0"/>
              <a:t>You would want to create a one-time purchase</a:t>
            </a:r>
            <a:r>
              <a:rPr lang="en-CA" baseline="0" dirty="0" smtClean="0"/>
              <a:t> order for a quantity of – 5 ladders. Why? Because you need to give Tammy something for free in the future. </a:t>
            </a:r>
          </a:p>
          <a:p>
            <a:pPr marL="228600" indent="-228600">
              <a:buFont typeface="+mj-lt"/>
              <a:buAutoNum type="arabicPeriod"/>
            </a:pPr>
            <a:endParaRPr lang="en-CA" baseline="0" dirty="0" smtClean="0"/>
          </a:p>
          <a:p>
            <a:pPr marL="228600" indent="-228600">
              <a:buFont typeface="+mj-lt"/>
              <a:buAutoNum type="arabicPeriod"/>
            </a:pPr>
            <a:r>
              <a:rPr lang="en-CA" baseline="0" dirty="0" smtClean="0"/>
              <a:t>Refund</a:t>
            </a:r>
          </a:p>
          <a:p>
            <a:pPr marL="457200" lvl="1" indent="0">
              <a:buFont typeface="+mj-lt"/>
              <a:buNone/>
            </a:pPr>
            <a:r>
              <a:rPr lang="en-CA" baseline="0" dirty="0" smtClean="0"/>
              <a:t>You would want to create a payment on the invoice – with the refund payment value selected. Why? Because Graham is cancelling his services. </a:t>
            </a:r>
            <a:endParaRPr lang="en-CA" dirty="0" smtClean="0"/>
          </a:p>
          <a:p>
            <a:endParaRPr lang="en-CA" baseline="0" dirty="0" smtClean="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12</a:t>
            </a:fld>
            <a:endParaRPr lang="en-US"/>
          </a:p>
        </p:txBody>
      </p:sp>
    </p:spTree>
    <p:extLst>
      <p:ext uri="{BB962C8B-B14F-4D97-AF65-F5344CB8AC3E}">
        <p14:creationId xmlns:p14="http://schemas.microsoft.com/office/powerpoint/2010/main" val="3478022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13</a:t>
            </a:fld>
            <a:endParaRPr lang="es-AR"/>
          </a:p>
        </p:txBody>
      </p:sp>
    </p:spTree>
    <p:extLst>
      <p:ext uri="{BB962C8B-B14F-4D97-AF65-F5344CB8AC3E}">
        <p14:creationId xmlns:p14="http://schemas.microsoft.com/office/powerpoint/2010/main" val="1354127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047F9293-AA54-4931-8709-99DF857CEA9B}" type="slidenum">
              <a:rPr lang="es-AR" smtClean="0"/>
              <a:t>14</a:t>
            </a:fld>
            <a:endParaRPr lang="es-AR"/>
          </a:p>
        </p:txBody>
      </p:sp>
    </p:spTree>
    <p:extLst>
      <p:ext uri="{BB962C8B-B14F-4D97-AF65-F5344CB8AC3E}">
        <p14:creationId xmlns:p14="http://schemas.microsoft.com/office/powerpoint/2010/main" val="103686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b="0" i="0" u="none" dirty="0" smtClean="0"/>
              <a:t>Automatic Credit plug-in:</a:t>
            </a:r>
          </a:p>
          <a:p>
            <a:endParaRPr lang="en-CA" b="0" i="0" u="sng" dirty="0" smtClean="0"/>
          </a:p>
          <a:p>
            <a:r>
              <a:rPr lang="en-CA" b="0" i="0" u="none" dirty="0" smtClean="0"/>
              <a:t>In order to create a credit using this plug in</a:t>
            </a:r>
            <a:r>
              <a:rPr lang="en-CA" b="0" i="0" u="none" baseline="0" dirty="0" smtClean="0"/>
              <a:t>, you will need to find the original order, and change the Active Until date to something that falls within the already invoiced period. If the credit should be pro-rated, you need to enter the Cycle start date. Once you save the changes to the purchase order, the system will automatically generate a new purchase order with the negative value. When that purchase order is picked up by the billing process, the invoice will have that purchase order as a line item – a negative value for the credit. That credit amount will be deducted from the other invoice lines.</a:t>
            </a:r>
          </a:p>
          <a:p>
            <a:endParaRPr lang="en-CA" b="0" i="0" u="none" baseline="0" dirty="0" smtClean="0"/>
          </a:p>
          <a:p>
            <a:r>
              <a:rPr lang="en-CA" b="0" i="0" u="none" baseline="0" dirty="0" smtClean="0"/>
              <a:t>Example: </a:t>
            </a:r>
          </a:p>
          <a:p>
            <a:endParaRPr lang="en-CA" b="0" i="0" u="none" baseline="0" dirty="0" smtClean="0"/>
          </a:p>
          <a:p>
            <a:r>
              <a:rPr lang="en-CA" b="0" i="0" u="none" baseline="0" dirty="0" smtClean="0"/>
              <a:t>Customer purchases $100 cell phone on March 1. They are billing for the period of March 1 – 31</a:t>
            </a:r>
          </a:p>
          <a:p>
            <a:r>
              <a:rPr lang="en-CA" b="0" i="0" u="none" baseline="0" dirty="0" smtClean="0"/>
              <a:t>In order to give the customer a credit on March 14 (when they cancel), you would have to move the active until date to March 14, and a cycle start date of March 1 (if there isn’t one already). You must move the active until date within a date that has already been invoice. Since March 14 is such a date, when the purchase order is saved, you will get an automatic purchase order created with a negative value (-$100). When that order is generated onto the NEXT invoice, it will appear as a prorated amount – for the period of March 14 – 31. </a:t>
            </a:r>
          </a:p>
          <a:p>
            <a:endParaRPr lang="en-CA" b="0" i="0" u="none" baseline="0" dirty="0" smtClean="0"/>
          </a:p>
          <a:p>
            <a:r>
              <a:rPr lang="en-CA" b="0" i="0" u="none" baseline="0" dirty="0" smtClean="0"/>
              <a:t>The credit amount will be deducted from all other line items, and the total of the invoice will reflect that amount. </a:t>
            </a:r>
          </a:p>
          <a:p>
            <a:endParaRPr lang="en-CA" b="0" i="0" u="none" baseline="0" dirty="0" smtClean="0"/>
          </a:p>
          <a:p>
            <a:r>
              <a:rPr lang="en-CA" b="0" i="0" u="none" baseline="0" dirty="0" smtClean="0"/>
              <a:t>Invoice total: $150 (but you have -$100 credit)</a:t>
            </a:r>
          </a:p>
          <a:p>
            <a:r>
              <a:rPr lang="en-CA" b="0" i="0" u="none" baseline="0" dirty="0" smtClean="0"/>
              <a:t>Invoice total: $50</a:t>
            </a:r>
          </a:p>
          <a:p>
            <a:endParaRPr lang="en-CA" b="0" i="0" u="none" baseline="0" dirty="0" smtClean="0"/>
          </a:p>
          <a:p>
            <a:r>
              <a:rPr lang="en-CA" b="0" i="0" u="none" baseline="0" dirty="0" smtClean="0"/>
              <a:t>Create One-Time order with Negative Value:</a:t>
            </a:r>
          </a:p>
          <a:p>
            <a:r>
              <a:rPr lang="en-CA" b="0" i="0" u="none" baseline="0" dirty="0" smtClean="0"/>
              <a:t>This is explained further in example 1 and 3. Ideally, if you need a credit you can also create a one time purchase order with the negative amount (quantity or rate). This one time order will be picked up by the billing process and added to the next invoice. The manual way of generating a credit.</a:t>
            </a:r>
            <a:endParaRPr lang="en-CA" b="0" i="0" u="none" dirty="0" smtClean="0"/>
          </a:p>
          <a:p>
            <a:endParaRPr lang="en-US" dirty="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4</a:t>
            </a:fld>
            <a:endParaRPr lang="en-US"/>
          </a:p>
        </p:txBody>
      </p:sp>
    </p:spTree>
    <p:extLst>
      <p:ext uri="{BB962C8B-B14F-4D97-AF65-F5344CB8AC3E}">
        <p14:creationId xmlns:p14="http://schemas.microsoft.com/office/powerpoint/2010/main" val="269240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b="0" i="0" u="none" dirty="0" smtClean="0"/>
              <a:t>Ask the students:</a:t>
            </a:r>
            <a:r>
              <a:rPr lang="en-CA" b="0" i="0" u="none" baseline="0" dirty="0" smtClean="0"/>
              <a:t> Based on the information we have just reviewed, what do you think the difference between an overpayment and a credit is?</a:t>
            </a:r>
          </a:p>
          <a:p>
            <a:endParaRPr lang="en-CA" b="0" i="0" u="none" baseline="0" dirty="0" smtClean="0"/>
          </a:p>
          <a:p>
            <a:r>
              <a:rPr lang="en-CA" b="0" i="0" u="none" baseline="0" dirty="0" smtClean="0"/>
              <a:t>You can only have a negative purchase order for a credit, and the credit is applied as a line item on the invoice. An overpayment is when a customer makes a payment that is more than the total of the invoice. That amount can then be applied to pay down the balance of other invoices. </a:t>
            </a:r>
            <a:endParaRPr lang="en-CA" b="0" i="0" u="none" dirty="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5</a:t>
            </a:fld>
            <a:endParaRPr lang="en-US"/>
          </a:p>
        </p:txBody>
      </p:sp>
    </p:spTree>
    <p:extLst>
      <p:ext uri="{BB962C8B-B14F-4D97-AF65-F5344CB8AC3E}">
        <p14:creationId xmlns:p14="http://schemas.microsoft.com/office/powerpoint/2010/main" val="1121319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b="0" i="0" u="none" dirty="0" smtClean="0"/>
              <a:t>What are these examples of?</a:t>
            </a:r>
          </a:p>
          <a:p>
            <a:endParaRPr lang="en-CA" b="0" i="0" u="none" dirty="0" smtClean="0"/>
          </a:p>
          <a:p>
            <a:pPr marL="228600" indent="-228600">
              <a:buAutoNum type="arabicParenR"/>
            </a:pPr>
            <a:r>
              <a:rPr lang="en-CA" b="0" i="0" u="none" dirty="0" smtClean="0"/>
              <a:t>Overpayment</a:t>
            </a:r>
          </a:p>
          <a:p>
            <a:pPr marL="228600" indent="-228600">
              <a:buAutoNum type="arabicParenR"/>
            </a:pPr>
            <a:r>
              <a:rPr lang="en-CA" b="0" i="0" u="none" dirty="0" smtClean="0"/>
              <a:t>Credit</a:t>
            </a:r>
            <a:endParaRPr lang="en-CA" b="0" i="0" u="none" dirty="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6</a:t>
            </a:fld>
            <a:endParaRPr lang="en-US"/>
          </a:p>
        </p:txBody>
      </p:sp>
    </p:spTree>
    <p:extLst>
      <p:ext uri="{BB962C8B-B14F-4D97-AF65-F5344CB8AC3E}">
        <p14:creationId xmlns:p14="http://schemas.microsoft.com/office/powerpoint/2010/main" val="314580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baseline="0" dirty="0" smtClean="0"/>
              <a:t>In this example, we will need to create a one-time purchase order with a negative amount. When the billing process runs and the next invoice is generated for the customer, this one-time order will be picked up and the credit will be applied to the invoice.</a:t>
            </a:r>
          </a:p>
          <a:p>
            <a:endParaRPr lang="en-CA" baseline="0" dirty="0" smtClean="0"/>
          </a:p>
          <a:p>
            <a:r>
              <a:rPr lang="en-CA" baseline="0" dirty="0" smtClean="0"/>
              <a:t>Ask the students: what will his next invoice look like?</a:t>
            </a:r>
          </a:p>
          <a:p>
            <a:r>
              <a:rPr lang="en-CA" baseline="0" dirty="0" smtClean="0"/>
              <a:t>Answer: He will be charged for $200 (400 t-shirts subtract 200 t-shirts: $400 - $200 = $200)</a:t>
            </a:r>
          </a:p>
          <a:p>
            <a:endParaRPr lang="en-CA" baseline="0" dirty="0" smtClean="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7</a:t>
            </a:fld>
            <a:endParaRPr lang="en-US"/>
          </a:p>
        </p:txBody>
      </p:sp>
    </p:spTree>
    <p:extLst>
      <p:ext uri="{BB962C8B-B14F-4D97-AF65-F5344CB8AC3E}">
        <p14:creationId xmlns:p14="http://schemas.microsoft.com/office/powerpoint/2010/main" val="343229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baseline="0" dirty="0" smtClean="0"/>
              <a:t>Let’s take a look at a different example:</a:t>
            </a:r>
          </a:p>
          <a:p>
            <a:endParaRPr lang="en-CA" baseline="0" dirty="0" smtClean="0"/>
          </a:p>
          <a:p>
            <a:r>
              <a:rPr lang="en-CA" baseline="0" dirty="0" smtClean="0"/>
              <a:t>Box It Up sells boxes to Sarah Todd. Sarah Todd started pre-paying for her monthly charges of $600 on January 1. </a:t>
            </a:r>
          </a:p>
          <a:p>
            <a:endParaRPr lang="en-CA" baseline="0" dirty="0" smtClean="0"/>
          </a:p>
          <a:p>
            <a:r>
              <a:rPr lang="en-CA" baseline="0" dirty="0" smtClean="0"/>
              <a:t>She receives her January invoice, and then receives her February invoice. Both are paid. Sarah decides on February 14 that she wants to cancel her subscription for these boxes. </a:t>
            </a:r>
          </a:p>
          <a:p>
            <a:endParaRPr lang="en-CA" baseline="0" dirty="0" smtClean="0"/>
          </a:p>
          <a:p>
            <a:r>
              <a:rPr lang="en-CA" baseline="0" dirty="0" smtClean="0"/>
              <a:t>Ask the students: What do you think you should do to give Sarah her credit?</a:t>
            </a:r>
          </a:p>
          <a:p>
            <a:r>
              <a:rPr lang="en-CA" baseline="0" dirty="0" smtClean="0"/>
              <a:t>Answer: you need to edit the purchase order. We are using the Automatic Credit plug-in, therefore we need to change or enter an active since date that falls in the period that has already been invoiced.</a:t>
            </a:r>
          </a:p>
          <a:p>
            <a:endParaRPr lang="en-CA" baseline="0" dirty="0" smtClean="0"/>
          </a:p>
          <a:p>
            <a:r>
              <a:rPr lang="en-CA" baseline="0" dirty="0" smtClean="0"/>
              <a:t>Ask: Which period has already been invoiced?</a:t>
            </a:r>
          </a:p>
          <a:p>
            <a:r>
              <a:rPr lang="en-CA" baseline="0" dirty="0" smtClean="0"/>
              <a:t>Answer: January and February</a:t>
            </a:r>
          </a:p>
          <a:p>
            <a:endParaRPr lang="en-CA" baseline="0" dirty="0" smtClean="0"/>
          </a:p>
          <a:p>
            <a:r>
              <a:rPr lang="en-CA" baseline="0" dirty="0" smtClean="0"/>
              <a:t>Ask: Which period do we want a credit for?</a:t>
            </a:r>
          </a:p>
          <a:p>
            <a:r>
              <a:rPr lang="en-CA" baseline="0" dirty="0" smtClean="0"/>
              <a:t>Answer: February 14 – 28  (29)</a:t>
            </a:r>
          </a:p>
          <a:p>
            <a:endParaRPr lang="en-CA" baseline="0" dirty="0" smtClean="0"/>
          </a:p>
          <a:p>
            <a:r>
              <a:rPr lang="en-CA" baseline="0" dirty="0" smtClean="0"/>
              <a:t>Ask: What should we set the active until date to?</a:t>
            </a:r>
            <a:br>
              <a:rPr lang="en-CA" baseline="0" dirty="0" smtClean="0"/>
            </a:br>
            <a:r>
              <a:rPr lang="en-CA" baseline="0" dirty="0" smtClean="0"/>
              <a:t>Answer: February 14. This is the date that Sarah wants to cancel the services on.</a:t>
            </a:r>
          </a:p>
          <a:p>
            <a:endParaRPr lang="en-CA" baseline="0" dirty="0" smtClean="0"/>
          </a:p>
          <a:p>
            <a:r>
              <a:rPr lang="en-CA" u="sng" baseline="0" dirty="0" smtClean="0"/>
              <a:t>Demonstrate: Set up this purchase order in </a:t>
            </a:r>
            <a:r>
              <a:rPr lang="en-CA" u="sng" baseline="0" dirty="0" err="1" smtClean="0"/>
              <a:t>jBilling</a:t>
            </a:r>
            <a:endParaRPr lang="en-CA" u="sng" baseline="0" dirty="0" smtClean="0"/>
          </a:p>
          <a:p>
            <a:r>
              <a:rPr lang="en-CA" baseline="0" dirty="0" smtClean="0"/>
              <a:t>1. Active Since: Jan 1</a:t>
            </a:r>
          </a:p>
          <a:p>
            <a:r>
              <a:rPr lang="en-CA" baseline="0" dirty="0" smtClean="0"/>
              <a:t>2. Generate an invoice and pay the invoice manually</a:t>
            </a:r>
          </a:p>
          <a:p>
            <a:r>
              <a:rPr lang="en-CA" baseline="0" dirty="0" smtClean="0"/>
              <a:t>3. Generate another invoice for the February period – pay invoice</a:t>
            </a:r>
          </a:p>
          <a:p>
            <a:r>
              <a:rPr lang="en-CA" baseline="0" dirty="0" smtClean="0"/>
              <a:t>4. Edit the purchase order – enter the active until date of February 14.</a:t>
            </a:r>
          </a:p>
          <a:p>
            <a:r>
              <a:rPr lang="en-CA" baseline="0" dirty="0" smtClean="0"/>
              <a:t>5. When you save the purchase order, the system will automatically generate a purchase order with the full amount of the credit. When that credit is generated into an invoice, the amount will reflect the period (in this case you will get a pro-rated credit amount for the period of February 14 – 28 (29)).</a:t>
            </a:r>
          </a:p>
          <a:p>
            <a:r>
              <a:rPr lang="en-CA" baseline="0" dirty="0" smtClean="0"/>
              <a:t>6. Explain that when the billing process runs next, and there are other purchase orders that the billing process sees, this credit will be generated onto the invoice, and the credit amount will be deducted from the total of the invoice. </a:t>
            </a:r>
          </a:p>
          <a:p>
            <a:endParaRPr lang="en-CA" baseline="0" dirty="0" smtClean="0"/>
          </a:p>
          <a:p>
            <a:r>
              <a:rPr lang="en-CA" u="sng" baseline="0" dirty="0" smtClean="0"/>
              <a:t>NOTE: It is important to note that Sarah would still need to be receiving other services in order to get this credit applied to her next invoice, otherwise this example would be a refund.</a:t>
            </a:r>
          </a:p>
          <a:p>
            <a:endParaRPr lang="en-CA" baseline="0" dirty="0" smtClean="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8</a:t>
            </a:fld>
            <a:endParaRPr lang="en-US"/>
          </a:p>
        </p:txBody>
      </p:sp>
    </p:spTree>
    <p:extLst>
      <p:ext uri="{BB962C8B-B14F-4D97-AF65-F5344CB8AC3E}">
        <p14:creationId xmlns:p14="http://schemas.microsoft.com/office/powerpoint/2010/main" val="6297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9</a:t>
            </a:fld>
            <a:endParaRPr lang="en-US"/>
          </a:p>
        </p:txBody>
      </p:sp>
    </p:spTree>
    <p:extLst>
      <p:ext uri="{BB962C8B-B14F-4D97-AF65-F5344CB8AC3E}">
        <p14:creationId xmlns:p14="http://schemas.microsoft.com/office/powerpoint/2010/main" val="224463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Note: Currently the system will only allow you to make a refund in full. If the invoice was $100, then the refund will need to be $100. There is no way to make a partial refund. </a:t>
            </a:r>
          </a:p>
          <a:p>
            <a:endParaRPr lang="en-US" dirty="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10</a:t>
            </a:fld>
            <a:endParaRPr lang="en-US"/>
          </a:p>
        </p:txBody>
      </p:sp>
    </p:spTree>
    <p:extLst>
      <p:ext uri="{BB962C8B-B14F-4D97-AF65-F5344CB8AC3E}">
        <p14:creationId xmlns:p14="http://schemas.microsoft.com/office/powerpoint/2010/main" val="703293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CA" baseline="0" dirty="0" smtClean="0"/>
          </a:p>
        </p:txBody>
      </p:sp>
      <p:sp>
        <p:nvSpPr>
          <p:cNvPr id="4" name="Marcador de número de diapositiva 3"/>
          <p:cNvSpPr>
            <a:spLocks noGrp="1"/>
          </p:cNvSpPr>
          <p:nvPr>
            <p:ph type="sldNum" sz="quarter" idx="10"/>
          </p:nvPr>
        </p:nvSpPr>
        <p:spPr/>
        <p:txBody>
          <a:bodyPr/>
          <a:lstStyle/>
          <a:p>
            <a:fld id="{F43FCEA9-E08E-4063-80B2-9B8BAF363BD9}" type="slidenum">
              <a:rPr lang="en-US" smtClean="0"/>
              <a:t>11</a:t>
            </a:fld>
            <a:endParaRPr lang="en-US"/>
          </a:p>
        </p:txBody>
      </p:sp>
    </p:spTree>
    <p:extLst>
      <p:ext uri="{BB962C8B-B14F-4D97-AF65-F5344CB8AC3E}">
        <p14:creationId xmlns:p14="http://schemas.microsoft.com/office/powerpoint/2010/main" val="198824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289379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221792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284105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421072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6895A-2A97-CB46-BCD8-EB5446969289}" type="datetimeFigureOut">
              <a:rPr lang="en-US" smtClean="0"/>
              <a:t>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41216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F6895A-2A97-CB46-BCD8-EB5446969289}"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112068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F6895A-2A97-CB46-BCD8-EB5446969289}" type="datetimeFigureOut">
              <a:rPr lang="en-US" smtClean="0"/>
              <a:t>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13684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6895A-2A97-CB46-BCD8-EB5446969289}" type="datetimeFigureOut">
              <a:rPr lang="en-US" smtClean="0"/>
              <a:t>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205825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6895A-2A97-CB46-BCD8-EB5446969289}" type="datetimeFigureOut">
              <a:rPr lang="en-US" smtClean="0"/>
              <a:t>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147909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6895A-2A97-CB46-BCD8-EB5446969289}"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11264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6895A-2A97-CB46-BCD8-EB5446969289}" type="datetimeFigureOut">
              <a:rPr lang="en-US" smtClean="0"/>
              <a:t>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‹Nº›</a:t>
            </a:fld>
            <a:endParaRPr lang="en-US"/>
          </a:p>
        </p:txBody>
      </p:sp>
    </p:spTree>
    <p:extLst>
      <p:ext uri="{BB962C8B-B14F-4D97-AF65-F5344CB8AC3E}">
        <p14:creationId xmlns:p14="http://schemas.microsoft.com/office/powerpoint/2010/main" val="32014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6895A-2A97-CB46-BCD8-EB5446969289}" type="datetimeFigureOut">
              <a:rPr lang="en-US" smtClean="0"/>
              <a:t>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D616E-36AB-B64B-B485-354C235E9983}" type="slidenum">
              <a:rPr lang="en-US" smtClean="0"/>
              <a:t>‹Nº›</a:t>
            </a:fld>
            <a:endParaRPr lang="en-US"/>
          </a:p>
        </p:txBody>
      </p:sp>
    </p:spTree>
    <p:extLst>
      <p:ext uri="{BB962C8B-B14F-4D97-AF65-F5344CB8AC3E}">
        <p14:creationId xmlns:p14="http://schemas.microsoft.com/office/powerpoint/2010/main" val="352108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gif"/><Relationship Id="rId7"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2293473"/>
            <a:ext cx="6400800" cy="757144"/>
          </a:xfrm>
        </p:spPr>
        <p:txBody>
          <a:bodyPr>
            <a:normAutofit/>
          </a:bodyPr>
          <a:lstStyle/>
          <a:p>
            <a:pPr algn="l"/>
            <a:r>
              <a:rPr lang="en-US" sz="3200" spc="-60" dirty="0" smtClean="0">
                <a:solidFill>
                  <a:srgbClr val="4F65C4"/>
                </a:solidFill>
                <a:latin typeface="Helvetica"/>
                <a:cs typeface="Helvetica"/>
              </a:rPr>
              <a:t>Credits &amp; Refunds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3050617"/>
            <a:ext cx="6400800" cy="579531"/>
          </a:xfrm>
        </p:spPr>
        <p:txBody>
          <a:bodyPr>
            <a:normAutofit/>
          </a:bodyPr>
          <a:lstStyle/>
          <a:p>
            <a:pPr algn="l"/>
            <a:r>
              <a:rPr lang="en-US" sz="2000" dirty="0" smtClean="0">
                <a:solidFill>
                  <a:srgbClr val="535353"/>
                </a:solidFill>
                <a:latin typeface="Helvetica"/>
                <a:cs typeface="Helvetica"/>
              </a:rPr>
              <a:t>What is the difference?</a:t>
            </a:r>
            <a:endParaRPr lang="en-US" sz="2000" dirty="0">
              <a:solidFill>
                <a:srgbClr val="535353"/>
              </a:solidFill>
              <a:latin typeface="Helvetica"/>
              <a:cs typeface="Helvetica"/>
            </a:endParaRPr>
          </a:p>
        </p:txBody>
      </p:sp>
    </p:spTree>
    <p:extLst>
      <p:ext uri="{BB962C8B-B14F-4D97-AF65-F5344CB8AC3E}">
        <p14:creationId xmlns:p14="http://schemas.microsoft.com/office/powerpoint/2010/main" val="2186271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Refunds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How does it work?</a:t>
            </a:r>
            <a:endParaRPr lang="en-US" sz="2000" dirty="0">
              <a:solidFill>
                <a:srgbClr val="535353"/>
              </a:solidFill>
              <a:latin typeface="Helvetica"/>
              <a:cs typeface="Helvetica"/>
            </a:endParaRPr>
          </a:p>
        </p:txBody>
      </p:sp>
      <p:sp>
        <p:nvSpPr>
          <p:cNvPr id="4" name="Rectángulo 3"/>
          <p:cNvSpPr/>
          <p:nvPr/>
        </p:nvSpPr>
        <p:spPr>
          <a:xfrm>
            <a:off x="493060" y="1962321"/>
            <a:ext cx="8074868" cy="1772793"/>
          </a:xfrm>
          <a:prstGeom prst="rect">
            <a:avLst/>
          </a:prstGeom>
        </p:spPr>
        <p:txBody>
          <a:bodyPr vert="horz" lIns="91440" tIns="45720" rIns="91440" bIns="45720" rtlCol="0">
            <a:normAutofit/>
          </a:bodyPr>
          <a:lstStyle/>
          <a:p>
            <a:pPr marL="285750" indent="-285750">
              <a:spcBef>
                <a:spcPct val="20000"/>
              </a:spcBef>
              <a:buFont typeface="Arial"/>
              <a:buChar char="•"/>
            </a:pPr>
            <a:r>
              <a:rPr lang="en-US" sz="1400" dirty="0" smtClean="0">
                <a:solidFill>
                  <a:schemeClr val="tx1">
                    <a:tint val="75000"/>
                  </a:schemeClr>
                </a:solidFill>
              </a:rPr>
              <a:t>A </a:t>
            </a:r>
            <a:r>
              <a:rPr lang="en-US" sz="1400" dirty="0">
                <a:solidFill>
                  <a:schemeClr val="tx1">
                    <a:tint val="75000"/>
                  </a:schemeClr>
                </a:solidFill>
              </a:rPr>
              <a:t>refund can only be made for a payment that has already been paid (in the past</a:t>
            </a:r>
            <a:r>
              <a:rPr lang="en-US" sz="1400" dirty="0" smtClean="0">
                <a:solidFill>
                  <a:schemeClr val="tx1">
                    <a:tint val="75000"/>
                  </a:schemeClr>
                </a:solidFill>
              </a:rPr>
              <a:t>).</a:t>
            </a:r>
            <a:endParaRPr lang="en-US" sz="1400" dirty="0">
              <a:solidFill>
                <a:schemeClr val="tx1">
                  <a:tint val="75000"/>
                </a:schemeClr>
              </a:solidFill>
            </a:endParaRPr>
          </a:p>
          <a:p>
            <a:pPr marL="285750" indent="-285750">
              <a:spcBef>
                <a:spcPct val="20000"/>
              </a:spcBef>
              <a:buFont typeface="Arial"/>
              <a:buChar char="•"/>
            </a:pPr>
            <a:r>
              <a:rPr lang="en-US" sz="1400" dirty="0" smtClean="0">
                <a:solidFill>
                  <a:schemeClr val="tx1">
                    <a:tint val="75000"/>
                  </a:schemeClr>
                </a:solidFill>
              </a:rPr>
              <a:t>Choose </a:t>
            </a:r>
            <a:r>
              <a:rPr lang="en-US" sz="1400" dirty="0">
                <a:solidFill>
                  <a:schemeClr val="tx1">
                    <a:tint val="75000"/>
                  </a:schemeClr>
                </a:solidFill>
              </a:rPr>
              <a:t>the payment that is to be </a:t>
            </a:r>
            <a:r>
              <a:rPr lang="en-US" sz="1400" dirty="0" smtClean="0">
                <a:solidFill>
                  <a:schemeClr val="tx1">
                    <a:tint val="75000"/>
                  </a:schemeClr>
                </a:solidFill>
              </a:rPr>
              <a:t>refunded.</a:t>
            </a:r>
            <a:endParaRPr lang="en-US" sz="1400" dirty="0">
              <a:solidFill>
                <a:schemeClr val="tx1">
                  <a:tint val="75000"/>
                </a:schemeClr>
              </a:solidFill>
            </a:endParaRPr>
          </a:p>
          <a:p>
            <a:pPr marL="285750" indent="-285750">
              <a:spcBef>
                <a:spcPct val="20000"/>
              </a:spcBef>
              <a:buFont typeface="Arial"/>
              <a:buChar char="•"/>
            </a:pPr>
            <a:r>
              <a:rPr lang="en-US" sz="1400" dirty="0" smtClean="0">
                <a:solidFill>
                  <a:schemeClr val="tx1">
                    <a:tint val="75000"/>
                  </a:schemeClr>
                </a:solidFill>
              </a:rPr>
              <a:t>Click </a:t>
            </a:r>
            <a:r>
              <a:rPr lang="en-US" sz="1400" dirty="0">
                <a:solidFill>
                  <a:schemeClr val="tx1">
                    <a:tint val="75000"/>
                  </a:schemeClr>
                </a:solidFill>
              </a:rPr>
              <a:t>on the ‘refund payment’ checkbox, you are able to create a payment that indicates you are giving money back to the </a:t>
            </a:r>
            <a:r>
              <a:rPr lang="en-US" sz="1400" dirty="0" smtClean="0">
                <a:solidFill>
                  <a:schemeClr val="tx1">
                    <a:tint val="75000"/>
                  </a:schemeClr>
                </a:solidFill>
              </a:rPr>
              <a:t>customer.</a:t>
            </a:r>
            <a:endParaRPr lang="en-US" sz="1400" dirty="0">
              <a:solidFill>
                <a:schemeClr val="tx1">
                  <a:tint val="75000"/>
                </a:schemeClr>
              </a:solidFill>
            </a:endParaRPr>
          </a:p>
          <a:p>
            <a:pPr marL="285750" indent="-285750">
              <a:spcBef>
                <a:spcPct val="20000"/>
              </a:spcBef>
              <a:buFont typeface="Arial"/>
              <a:buChar char="•"/>
            </a:pPr>
            <a:r>
              <a:rPr lang="en-US" sz="1400" dirty="0" smtClean="0">
                <a:solidFill>
                  <a:schemeClr val="tx1">
                    <a:tint val="75000"/>
                  </a:schemeClr>
                </a:solidFill>
              </a:rPr>
              <a:t>Refunds </a:t>
            </a:r>
            <a:r>
              <a:rPr lang="en-US" sz="1400" dirty="0">
                <a:solidFill>
                  <a:schemeClr val="tx1">
                    <a:tint val="75000"/>
                  </a:schemeClr>
                </a:solidFill>
              </a:rPr>
              <a:t>cannot exceed payment </a:t>
            </a:r>
            <a:r>
              <a:rPr lang="en-US" sz="1400" dirty="0" smtClean="0">
                <a:solidFill>
                  <a:schemeClr val="tx1">
                    <a:tint val="75000"/>
                  </a:schemeClr>
                </a:solidFill>
              </a:rPr>
              <a:t>balance.</a:t>
            </a:r>
            <a:endParaRPr lang="en-US" sz="1400" dirty="0">
              <a:solidFill>
                <a:schemeClr val="tx1">
                  <a:tint val="75000"/>
                </a:schemeClr>
              </a:solidFill>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01" y="1962321"/>
            <a:ext cx="8785185" cy="3149406"/>
          </a:xfrm>
          <a:prstGeom prst="rect">
            <a:avLst/>
          </a:prstGeom>
        </p:spPr>
      </p:pic>
    </p:spTree>
    <p:extLst>
      <p:ext uri="{BB962C8B-B14F-4D97-AF65-F5344CB8AC3E}">
        <p14:creationId xmlns:p14="http://schemas.microsoft.com/office/powerpoint/2010/main" val="22952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Refunds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Example 1</a:t>
            </a:r>
            <a:endParaRPr lang="en-US" sz="2000" dirty="0">
              <a:solidFill>
                <a:srgbClr val="535353"/>
              </a:solidFill>
              <a:latin typeface="Helvetica"/>
              <a:cs typeface="Helvetica"/>
            </a:endParaRPr>
          </a:p>
        </p:txBody>
      </p:sp>
      <p:sp>
        <p:nvSpPr>
          <p:cNvPr id="5" name="Rectángulo 4"/>
          <p:cNvSpPr/>
          <p:nvPr/>
        </p:nvSpPr>
        <p:spPr>
          <a:xfrm>
            <a:off x="493060" y="1999029"/>
            <a:ext cx="7760825" cy="3151632"/>
          </a:xfrm>
          <a:prstGeom prst="rect">
            <a:avLst/>
          </a:prstGeom>
        </p:spPr>
        <p:txBody>
          <a:bodyPr vert="horz" lIns="91440" tIns="45720" rIns="91440" bIns="45720" rtlCol="0">
            <a:normAutofit/>
          </a:bodyPr>
          <a:lstStyle/>
          <a:p>
            <a:pPr>
              <a:spcBef>
                <a:spcPct val="20000"/>
              </a:spcBef>
            </a:pPr>
            <a:r>
              <a:rPr lang="en-US" sz="1400" dirty="0">
                <a:solidFill>
                  <a:schemeClr val="tx1">
                    <a:tint val="75000"/>
                  </a:schemeClr>
                </a:solidFill>
              </a:rPr>
              <a:t>Brian Smith Cancels his services with </a:t>
            </a:r>
            <a:r>
              <a:rPr lang="en-US" sz="1400" dirty="0" err="1">
                <a:solidFill>
                  <a:schemeClr val="tx1">
                    <a:tint val="75000"/>
                  </a:schemeClr>
                </a:solidFill>
              </a:rPr>
              <a:t>Telecall</a:t>
            </a:r>
            <a:r>
              <a:rPr lang="en-US" sz="1400" dirty="0">
                <a:solidFill>
                  <a:schemeClr val="tx1">
                    <a:tint val="75000"/>
                  </a:schemeClr>
                </a:solidFill>
              </a:rPr>
              <a:t> Systems. </a:t>
            </a:r>
          </a:p>
          <a:p>
            <a:pPr>
              <a:spcBef>
                <a:spcPct val="20000"/>
              </a:spcBef>
            </a:pPr>
            <a:endParaRPr lang="en-US" sz="1400" dirty="0">
              <a:solidFill>
                <a:schemeClr val="tx1">
                  <a:tint val="75000"/>
                </a:schemeClr>
              </a:solidFill>
            </a:endParaRPr>
          </a:p>
          <a:p>
            <a:pPr>
              <a:spcBef>
                <a:spcPct val="20000"/>
              </a:spcBef>
            </a:pPr>
            <a:r>
              <a:rPr lang="en-US" sz="1400" dirty="0">
                <a:solidFill>
                  <a:schemeClr val="tx1">
                    <a:tint val="75000"/>
                  </a:schemeClr>
                </a:solidFill>
              </a:rPr>
              <a:t>He has already paid for his last invoice ($100), </a:t>
            </a:r>
            <a:r>
              <a:rPr lang="en-US" sz="1400" dirty="0" err="1">
                <a:solidFill>
                  <a:schemeClr val="tx1">
                    <a:tint val="75000"/>
                  </a:schemeClr>
                </a:solidFill>
              </a:rPr>
              <a:t>Telecall</a:t>
            </a:r>
            <a:r>
              <a:rPr lang="en-US" sz="1400" dirty="0">
                <a:solidFill>
                  <a:schemeClr val="tx1">
                    <a:tint val="75000"/>
                  </a:schemeClr>
                </a:solidFill>
              </a:rPr>
              <a:t> Systems needs to provide him with a refund.</a:t>
            </a:r>
          </a:p>
        </p:txBody>
      </p:sp>
      <p:sp>
        <p:nvSpPr>
          <p:cNvPr id="8" name="10-Point Star 15"/>
          <p:cNvSpPr/>
          <p:nvPr/>
        </p:nvSpPr>
        <p:spPr>
          <a:xfrm>
            <a:off x="3693460" y="4426030"/>
            <a:ext cx="1592322" cy="1449261"/>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Show in </a:t>
            </a:r>
            <a:r>
              <a:rPr lang="en-US" dirty="0" err="1" smtClean="0"/>
              <a:t>jBilling</a:t>
            </a:r>
            <a:endParaRPr lang="en-US" dirty="0"/>
          </a:p>
        </p:txBody>
      </p:sp>
    </p:spTree>
    <p:extLst>
      <p:ext uri="{BB962C8B-B14F-4D97-AF65-F5344CB8AC3E}">
        <p14:creationId xmlns:p14="http://schemas.microsoft.com/office/powerpoint/2010/main" val="215439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80">
                                          <p:stCondLst>
                                            <p:cond delay="0"/>
                                          </p:stCondLst>
                                        </p:cTn>
                                        <p:tgtEl>
                                          <p:spTgt spid="8"/>
                                        </p:tgtEl>
                                      </p:cBhvr>
                                    </p:animEffect>
                                    <p:anim calcmode="lin" valueType="num">
                                      <p:cBhvr>
                                        <p:cTn id="2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7" dur="26">
                                          <p:stCondLst>
                                            <p:cond delay="650"/>
                                          </p:stCondLst>
                                        </p:cTn>
                                        <p:tgtEl>
                                          <p:spTgt spid="8"/>
                                        </p:tgtEl>
                                      </p:cBhvr>
                                      <p:to x="100000" y="60000"/>
                                    </p:animScale>
                                    <p:animScale>
                                      <p:cBhvr>
                                        <p:cTn id="28" dur="166" decel="50000">
                                          <p:stCondLst>
                                            <p:cond delay="676"/>
                                          </p:stCondLst>
                                        </p:cTn>
                                        <p:tgtEl>
                                          <p:spTgt spid="8"/>
                                        </p:tgtEl>
                                      </p:cBhvr>
                                      <p:to x="100000" y="100000"/>
                                    </p:animScale>
                                    <p:animScale>
                                      <p:cBhvr>
                                        <p:cTn id="29" dur="26">
                                          <p:stCondLst>
                                            <p:cond delay="1312"/>
                                          </p:stCondLst>
                                        </p:cTn>
                                        <p:tgtEl>
                                          <p:spTgt spid="8"/>
                                        </p:tgtEl>
                                      </p:cBhvr>
                                      <p:to x="100000" y="80000"/>
                                    </p:animScale>
                                    <p:animScale>
                                      <p:cBhvr>
                                        <p:cTn id="30" dur="166" decel="50000">
                                          <p:stCondLst>
                                            <p:cond delay="1338"/>
                                          </p:stCondLst>
                                        </p:cTn>
                                        <p:tgtEl>
                                          <p:spTgt spid="8"/>
                                        </p:tgtEl>
                                      </p:cBhvr>
                                      <p:to x="100000" y="100000"/>
                                    </p:animScale>
                                    <p:animScale>
                                      <p:cBhvr>
                                        <p:cTn id="31" dur="26">
                                          <p:stCondLst>
                                            <p:cond delay="1642"/>
                                          </p:stCondLst>
                                        </p:cTn>
                                        <p:tgtEl>
                                          <p:spTgt spid="8"/>
                                        </p:tgtEl>
                                      </p:cBhvr>
                                      <p:to x="100000" y="90000"/>
                                    </p:animScale>
                                    <p:animScale>
                                      <p:cBhvr>
                                        <p:cTn id="32" dur="166" decel="50000">
                                          <p:stCondLst>
                                            <p:cond delay="1668"/>
                                          </p:stCondLst>
                                        </p:cTn>
                                        <p:tgtEl>
                                          <p:spTgt spid="8"/>
                                        </p:tgtEl>
                                      </p:cBhvr>
                                      <p:to x="100000" y="100000"/>
                                    </p:animScale>
                                    <p:animScale>
                                      <p:cBhvr>
                                        <p:cTn id="33" dur="26">
                                          <p:stCondLst>
                                            <p:cond delay="1808"/>
                                          </p:stCondLst>
                                        </p:cTn>
                                        <p:tgtEl>
                                          <p:spTgt spid="8"/>
                                        </p:tgtEl>
                                      </p:cBhvr>
                                      <p:to x="100000" y="95000"/>
                                    </p:animScale>
                                    <p:animScale>
                                      <p:cBhvr>
                                        <p:cTn id="3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Credits &amp; Refunds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Examples</a:t>
            </a:r>
            <a:endParaRPr lang="en-US" sz="2000" dirty="0">
              <a:solidFill>
                <a:srgbClr val="535353"/>
              </a:solidFill>
              <a:latin typeface="Helvetica"/>
              <a:cs typeface="Helvetica"/>
            </a:endParaRPr>
          </a:p>
        </p:txBody>
      </p:sp>
      <p:sp>
        <p:nvSpPr>
          <p:cNvPr id="5" name="Rectángulo 4"/>
          <p:cNvSpPr/>
          <p:nvPr/>
        </p:nvSpPr>
        <p:spPr>
          <a:xfrm>
            <a:off x="493060" y="2730063"/>
            <a:ext cx="7760825" cy="1462068"/>
          </a:xfrm>
          <a:prstGeom prst="rect">
            <a:avLst/>
          </a:prstGeom>
        </p:spPr>
        <p:txBody>
          <a:bodyPr vert="horz" lIns="91440" tIns="45720" rIns="91440" bIns="45720" rtlCol="0">
            <a:normAutofit/>
          </a:bodyPr>
          <a:lstStyle/>
          <a:p>
            <a:pPr marL="342900" indent="-342900">
              <a:spcBef>
                <a:spcPct val="20000"/>
              </a:spcBef>
              <a:buFont typeface="+mj-lt"/>
              <a:buAutoNum type="arabicPeriod"/>
            </a:pPr>
            <a:r>
              <a:rPr lang="en-US" sz="1400" dirty="0" smtClean="0">
                <a:solidFill>
                  <a:schemeClr val="tx1">
                    <a:tint val="75000"/>
                  </a:schemeClr>
                </a:solidFill>
              </a:rPr>
              <a:t>An </a:t>
            </a:r>
            <a:r>
              <a:rPr lang="en-US" sz="1400" dirty="0">
                <a:solidFill>
                  <a:schemeClr val="tx1">
                    <a:tint val="75000"/>
                  </a:schemeClr>
                </a:solidFill>
              </a:rPr>
              <a:t>invoice is sent to Tammy with a quantity of 25 ladders. Tammy calls and says she only wanted 20 ladders for the first month, then 25 after that. </a:t>
            </a:r>
          </a:p>
          <a:p>
            <a:pPr marL="342900" indent="-342900">
              <a:spcBef>
                <a:spcPct val="20000"/>
              </a:spcBef>
              <a:buFont typeface="+mj-lt"/>
              <a:buAutoNum type="arabicPeriod"/>
            </a:pPr>
            <a:endParaRPr lang="en-US" sz="1400" dirty="0">
              <a:solidFill>
                <a:schemeClr val="tx1">
                  <a:tint val="75000"/>
                </a:schemeClr>
              </a:solidFill>
            </a:endParaRPr>
          </a:p>
          <a:p>
            <a:pPr marL="342900" indent="-342900">
              <a:spcBef>
                <a:spcPct val="20000"/>
              </a:spcBef>
              <a:buFont typeface="+mj-lt"/>
              <a:buAutoNum type="arabicPeriod"/>
            </a:pPr>
            <a:r>
              <a:rPr lang="en-US" sz="1400" dirty="0" smtClean="0">
                <a:solidFill>
                  <a:schemeClr val="tx1">
                    <a:tint val="75000"/>
                  </a:schemeClr>
                </a:solidFill>
              </a:rPr>
              <a:t>Graham </a:t>
            </a:r>
            <a:r>
              <a:rPr lang="en-US" sz="1400" dirty="0">
                <a:solidFill>
                  <a:schemeClr val="tx1">
                    <a:tint val="75000"/>
                  </a:schemeClr>
                </a:solidFill>
              </a:rPr>
              <a:t>pre-pays for his July invoice. He decides he no longer wants to continue purchasing Ladders. He cancels his services.</a:t>
            </a:r>
          </a:p>
          <a:p>
            <a:pPr>
              <a:spcBef>
                <a:spcPct val="20000"/>
              </a:spcBef>
            </a:pPr>
            <a:endParaRPr lang="en-US" sz="1400" dirty="0">
              <a:solidFill>
                <a:schemeClr val="tx1">
                  <a:tint val="75000"/>
                </a:schemeClr>
              </a:solidFill>
            </a:endParaRPr>
          </a:p>
        </p:txBody>
      </p:sp>
      <p:sp>
        <p:nvSpPr>
          <p:cNvPr id="6" name="Subtitle 2"/>
          <p:cNvSpPr txBox="1">
            <a:spLocks/>
          </p:cNvSpPr>
          <p:nvPr/>
        </p:nvSpPr>
        <p:spPr>
          <a:xfrm>
            <a:off x="493060" y="1841881"/>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Credit or Refund?</a:t>
            </a:r>
            <a:endParaRPr lang="en-US" sz="1000" kern="1000" spc="90" dirty="0">
              <a:solidFill>
                <a:srgbClr val="7DBC3A"/>
              </a:solidFill>
              <a:latin typeface="Helvetica"/>
              <a:cs typeface="Helvetica"/>
            </a:endParaRPr>
          </a:p>
        </p:txBody>
      </p:sp>
    </p:spTree>
    <p:extLst>
      <p:ext uri="{BB962C8B-B14F-4D97-AF65-F5344CB8AC3E}">
        <p14:creationId xmlns:p14="http://schemas.microsoft.com/office/powerpoint/2010/main" val="5484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26"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mvidal\AppData\Local\Microsoft\Windows\Temporary Internet Files\Content.IE5\P2EUJF04\MM900282747[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50380" y="784522"/>
            <a:ext cx="1401494" cy="14014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mvidal\AppData\Local\Microsoft\Windows\Temporary Internet Files\Content.IE5\SUGZFXOX\MC900078622[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410" y="862595"/>
            <a:ext cx="1230355" cy="264684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jmvidal\AppData\Local\Microsoft\Windows\Temporary Internet Files\Content.IE5\0VZH8L7A\MC900078711[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3462" y="2625039"/>
            <a:ext cx="1201926" cy="29142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jmvidal\AppData\Local\Microsoft\Windows\Temporary Internet Files\Content.IE5\98ZFNT1Q\MC900384172[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206" y="3894594"/>
            <a:ext cx="1538287" cy="18256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jmvidal\AppData\Local\Microsoft\Windows\Temporary Internet Files\Content.IE5\P2EUJF04\MC900304311[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2622" y="2495213"/>
            <a:ext cx="10699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jmvidal\AppData\Local\Microsoft\Windows\Temporary Internet Files\Content.IE5\SUGZFXOX\MC900441902[1].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1072" y="698163"/>
            <a:ext cx="1520825" cy="17970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jmvidal\AppData\Local\Microsoft\Windows\Temporary Internet Files\Content.IE5\0VZH8L7A\MC900441930[1].wm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0410" y="4020599"/>
            <a:ext cx="1978025" cy="190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14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p:cTn id="7" dur="1000" fill="hold"/>
                                        <p:tgtEl>
                                          <p:spTgt spid="1032"/>
                                        </p:tgtEl>
                                        <p:attrNameLst>
                                          <p:attrName>ppt_w</p:attrName>
                                        </p:attrNameLst>
                                      </p:cBhvr>
                                      <p:tavLst>
                                        <p:tav tm="0">
                                          <p:val>
                                            <p:fltVal val="0"/>
                                          </p:val>
                                        </p:tav>
                                        <p:tav tm="100000">
                                          <p:val>
                                            <p:strVal val="#ppt_w"/>
                                          </p:val>
                                        </p:tav>
                                      </p:tavLst>
                                    </p:anim>
                                    <p:anim calcmode="lin" valueType="num">
                                      <p:cBhvr>
                                        <p:cTn id="8" dur="1000" fill="hold"/>
                                        <p:tgtEl>
                                          <p:spTgt spid="1032"/>
                                        </p:tgtEl>
                                        <p:attrNameLst>
                                          <p:attrName>ppt_h</p:attrName>
                                        </p:attrNameLst>
                                      </p:cBhvr>
                                      <p:tavLst>
                                        <p:tav tm="0">
                                          <p:val>
                                            <p:fltVal val="0"/>
                                          </p:val>
                                        </p:tav>
                                        <p:tav tm="100000">
                                          <p:val>
                                            <p:strVal val="#ppt_h"/>
                                          </p:val>
                                        </p:tav>
                                      </p:tavLst>
                                    </p:anim>
                                    <p:anim calcmode="lin" valueType="num">
                                      <p:cBhvr>
                                        <p:cTn id="9" dur="1000" fill="hold"/>
                                        <p:tgtEl>
                                          <p:spTgt spid="1032"/>
                                        </p:tgtEl>
                                        <p:attrNameLst>
                                          <p:attrName>style.rotation</p:attrName>
                                        </p:attrNameLst>
                                      </p:cBhvr>
                                      <p:tavLst>
                                        <p:tav tm="0">
                                          <p:val>
                                            <p:fltVal val="90"/>
                                          </p:val>
                                        </p:tav>
                                        <p:tav tm="100000">
                                          <p:val>
                                            <p:fltVal val="0"/>
                                          </p:val>
                                        </p:tav>
                                      </p:tavLst>
                                    </p:anim>
                                    <p:animEffect transition="in" filter="fade">
                                      <p:cBhvr>
                                        <p:cTn id="10" dur="1000"/>
                                        <p:tgtEl>
                                          <p:spTgt spid="1032"/>
                                        </p:tgtEl>
                                      </p:cBhvr>
                                    </p:animEffect>
                                  </p:childTnLst>
                                </p:cTn>
                              </p:par>
                              <p:par>
                                <p:cTn id="11" presetID="53" presetClass="entr" presetSubtype="16"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p:cTn id="13" dur="500" fill="hold"/>
                                        <p:tgtEl>
                                          <p:spTgt spid="1030"/>
                                        </p:tgtEl>
                                        <p:attrNameLst>
                                          <p:attrName>ppt_w</p:attrName>
                                        </p:attrNameLst>
                                      </p:cBhvr>
                                      <p:tavLst>
                                        <p:tav tm="0">
                                          <p:val>
                                            <p:fltVal val="0"/>
                                          </p:val>
                                        </p:tav>
                                        <p:tav tm="100000">
                                          <p:val>
                                            <p:strVal val="#ppt_w"/>
                                          </p:val>
                                        </p:tav>
                                      </p:tavLst>
                                    </p:anim>
                                    <p:anim calcmode="lin" valueType="num">
                                      <p:cBhvr>
                                        <p:cTn id="14" dur="500" fill="hold"/>
                                        <p:tgtEl>
                                          <p:spTgt spid="1030"/>
                                        </p:tgtEl>
                                        <p:attrNameLst>
                                          <p:attrName>ppt_h</p:attrName>
                                        </p:attrNameLst>
                                      </p:cBhvr>
                                      <p:tavLst>
                                        <p:tav tm="0">
                                          <p:val>
                                            <p:fltVal val="0"/>
                                          </p:val>
                                        </p:tav>
                                        <p:tav tm="100000">
                                          <p:val>
                                            <p:strVal val="#ppt_h"/>
                                          </p:val>
                                        </p:tav>
                                      </p:tavLst>
                                    </p:anim>
                                    <p:animEffect transition="in" filter="fade">
                                      <p:cBhvr>
                                        <p:cTn id="15" dur="500"/>
                                        <p:tgtEl>
                                          <p:spTgt spid="1030"/>
                                        </p:tgtEl>
                                      </p:cBhvr>
                                    </p:animEffect>
                                  </p:childTnLst>
                                </p:cTn>
                              </p:par>
                              <p:par>
                                <p:cTn id="16" presetID="26" presetClass="entr" presetSubtype="0" fill="hold" nodeType="withEffect">
                                  <p:stCondLst>
                                    <p:cond delay="0"/>
                                  </p:stCondLst>
                                  <p:childTnLst>
                                    <p:set>
                                      <p:cBhvr>
                                        <p:cTn id="17" dur="1" fill="hold">
                                          <p:stCondLst>
                                            <p:cond delay="0"/>
                                          </p:stCondLst>
                                        </p:cTn>
                                        <p:tgtEl>
                                          <p:spTgt spid="1031"/>
                                        </p:tgtEl>
                                        <p:attrNameLst>
                                          <p:attrName>style.visibility</p:attrName>
                                        </p:attrNameLst>
                                      </p:cBhvr>
                                      <p:to>
                                        <p:strVal val="visible"/>
                                      </p:to>
                                    </p:set>
                                    <p:animEffect transition="in" filter="wipe(down)">
                                      <p:cBhvr>
                                        <p:cTn id="18" dur="580">
                                          <p:stCondLst>
                                            <p:cond delay="0"/>
                                          </p:stCondLst>
                                        </p:cTn>
                                        <p:tgtEl>
                                          <p:spTgt spid="1031"/>
                                        </p:tgtEl>
                                      </p:cBhvr>
                                    </p:animEffect>
                                    <p:anim calcmode="lin" valueType="num">
                                      <p:cBhvr>
                                        <p:cTn id="19" dur="1822" tmFilter="0,0; 0.14,0.36; 0.43,0.73; 0.71,0.91; 1.0,1.0">
                                          <p:stCondLst>
                                            <p:cond delay="0"/>
                                          </p:stCondLst>
                                        </p:cTn>
                                        <p:tgtEl>
                                          <p:spTgt spid="1031"/>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31"/>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31"/>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31"/>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31"/>
                                        </p:tgtEl>
                                        <p:attrNameLst>
                                          <p:attrName>ppt_y</p:attrName>
                                        </p:attrNameLst>
                                      </p:cBhvr>
                                      <p:tavLst>
                                        <p:tav tm="0" fmla="#ppt_y-sin(pi*$)/81">
                                          <p:val>
                                            <p:fltVal val="0"/>
                                          </p:val>
                                        </p:tav>
                                        <p:tav tm="100000">
                                          <p:val>
                                            <p:fltVal val="1"/>
                                          </p:val>
                                        </p:tav>
                                      </p:tavLst>
                                    </p:anim>
                                    <p:animScale>
                                      <p:cBhvr>
                                        <p:cTn id="24" dur="26">
                                          <p:stCondLst>
                                            <p:cond delay="650"/>
                                          </p:stCondLst>
                                        </p:cTn>
                                        <p:tgtEl>
                                          <p:spTgt spid="1031"/>
                                        </p:tgtEl>
                                      </p:cBhvr>
                                      <p:to x="100000" y="60000"/>
                                    </p:animScale>
                                    <p:animScale>
                                      <p:cBhvr>
                                        <p:cTn id="25" dur="166" decel="50000">
                                          <p:stCondLst>
                                            <p:cond delay="676"/>
                                          </p:stCondLst>
                                        </p:cTn>
                                        <p:tgtEl>
                                          <p:spTgt spid="1031"/>
                                        </p:tgtEl>
                                      </p:cBhvr>
                                      <p:to x="100000" y="100000"/>
                                    </p:animScale>
                                    <p:animScale>
                                      <p:cBhvr>
                                        <p:cTn id="26" dur="26">
                                          <p:stCondLst>
                                            <p:cond delay="1312"/>
                                          </p:stCondLst>
                                        </p:cTn>
                                        <p:tgtEl>
                                          <p:spTgt spid="1031"/>
                                        </p:tgtEl>
                                      </p:cBhvr>
                                      <p:to x="100000" y="80000"/>
                                    </p:animScale>
                                    <p:animScale>
                                      <p:cBhvr>
                                        <p:cTn id="27" dur="166" decel="50000">
                                          <p:stCondLst>
                                            <p:cond delay="1338"/>
                                          </p:stCondLst>
                                        </p:cTn>
                                        <p:tgtEl>
                                          <p:spTgt spid="1031"/>
                                        </p:tgtEl>
                                      </p:cBhvr>
                                      <p:to x="100000" y="100000"/>
                                    </p:animScale>
                                    <p:animScale>
                                      <p:cBhvr>
                                        <p:cTn id="28" dur="26">
                                          <p:stCondLst>
                                            <p:cond delay="1642"/>
                                          </p:stCondLst>
                                        </p:cTn>
                                        <p:tgtEl>
                                          <p:spTgt spid="1031"/>
                                        </p:tgtEl>
                                      </p:cBhvr>
                                      <p:to x="100000" y="90000"/>
                                    </p:animScale>
                                    <p:animScale>
                                      <p:cBhvr>
                                        <p:cTn id="29" dur="166" decel="50000">
                                          <p:stCondLst>
                                            <p:cond delay="1668"/>
                                          </p:stCondLst>
                                        </p:cTn>
                                        <p:tgtEl>
                                          <p:spTgt spid="1031"/>
                                        </p:tgtEl>
                                      </p:cBhvr>
                                      <p:to x="100000" y="100000"/>
                                    </p:animScale>
                                    <p:animScale>
                                      <p:cBhvr>
                                        <p:cTn id="30" dur="26">
                                          <p:stCondLst>
                                            <p:cond delay="1808"/>
                                          </p:stCondLst>
                                        </p:cTn>
                                        <p:tgtEl>
                                          <p:spTgt spid="1031"/>
                                        </p:tgtEl>
                                      </p:cBhvr>
                                      <p:to x="100000" y="95000"/>
                                    </p:animScale>
                                    <p:animScale>
                                      <p:cBhvr>
                                        <p:cTn id="31" dur="166" decel="50000">
                                          <p:stCondLst>
                                            <p:cond delay="1834"/>
                                          </p:stCondLst>
                                        </p:cTn>
                                        <p:tgtEl>
                                          <p:spTgt spid="1031"/>
                                        </p:tgtEl>
                                      </p:cBhvr>
                                      <p:to x="100000" y="100000"/>
                                    </p:animScale>
                                  </p:childTnLst>
                                </p:cTn>
                              </p:par>
                              <p:par>
                                <p:cTn id="32" presetID="14" presetClass="entr" presetSubtype="10" fill="hold" nodeType="withEffect">
                                  <p:stCondLst>
                                    <p:cond delay="0"/>
                                  </p:stCondLst>
                                  <p:childTnLst>
                                    <p:set>
                                      <p:cBhvr>
                                        <p:cTn id="33" dur="1" fill="hold">
                                          <p:stCondLst>
                                            <p:cond delay="0"/>
                                          </p:stCondLst>
                                        </p:cTn>
                                        <p:tgtEl>
                                          <p:spTgt spid="1033"/>
                                        </p:tgtEl>
                                        <p:attrNameLst>
                                          <p:attrName>style.visibility</p:attrName>
                                        </p:attrNameLst>
                                      </p:cBhvr>
                                      <p:to>
                                        <p:strVal val="visible"/>
                                      </p:to>
                                    </p:set>
                                    <p:animEffect transition="in" filter="randombar(horizontal)">
                                      <p:cBhvr>
                                        <p:cTn id="34" dur="500"/>
                                        <p:tgtEl>
                                          <p:spTgt spid="1033"/>
                                        </p:tgtEl>
                                      </p:cBhvr>
                                    </p:animEffect>
                                  </p:childTnLst>
                                </p:cTn>
                              </p:par>
                              <p:par>
                                <p:cTn id="35" presetID="21" presetClass="entr" presetSubtype="1" fill="hold" nodeType="withEffect">
                                  <p:stCondLst>
                                    <p:cond delay="0"/>
                                  </p:stCondLst>
                                  <p:childTnLst>
                                    <p:set>
                                      <p:cBhvr>
                                        <p:cTn id="36" dur="1" fill="hold">
                                          <p:stCondLst>
                                            <p:cond delay="0"/>
                                          </p:stCondLst>
                                        </p:cTn>
                                        <p:tgtEl>
                                          <p:spTgt spid="1029"/>
                                        </p:tgtEl>
                                        <p:attrNameLst>
                                          <p:attrName>style.visibility</p:attrName>
                                        </p:attrNameLst>
                                      </p:cBhvr>
                                      <p:to>
                                        <p:strVal val="visible"/>
                                      </p:to>
                                    </p:set>
                                    <p:animEffect transition="in" filter="wheel(1)">
                                      <p:cBhvr>
                                        <p:cTn id="37" dur="2000"/>
                                        <p:tgtEl>
                                          <p:spTgt spid="1029"/>
                                        </p:tgtEl>
                                      </p:cBhvr>
                                    </p:animEffect>
                                  </p:childTnLst>
                                </p:cTn>
                              </p:par>
                              <p:par>
                                <p:cTn id="38" presetID="10" presetClass="entr" presetSubtype="0" fill="hold" nodeType="withEffect">
                                  <p:stCondLst>
                                    <p:cond delay="50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1000"/>
                                        <p:tgtEl>
                                          <p:spTgt spid="1028"/>
                                        </p:tgtEl>
                                      </p:cBhvr>
                                    </p:animEffect>
                                  </p:childTnLst>
                                </p:cTn>
                              </p:par>
                              <p:par>
                                <p:cTn id="41" presetID="22" presetClass="entr" presetSubtype="4" fill="hold" nodeType="withEffect">
                                  <p:stCondLst>
                                    <p:cond delay="0"/>
                                  </p:stCondLst>
                                  <p:childTnLst>
                                    <p:set>
                                      <p:cBhvr>
                                        <p:cTn id="42" dur="1" fill="hold">
                                          <p:stCondLst>
                                            <p:cond delay="0"/>
                                          </p:stCondLst>
                                        </p:cTn>
                                        <p:tgtEl>
                                          <p:spTgt spid="1027"/>
                                        </p:tgtEl>
                                        <p:attrNameLst>
                                          <p:attrName>style.visibility</p:attrName>
                                        </p:attrNameLst>
                                      </p:cBhvr>
                                      <p:to>
                                        <p:strVal val="visible"/>
                                      </p:to>
                                    </p:set>
                                    <p:animEffect transition="in" filter="wipe(down)">
                                      <p:cBhvr>
                                        <p:cTn id="4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6882" y="2165297"/>
            <a:ext cx="4854332" cy="548640"/>
          </a:xfrm>
          <a:prstGeom prst="rect">
            <a:avLst/>
          </a:prstGeom>
          <a:noFill/>
        </p:spPr>
        <p:txBody>
          <a:bodyPr wrap="square" lIns="91440" tIns="45720" rIns="91440" bIns="45720">
            <a:prstTxWarp prst="textArchDown">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en-US" sz="7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17603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Purpose &amp; Goals</a:t>
            </a:r>
            <a:endParaRPr lang="en-US" sz="3200" spc="-60" dirty="0">
              <a:solidFill>
                <a:srgbClr val="4F65C4"/>
              </a:solidFill>
              <a:latin typeface="Helvetica"/>
              <a:cs typeface="Helvetica"/>
            </a:endParaRPr>
          </a:p>
        </p:txBody>
      </p:sp>
      <p:sp>
        <p:nvSpPr>
          <p:cNvPr id="5" name="Subtitle 2"/>
          <p:cNvSpPr txBox="1">
            <a:spLocks/>
          </p:cNvSpPr>
          <p:nvPr/>
        </p:nvSpPr>
        <p:spPr>
          <a:xfrm>
            <a:off x="493060" y="2162571"/>
            <a:ext cx="6400800" cy="187154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buFont typeface="Arial"/>
              <a:buChar char="•"/>
            </a:pPr>
            <a:r>
              <a:rPr lang="en-US" sz="1400" dirty="0" smtClean="0"/>
              <a:t>To pass </a:t>
            </a:r>
            <a:r>
              <a:rPr lang="en-US" sz="1400" dirty="0"/>
              <a:t>on and share knowledge regarding the functionality of credits and </a:t>
            </a:r>
            <a:r>
              <a:rPr lang="en-US" sz="1400" dirty="0" smtClean="0"/>
              <a:t>refunds</a:t>
            </a:r>
            <a:endParaRPr lang="en-US" sz="1400" dirty="0"/>
          </a:p>
          <a:p>
            <a:pPr marL="285750" indent="-285750" algn="l">
              <a:buFont typeface="Arial"/>
              <a:buChar char="•"/>
            </a:pPr>
            <a:r>
              <a:rPr lang="en-US" sz="1400" dirty="0"/>
              <a:t>For you to gain a solid understanding of the difference between the two </a:t>
            </a:r>
            <a:r>
              <a:rPr lang="en-US" sz="1400" dirty="0" smtClean="0"/>
              <a:t>concepts</a:t>
            </a:r>
            <a:endParaRPr lang="en-US" sz="1400" dirty="0"/>
          </a:p>
          <a:p>
            <a:pPr marL="285750" indent="-285750" algn="l">
              <a:buFont typeface="Arial"/>
              <a:buChar char="•"/>
            </a:pPr>
            <a:r>
              <a:rPr lang="en-US" sz="1400" dirty="0"/>
              <a:t>For you to know what, how </a:t>
            </a:r>
            <a:r>
              <a:rPr lang="en-US" sz="1400" dirty="0" smtClean="0"/>
              <a:t>to </a:t>
            </a:r>
            <a:r>
              <a:rPr lang="en-US" sz="1400" dirty="0"/>
              <a:t>use, and where to find the different functionalities associated with credits and refunds</a:t>
            </a:r>
          </a:p>
        </p:txBody>
      </p:sp>
    </p:spTree>
    <p:extLst>
      <p:ext uri="{BB962C8B-B14F-4D97-AF65-F5344CB8AC3E}">
        <p14:creationId xmlns:p14="http://schemas.microsoft.com/office/powerpoint/2010/main" val="10441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Credits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What is it?</a:t>
            </a:r>
            <a:endParaRPr lang="en-US" sz="2000" dirty="0">
              <a:solidFill>
                <a:srgbClr val="535353"/>
              </a:solidFill>
              <a:latin typeface="Helvetica"/>
              <a:cs typeface="Helvetica"/>
            </a:endParaRPr>
          </a:p>
        </p:txBody>
      </p:sp>
      <p:sp>
        <p:nvSpPr>
          <p:cNvPr id="4" name="Rectángulo 3"/>
          <p:cNvSpPr/>
          <p:nvPr/>
        </p:nvSpPr>
        <p:spPr>
          <a:xfrm>
            <a:off x="493060" y="1899222"/>
            <a:ext cx="8074868" cy="1772793"/>
          </a:xfrm>
          <a:prstGeom prst="rect">
            <a:avLst/>
          </a:prstGeom>
        </p:spPr>
        <p:txBody>
          <a:bodyPr vert="horz" lIns="91440" tIns="45720" rIns="91440" bIns="45720" rtlCol="0">
            <a:normAutofit/>
          </a:bodyPr>
          <a:lstStyle/>
          <a:p>
            <a:pPr marL="285750" indent="-285750">
              <a:spcBef>
                <a:spcPct val="20000"/>
              </a:spcBef>
              <a:buFont typeface="Arial"/>
              <a:buChar char="•"/>
            </a:pPr>
            <a:r>
              <a:rPr lang="en-US" sz="1400" dirty="0">
                <a:solidFill>
                  <a:schemeClr val="tx1">
                    <a:tint val="75000"/>
                  </a:schemeClr>
                </a:solidFill>
              </a:rPr>
              <a:t>Credits are used when you need to give a customer something for free</a:t>
            </a:r>
            <a:r>
              <a:rPr lang="en-US" sz="1400" dirty="0" smtClean="0">
                <a:solidFill>
                  <a:schemeClr val="tx1">
                    <a:tint val="75000"/>
                  </a:schemeClr>
                </a:solidFill>
              </a:rPr>
              <a:t>.</a:t>
            </a:r>
            <a:endParaRPr lang="en-US" sz="1400" dirty="0">
              <a:solidFill>
                <a:schemeClr val="tx1">
                  <a:tint val="75000"/>
                </a:schemeClr>
              </a:solidFill>
            </a:endParaRPr>
          </a:p>
          <a:p>
            <a:pPr marL="285750" indent="-285750">
              <a:spcBef>
                <a:spcPct val="20000"/>
              </a:spcBef>
              <a:buFont typeface="Arial"/>
              <a:buChar char="•"/>
            </a:pPr>
            <a:r>
              <a:rPr lang="en-US" sz="1400" dirty="0">
                <a:solidFill>
                  <a:schemeClr val="tx1">
                    <a:tint val="75000"/>
                  </a:schemeClr>
                </a:solidFill>
              </a:rPr>
              <a:t>Credit is given for an already invoiced or paid </a:t>
            </a:r>
            <a:r>
              <a:rPr lang="en-US" sz="1400" dirty="0" smtClean="0">
                <a:solidFill>
                  <a:schemeClr val="tx1">
                    <a:tint val="75000"/>
                  </a:schemeClr>
                </a:solidFill>
              </a:rPr>
              <a:t>period</a:t>
            </a:r>
            <a:endParaRPr lang="en-US" sz="1400" dirty="0">
              <a:solidFill>
                <a:schemeClr val="tx1">
                  <a:tint val="75000"/>
                </a:schemeClr>
              </a:solidFill>
            </a:endParaRPr>
          </a:p>
          <a:p>
            <a:pPr marL="285750" indent="-285750">
              <a:spcBef>
                <a:spcPct val="20000"/>
              </a:spcBef>
              <a:buFont typeface="Arial"/>
              <a:buChar char="•"/>
            </a:pPr>
            <a:r>
              <a:rPr lang="en-US" sz="1400" dirty="0">
                <a:solidFill>
                  <a:schemeClr val="tx1">
                    <a:tint val="75000"/>
                  </a:schemeClr>
                </a:solidFill>
              </a:rPr>
              <a:t>Credits are applied for a future event – the next invoice period</a:t>
            </a:r>
          </a:p>
        </p:txBody>
      </p:sp>
      <p:sp>
        <p:nvSpPr>
          <p:cNvPr id="19" name="Subtitle 2"/>
          <p:cNvSpPr txBox="1">
            <a:spLocks/>
          </p:cNvSpPr>
          <p:nvPr/>
        </p:nvSpPr>
        <p:spPr>
          <a:xfrm>
            <a:off x="493060" y="3539041"/>
            <a:ext cx="6400800"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000" dirty="0" smtClean="0">
                <a:solidFill>
                  <a:srgbClr val="535353"/>
                </a:solidFill>
                <a:latin typeface="Helvetica"/>
                <a:cs typeface="Helvetica"/>
              </a:rPr>
              <a:t>Why do we need it?</a:t>
            </a:r>
            <a:endParaRPr lang="en-US" sz="2000" dirty="0">
              <a:solidFill>
                <a:srgbClr val="535353"/>
              </a:solidFill>
              <a:latin typeface="Helvetica"/>
              <a:cs typeface="Helvetica"/>
            </a:endParaRPr>
          </a:p>
        </p:txBody>
      </p:sp>
      <p:sp>
        <p:nvSpPr>
          <p:cNvPr id="20" name="Rectángulo 19"/>
          <p:cNvSpPr/>
          <p:nvPr/>
        </p:nvSpPr>
        <p:spPr>
          <a:xfrm>
            <a:off x="493060" y="4256038"/>
            <a:ext cx="8074868" cy="1772793"/>
          </a:xfrm>
          <a:prstGeom prst="rect">
            <a:avLst/>
          </a:prstGeom>
        </p:spPr>
        <p:txBody>
          <a:bodyPr vert="horz" lIns="91440" tIns="45720" rIns="91440" bIns="45720" rtlCol="0">
            <a:normAutofit/>
          </a:bodyPr>
          <a:lstStyle/>
          <a:p>
            <a:pPr marL="285750" indent="-285750">
              <a:spcBef>
                <a:spcPct val="20000"/>
              </a:spcBef>
              <a:buFont typeface="Arial"/>
              <a:buChar char="•"/>
            </a:pPr>
            <a:r>
              <a:rPr lang="en-US" sz="1400" dirty="0" smtClean="0">
                <a:solidFill>
                  <a:schemeClr val="tx1">
                    <a:tint val="75000"/>
                  </a:schemeClr>
                </a:solidFill>
              </a:rPr>
              <a:t>The </a:t>
            </a:r>
            <a:r>
              <a:rPr lang="en-US" sz="1400" dirty="0">
                <a:solidFill>
                  <a:schemeClr val="tx1">
                    <a:tint val="75000"/>
                  </a:schemeClr>
                </a:solidFill>
              </a:rPr>
              <a:t>system needs a way of giving a customer ‘</a:t>
            </a:r>
            <a:r>
              <a:rPr lang="en-US" sz="1400" i="1" dirty="0">
                <a:solidFill>
                  <a:schemeClr val="tx1">
                    <a:tint val="75000"/>
                  </a:schemeClr>
                </a:solidFill>
              </a:rPr>
              <a:t>cash back</a:t>
            </a:r>
            <a:r>
              <a:rPr lang="en-US" sz="1400" dirty="0">
                <a:solidFill>
                  <a:schemeClr val="tx1">
                    <a:tint val="75000"/>
                  </a:schemeClr>
                </a:solidFill>
              </a:rPr>
              <a:t>’ that isn’t a </a:t>
            </a:r>
            <a:r>
              <a:rPr lang="en-US" sz="1400" dirty="0" smtClean="0">
                <a:solidFill>
                  <a:schemeClr val="tx1">
                    <a:tint val="75000"/>
                  </a:schemeClr>
                </a:solidFill>
              </a:rPr>
              <a:t>refund</a:t>
            </a:r>
            <a:endParaRPr lang="en-US" sz="1400" dirty="0">
              <a:solidFill>
                <a:schemeClr val="tx1">
                  <a:tint val="75000"/>
                </a:schemeClr>
              </a:solidFill>
            </a:endParaRPr>
          </a:p>
          <a:p>
            <a:pPr marL="285750" indent="-285750">
              <a:spcBef>
                <a:spcPct val="20000"/>
              </a:spcBef>
              <a:buFont typeface="Arial"/>
              <a:buChar char="•"/>
            </a:pPr>
            <a:r>
              <a:rPr lang="en-US" sz="1400" dirty="0">
                <a:solidFill>
                  <a:schemeClr val="tx1">
                    <a:tint val="75000"/>
                  </a:schemeClr>
                </a:solidFill>
              </a:rPr>
              <a:t> </a:t>
            </a:r>
            <a:r>
              <a:rPr lang="en-US" sz="1400" dirty="0" smtClean="0">
                <a:solidFill>
                  <a:schemeClr val="tx1">
                    <a:tint val="75000"/>
                  </a:schemeClr>
                </a:solidFill>
              </a:rPr>
              <a:t>Helps </a:t>
            </a:r>
            <a:r>
              <a:rPr lang="en-US" sz="1400" dirty="0">
                <a:solidFill>
                  <a:schemeClr val="tx1">
                    <a:tint val="75000"/>
                  </a:schemeClr>
                </a:solidFill>
              </a:rPr>
              <a:t>to correct or adjust invoices so that the customer does not get billed incorrectly </a:t>
            </a:r>
          </a:p>
        </p:txBody>
      </p:sp>
    </p:spTree>
    <p:extLst>
      <p:ext uri="{BB962C8B-B14F-4D97-AF65-F5344CB8AC3E}">
        <p14:creationId xmlns:p14="http://schemas.microsoft.com/office/powerpoint/2010/main" val="4190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Effect transition="in" filter="barn(inVertical)">
                                      <p:cBhvr>
                                        <p:cTn id="19" dur="500"/>
                                        <p:tgtEl>
                                          <p:spTgt spid="19">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19" grpId="0" build="p"/>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Credits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How does it work?</a:t>
            </a:r>
            <a:endParaRPr lang="en-US" sz="2000" dirty="0">
              <a:solidFill>
                <a:srgbClr val="535353"/>
              </a:solidFill>
              <a:latin typeface="Helvetica"/>
              <a:cs typeface="Helvetica"/>
            </a:endParaRPr>
          </a:p>
        </p:txBody>
      </p:sp>
      <p:sp>
        <p:nvSpPr>
          <p:cNvPr id="4" name="Rectángulo 3"/>
          <p:cNvSpPr/>
          <p:nvPr/>
        </p:nvSpPr>
        <p:spPr>
          <a:xfrm>
            <a:off x="493060" y="2656802"/>
            <a:ext cx="8074868" cy="1772793"/>
          </a:xfrm>
          <a:prstGeom prst="rect">
            <a:avLst/>
          </a:prstGeom>
        </p:spPr>
        <p:txBody>
          <a:bodyPr vert="horz" lIns="91440" tIns="45720" rIns="91440" bIns="45720" rtlCol="0">
            <a:normAutofit fontScale="92500" lnSpcReduction="20000"/>
          </a:bodyPr>
          <a:lstStyle/>
          <a:p>
            <a:pPr marL="285750" indent="-285750">
              <a:spcBef>
                <a:spcPct val="20000"/>
              </a:spcBef>
              <a:buFont typeface="Arial"/>
              <a:buChar char="•"/>
            </a:pPr>
            <a:r>
              <a:rPr lang="en-US" sz="1400" dirty="0">
                <a:solidFill>
                  <a:schemeClr val="tx1">
                    <a:tint val="75000"/>
                  </a:schemeClr>
                </a:solidFill>
              </a:rPr>
              <a:t>Plug-in for automatic credits – credit for an already invoiced and paid </a:t>
            </a:r>
            <a:r>
              <a:rPr lang="en-US" sz="1400" dirty="0" smtClean="0">
                <a:solidFill>
                  <a:schemeClr val="tx1">
                    <a:tint val="75000"/>
                  </a:schemeClr>
                </a:solidFill>
              </a:rPr>
              <a:t>period + Pro-Rating needs to be enabled</a:t>
            </a:r>
            <a:r>
              <a:rPr lang="en-US" sz="1400" dirty="0" smtClean="0">
                <a:solidFill>
                  <a:schemeClr val="tx1">
                    <a:tint val="75000"/>
                  </a:schemeClr>
                </a:solidFill>
              </a:rPr>
              <a:t>.</a:t>
            </a:r>
          </a:p>
          <a:p>
            <a:pPr marL="742950" lvl="1" indent="-285750">
              <a:spcBef>
                <a:spcPct val="20000"/>
              </a:spcBef>
              <a:buFont typeface="Arial"/>
              <a:buChar char="•"/>
            </a:pPr>
            <a:r>
              <a:rPr lang="en-US" sz="1400" dirty="0" smtClean="0">
                <a:solidFill>
                  <a:schemeClr val="tx1">
                    <a:tint val="75000"/>
                  </a:schemeClr>
                </a:solidFill>
              </a:rPr>
              <a:t>Automatic Credit</a:t>
            </a:r>
          </a:p>
          <a:p>
            <a:pPr marL="1200150" lvl="2" indent="-285750">
              <a:spcBef>
                <a:spcPct val="20000"/>
              </a:spcBef>
              <a:buFont typeface="Arial"/>
              <a:buChar char="•"/>
            </a:pPr>
            <a:r>
              <a:rPr lang="en-US" sz="1400" dirty="0">
                <a:solidFill>
                  <a:schemeClr val="tx1">
                    <a:tint val="75000"/>
                  </a:schemeClr>
                </a:solidFill>
              </a:rPr>
              <a:t>Generic internal events </a:t>
            </a:r>
            <a:r>
              <a:rPr lang="en-US" sz="1400" dirty="0" smtClean="0">
                <a:solidFill>
                  <a:schemeClr val="tx1">
                    <a:tint val="75000"/>
                  </a:schemeClr>
                </a:solidFill>
              </a:rPr>
              <a:t>listener (17) -&gt; </a:t>
            </a:r>
            <a:r>
              <a:rPr lang="en-US" sz="1400" dirty="0" err="1" smtClean="0">
                <a:solidFill>
                  <a:schemeClr val="tx1">
                    <a:tint val="75000"/>
                  </a:schemeClr>
                </a:solidFill>
              </a:rPr>
              <a:t>RefundOnCancelTask</a:t>
            </a:r>
            <a:endParaRPr lang="en-US" sz="1400" dirty="0" smtClean="0">
              <a:solidFill>
                <a:schemeClr val="tx1">
                  <a:tint val="75000"/>
                </a:schemeClr>
              </a:solidFill>
            </a:endParaRPr>
          </a:p>
          <a:p>
            <a:pPr marL="742950" lvl="1" indent="-285750">
              <a:spcBef>
                <a:spcPct val="20000"/>
              </a:spcBef>
              <a:buFont typeface="Arial"/>
              <a:buChar char="•"/>
            </a:pPr>
            <a:r>
              <a:rPr lang="en-US" sz="1400" dirty="0" smtClean="0">
                <a:solidFill>
                  <a:schemeClr val="tx1">
                    <a:tint val="75000"/>
                  </a:schemeClr>
                </a:solidFill>
              </a:rPr>
              <a:t>Pro-Rating</a:t>
            </a:r>
          </a:p>
          <a:p>
            <a:pPr marL="1200150" lvl="2" indent="-285750">
              <a:spcBef>
                <a:spcPct val="20000"/>
              </a:spcBef>
              <a:buFont typeface="Arial"/>
              <a:buChar char="•"/>
            </a:pPr>
            <a:r>
              <a:rPr lang="en-US" sz="1400" dirty="0" smtClean="0">
                <a:solidFill>
                  <a:schemeClr val="tx1">
                    <a:tint val="75000"/>
                  </a:schemeClr>
                </a:solidFill>
              </a:rPr>
              <a:t>Preference 42 -&gt; Set to 1</a:t>
            </a:r>
            <a:endParaRPr lang="en-US" sz="1400" dirty="0" smtClean="0">
              <a:solidFill>
                <a:schemeClr val="tx1">
                  <a:tint val="75000"/>
                </a:schemeClr>
              </a:solidFill>
            </a:endParaRPr>
          </a:p>
          <a:p>
            <a:pPr marL="1200150" lvl="2" indent="-285750">
              <a:spcBef>
                <a:spcPct val="20000"/>
              </a:spcBef>
              <a:buFont typeface="Arial"/>
              <a:buChar char="•"/>
            </a:pPr>
            <a:r>
              <a:rPr lang="en-US" sz="1400" dirty="0">
                <a:solidFill>
                  <a:schemeClr val="tx1">
                    <a:tint val="75000"/>
                  </a:schemeClr>
                </a:solidFill>
              </a:rPr>
              <a:t>Invoice </a:t>
            </a:r>
            <a:r>
              <a:rPr lang="en-US" sz="1400" dirty="0" smtClean="0">
                <a:solidFill>
                  <a:schemeClr val="tx1">
                    <a:tint val="75000"/>
                  </a:schemeClr>
                </a:solidFill>
              </a:rPr>
              <a:t>presentation (4) -&gt; </a:t>
            </a:r>
            <a:r>
              <a:rPr lang="en-US" sz="1400" dirty="0" err="1" smtClean="0">
                <a:solidFill>
                  <a:schemeClr val="tx1">
                    <a:tint val="75000"/>
                  </a:schemeClr>
                </a:solidFill>
              </a:rPr>
              <a:t>DailyProRateCompositionTask</a:t>
            </a:r>
            <a:endParaRPr lang="en-US" sz="1400" dirty="0" smtClean="0">
              <a:solidFill>
                <a:schemeClr val="tx1">
                  <a:tint val="75000"/>
                </a:schemeClr>
              </a:solidFill>
            </a:endParaRPr>
          </a:p>
          <a:p>
            <a:pPr marL="1200150" lvl="2" indent="-285750">
              <a:spcBef>
                <a:spcPct val="20000"/>
              </a:spcBef>
              <a:buFont typeface="Arial"/>
              <a:buChar char="•"/>
            </a:pPr>
            <a:r>
              <a:rPr lang="en-US" sz="1400" dirty="0">
                <a:solidFill>
                  <a:schemeClr val="tx1">
                    <a:tint val="75000"/>
                  </a:schemeClr>
                </a:solidFill>
              </a:rPr>
              <a:t>Billing process: order periods </a:t>
            </a:r>
            <a:r>
              <a:rPr lang="en-US" sz="1400" dirty="0" smtClean="0">
                <a:solidFill>
                  <a:schemeClr val="tx1">
                    <a:tint val="75000"/>
                  </a:schemeClr>
                </a:solidFill>
              </a:rPr>
              <a:t>calculation (5) -&gt; </a:t>
            </a:r>
            <a:r>
              <a:rPr lang="en-US" sz="1400" dirty="0" err="1" smtClean="0">
                <a:solidFill>
                  <a:schemeClr val="tx1">
                    <a:tint val="75000"/>
                  </a:schemeClr>
                </a:solidFill>
              </a:rPr>
              <a:t>ProRateOrderPeriodTask</a:t>
            </a:r>
            <a:endParaRPr lang="en-US" sz="1400" dirty="0">
              <a:solidFill>
                <a:schemeClr val="tx1">
                  <a:tint val="75000"/>
                </a:schemeClr>
              </a:solidFill>
            </a:endParaRPr>
          </a:p>
          <a:p>
            <a:pPr marL="285750" indent="-285750">
              <a:spcBef>
                <a:spcPct val="20000"/>
              </a:spcBef>
              <a:buFont typeface="Arial"/>
              <a:buChar char="•"/>
            </a:pPr>
            <a:r>
              <a:rPr lang="en-US" sz="1400" dirty="0" smtClean="0">
                <a:solidFill>
                  <a:schemeClr val="tx1">
                    <a:tint val="75000"/>
                  </a:schemeClr>
                </a:solidFill>
              </a:rPr>
              <a:t>Create </a:t>
            </a:r>
            <a:r>
              <a:rPr lang="en-US" sz="1400" dirty="0">
                <a:solidFill>
                  <a:schemeClr val="tx1">
                    <a:tint val="75000"/>
                  </a:schemeClr>
                </a:solidFill>
              </a:rPr>
              <a:t>a one-time purchase order with a negative value </a:t>
            </a:r>
          </a:p>
        </p:txBody>
      </p:sp>
      <p:sp>
        <p:nvSpPr>
          <p:cNvPr id="5" name="Subtitle 2"/>
          <p:cNvSpPr txBox="1">
            <a:spLocks/>
          </p:cNvSpPr>
          <p:nvPr/>
        </p:nvSpPr>
        <p:spPr>
          <a:xfrm>
            <a:off x="493060" y="1841881"/>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Two Options</a:t>
            </a:r>
            <a:endParaRPr lang="en-US" sz="1000" kern="1000" spc="90" dirty="0">
              <a:solidFill>
                <a:srgbClr val="7DBC3A"/>
              </a:solidFill>
              <a:latin typeface="Helvetica"/>
              <a:cs typeface="Helvetica"/>
            </a:endParaRPr>
          </a:p>
        </p:txBody>
      </p:sp>
    </p:spTree>
    <p:extLst>
      <p:ext uri="{BB962C8B-B14F-4D97-AF65-F5344CB8AC3E}">
        <p14:creationId xmlns:p14="http://schemas.microsoft.com/office/powerpoint/2010/main" val="390178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26"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Credits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Overpayment vs Credit</a:t>
            </a:r>
            <a:endParaRPr lang="en-US" sz="2000" dirty="0">
              <a:solidFill>
                <a:srgbClr val="535353"/>
              </a:solidFill>
              <a:latin typeface="Helvetica"/>
              <a:cs typeface="Helvetica"/>
            </a:endParaRPr>
          </a:p>
        </p:txBody>
      </p:sp>
      <p:sp>
        <p:nvSpPr>
          <p:cNvPr id="4" name="Rectángulo 3"/>
          <p:cNvSpPr/>
          <p:nvPr/>
        </p:nvSpPr>
        <p:spPr>
          <a:xfrm>
            <a:off x="493060" y="2853572"/>
            <a:ext cx="8074868" cy="1772793"/>
          </a:xfrm>
          <a:prstGeom prst="rect">
            <a:avLst/>
          </a:prstGeom>
        </p:spPr>
        <p:txBody>
          <a:bodyPr vert="horz" lIns="91440" tIns="45720" rIns="91440" bIns="45720" rtlCol="0">
            <a:normAutofit/>
          </a:bodyPr>
          <a:lstStyle/>
          <a:p>
            <a:pPr marL="285750" indent="-285750">
              <a:spcBef>
                <a:spcPct val="20000"/>
              </a:spcBef>
              <a:buFont typeface="Arial"/>
              <a:buChar char="•"/>
            </a:pPr>
            <a:r>
              <a:rPr lang="en-US" sz="1400" dirty="0" smtClean="0">
                <a:solidFill>
                  <a:schemeClr val="tx1">
                    <a:tint val="75000"/>
                  </a:schemeClr>
                </a:solidFill>
              </a:rPr>
              <a:t>Only </a:t>
            </a:r>
            <a:r>
              <a:rPr lang="en-US" sz="1400" dirty="0">
                <a:solidFill>
                  <a:schemeClr val="tx1">
                    <a:tint val="75000"/>
                  </a:schemeClr>
                </a:solidFill>
              </a:rPr>
              <a:t>a credit can be negative</a:t>
            </a:r>
          </a:p>
          <a:p>
            <a:pPr marL="285750" indent="-285750">
              <a:spcBef>
                <a:spcPct val="20000"/>
              </a:spcBef>
              <a:buFont typeface="Arial"/>
              <a:buChar char="•"/>
            </a:pPr>
            <a:r>
              <a:rPr lang="en-US" sz="1400" dirty="0" smtClean="0">
                <a:solidFill>
                  <a:schemeClr val="tx1">
                    <a:tint val="75000"/>
                  </a:schemeClr>
                </a:solidFill>
              </a:rPr>
              <a:t>Credit </a:t>
            </a:r>
            <a:r>
              <a:rPr lang="en-US" sz="1400" dirty="0">
                <a:solidFill>
                  <a:schemeClr val="tx1">
                    <a:tint val="75000"/>
                  </a:schemeClr>
                </a:solidFill>
              </a:rPr>
              <a:t>is applied as a line item on the invoice</a:t>
            </a:r>
          </a:p>
          <a:p>
            <a:pPr marL="285750" indent="-285750">
              <a:spcBef>
                <a:spcPct val="20000"/>
              </a:spcBef>
              <a:buFont typeface="Arial"/>
              <a:buChar char="•"/>
            </a:pPr>
            <a:endParaRPr lang="en-US" sz="1400" dirty="0">
              <a:solidFill>
                <a:schemeClr val="tx1">
                  <a:tint val="75000"/>
                </a:schemeClr>
              </a:solidFill>
            </a:endParaRPr>
          </a:p>
          <a:p>
            <a:pPr marL="285750" indent="-285750">
              <a:spcBef>
                <a:spcPct val="20000"/>
              </a:spcBef>
              <a:buFont typeface="Arial"/>
              <a:buChar char="•"/>
            </a:pPr>
            <a:r>
              <a:rPr lang="en-US" sz="1400" dirty="0" smtClean="0">
                <a:solidFill>
                  <a:schemeClr val="tx1">
                    <a:tint val="75000"/>
                  </a:schemeClr>
                </a:solidFill>
              </a:rPr>
              <a:t>Overpayment means paying </a:t>
            </a:r>
            <a:r>
              <a:rPr lang="en-US" sz="1400" dirty="0">
                <a:solidFill>
                  <a:schemeClr val="tx1">
                    <a:tint val="75000"/>
                  </a:schemeClr>
                </a:solidFill>
              </a:rPr>
              <a:t>more than total of </a:t>
            </a:r>
            <a:r>
              <a:rPr lang="en-US" sz="1400" dirty="0" smtClean="0">
                <a:solidFill>
                  <a:schemeClr val="tx1">
                    <a:tint val="75000"/>
                  </a:schemeClr>
                </a:solidFill>
              </a:rPr>
              <a:t>the invoice</a:t>
            </a:r>
            <a:endParaRPr lang="en-US" sz="1400" dirty="0">
              <a:solidFill>
                <a:schemeClr val="tx1">
                  <a:tint val="75000"/>
                </a:schemeClr>
              </a:solidFill>
            </a:endParaRPr>
          </a:p>
          <a:p>
            <a:pPr marL="285750" indent="-285750">
              <a:spcBef>
                <a:spcPct val="20000"/>
              </a:spcBef>
              <a:buFont typeface="Arial"/>
              <a:buChar char="•"/>
            </a:pPr>
            <a:r>
              <a:rPr lang="en-US" sz="1400" dirty="0" smtClean="0">
                <a:solidFill>
                  <a:schemeClr val="tx1">
                    <a:tint val="75000"/>
                  </a:schemeClr>
                </a:solidFill>
              </a:rPr>
              <a:t>Overpayment pays </a:t>
            </a:r>
            <a:r>
              <a:rPr lang="en-US" sz="1400" dirty="0">
                <a:solidFill>
                  <a:schemeClr val="tx1">
                    <a:tint val="75000"/>
                  </a:schemeClr>
                </a:solidFill>
              </a:rPr>
              <a:t>down balance of other invoices</a:t>
            </a:r>
          </a:p>
        </p:txBody>
      </p:sp>
      <p:sp>
        <p:nvSpPr>
          <p:cNvPr id="5" name="Subtitle 2"/>
          <p:cNvSpPr txBox="1">
            <a:spLocks/>
          </p:cNvSpPr>
          <p:nvPr/>
        </p:nvSpPr>
        <p:spPr>
          <a:xfrm>
            <a:off x="493060" y="1841881"/>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What is the difference between an overpayment and a credit?</a:t>
            </a:r>
            <a:endParaRPr lang="en-US" sz="1000" kern="1000" spc="90" dirty="0">
              <a:solidFill>
                <a:srgbClr val="7DBC3A"/>
              </a:solidFill>
              <a:latin typeface="Helvetica"/>
              <a:cs typeface="Helvetica"/>
            </a:endParaRPr>
          </a:p>
        </p:txBody>
      </p:sp>
    </p:spTree>
    <p:extLst>
      <p:ext uri="{BB962C8B-B14F-4D97-AF65-F5344CB8AC3E}">
        <p14:creationId xmlns:p14="http://schemas.microsoft.com/office/powerpoint/2010/main" val="234135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26"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Credits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Overpayment vs Credit</a:t>
            </a:r>
            <a:endParaRPr lang="en-US" sz="2000" dirty="0">
              <a:solidFill>
                <a:srgbClr val="535353"/>
              </a:solidFill>
              <a:latin typeface="Helvetica"/>
              <a:cs typeface="Helvetica"/>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60" y="2009292"/>
            <a:ext cx="7991475" cy="3371850"/>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212" y="2309329"/>
            <a:ext cx="8791575" cy="2771775"/>
          </a:xfrm>
          <a:prstGeom prst="rect">
            <a:avLst/>
          </a:prstGeom>
        </p:spPr>
      </p:pic>
    </p:spTree>
    <p:extLst>
      <p:ext uri="{BB962C8B-B14F-4D97-AF65-F5344CB8AC3E}">
        <p14:creationId xmlns:p14="http://schemas.microsoft.com/office/powerpoint/2010/main" val="164233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Credits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Example 1</a:t>
            </a:r>
            <a:endParaRPr lang="en-US" sz="2000" dirty="0">
              <a:solidFill>
                <a:srgbClr val="535353"/>
              </a:solidFill>
              <a:latin typeface="Helvetica"/>
              <a:cs typeface="Helvetica"/>
            </a:endParaRPr>
          </a:p>
        </p:txBody>
      </p:sp>
      <p:sp>
        <p:nvSpPr>
          <p:cNvPr id="5" name="Rectángulo 4"/>
          <p:cNvSpPr/>
          <p:nvPr/>
        </p:nvSpPr>
        <p:spPr>
          <a:xfrm>
            <a:off x="493060" y="1999029"/>
            <a:ext cx="7760825" cy="3151632"/>
          </a:xfrm>
          <a:prstGeom prst="rect">
            <a:avLst/>
          </a:prstGeom>
        </p:spPr>
        <p:txBody>
          <a:bodyPr vert="horz" lIns="91440" tIns="45720" rIns="91440" bIns="45720" rtlCol="0">
            <a:normAutofit/>
          </a:bodyPr>
          <a:lstStyle/>
          <a:p>
            <a:pPr>
              <a:spcBef>
                <a:spcPct val="20000"/>
              </a:spcBef>
            </a:pPr>
            <a:r>
              <a:rPr lang="en-US" sz="1400" dirty="0">
                <a:solidFill>
                  <a:schemeClr val="tx1">
                    <a:tint val="75000"/>
                  </a:schemeClr>
                </a:solidFill>
              </a:rPr>
              <a:t>T-Shirts R Us charges customer Sammy Thompson $400 every month for 400 t-shirts. </a:t>
            </a:r>
          </a:p>
          <a:p>
            <a:pPr>
              <a:spcBef>
                <a:spcPct val="20000"/>
              </a:spcBef>
            </a:pPr>
            <a:endParaRPr lang="en-US" sz="1400" dirty="0">
              <a:solidFill>
                <a:schemeClr val="tx1">
                  <a:tint val="75000"/>
                </a:schemeClr>
              </a:solidFill>
            </a:endParaRPr>
          </a:p>
          <a:p>
            <a:pPr>
              <a:spcBef>
                <a:spcPct val="20000"/>
              </a:spcBef>
            </a:pPr>
            <a:r>
              <a:rPr lang="en-US" sz="1400" dirty="0">
                <a:solidFill>
                  <a:schemeClr val="tx1">
                    <a:tint val="75000"/>
                  </a:schemeClr>
                </a:solidFill>
              </a:rPr>
              <a:t>When Sammy receives his t-shirts for the month of March, he is not happy. The printing on the front does not look professional.</a:t>
            </a:r>
          </a:p>
          <a:p>
            <a:pPr>
              <a:spcBef>
                <a:spcPct val="20000"/>
              </a:spcBef>
            </a:pPr>
            <a:r>
              <a:rPr lang="en-US" sz="1400" dirty="0">
                <a:solidFill>
                  <a:schemeClr val="tx1">
                    <a:tint val="75000"/>
                  </a:schemeClr>
                </a:solidFill>
              </a:rPr>
              <a:t> </a:t>
            </a:r>
          </a:p>
          <a:p>
            <a:pPr>
              <a:spcBef>
                <a:spcPct val="20000"/>
              </a:spcBef>
            </a:pPr>
            <a:r>
              <a:rPr lang="en-US" sz="1400" dirty="0">
                <a:solidFill>
                  <a:schemeClr val="tx1">
                    <a:tint val="75000"/>
                  </a:schemeClr>
                </a:solidFill>
              </a:rPr>
              <a:t>He has already paid for his invoice for the month of March. </a:t>
            </a:r>
          </a:p>
          <a:p>
            <a:pPr>
              <a:spcBef>
                <a:spcPct val="20000"/>
              </a:spcBef>
            </a:pPr>
            <a:endParaRPr lang="en-US" sz="1400" dirty="0">
              <a:solidFill>
                <a:schemeClr val="tx1">
                  <a:tint val="75000"/>
                </a:schemeClr>
              </a:solidFill>
            </a:endParaRPr>
          </a:p>
          <a:p>
            <a:pPr>
              <a:spcBef>
                <a:spcPct val="20000"/>
              </a:spcBef>
            </a:pPr>
            <a:r>
              <a:rPr lang="en-US" sz="1400" dirty="0">
                <a:solidFill>
                  <a:schemeClr val="tx1">
                    <a:tint val="75000"/>
                  </a:schemeClr>
                </a:solidFill>
              </a:rPr>
              <a:t>Sammy calls T-Shirts R Us and complains. T-Shirts R Us lets him know that they will give him a credit for half of the t-shirts. </a:t>
            </a:r>
          </a:p>
        </p:txBody>
      </p:sp>
      <p:grpSp>
        <p:nvGrpSpPr>
          <p:cNvPr id="6" name="Group 17"/>
          <p:cNvGrpSpPr/>
          <p:nvPr/>
        </p:nvGrpSpPr>
        <p:grpSpPr>
          <a:xfrm>
            <a:off x="493060" y="1881253"/>
            <a:ext cx="8516319" cy="4044855"/>
            <a:chOff x="356461" y="3425125"/>
            <a:chExt cx="8516319" cy="2402238"/>
          </a:xfrm>
        </p:grpSpPr>
        <p:sp>
          <p:nvSpPr>
            <p:cNvPr id="7" name="Rectangle 18"/>
            <p:cNvSpPr/>
            <p:nvPr/>
          </p:nvSpPr>
          <p:spPr>
            <a:xfrm>
              <a:off x="356461" y="3425125"/>
              <a:ext cx="8516319" cy="24022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712201" y="3448474"/>
              <a:ext cx="3804838"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Solution</a:t>
              </a:r>
              <a:endParaRPr lang="en-US" sz="2000" b="1" dirty="0">
                <a:solidFill>
                  <a:srgbClr val="535353"/>
                </a:solidFill>
                <a:latin typeface="Helvetica"/>
                <a:cs typeface="Helvetica"/>
              </a:endParaRPr>
            </a:p>
          </p:txBody>
        </p:sp>
        <p:sp>
          <p:nvSpPr>
            <p:cNvPr id="10" name="TextBox 20"/>
            <p:cNvSpPr txBox="1"/>
            <p:nvPr/>
          </p:nvSpPr>
          <p:spPr>
            <a:xfrm>
              <a:off x="493060" y="4339525"/>
              <a:ext cx="8263482" cy="493529"/>
            </a:xfrm>
            <a:prstGeom prst="rect">
              <a:avLst/>
            </a:prstGeom>
            <a:noFill/>
          </p:spPr>
          <p:txBody>
            <a:bodyPr wrap="square" rtlCol="0">
              <a:spAutoFit/>
            </a:bodyPr>
            <a:lstStyle/>
            <a:p>
              <a:pPr marL="342900" indent="-342900">
                <a:buFont typeface="+mj-lt"/>
                <a:buAutoNum type="arabicPeriod"/>
              </a:pPr>
              <a:r>
                <a:rPr lang="en-US" sz="1600" dirty="0"/>
                <a:t>Create one-time purchase order with negative amount of: 200 t-shirts   (-200</a:t>
              </a:r>
              <a:r>
                <a:rPr lang="en-US" sz="1600" dirty="0" smtClean="0"/>
                <a:t>)</a:t>
              </a:r>
              <a:endParaRPr lang="en-US" sz="1600" dirty="0"/>
            </a:p>
            <a:p>
              <a:pPr marL="342900" indent="-342900">
                <a:buFont typeface="+mj-lt"/>
                <a:buAutoNum type="arabicPeriod"/>
              </a:pPr>
              <a:r>
                <a:rPr lang="en-US" sz="1600" dirty="0"/>
                <a:t>Save the purchase </a:t>
              </a:r>
              <a:r>
                <a:rPr lang="en-US" sz="1600" dirty="0" smtClean="0"/>
                <a:t>order</a:t>
              </a:r>
              <a:endParaRPr lang="en-US" sz="1600" dirty="0"/>
            </a:p>
            <a:p>
              <a:pPr marL="342900" indent="-342900">
                <a:buFont typeface="+mj-lt"/>
                <a:buAutoNum type="arabicPeriod"/>
              </a:pPr>
              <a:r>
                <a:rPr lang="en-US" sz="1600" dirty="0"/>
                <a:t>Leave it to be picked up on the next invoice (April)</a:t>
              </a:r>
            </a:p>
          </p:txBody>
        </p:sp>
      </p:grpSp>
      <p:sp>
        <p:nvSpPr>
          <p:cNvPr id="8" name="10-Point Star 15"/>
          <p:cNvSpPr/>
          <p:nvPr/>
        </p:nvSpPr>
        <p:spPr>
          <a:xfrm>
            <a:off x="3693460" y="4426030"/>
            <a:ext cx="1592322" cy="1449261"/>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Show in </a:t>
            </a:r>
            <a:r>
              <a:rPr lang="en-US" dirty="0" err="1" smtClean="0"/>
              <a:t>jBilling</a:t>
            </a:r>
            <a:endParaRPr lang="en-US" dirty="0"/>
          </a:p>
        </p:txBody>
      </p:sp>
    </p:spTree>
    <p:extLst>
      <p:ext uri="{BB962C8B-B14F-4D97-AF65-F5344CB8AC3E}">
        <p14:creationId xmlns:p14="http://schemas.microsoft.com/office/powerpoint/2010/main" val="331742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grpId="1"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80">
                                          <p:stCondLst>
                                            <p:cond delay="0"/>
                                          </p:stCondLst>
                                        </p:cTn>
                                        <p:tgtEl>
                                          <p:spTgt spid="8"/>
                                        </p:tgtEl>
                                      </p:cBhvr>
                                    </p:animEffect>
                                    <p:anim calcmode="lin" valueType="num">
                                      <p:cBhvr>
                                        <p:cTn id="2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2" dur="26">
                                          <p:stCondLst>
                                            <p:cond delay="650"/>
                                          </p:stCondLst>
                                        </p:cTn>
                                        <p:tgtEl>
                                          <p:spTgt spid="8"/>
                                        </p:tgtEl>
                                      </p:cBhvr>
                                      <p:to x="100000" y="60000"/>
                                    </p:animScale>
                                    <p:animScale>
                                      <p:cBhvr>
                                        <p:cTn id="33" dur="166" decel="50000">
                                          <p:stCondLst>
                                            <p:cond delay="676"/>
                                          </p:stCondLst>
                                        </p:cTn>
                                        <p:tgtEl>
                                          <p:spTgt spid="8"/>
                                        </p:tgtEl>
                                      </p:cBhvr>
                                      <p:to x="100000" y="100000"/>
                                    </p:animScale>
                                    <p:animScale>
                                      <p:cBhvr>
                                        <p:cTn id="34" dur="26">
                                          <p:stCondLst>
                                            <p:cond delay="1312"/>
                                          </p:stCondLst>
                                        </p:cTn>
                                        <p:tgtEl>
                                          <p:spTgt spid="8"/>
                                        </p:tgtEl>
                                      </p:cBhvr>
                                      <p:to x="100000" y="80000"/>
                                    </p:animScale>
                                    <p:animScale>
                                      <p:cBhvr>
                                        <p:cTn id="35" dur="166" decel="50000">
                                          <p:stCondLst>
                                            <p:cond delay="1338"/>
                                          </p:stCondLst>
                                        </p:cTn>
                                        <p:tgtEl>
                                          <p:spTgt spid="8"/>
                                        </p:tgtEl>
                                      </p:cBhvr>
                                      <p:to x="100000" y="100000"/>
                                    </p:animScale>
                                    <p:animScale>
                                      <p:cBhvr>
                                        <p:cTn id="36" dur="26">
                                          <p:stCondLst>
                                            <p:cond delay="1642"/>
                                          </p:stCondLst>
                                        </p:cTn>
                                        <p:tgtEl>
                                          <p:spTgt spid="8"/>
                                        </p:tgtEl>
                                      </p:cBhvr>
                                      <p:to x="100000" y="90000"/>
                                    </p:animScale>
                                    <p:animScale>
                                      <p:cBhvr>
                                        <p:cTn id="37" dur="166" decel="50000">
                                          <p:stCondLst>
                                            <p:cond delay="1668"/>
                                          </p:stCondLst>
                                        </p:cTn>
                                        <p:tgtEl>
                                          <p:spTgt spid="8"/>
                                        </p:tgtEl>
                                      </p:cBhvr>
                                      <p:to x="100000" y="100000"/>
                                    </p:animScale>
                                    <p:animScale>
                                      <p:cBhvr>
                                        <p:cTn id="38" dur="26">
                                          <p:stCondLst>
                                            <p:cond delay="1808"/>
                                          </p:stCondLst>
                                        </p:cTn>
                                        <p:tgtEl>
                                          <p:spTgt spid="8"/>
                                        </p:tgtEl>
                                      </p:cBhvr>
                                      <p:to x="100000" y="95000"/>
                                    </p:animScale>
                                    <p:animScale>
                                      <p:cBhvr>
                                        <p:cTn id="39"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Credits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Example 2</a:t>
            </a:r>
            <a:endParaRPr lang="en-US" sz="2000" dirty="0">
              <a:solidFill>
                <a:srgbClr val="535353"/>
              </a:solidFill>
              <a:latin typeface="Helvetica"/>
              <a:cs typeface="Helvetica"/>
            </a:endParaRPr>
          </a:p>
        </p:txBody>
      </p:sp>
      <p:sp>
        <p:nvSpPr>
          <p:cNvPr id="5" name="Rectángulo 4"/>
          <p:cNvSpPr/>
          <p:nvPr/>
        </p:nvSpPr>
        <p:spPr>
          <a:xfrm>
            <a:off x="493060" y="1999029"/>
            <a:ext cx="7760825" cy="3151632"/>
          </a:xfrm>
          <a:prstGeom prst="rect">
            <a:avLst/>
          </a:prstGeom>
        </p:spPr>
        <p:txBody>
          <a:bodyPr vert="horz" lIns="91440" tIns="45720" rIns="91440" bIns="45720" rtlCol="0">
            <a:normAutofit/>
          </a:bodyPr>
          <a:lstStyle/>
          <a:p>
            <a:pPr>
              <a:spcBef>
                <a:spcPct val="20000"/>
              </a:spcBef>
            </a:pPr>
            <a:r>
              <a:rPr lang="en-US" sz="1400" dirty="0">
                <a:solidFill>
                  <a:schemeClr val="tx1">
                    <a:tint val="75000"/>
                  </a:schemeClr>
                </a:solidFill>
              </a:rPr>
              <a:t>Box it up sells boxes to Sarah Todd. Sarah Todd started Pre-paying for her monthly charges of $600 on January 1.</a:t>
            </a:r>
          </a:p>
          <a:p>
            <a:pPr>
              <a:spcBef>
                <a:spcPct val="20000"/>
              </a:spcBef>
            </a:pPr>
            <a:endParaRPr lang="en-US" sz="1400" dirty="0">
              <a:solidFill>
                <a:schemeClr val="tx1">
                  <a:tint val="75000"/>
                </a:schemeClr>
              </a:solidFill>
            </a:endParaRPr>
          </a:p>
          <a:p>
            <a:pPr>
              <a:spcBef>
                <a:spcPct val="20000"/>
              </a:spcBef>
            </a:pPr>
            <a:r>
              <a:rPr lang="en-US" sz="1400" dirty="0" smtClean="0">
                <a:solidFill>
                  <a:schemeClr val="tx1">
                    <a:tint val="75000"/>
                  </a:schemeClr>
                </a:solidFill>
              </a:rPr>
              <a:t>She </a:t>
            </a:r>
            <a:r>
              <a:rPr lang="en-US" sz="1400" dirty="0">
                <a:solidFill>
                  <a:schemeClr val="tx1">
                    <a:tint val="75000"/>
                  </a:schemeClr>
                </a:solidFill>
              </a:rPr>
              <a:t>receives her first invoice on for the period of January immediately. Then she receives her second invoice for February on February 1. Both invoices are paid (pre-paid).</a:t>
            </a:r>
          </a:p>
          <a:p>
            <a:pPr>
              <a:spcBef>
                <a:spcPct val="20000"/>
              </a:spcBef>
            </a:pPr>
            <a:endParaRPr lang="en-US" sz="1400" dirty="0">
              <a:solidFill>
                <a:schemeClr val="tx1">
                  <a:tint val="75000"/>
                </a:schemeClr>
              </a:solidFill>
            </a:endParaRPr>
          </a:p>
          <a:p>
            <a:pPr>
              <a:spcBef>
                <a:spcPct val="20000"/>
              </a:spcBef>
            </a:pPr>
            <a:r>
              <a:rPr lang="en-US" sz="1400" dirty="0" smtClean="0">
                <a:solidFill>
                  <a:schemeClr val="tx1">
                    <a:tint val="75000"/>
                  </a:schemeClr>
                </a:solidFill>
              </a:rPr>
              <a:t>Sarah </a:t>
            </a:r>
            <a:r>
              <a:rPr lang="en-US" sz="1400" dirty="0">
                <a:solidFill>
                  <a:schemeClr val="tx1">
                    <a:tint val="75000"/>
                  </a:schemeClr>
                </a:solidFill>
              </a:rPr>
              <a:t>decides on February 14 that she no longer needs the boxes. </a:t>
            </a:r>
          </a:p>
        </p:txBody>
      </p:sp>
      <p:grpSp>
        <p:nvGrpSpPr>
          <p:cNvPr id="6" name="Group 17"/>
          <p:cNvGrpSpPr/>
          <p:nvPr/>
        </p:nvGrpSpPr>
        <p:grpSpPr>
          <a:xfrm>
            <a:off x="493060" y="1869751"/>
            <a:ext cx="8516319" cy="4044855"/>
            <a:chOff x="356461" y="3425125"/>
            <a:chExt cx="8516319" cy="2402238"/>
          </a:xfrm>
        </p:grpSpPr>
        <p:sp>
          <p:nvSpPr>
            <p:cNvPr id="7" name="Rectangle 18"/>
            <p:cNvSpPr/>
            <p:nvPr/>
          </p:nvSpPr>
          <p:spPr>
            <a:xfrm>
              <a:off x="356461" y="3425125"/>
              <a:ext cx="8516319" cy="24022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712201" y="3448474"/>
              <a:ext cx="3804838"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Solution</a:t>
              </a:r>
              <a:endParaRPr lang="en-US" sz="2000" b="1" dirty="0">
                <a:solidFill>
                  <a:srgbClr val="535353"/>
                </a:solidFill>
                <a:latin typeface="Helvetica"/>
                <a:cs typeface="Helvetica"/>
              </a:endParaRPr>
            </a:p>
          </p:txBody>
        </p:sp>
        <p:sp>
          <p:nvSpPr>
            <p:cNvPr id="10" name="TextBox 20"/>
            <p:cNvSpPr txBox="1"/>
            <p:nvPr/>
          </p:nvSpPr>
          <p:spPr>
            <a:xfrm>
              <a:off x="493060" y="4339525"/>
              <a:ext cx="8263482" cy="932221"/>
            </a:xfrm>
            <a:prstGeom prst="rect">
              <a:avLst/>
            </a:prstGeom>
            <a:noFill/>
          </p:spPr>
          <p:txBody>
            <a:bodyPr wrap="square" rtlCol="0">
              <a:spAutoFit/>
            </a:bodyPr>
            <a:lstStyle/>
            <a:p>
              <a:pPr marL="342900" indent="-342900">
                <a:buFont typeface="+mj-lt"/>
                <a:buAutoNum type="arabicPeriod"/>
              </a:pPr>
              <a:r>
                <a:rPr lang="en-US" sz="1600" dirty="0"/>
                <a:t>Create order for Sarah – active since Jan 1</a:t>
              </a:r>
            </a:p>
            <a:p>
              <a:pPr marL="342900" indent="-342900">
                <a:buFont typeface="+mj-lt"/>
                <a:buAutoNum type="arabicPeriod"/>
              </a:pPr>
              <a:r>
                <a:rPr lang="en-US" sz="1600" dirty="0"/>
                <a:t>Generate invoice for Jan 1 – 31 period – pay invoice</a:t>
              </a:r>
            </a:p>
            <a:p>
              <a:pPr marL="342900" indent="-342900">
                <a:buFont typeface="+mj-lt"/>
                <a:buAutoNum type="arabicPeriod"/>
              </a:pPr>
              <a:r>
                <a:rPr lang="en-US" sz="1600" dirty="0"/>
                <a:t>Generate second invoice for Feb 1 – 29 period – pay invoice</a:t>
              </a:r>
            </a:p>
            <a:p>
              <a:pPr marL="342900" indent="-342900">
                <a:buFont typeface="+mj-lt"/>
                <a:buAutoNum type="arabicPeriod"/>
              </a:pPr>
              <a:r>
                <a:rPr lang="en-US" sz="1600" dirty="0"/>
                <a:t>Edit purchase order: Active Until February 14</a:t>
              </a:r>
            </a:p>
            <a:p>
              <a:pPr marL="342900" indent="-342900">
                <a:buFont typeface="+mj-lt"/>
                <a:buAutoNum type="arabicPeriod"/>
              </a:pPr>
              <a:r>
                <a:rPr lang="en-US" sz="1600" dirty="0" smtClean="0"/>
                <a:t>Save </a:t>
              </a:r>
              <a:r>
                <a:rPr lang="en-US" sz="1600" dirty="0"/>
                <a:t>purchase order – automatic credit </a:t>
              </a:r>
              <a:r>
                <a:rPr lang="en-US" sz="1600" dirty="0" smtClean="0"/>
                <a:t>created</a:t>
              </a:r>
            </a:p>
            <a:p>
              <a:pPr marL="342900" indent="-342900">
                <a:buFont typeface="+mj-lt"/>
                <a:buAutoNum type="arabicPeriod"/>
              </a:pPr>
              <a:r>
                <a:rPr lang="en-US" sz="1600" dirty="0" smtClean="0"/>
                <a:t>Generate the new invoice to see the pro-rated credit.</a:t>
              </a:r>
              <a:endParaRPr lang="en-US" sz="1600" dirty="0"/>
            </a:p>
          </p:txBody>
        </p:sp>
      </p:grpSp>
      <p:sp>
        <p:nvSpPr>
          <p:cNvPr id="8" name="10-Point Star 15"/>
          <p:cNvSpPr/>
          <p:nvPr/>
        </p:nvSpPr>
        <p:spPr>
          <a:xfrm>
            <a:off x="6893860" y="3592715"/>
            <a:ext cx="1592322" cy="1449261"/>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Show in </a:t>
            </a:r>
            <a:r>
              <a:rPr lang="en-US" dirty="0" err="1" smtClean="0"/>
              <a:t>jBilling</a:t>
            </a:r>
            <a:endParaRPr lang="en-US" dirty="0"/>
          </a:p>
        </p:txBody>
      </p:sp>
    </p:spTree>
    <p:extLst>
      <p:ext uri="{BB962C8B-B14F-4D97-AF65-F5344CB8AC3E}">
        <p14:creationId xmlns:p14="http://schemas.microsoft.com/office/powerpoint/2010/main" val="153613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80">
                                          <p:stCondLst>
                                            <p:cond delay="0"/>
                                          </p:stCondLst>
                                        </p:cTn>
                                        <p:tgtEl>
                                          <p:spTgt spid="8"/>
                                        </p:tgtEl>
                                      </p:cBhvr>
                                    </p:animEffect>
                                    <p:anim calcmode="lin" valueType="num">
                                      <p:cBhvr>
                                        <p:cTn id="2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2" dur="26">
                                          <p:stCondLst>
                                            <p:cond delay="650"/>
                                          </p:stCondLst>
                                        </p:cTn>
                                        <p:tgtEl>
                                          <p:spTgt spid="8"/>
                                        </p:tgtEl>
                                      </p:cBhvr>
                                      <p:to x="100000" y="60000"/>
                                    </p:animScale>
                                    <p:animScale>
                                      <p:cBhvr>
                                        <p:cTn id="33" dur="166" decel="50000">
                                          <p:stCondLst>
                                            <p:cond delay="676"/>
                                          </p:stCondLst>
                                        </p:cTn>
                                        <p:tgtEl>
                                          <p:spTgt spid="8"/>
                                        </p:tgtEl>
                                      </p:cBhvr>
                                      <p:to x="100000" y="100000"/>
                                    </p:animScale>
                                    <p:animScale>
                                      <p:cBhvr>
                                        <p:cTn id="34" dur="26">
                                          <p:stCondLst>
                                            <p:cond delay="1312"/>
                                          </p:stCondLst>
                                        </p:cTn>
                                        <p:tgtEl>
                                          <p:spTgt spid="8"/>
                                        </p:tgtEl>
                                      </p:cBhvr>
                                      <p:to x="100000" y="80000"/>
                                    </p:animScale>
                                    <p:animScale>
                                      <p:cBhvr>
                                        <p:cTn id="35" dur="166" decel="50000">
                                          <p:stCondLst>
                                            <p:cond delay="1338"/>
                                          </p:stCondLst>
                                        </p:cTn>
                                        <p:tgtEl>
                                          <p:spTgt spid="8"/>
                                        </p:tgtEl>
                                      </p:cBhvr>
                                      <p:to x="100000" y="100000"/>
                                    </p:animScale>
                                    <p:animScale>
                                      <p:cBhvr>
                                        <p:cTn id="36" dur="26">
                                          <p:stCondLst>
                                            <p:cond delay="1642"/>
                                          </p:stCondLst>
                                        </p:cTn>
                                        <p:tgtEl>
                                          <p:spTgt spid="8"/>
                                        </p:tgtEl>
                                      </p:cBhvr>
                                      <p:to x="100000" y="90000"/>
                                    </p:animScale>
                                    <p:animScale>
                                      <p:cBhvr>
                                        <p:cTn id="37" dur="166" decel="50000">
                                          <p:stCondLst>
                                            <p:cond delay="1668"/>
                                          </p:stCondLst>
                                        </p:cTn>
                                        <p:tgtEl>
                                          <p:spTgt spid="8"/>
                                        </p:tgtEl>
                                      </p:cBhvr>
                                      <p:to x="100000" y="100000"/>
                                    </p:animScale>
                                    <p:animScale>
                                      <p:cBhvr>
                                        <p:cTn id="38" dur="26">
                                          <p:stCondLst>
                                            <p:cond delay="1808"/>
                                          </p:stCondLst>
                                        </p:cTn>
                                        <p:tgtEl>
                                          <p:spTgt spid="8"/>
                                        </p:tgtEl>
                                      </p:cBhvr>
                                      <p:to x="100000" y="95000"/>
                                    </p:animScale>
                                    <p:animScale>
                                      <p:cBhvr>
                                        <p:cTn id="39"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Refunds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What is it?</a:t>
            </a:r>
            <a:endParaRPr lang="en-US" sz="2000" dirty="0">
              <a:solidFill>
                <a:srgbClr val="535353"/>
              </a:solidFill>
              <a:latin typeface="Helvetica"/>
              <a:cs typeface="Helvetica"/>
            </a:endParaRPr>
          </a:p>
        </p:txBody>
      </p:sp>
      <p:sp>
        <p:nvSpPr>
          <p:cNvPr id="4" name="Rectángulo 3"/>
          <p:cNvSpPr/>
          <p:nvPr/>
        </p:nvSpPr>
        <p:spPr>
          <a:xfrm>
            <a:off x="493060" y="1899222"/>
            <a:ext cx="8074868" cy="1772793"/>
          </a:xfrm>
          <a:prstGeom prst="rect">
            <a:avLst/>
          </a:prstGeom>
        </p:spPr>
        <p:txBody>
          <a:bodyPr vert="horz" lIns="91440" tIns="45720" rIns="91440" bIns="45720" rtlCol="0">
            <a:normAutofit/>
          </a:bodyPr>
          <a:lstStyle/>
          <a:p>
            <a:pPr marL="285750" indent="-285750">
              <a:spcBef>
                <a:spcPct val="20000"/>
              </a:spcBef>
              <a:buFont typeface="Arial"/>
              <a:buChar char="•"/>
            </a:pPr>
            <a:r>
              <a:rPr lang="en-US" sz="1400" dirty="0">
                <a:solidFill>
                  <a:schemeClr val="tx1">
                    <a:tint val="75000"/>
                  </a:schemeClr>
                </a:solidFill>
              </a:rPr>
              <a:t>Is given to a customer when they are cancelling their services with the company, have already paid for their invoice, and require money </a:t>
            </a:r>
            <a:r>
              <a:rPr lang="en-US" sz="1400" dirty="0" smtClean="0">
                <a:solidFill>
                  <a:schemeClr val="tx1">
                    <a:tint val="75000"/>
                  </a:schemeClr>
                </a:solidFill>
              </a:rPr>
              <a:t>back.</a:t>
            </a:r>
            <a:endParaRPr lang="en-US" sz="1400" dirty="0">
              <a:solidFill>
                <a:schemeClr val="tx1">
                  <a:tint val="75000"/>
                </a:schemeClr>
              </a:solidFill>
            </a:endParaRPr>
          </a:p>
          <a:p>
            <a:pPr marL="285750" indent="-285750">
              <a:spcBef>
                <a:spcPct val="20000"/>
              </a:spcBef>
              <a:buFont typeface="Arial"/>
              <a:buChar char="•"/>
            </a:pPr>
            <a:r>
              <a:rPr lang="en-US" sz="1400" dirty="0">
                <a:solidFill>
                  <a:schemeClr val="tx1">
                    <a:tint val="75000"/>
                  </a:schemeClr>
                </a:solidFill>
              </a:rPr>
              <a:t>A refund occurs for something that has been made in the past: a payment.</a:t>
            </a:r>
          </a:p>
        </p:txBody>
      </p:sp>
      <p:sp>
        <p:nvSpPr>
          <p:cNvPr id="19" name="Subtitle 2"/>
          <p:cNvSpPr txBox="1">
            <a:spLocks/>
          </p:cNvSpPr>
          <p:nvPr/>
        </p:nvSpPr>
        <p:spPr>
          <a:xfrm>
            <a:off x="493060" y="3539041"/>
            <a:ext cx="6400800"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000" dirty="0" smtClean="0">
                <a:solidFill>
                  <a:srgbClr val="535353"/>
                </a:solidFill>
                <a:latin typeface="Helvetica"/>
                <a:cs typeface="Helvetica"/>
              </a:rPr>
              <a:t>Why do we need it?</a:t>
            </a:r>
            <a:endParaRPr lang="en-US" sz="2000" dirty="0">
              <a:solidFill>
                <a:srgbClr val="535353"/>
              </a:solidFill>
              <a:latin typeface="Helvetica"/>
              <a:cs typeface="Helvetica"/>
            </a:endParaRPr>
          </a:p>
        </p:txBody>
      </p:sp>
      <p:sp>
        <p:nvSpPr>
          <p:cNvPr id="20" name="Rectángulo 19"/>
          <p:cNvSpPr/>
          <p:nvPr/>
        </p:nvSpPr>
        <p:spPr>
          <a:xfrm>
            <a:off x="493060" y="4256038"/>
            <a:ext cx="8074868" cy="1772793"/>
          </a:xfrm>
          <a:prstGeom prst="rect">
            <a:avLst/>
          </a:prstGeom>
        </p:spPr>
        <p:txBody>
          <a:bodyPr vert="horz" lIns="91440" tIns="45720" rIns="91440" bIns="45720" rtlCol="0">
            <a:normAutofit/>
          </a:bodyPr>
          <a:lstStyle/>
          <a:p>
            <a:pPr marL="285750" indent="-285750">
              <a:spcBef>
                <a:spcPct val="20000"/>
              </a:spcBef>
              <a:buFont typeface="Arial"/>
              <a:buChar char="•"/>
            </a:pPr>
            <a:r>
              <a:rPr lang="en-US" sz="1400" dirty="0">
                <a:solidFill>
                  <a:schemeClr val="tx1">
                    <a:tint val="75000"/>
                  </a:schemeClr>
                </a:solidFill>
              </a:rPr>
              <a:t>There are instances where a customer will cancel all services with a company, but have already paid for the invoice</a:t>
            </a:r>
            <a:r>
              <a:rPr lang="en-US" sz="1400" dirty="0" smtClean="0">
                <a:solidFill>
                  <a:schemeClr val="tx1">
                    <a:tint val="75000"/>
                  </a:schemeClr>
                </a:solidFill>
              </a:rPr>
              <a:t>.</a:t>
            </a:r>
            <a:endParaRPr lang="en-US" sz="1400" dirty="0">
              <a:solidFill>
                <a:schemeClr val="tx1">
                  <a:tint val="75000"/>
                </a:schemeClr>
              </a:solidFill>
            </a:endParaRPr>
          </a:p>
          <a:p>
            <a:pPr marL="285750" indent="-285750">
              <a:spcBef>
                <a:spcPct val="20000"/>
              </a:spcBef>
              <a:buFont typeface="Arial"/>
              <a:buChar char="•"/>
            </a:pPr>
            <a:r>
              <a:rPr lang="en-US" sz="1400" dirty="0">
                <a:solidFill>
                  <a:schemeClr val="tx1">
                    <a:tint val="75000"/>
                  </a:schemeClr>
                </a:solidFill>
              </a:rPr>
              <a:t>The customer will expect to be reimbursed for the services that they paid for, but did not use. </a:t>
            </a:r>
          </a:p>
        </p:txBody>
      </p:sp>
    </p:spTree>
    <p:extLst>
      <p:ext uri="{BB962C8B-B14F-4D97-AF65-F5344CB8AC3E}">
        <p14:creationId xmlns:p14="http://schemas.microsoft.com/office/powerpoint/2010/main" val="296607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Effect transition="in" filter="barn(inVertical)">
                                      <p:cBhvr>
                                        <p:cTn id="20" dur="500"/>
                                        <p:tgtEl>
                                          <p:spTgt spid="19">
                                            <p:txEl>
                                              <p:pRg st="0" end="0"/>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19" grpId="0" build="p"/>
      <p:bldP spid="20" grpId="0"/>
    </p:bldLst>
  </p:timing>
</p:sld>
</file>

<file path=ppt/theme/theme1.xml><?xml version="1.0" encoding="utf-8"?>
<a:theme xmlns:a="http://schemas.openxmlformats.org/drawingml/2006/main" name="jBillin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jBilling Template</Template>
  <TotalTime>887</TotalTime>
  <Words>1669</Words>
  <Application>Microsoft Office PowerPoint</Application>
  <PresentationFormat>Presentación en pantalla (4:3)</PresentationFormat>
  <Paragraphs>164</Paragraphs>
  <Slides>14</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Helvetica</vt:lpstr>
      <vt:lpstr>jBilling Template</vt:lpstr>
      <vt:lpstr>Credits &amp; Refunds</vt:lpstr>
      <vt:lpstr>Purpose &amp; Goals</vt:lpstr>
      <vt:lpstr>Credits</vt:lpstr>
      <vt:lpstr>Credits</vt:lpstr>
      <vt:lpstr>Credits</vt:lpstr>
      <vt:lpstr>Credits</vt:lpstr>
      <vt:lpstr>Credits</vt:lpstr>
      <vt:lpstr>Credits</vt:lpstr>
      <vt:lpstr>Refunds</vt:lpstr>
      <vt:lpstr>Refunds</vt:lpstr>
      <vt:lpstr>Refunds</vt:lpstr>
      <vt:lpstr>Credits &amp; Refunds</vt:lpstr>
      <vt:lpstr>Presentación de PowerPoint</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Slide</dc:title>
  <dc:creator>jmvidal</dc:creator>
  <cp:lastModifiedBy>Juan Vidal</cp:lastModifiedBy>
  <cp:revision>70</cp:revision>
  <dcterms:created xsi:type="dcterms:W3CDTF">2013-09-17T14:10:10Z</dcterms:created>
  <dcterms:modified xsi:type="dcterms:W3CDTF">2014-01-17T18:15:47Z</dcterms:modified>
</cp:coreProperties>
</file>