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4.wmf" ContentType="image/x-wmf"/>
  <Override PartName="/ppt/media/image20.png" ContentType="image/png"/>
  <Override PartName="/ppt/media/image19.png" ContentType="image/png"/>
  <Override PartName="/ppt/media/image26.wmf" ContentType="image/x-wmf"/>
  <Override PartName="/ppt/media/image18.jpeg" ContentType="image/jpeg"/>
  <Override PartName="/ppt/media/image22.wmf" ContentType="image/x-wmf"/>
  <Override PartName="/ppt/media/image17.jpeg" ContentType="image/jpeg"/>
  <Override PartName="/ppt/media/image16.jpeg" ContentType="image/jpeg"/>
  <Override PartName="/ppt/media/image14.png" ContentType="image/png"/>
  <Override PartName="/ppt/media/image25.wmf" ContentType="image/x-wmf"/>
  <Override PartName="/ppt/media/image23.wmf" ContentType="image/x-wmf"/>
  <Override PartName="/ppt/media/image21.wmf" ContentType="image/x-wmf"/>
  <Override PartName="/ppt/media/image15.jpeg" ContentType="image/jpeg"/>
  <Override PartName="/ppt/media/image13.png" ContentType="image/png"/>
  <Override PartName="/ppt/media/image10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2.jpeg" ContentType="image/jpe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n-US"/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0437C18B-43EB-4E06-B667-8D90E68BCE3F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911C09-8111-4A94-9B6E-E5840AF436E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557482-9BBA-4E93-9E2E-3C2D3500847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6" Type="http://schemas.openxmlformats.org/officeDocument/2006/relationships/image" Target="../media/image24.wmf"/><Relationship Id="rId7" Type="http://schemas.openxmlformats.org/officeDocument/2006/relationships/image" Target="../media/image25.wmf"/><Relationship Id="rId8" Type="http://schemas.openxmlformats.org/officeDocument/2006/relationships/image" Target="../media/image26.wmf"/><Relationship Id="rId9" Type="http://schemas.openxmlformats.org/officeDocument/2006/relationships/slideLayout" Target="../slideLayouts/slideLayout3.xml"/><Relationship Id="rId10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469160" y="2288520"/>
            <a:ext cx="6400080" cy="75636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TextShape 2"/>
          <p:cNvSpPr txBox="1"/>
          <p:nvPr/>
        </p:nvSpPr>
        <p:spPr>
          <a:xfrm>
            <a:off x="493560" y="2293560"/>
            <a:ext cx="640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Data Model - MetaFields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493560" y="3050640"/>
            <a:ext cx="6400440" cy="579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535353"/>
                </a:solidFill>
                <a:latin typeface="Arial"/>
              </a:rPr>
              <a:t>jBilling Academy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67" name="CustomShape 1"/><p:cNvSpPr/><p:nvPr/></p:nvSpPr><p:spPr><a:xfrm><a:off x="493200" y="470520"/><a:ext cx="6400080" cy="75636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3200"><a:solidFill><a:srgbClr val="4f65c4"/></a:solidFill><a:latin typeface="Arial"/></a:rPr><a:t>MetaField Groups</a:t></a:r><a:endParaRPr/></a:p></p:txBody></p:sp><p:sp><p:nvSpPr><p:cNvPr id="68" name="CustomShape 2"/><p:cNvSpPr/><p:nvPr/></p:nvSpPr><p:spPr><a:xfrm><a:off x="508320" y="1511640"/><a:ext cx="6400080" cy="3785040"/></a:xfrm><a:prstGeom prst="rect"><a:avLst></a:avLst></a:prstGeom><a:noFill/><a:ln><a:noFill/></a:ln></p:spPr></p:sp><p:pic><p:nvPicPr><p:cNvPr id="69" name="" descr=""/><p:cNvPicPr/><p:nvPr/></p:nvPicPr><p:blipFill><a:blip r:embed="rId1"></a:blip><a:stretch><a:fillRect/></a:stretch></p:blipFill><p:spPr><a:xfrm><a:off x="304200" y="2570400"/><a:ext cx="8487720" cy="3008880"/></a:xfrm><a:prstGeom prst="rect"><a:avLst/></a:prstGeom><a:ln><a:noFill/></a:ln></p:spPr></p:pic><p:sp><p:nvSpPr><p:cNvPr id="70" name="TextShape 3"/><p:cNvSpPr txBox="1"/><p:nvPr/></p:nvSpPr><p:spPr><a:xfrm><a:off x="1355040" y="1259640"/><a:ext cx="4090320" cy="1236600"/></a:xfrm><a:prstGeom prst="rect"><a:avLst/></a:prstGeom></p:spPr><p:txBody><a:bodyPr wrap="none" lIns="90000" rIns="90000" tIns="45000" bIns="45000"/><a:p><a:pPr><a:lnSpc><a:spcPct val="100000"/></a:lnSpc><a:buFont typeface="Arial"/><a:buChar char="•"/></a:pPr><a:r><a:rPr lang="en-US" sz="2000"><a:solidFill><a:srgbClr val="535353"/></a:solidFill><a:latin typeface="Arial"/></a:rPr><a:t>Name</a:t></a:r><a:endParaRPr/></a:p><a:p><a:pPr><a:lnSpc><a:spcPct val="100000"/></a:lnSpc><a:buFont typeface="Arial"/><a:buChar char="•"/></a:pPr><a:r><a:rPr lang="en-US" sz="2000"><a:solidFill><a:srgbClr val="535353"/></a:solidFill><a:latin typeface="Arial"/></a:rPr><a:t>Orders to display</a:t></a:r><a:endParaRPr/></a:p><a:p><a:pPr><a:lnSpc><a:spcPct val="100000"/></a:lnSpc><a:buFont typeface="Arial"/><a:buChar char="•"/></a:pPr><a:r><a:rPr lang="en-US" sz="2000"><a:solidFill><a:srgbClr val="535353"/></a:solidFill><a:latin typeface="Arial"/></a:rPr><a:t>Selected metafields in the group</a:t></a:r><a:endParaRPr/></a:p><a:p><a:pPr lvl="1"><a:lnSpc><a:spcPct val="100000"/></a:lnSpc><a:buSzPct val="25000"/><a:buFont typeface="StarSymbol"/><a:buChar char=""/></a:pPr><a:endParaRPr/></a:p></p:txBody></p:sp></p:spTree></p:cSld><p:timing><p:tnLst><p:par><p:cTn id="62" dur="indefinite" restart="never" nodeType="tmRoot"><p:childTnLst><p:seq><p:cTn id="63" dur="indefinite" nodeType="mainSeq"><p:childTnLst><p:par><p:cTn id="64" fill="hold"><p:stCondLst><p:cond delay="indefinite"/></p:stCondLst><p:childTnLst><p:par><p:cTn id="65" fill="hold"><p:stCondLst><p:cond delay="0"/></p:stCondLst><p:childTnLst><p:par><p:cTn id="66" nodeType="clickEffect" fill="hold" presetClass="entr" presetID="16" presetSubtype="21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1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71" name="CustomShape 1"/><p:cNvSpPr/><p:nvPr/></p:nvSpPr><p:spPr><a:xfrm><a:off x="493200" y="470520"/><a:ext cx="8833680" cy="75636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3200"><a:solidFill><a:srgbClr val="4f65c4"/></a:solidFill><a:latin typeface="Arial"/></a:rPr><a:t>MetaField Usage – As Data Templates </a:t></a:r><a:endParaRPr/></a:p></p:txBody></p:sp><p:sp><p:nvSpPr><p:cNvPr id="72" name="CustomShape 2"/><p:cNvSpPr/><p:nvPr/></p:nvSpPr><p:spPr><a:xfrm><a:off x="508320" y="1511640"/><a:ext cx="6400080" cy="3785040"/></a:xfrm><a:prstGeom prst="rect"><a:avLst></a:avLst></a:prstGeom><a:noFill/><a:ln><a:noFill/></a:ln></p:spPr></p:sp><p:sp><p:nvSpPr><p:cNvPr id="73" name="CustomShape 3"/><p:cNvSpPr/><p:nvPr/></p:nvSpPr><p:spPr><a:xfrm><a:off x="819720" y="1379520"/><a:ext cx="6689520" cy="3917160"/></a:xfrm><a:prstGeom prst="rect"><a:avLst></a:avLst></a:prstGeom><a:noFill/><a:ln><a:noFill/></a:ln></p:spPr></p:sp><p:sp><p:nvSpPr><p:cNvPr id="74" name="CustomShape 4"/><p:cNvSpPr/><p:nvPr/></p:nvSpPr><p:spPr><a:xfrm><a:off x="1080360" y="1642680"/><a:ext cx="6400080" cy="3602520"/></a:xfrm><a:prstGeom prst="rect"><a:avLst></a:avLst></a:prstGeom><a:noFill/><a:ln><a:noFill/></a:ln></p:spPr><p:txBody><a:bodyPr lIns="90000" rIns="90000" tIns="45000" bIns="45000"/><a:p><a:pPr><a:lnSpc><a:spcPct val="100000"/></a:lnSpc><a:buFont typeface="Arial"/><a:buChar char="•"/></a:pPr><a:r><a:rPr lang="en-US" sz="2000"><a:solidFill><a:srgbClr val="535353"/></a:solidFill><a:latin typeface="Arial"/></a:rPr><a:t>Asset Metafields – </a:t></a:r><a:r><a:rPr lang="en-US" sz="1300"><a:solidFill><a:srgbClr val="535353"/></a:solidFill><a:latin typeface="Arial"/></a:rPr><a:t>defined on product category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Order Line Product Metafields – </a:t></a:r><a:r><a:rPr lang="en-US" sz="1300"><a:solidFill><a:srgbClr val="535353"/></a:solidFill><a:latin typeface="Arial"/></a:rPr><a:t>defined on product level 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Order Line Plan Metafields – </a:t></a:r><a:r><a:rPr lang="en-US" sz="1300"><a:solidFill><a:srgbClr val="535353"/></a:solidFill><a:latin typeface="Arial"/></a:rPr><a:t>defined on plan level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Payment Method Templates – </a:t></a:r><a:r><a:rPr lang="en-US" sz="1300"><a:solidFill><a:srgbClr val="535353"/></a:solidFill><a:latin typeface="Arial"/></a:rPr><a:t>for customer payment information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Order Change Types Metafields </a:t></a:r><a:r><a:rPr i="1" lang="en-US" sz="1300"><a:solidFill><a:srgbClr val="535353"/></a:solidFill><a:latin typeface="Arial"/></a:rPr><a:t>(telco-edition)</a:t></a:r><a:r><a:rPr lang="en-US" sz="2000"><a:solidFill><a:srgbClr val="535353"/></a:solidFill><a:latin typeface="Arial"/></a:rPr><a:t> 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Account Information Type Metafields – </a:t></a:r><a:r><a:rPr lang="en-US" sz="1300"><a:solidFill><a:srgbClr val="535353"/></a:solidFill><a:latin typeface="Arial"/></a:rPr><a:t>defined per account type</a:t></a:r><a:endParaRPr/></a:p><a:p><a:pPr><a:lnSpc><a:spcPct val="100000"/></a:lnSpc><a:buFont typeface="Arial"/><a:buChar char="•"/></a:pPr><a:r><a:rPr lang="en-US" sz="1300"><a:solidFill><a:srgbClr val="535353"/></a:solidFill><a:latin typeface="Arial"/></a:rPr><a:t>…</a:t></a:r><a:r><a:rPr lang="en-US" sz="1300"><a:solidFill><a:srgbClr val="535353"/></a:solidFill><a:latin typeface="Arial"/></a:rPr><a:t>.</a:t></a:r><a:endParaRPr/></a:p><a:p><a:pPr><a:lnSpc><a:spcPct val="100000"/></a:lnSpc><a:buFont typeface="Arial"/><a:buChar char="•"/></a:pPr><a:endParaRPr/></a:p></p:txBody></p:sp></p:spTree></p:cSld><p:timing><p:tnLst><p:par><p:cTn id="67" dur="indefinite" restart="never" nodeType="tmRoot"><p:childTnLst><p:seq><p:cTn id="68" dur="indefinite" nodeType="mainSeq"><p:childTnLst><p:par><p:cTn id="69" fill="hold"><p:stCondLst><p:cond delay="indefinite"/></p:stCondLst><p:childTnLst><p:par><p:cTn id="70" fill="hold"><p:stCondLst><p:cond delay="0"/></p:stCondLst><p:childTnLst><p:par><p:cTn id="71" nodeType="clickEffect" fill="hold" presetClass="entr" presetID="16" presetSubtype="21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75" name="CustomShape 1"/><p:cNvSpPr/><p:nvPr/></p:nvSpPr><p:spPr><a:xfrm><a:off x="493200" y="470520"/><a:ext cx="8833680" cy="75636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3200"><a:solidFill><a:srgbClr val="4f65c4"/></a:solidFill><a:latin typeface="Arial"/></a:rPr><a:t>MetaField Usage – Account Information Type </a:t></a:r><a:endParaRPr/></a:p></p:txBody></p:sp><p:sp><p:nvSpPr><p:cNvPr id="76" name="CustomShape 2"/><p:cNvSpPr/><p:nvPr/></p:nvSpPr><p:spPr><a:xfrm><a:off x="508320" y="1511640"/><a:ext cx="6400080" cy="3785040"/></a:xfrm><a:prstGeom prst="rect"><a:avLst></a:avLst></a:prstGeom><a:noFill/><a:ln><a:noFill/></a:ln></p:spPr></p:sp><p:sp><p:nvSpPr><p:cNvPr id="77" name="CustomShape 3"/><p:cNvSpPr/><p:nvPr/></p:nvSpPr><p:spPr><a:xfrm><a:off x="819720" y="1379520"/><a:ext cx="6689520" cy="3917160"/></a:xfrm><a:prstGeom prst="rect"><a:avLst></a:avLst></a:prstGeom><a:noFill/><a:ln><a:noFill/></a:ln></p:spPr></p:sp><p:sp><p:nvSpPr><p:cNvPr id="78" name="CustomShape 4"/><p:cNvSpPr/><p:nvPr/></p:nvSpPr><p:spPr><a:xfrm><a:off x="1080360" y="1642680"/><a:ext cx="6400080" cy="3602520"/></a:xfrm><a:prstGeom prst="rect"><a:avLst></a:avLst></a:prstGeom><a:noFill/><a:ln><a:noFill/></a:ln></p:spPr></p:sp><p:sp><p:nvSpPr><p:cNvPr id="79" name="CustomShape 5"/><p:cNvSpPr/><p:nvPr/></p:nvSpPr><p:spPr><a:xfrm><a:off x="924120" y="1565280"/><a:ext cx="5751000" cy="1285920"/></a:xfrm><a:prstGeom prst="rect"><a:avLst></a:avLst></a:prstGeom><a:noFill/><a:ln><a:noFill/></a:ln></p:spPr><p:txBody><a:bodyPr lIns="90000" rIns="90000" tIns="45000" bIns="45000"/><a:p><a:pPr><a:lnSpc><a:spcPct val="100000"/></a:lnSpc><a:buFont typeface="Arial"/><a:buChar char="•"/></a:pPr><a:r><a:rPr lang="en-US"><a:solidFill><a:srgbClr val="535353"/></a:solidFill><a:latin typeface="Arial"/></a:rPr><a:t>Account Type – Add new Information Type</a:t></a:r><a:endParaRPr/></a:p><a:p><a:pPr><a:lnSpc><a:spcPct val="100000"/></a:lnSpc><a:buFont typeface="Arial"/><a:buChar char="•"/></a:pPr><a:endParaRPr/></a:p></p:txBody></p:sp><p:pic><p:nvPicPr><p:cNvPr id="80" name="" descr=""/><p:cNvPicPr/><p:nvPr/></p:nvPicPr><p:blipFill><a:blip r:embed="rId1"></a:blip><a:stretch><a:fillRect/></a:stretch></p:blipFill><p:spPr><a:xfrm rot="30000"><a:off x="279720" y="2055240"/><a:ext cx="8704080" cy="1612080"/></a:xfrm><a:prstGeom prst="rect"><a:avLst/></a:prstGeom><a:ln><a:noFill/></a:ln></p:spPr></p:pic><p:sp><p:nvSpPr><p:cNvPr id="81" name="CustomShape 6"/><p:cNvSpPr/><p:nvPr/></p:nvSpPr><p:spPr><a:xfrm><a:off x="930600" y="3585600"/><a:ext cx="5751000" cy="1285920"/></a:xfrm><a:prstGeom prst="rect"><a:avLst></a:avLst></a:prstGeom><a:noFill/><a:ln><a:noFill/></a:ln></p:spPr><p:txBody><a:bodyPr lIns="90000" rIns="90000" tIns="45000" bIns="45000"/><a:p><a:pPr><a:lnSpc><a:spcPct val="100000"/></a:lnSpc><a:buFont typeface="Arial"/><a:buChar char="•"/></a:pPr><a:r><a:rPr lang="en-US"><a:solidFill><a:srgbClr val="535353"/></a:solidFill><a:latin typeface="Arial"/></a:rPr><a:t>The values are populated for the customer that belongs to the account type</a:t></a:r><a:endParaRPr/></a:p><a:p><a:pPr><a:lnSpc><a:spcPct val="100000"/></a:lnSpc><a:buFont typeface="Arial"/><a:buChar char="•"/></a:pPr><a:endParaRPr/></a:p></p:txBody></p:sp><p:pic><p:nvPicPr><p:cNvPr id="82" name="" descr=""/><p:cNvPicPr/><p:nvPr/></p:nvPicPr><p:blipFill><a:blip r:embed="rId2"></a:blip><a:stretch><a:fillRect/></a:stretch></p:blipFill><p:spPr><a:xfrm><a:off x="620640" y="4294800"/><a:ext cx="7664760" cy="2111040"/></a:xfrm><a:prstGeom prst="rect"><a:avLst/></a:prstGeom><a:ln><a:noFill/></a:ln></p:spPr></p:pic></p:spTree></p:cSld><p:timing><p:tnLst><p:par><p:cTn id="72" dur="indefinite" restart="never" nodeType="tmRoot"><p:childTnLst><p:seq><p:cTn id="73" dur="indefinite" nodeType="mainSeq"><p:childTnLst><p:par><p:cTn id="74" fill="hold"><p:stCondLst><p:cond delay="indefinite"/></p:stCondLst><p:childTnLst><p:par><p:cTn id="75" fill="hold"><p:stCondLst><p:cond delay="0"/></p:stCondLst><p:childTnLst><p:par><p:cTn id="76" nodeType="clickEffect" fill="hold" presetClass="entr" presetID="16" presetSubtype="21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3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83" name="CustomShape 1"/><p:cNvSpPr/><p:nvPr/></p:nvSpPr><p:spPr><a:xfrm><a:off x="493200" y="470520"/><a:ext cx="8376480" cy="75636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3200"><a:solidFill><a:srgbClr val="4f65c4"/></a:solidFill><a:latin typeface="Arial"/></a:rPr><a:t>MetaField – Tables &amp; Relationships</a:t></a:r><a:endParaRPr/></a:p></p:txBody></p:sp><p:sp><p:nvSpPr><p:cNvPr id="84" name="CustomShape 2"/><p:cNvSpPr/><p:nvPr/></p:nvSpPr><p:spPr><a:xfrm><a:off x="508320" y="1511640"/><a:ext cx="6400080" cy="3785040"/></a:xfrm><a:prstGeom prst="rect"><a:avLst></a:avLst></a:prstGeom><a:noFill/><a:ln><a:noFill/></a:ln></p:spPr></p:sp><p:sp><p:nvSpPr><p:cNvPr id="85" name="CustomShape 3"/><p:cNvSpPr/><p:nvPr/></p:nvSpPr><p:spPr><a:xfrm><a:off x="2288520" y="1607760"/><a:ext cx="4257360" cy="4856760"/></a:xfrm><a:prstGeom prst="rect"><a:avLst></a:avLst></a:prstGeom><a:noFill/><a:ln><a:noFill/></a:ln></p:spPr></p:sp><p:pic><p:nvPicPr><p:cNvPr id="86" name="" descr=""/><p:cNvPicPr/><p:nvPr/></p:nvPicPr><p:blipFill><a:blip r:embed="rId1"></a:blip><a:stretch><a:fillRect/></a:stretch></p:blipFill><p:spPr><a:xfrm><a:off x="16200" y="1524600"/><a:ext cx="9143640" cy="4023720"/></a:xfrm><a:prstGeom prst="rect"><a:avLst/></a:prstGeom><a:ln><a:noFill/></a:ln></p:spPr></p:pic></p:spTree></p:cSld><p:timing><p:tnLst><p:par><p:cTn id="77" dur="indefinite" restart="never" nodeType="tmRoot"><p:childTnLst><p:seq><p:cTn id="78" dur="indefinite" nodeType="mainSeq"><p:childTnLst><p:par><p:cTn id="79" fill="hold"><p:stCondLst><p:cond delay="indefinite"/></p:stCondLst><p:childTnLst><p:par><p:cTn id="80" fill="hold"><p:stCondLst><p:cond delay="0"/></p:stCondLst><p:childTnLst><p:par><p:cTn id="81" nodeType="clickEffect" fill="hold" presetClass="entr" presetID="16" presetSubtype="21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4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87" name="CustomShape 1"/><p:cNvSpPr/><p:nvPr/></p:nvSpPr><p:spPr><a:xfrm><a:off x="493200" y="470520"/><a:ext cx="7297920" cy="75636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3200"><a:solidFill><a:srgbClr val="4f65c4"/></a:solidFill><a:latin typeface="Arial"/></a:rPr><a:t>MF customization consideration</a:t></a:r><a:endParaRPr/></a:p></p:txBody></p:sp><p:sp><p:nvSpPr><p:cNvPr id="88" name="CustomShape 2"/><p:cNvSpPr/><p:nvPr/></p:nvSpPr><p:spPr><a:xfrm><a:off x="508320" y="1511640"/><a:ext cx="6400080" cy="3785040"/></a:xfrm><a:prstGeom prst="rect"><a:avLst></a:avLst></a:prstGeom><a:noFill/><a:ln><a:noFill/></a:ln></p:spPr></p:sp><p:sp><p:nvSpPr><p:cNvPr id="89" name="CustomShape 3"/><p:cNvSpPr/><p:nvPr/></p:nvSpPr><p:spPr><a:xfrm><a:off x="1191600" y="1595160"/><a:ext cx="5811480" cy="4444920"/></a:xfrm><a:prstGeom prst="rect"><a:avLst></a:avLst></a:prstGeom><a:noFill/><a:ln><a:noFill/></a:ln></p:spPr><p:txBody><a:bodyPr lIns="90000" rIns="90000" tIns="45000" bIns="45000"/><a:p><a:pPr><a:lnSpc><a:spcPct val="100000"/></a:lnSpc><a:buFont typeface="Arial"/><a:buChar char="•"/></a:pPr><a:r><a:rPr lang="en-US" sz="2200"><a:solidFill><a:srgbClr val="000000"/></a:solidFill><a:latin typeface="Calibri"/><a:ea typeface="ＭＳ Ｐゴシック"/></a:rPr><a:t>DO NOT over-use metafields. The EAV data model is flexible, but it comes with a performance price.</a:t></a:r><a:endParaRPr/></a:p><a:p><a:pPr><a:lnSpc><a:spcPct val="100000"/></a:lnSpc></a:pPr><a:endParaRPr/></a:p><a:p><a:pPr><a:lnSpc><a:spcPct val="100000"/></a:lnSpc><a:buFont typeface="Arial"/><a:buChar char="•"/></a:pPr><a:r><a:rPr lang="en-US" sz="2200"><a:solidFill><a:srgbClr val="000000"/></a:solidFill><a:latin typeface="Calibri"/><a:ea typeface="ＭＳ Ｐゴシック"/></a:rPr><a:t>The metafields are useful when there are just very few metafields per company or when different companies within one jBIlling instance have a different set of data or when there is need to data templates.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200"><a:solidFill><a:srgbClr val="000000"/></a:solidFill><a:latin typeface="Calibri"/><a:ea typeface="ＭＳ Ｐゴシック"/></a:rPr><a:t>Otherwise create the data as static entity properties.</a:t></a:r><a:endParaRPr/></a:p><a:p><a:pPr><a:lnSpc><a:spcPct val="100000"/></a:lnSpc></a:pPr><a:endParaRPr/></a:p><a:p><a:pPr><a:lnSpc><a:spcPct val="100000"/></a:lnSpc><a:buFont typeface="Arial"/><a:buChar char="•"/></a:pPr><a:endParaRPr/></a:p><a:p><a:pPr><a:lnSpc><a:spcPct val="100000"/></a:lnSpc></a:pPr><a:endParaRPr/></a:p><a:p><a:pPr><a:lnSpc><a:spcPct val="100000"/></a:lnSpc></a:pPr><a:endParaRPr/></a:p><a:p><a:pPr><a:lnSpc><a:spcPct val="100000"/></a:lnSpc></a:pPr><a:endParaRPr/></a:p></p:txBody></p:sp></p:spTree></p:cSld><p:timing><p:tnLst><p:par><p:cTn id="82" dur="indefinite" restart="never" nodeType="tmRoot"><p:childTnLst><p:seq><p:cTn id="83" dur="indefinite" nodeType="mainSeq"><p:childTnLst><p:par><p:cTn id="84" fill="hold"><p:stCondLst><p:cond delay="indefinite"/></p:stCondLst><p:childTnLst><p:par><p:cTn id="85" fill="hold"><p:stCondLst><p:cond delay="0"/></p:stCondLst><p:childTnLst><p:par><p:cTn id="86" nodeType="clickEffect" fill="hold" presetClass="entr" presetID="16" presetSubtype="21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5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0" name="CustomShape 1"/><p:cNvSpPr/><p:nvPr/></p:nvSpPr><p:spPr><a:xfrm><a:off x="600120" y="384480"/><a:ext cx="7297920" cy="75636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2400"><a:solidFill><a:srgbClr val="4f65c4"/></a:solidFill><a:latin typeface="Arial"/></a:rPr><a:t>Exercise (GUI)</a:t></a:r><a:endParaRPr/></a:p></p:txBody></p:sp><p:sp><p:nvSpPr><p:cNvPr id="91" name="CustomShape 2"/><p:cNvSpPr/><p:nvPr/></p:nvSpPr><p:spPr><a:xfrm><a:off x="508320" y="1511640"/><a:ext cx="6400080" cy="3785040"/></a:xfrm><a:prstGeom prst="rect"><a:avLst></a:avLst></a:prstGeom><a:noFill/><a:ln><a:noFill/></a:ln></p:spPr></p:sp><p:sp><p:nvSpPr><p:cNvPr id="92" name="CustomShape 3"/><p:cNvSpPr/><p:nvPr/></p:nvSpPr><p:spPr><a:xfrm><a:off x="1191600" y="1307160"/><a:ext cx="5811480" cy="4444920"/></a:xfrm><a:prstGeom prst="rect"><a:avLst></a:avLst></a:prstGeom><a:noFill/><a:ln><a:noFill/></a:ln></p:spPr><p:txBody><a:bodyPr lIns="90000" rIns="90000" tIns="45000" bIns="45000"/><a:p><a:pPr><a:lnSpc><a:spcPct val="100000"/></a:lnSpc></a:pPr><a:r><a:rPr lang="en-US" sz="1600"><a:solidFill><a:srgbClr val="000000"/></a:solidFill><a:latin typeface="Calibri"/><a:ea typeface="ＭＳ Ｐゴシック"/></a:rPr><a:t> </a:t></a: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Create a new mandatory customer metafield that lists all the world continents and makes available selection for only one of them.</a:t></a:r><a:endParaRPr/></a:p><a:p><a:pPr><a:lnSpc><a:spcPct val="100000"/></a:lnSpc><a:buFont typeface="Calibri"/><a:buChar char="•"/></a:pP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Create mandatory order metafield: </a:t></a:r><a:r><a:rPr b="1" lang="en-US" sz="1600"><a:solidFill><a:srgbClr val="000000"/></a:solidFill><a:latin typeface="Calibri"/><a:ea typeface="ＭＳ Ｐゴシック"/></a:rPr><a:t>IP Address</a:t></a:r><a:r><a:rPr lang="en-US" sz="1600"><a:solidFill><a:srgbClr val="000000"/></a:solidFill><a:latin typeface="Calibri"/><a:ea typeface="ＭＳ Ｐゴシック"/></a:rPr><a:t> that only accepts valid IP addresses.</a:t></a:r><a:endParaRPr/></a:p><a:p><a:pPr><a:lnSpc><a:spcPct val="100000"/></a:lnSpc><a:buFont typeface="Calibri"/><a:buChar char="•"/></a:pP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Create customer and order and populate the provided metafields.</a:t></a:r><a:endParaRPr/></a:p><a:p><a:pPr><a:lnSpc><a:spcPct val="100000"/></a:lnSpc></a:pP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Create a new account type: </a:t></a:r><a:r><a:rPr b="1" lang="en-US" sz="1600"><a:solidFill><a:srgbClr val="000000"/></a:solidFill><a:latin typeface="Calibri"/><a:ea typeface="ＭＳ Ｐゴシック"/></a:rPr><a:t>Subscriber</a:t></a:r><a:r><a:rPr lang="en-US" sz="1600"><a:solidFill><a:srgbClr val="000000"/></a:solidFill><a:latin typeface="Calibri"/><a:ea typeface="ＭＳ Ｐゴシック"/></a:rPr><a:t> and an Account Information Type for it: </a:t></a:r><a:r><a:rPr b="1" lang="en-US" sz="1600"><a:solidFill><a:srgbClr val="000000"/></a:solidFill><a:latin typeface="Calibri"/><a:ea typeface="ＭＳ Ｐゴシック"/></a:rPr><a:t>Personal Information</a:t></a:r><a:r><a:rPr lang="en-US" sz="1600"><a:solidFill><a:srgbClr val="000000"/></a:solidFill><a:latin typeface="Calibri"/><a:ea typeface="ＭＳ Ｐゴシック"/></a:rPr><a:t> with: First Name, Last Name, Phonenumber (the phonenumber must be entered in international phonenumber format)</a:t></a:r><a:endParaRPr/></a:p><a:p><a:pPr><a:lnSpc><a:spcPct val="100000"/></a:lnSpc><a:buFont typeface="Calibri"/><a:buChar char="•"/></a:pP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Create a customer with Subscriber account type.</a:t></a:r><a:endParaRPr/></a:p></p:txBody></p:sp></p:spTree></p:cSld><p:timing><p:tnLst><p:par><p:cTn id="87" dur="indefinite" restart="never" nodeType="tmRoot"><p:childTnLst><p:seq><p:cTn id="88" dur="indefinite" nodeType="mainSeq"><p:childTnLst><p:par><p:cTn id="89" fill="hold"><p:stCondLst><p:cond delay="indefinite"/></p:stCondLst><p:childTnLst><p:par><p:cTn id="90" fill="hold"><p:stCondLst><p:cond delay="0"/></p:stCondLst><p:childTnLst><p:par><p:cTn id="91" nodeType="clickEffect" fill="hold" presetClass="entr" presetID="16" presetSubtype="21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6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3" name="CustomShape 1"/><p:cNvSpPr/><p:nvPr/></p:nvSpPr><p:spPr><a:xfrm><a:off x="600120" y="384480"/><a:ext cx="7297920" cy="75636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2400"><a:solidFill><a:srgbClr val="4f65c4"/></a:solidFill><a:latin typeface="Arial"/></a:rPr><a:t>Advanced Exercise (API)</a:t></a:r><a:endParaRPr/></a:p></p:txBody></p:sp><p:sp><p:nvSpPr><p:cNvPr id="94" name="CustomShape 2"/><p:cNvSpPr/><p:nvPr/></p:nvSpPr><p:spPr><a:xfrm><a:off x="508320" y="1511640"/><a:ext cx="6400080" cy="3785040"/></a:xfrm><a:prstGeom prst="rect"><a:avLst></a:avLst></a:prstGeom><a:noFill/><a:ln><a:noFill/></a:ln></p:spPr></p:sp><p:sp><p:nvSpPr><p:cNvPr id="95" name="CustomShape 3"/><p:cNvSpPr/><p:nvPr/></p:nvSpPr><p:spPr><a:xfrm><a:off x="1191600" y="1595160"/><a:ext cx="5811480" cy="4444920"/></a:xfrm><a:prstGeom prst="rect"><a:avLst></a:avLst></a:prstGeom><a:noFill/><a:ln><a:noFill/></a:ln></p:spPr><p:txBody><a:bodyPr lIns="90000" rIns="90000" tIns="45000" bIns="45000"/><a:p><a:pPr><a:lnSpc><a:spcPct val="100000"/></a:lnSpc></a:pPr><a:r><a:rPr lang="en-US" sz="1600"><a:solidFill><a:srgbClr val="000000"/></a:solidFill><a:latin typeface="Calibri"/><a:ea typeface="ＭＳ Ｐゴシック"/></a:rPr><a:t> </a:t></a: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Repeat the same GUI exercise, but this time using the jBIlling API.</a:t></a:r><a:endParaRPr/></a:p><a:p><a:pPr><a:lnSpc><a:spcPct val="100000"/></a:lnSpc><a:buFont typeface="Calibri"/><a:buChar char="•"/></a:pPr><a:endParaRPr/></a:p></p:txBody></p:sp></p:spTree></p:cSld><p:timing><p:tnLst><p:par><p:cTn id="92" dur="indefinite" restart="never" nodeType="tmRoot"><p:childTnLst><p:seq><p:cTn id="93" dur="indefinite" nodeType="mainSeq"><p:childTnLst><p:par><p:cTn id="94" fill="hold"><p:stCondLst><p:cond delay="indefinite"/></p:stCondLst><p:childTnLst><p:par><p:cTn id="95" fill="hold"><p:stCondLst><p:cond delay="0"/></p:stCondLst><p:childTnLst><p:par><p:cTn id="96" nodeType="clickEffect" fill="hold" presetClass="entr" presetID="16" presetSubtype="21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0520" y="784440"/>
            <a:ext cx="1400760" cy="1400760"/>
          </a:xfrm>
          <a:prstGeom prst="rect">
            <a:avLst/>
          </a:prstGeom>
          <a:ln>
            <a:noFill/>
          </a:ln>
        </p:spPr>
      </p:pic>
      <p:pic>
        <p:nvPicPr>
          <p:cNvPr id="97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80400" y="862560"/>
            <a:ext cx="1229760" cy="2646000"/>
          </a:xfrm>
          <a:prstGeom prst="rect">
            <a:avLst/>
          </a:prstGeom>
          <a:ln>
            <a:noFill/>
          </a:ln>
        </p:spPr>
      </p:pic>
      <p:pic>
        <p:nvPicPr>
          <p:cNvPr id="98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063560" y="2625120"/>
            <a:ext cx="1201320" cy="2913480"/>
          </a:xfrm>
          <a:prstGeom prst="rect">
            <a:avLst/>
          </a:prstGeom>
          <a:ln>
            <a:noFill/>
          </a:ln>
        </p:spPr>
      </p:pic>
      <p:pic>
        <p:nvPicPr>
          <p:cNvPr id="99" name="Picture 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28280" y="3894480"/>
            <a:ext cx="1537560" cy="1824840"/>
          </a:xfrm>
          <a:prstGeom prst="rect">
            <a:avLst/>
          </a:prstGeom>
          <a:ln>
            <a:noFill/>
          </a:ln>
        </p:spPr>
      </p:pic>
      <p:pic>
        <p:nvPicPr>
          <p:cNvPr id="100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792520" y="2495160"/>
            <a:ext cx="1069200" cy="1809000"/>
          </a:xfrm>
          <a:prstGeom prst="rect">
            <a:avLst/>
          </a:prstGeom>
          <a:ln>
            <a:noFill/>
          </a:ln>
        </p:spPr>
      </p:pic>
      <p:pic>
        <p:nvPicPr>
          <p:cNvPr id="101" name="Picture 8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11200" y="698040"/>
            <a:ext cx="1520280" cy="1796400"/>
          </a:xfrm>
          <a:prstGeom prst="rect">
            <a:avLst/>
          </a:prstGeom>
          <a:ln>
            <a:noFill/>
          </a:ln>
        </p:spPr>
      </p:pic>
      <p:pic>
        <p:nvPicPr>
          <p:cNvPr id="102" name="Picture 9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280400" y="4020480"/>
            <a:ext cx="1977480" cy="19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03" dur="1000" fill="hold"/>
                                        <p:tgtEl>
                                          <p:spTgt spid="10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4" dur="1000" fill="hold"/>
                                        <p:tgtEl>
                                          <p:spTgt spid="10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5" dur="1000" fill="hold"/>
                                        <p:tgtEl>
                                          <p:spTgt spid="10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09" dur="500" fill="hold"/>
                                        <p:tgtEl>
                                          <p:spTgt spid="9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10" dur="500" fill="hold"/>
                                        <p:tgtEl>
                                          <p:spTgt spid="9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 calcmode="lin" valueType="num">
                                      <p:cBhvr additive="repl">
                                        <p:cTn id="11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 calcmode="lin" valueType="num">
                                      <p:cBhvr additive="repl">
                                        <p:cTn id="11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 calcmode="lin" valueType="num">
                                      <p:cBhvr additive="repl">
                                        <p:cTn id="11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2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336760" y="2165400"/>
            <a:ext cx="4853520" cy="228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7200">
                <a:solidFill>
                  <a:srgbClr val="000000"/>
                </a:solidFill>
                <a:latin typeface="Calibri"/>
              </a:rPr>
              <a:t>!Thank you!</a:t>
            </a:r>
            <a:endParaRPr/>
          </a:p>
        </p:txBody>
      </p:sp>
    </p:spTree>
  </p:cSld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38" dur="500" fill="hold"/>
                                        <p:tgtEl>
                                          <p:spTgt spid="10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39" dur="500" fill="hold"/>
                                        <p:tgtEl>
                                          <p:spTgt spid="10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blipFill><a:blip r:embed="rId1"></a:blip><a:stretch><a:fillRect/></a:stretch></a:blip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44" name="CustomShape 1"/><p:cNvSpPr/><p:nvPr/></p:nvSpPr><p:spPr><a:xfrm><a:off x="493200" y="470520"/><a:ext cx="6400080" cy="75636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3200"><a:solidFill><a:srgbClr val="4f65c4"/></a:solidFill><a:latin typeface="Arial"/></a:rPr><a:t>Agenda</a:t></a:r><a:endParaRPr/></a:p></p:txBody></p:sp><p:sp><p:nvSpPr><p:cNvPr id="45" name="CustomShape 2"/><p:cNvSpPr/><p:nvPr/></p:nvSpPr><p:spPr><a:xfrm><a:off x="493200" y="1594800"/><a:ext cx="6006240" cy="3151800"/></a:xfrm><a:prstGeom prst="rect"><a:avLst></a:avLst></a:prstGeom><a:noFill/><a:ln><a:noFill/></a:ln></p:spPr></p:sp><p:sp><p:nvSpPr><p:cNvPr id="46" name="CustomShape 3"/><p:cNvSpPr/><p:nvPr/></p:nvSpPr><p:spPr><a:xfrm><a:off x="1313640" y="1730880"/><a:ext cx="6400080" cy="3602520"/></a:xfrm><a:prstGeom prst="rect"><a:avLst></a:avLst></a:prstGeom><a:noFill/><a:ln><a:noFill/></a:ln></p:spPr><p:txBody><a:bodyPr lIns="90000" rIns="90000" tIns="45000" bIns="45000"/><a:p><a:pPr><a:lnSpc><a:spcPct val="100000"/></a:lnSpc><a:buFont typeface="Arial"/><a:buChar char="•"/></a:pPr><a:r><a:rPr lang="en-US" sz="2000"><a:solidFill><a:srgbClr val="535353"/></a:solidFill><a:latin typeface="Arial"/></a:rPr><a:t>MetaFields – Why do we need them</a:t></a:r><a:endParaRPr/></a:p><a:p><a:pPr><a:lnSpc><a:spcPct val="100000"/></a:lnSpc><a:buFont typeface="Arial"/><a:buChar char="•"/></a:pPr><a:r><a:rPr lang="en-US" sz="2000"><a:solidFill><a:srgbClr val="535353"/></a:solidFill><a:latin typeface="Arial"/></a:rPr><a:t>MF Category</a:t></a:r><a:endParaRPr/></a:p><a:p><a:pPr><a:lnSpc><a:spcPct val="100000"/></a:lnSpc><a:buFont typeface="Arial"/><a:buChar char="•"/></a:pPr><a:r><a:rPr lang="en-US" sz="2000"><a:solidFill><a:srgbClr val="535353"/></a:solidFill><a:latin typeface="Arial"/></a:rPr><a:t>MF Data Types</a:t></a:r><a:endParaRPr/></a:p><a:p><a:pPr><a:lnSpc><a:spcPct val="100000"/></a:lnSpc><a:buFont typeface="Arial"/><a:buChar char="•"/></a:pPr><a:r><a:rPr lang="en-US" sz="2000"><a:solidFill><a:srgbClr val="535353"/></a:solidFill><a:latin typeface="Arial"/></a:rPr><a:t>MF Validation Rules</a:t></a:r><a:endParaRPr/></a:p><a:p><a:pPr><a:lnSpc><a:spcPct val="100000"/></a:lnSpc><a:buFont typeface="Arial"/><a:buChar char="•"/></a:pPr><a:r><a:rPr lang="en-US" sz="2000"><a:solidFill><a:srgbClr val="535353"/></a:solidFill><a:latin typeface="Arial"/></a:rPr><a:t>MF Groups</a:t></a:r><a:endParaRPr/></a:p><a:p><a:pPr><a:lnSpc><a:spcPct val="100000"/></a:lnSpc><a:buFont typeface="Arial"/><a:buChar char="•"/></a:pPr><a:r><a:rPr lang="en-US" sz="2000"><a:solidFill><a:srgbClr val="535353"/></a:solidFill><a:latin typeface="Arial"/></a:rPr><a:t>MetaFields usage</a:t></a:r><a:endParaRPr/></a:p></p:txBody></p:sp></p:spTree></p:cSld><p:timing><p:tnLst><p:par><p:cTn id="3" dur="indefinite" restart="never" nodeType="tmRoot"><p:childTnLst><p:seq><p:cTn id="4" dur="indefinite" nodeType="mainSeq"><p:childTnLst><p:par><p:cTn id="5" fill="hold"><p:stCondLst><p:cond delay="indefinite"/></p:stCondLst><p:childTnLst><p:par><p:cTn id="6" fill="hold"><p:stCondLst><p:cond delay="0"/></p:stCondLst><p:childTnLst><p:par><p:cTn id="7" nodeType="clickEffect" fill="hold" presetClass="entr" presetID="14" presetSubtype="10"><p:stCondLst><p:cond delay="0"/></p:stCondLst><p:childTnLst><p:set><p:cBhvr><p:cTn id="8" dur="1" fill="hold"><p:stCondLst><p:cond delay="0"/></p:stCondLst></p:cTn><p:tgtEl><p:spTgt spid="44"></p:spTgt></p:tgtEl><p:attrNameLst><p:attrName>style.visibility</p:attrName></p:attrNameLst></p:cBhvr><p:to><p:strVal val="visible"/></p:to></p:set><p:animEffect filter="randombar(horizontal)" transition="in"><p:cBhvr additive="repl"><p:cTn id="9" dur="500"></p:cTn><p:tgtEl><p:spTgt spid="44"></p:spTgt></p:tgtEl></p:cBhvr></p:animEffect></p:childTnLst></p:cTn></p:par></p:childTnLst></p:cTn></p:par></p:childTnLst></p:cTn></p:par><p:par><p:cTn id="10" fill="hold"><p:stCondLst><p:cond delay="indefinite"/></p:stCondLst><p:childTnLst><p:par><p:cTn id="11" fill="hold"><p:stCondLst><p:cond delay="0"/></p:stCondLst><p:childTnLst><p:par><p:cTn id="12" nodeType="clickEffect" fill="hold" presetClass="entr" presetID="6" presetSubtype="16"><p:stCondLst><p:cond delay="0"/></p:stCondLst><p:endCondLst><p:cond delay="10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Why do we need it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1150200" y="2128680"/>
            <a:ext cx="6400080" cy="231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Arial"/>
                <a:ea typeface="WenQuanYi Micro Hei"/>
              </a:rPr>
              <a:t>TO DINAMICALLY ENRICH THE JBILLING DATA MODEL(ENTITIES) WITH CUSTOMIZABLE DATA.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Arial"/>
                <a:ea typeface="WenQuanYi Micro Hei"/>
              </a:rPr>
              <a:t>APPLIED FOR CUSTOMERS, PRODUCTS, PLANS, ORDERS,  PAYMENTS, INVOICES...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 calcmode="lin" valueType="num">
                                      <p:cBhvr additive="repl">
                                        <p:cTn id="2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 calcmode="lin" valueType="num">
                                      <p:cBhvr additive="repl">
                                        <p:cTn id="2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 calcmode="lin" valueType="num">
                                      <p:cBhvr additive="repl">
                                        <p:cTn id="2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93200" y="470520"/>
            <a:ext cx="6400080" cy="75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MetaFields - EAV Model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1150200" y="2128680"/>
            <a:ext cx="6400080" cy="231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23560"/>
            <a:ext cx="9143640" cy="436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 calcmode="lin" valueType="num">
                                      <p:cBhvr additive="repl">
                                        <p:cTn id="3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 calcmode="lin" valueType="num">
                                      <p:cBhvr additive="repl">
                                        <p:cTn id="3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  <p:anim calcmode="lin" valueType="num">
                                      <p:cBhvr additive="repl">
                                        <p:cTn id="3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blipFill><a:blip r:embed="rId1"></a:blip><a:stretch><a:fillRect/></a:stretch></a:blip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52" name="CustomShape 1"/><p:cNvSpPr/><p:nvPr/></p:nvSpPr><p:spPr><a:xfrm><a:off x="493200" y="470520"/><a:ext cx="7827840" cy="75636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3200"><a:solidFill><a:srgbClr val="4f65c4"/></a:solidFill><a:latin typeface="Arial"/></a:rPr><a:t>MetaField Categories</a:t></a:r><a:endParaRPr/></a:p></p:txBody></p:sp><p:sp><p:nvSpPr><p:cNvPr id="53" name="CustomShape 2"/><p:cNvSpPr/><p:nvPr/></p:nvSpPr><p:spPr><a:xfrm><a:off x="595800" y="1511640"/><a:ext cx="6400080" cy="3785040"/></a:xfrm><a:prstGeom prst="rect"><a:avLst></a:avLst></a:prstGeom><a:noFill/><a:ln><a:noFill/></a:ln></p:spPr></p:sp><p:pic><p:nvPicPr><p:cNvPr id="54" name="" descr=""/><p:cNvPicPr/><p:nvPr/></p:nvPicPr><p:blipFill><a:blip r:embed="rId2"></a:blip><a:stretch><a:fillRect/></a:stretch></p:blipFill><p:spPr><a:xfrm rot="11400"><a:off x="738360" y="1292040"/><a:ext cx="7310520" cy="4339440"/></a:xfrm><a:prstGeom prst="rect"><a:avLst/></a:prstGeom><a:ln><a:noFill/></a:ln></p:spPr></p:pic></p:spTree></p:cSld><p:timing><p:tnLst><p:par><p:cTn id="37" dur="indefinite" restart="never" nodeType="tmRoot"><p:childTnLst><p:seq><p:cTn id="38" dur="indefinite" nodeType="mainSeq"><p:childTnLst><p:par><p:cTn id="39" fill="hold"><p:stCondLst><p:cond delay="indefinite"/></p:stCondLst><p:childTnLst><p:par><p:cTn id="40" fill="hold"><p:stCondLst><p:cond delay="0"/></p:stCondLst><p:childTnLst><p:par><p:cTn id="41" nodeType="clickEffect" fill="hold" presetClass="entr" presetID="14" presetSubtype="10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6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blipFill><a:blip r:embed="rId1"></a:blip><a:stretch><a:fillRect/></a:stretch></a:blip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55" name="CustomShape 1"/><p:cNvSpPr/><p:nvPr/></p:nvSpPr><p:spPr><a:xfrm><a:off x="493200" y="470520"/><a:ext cx="7827840" cy="75636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3200"><a:solidFill><a:srgbClr val="4f65c4"/></a:solidFill><a:latin typeface="Arial"/></a:rPr><a:t>Entity MetaFields</a:t></a:r><a:endParaRPr/></a:p></p:txBody></p:sp><p:sp><p:nvSpPr><p:cNvPr id="56" name="CustomShape 2"/><p:cNvSpPr/><p:nvPr/></p:nvSpPr><p:spPr><a:xfrm><a:off x="595800" y="1511640"/><a:ext cx="6400080" cy="3785040"/></a:xfrm><a:prstGeom prst="rect"><a:avLst></a:avLst></a:prstGeom><a:noFill/><a:ln><a:noFill/></a:ln></p:spPr></p:sp><p:sp><p:nvSpPr><p:cNvPr id="57" name="CustomShape 3"/><p:cNvSpPr/><p:nvPr/></p:nvSpPr><p:spPr><a:xfrm><a:off x="1908360" y="1354680"/><a:ext cx="6400080" cy="3602520"/></a:xfrm><a:prstGeom prst="rect"><a:avLst></a:avLst></a:prstGeom><a:noFill/><a:ln><a:noFill/></a:ln></p:spPr><p:txBody><a:bodyPr lIns="90000" rIns="90000" tIns="45000" bIns="45000"/><a:p><a:pPr><a:lnSpc><a:spcPct val="100000"/></a:lnSpc><a:buFont typeface="Arial"/><a:buChar char="•"/></a:pPr><a:r><a:rPr lang="en-US" sz="2000"><a:solidFill><a:srgbClr val="535353"/></a:solidFill><a:latin typeface="Arial"/></a:rPr><a:t>CUSTOMER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PARTNER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PRODUCT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PLAN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ORDER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INVOICE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PAYMENT</a:t></a:r><a:endParaRPr/></a:p></p:txBody></p:sp></p:spTree></p:cSld><p:timing><p:tnLst><p:par><p:cTn id="42" dur="indefinite" restart="never" nodeType="tmRoot"><p:childTnLst><p:seq><p:cTn id="43" dur="indefinite" nodeType="mainSeq"><p:childTnLst><p:par><p:cTn id="44" fill="hold"><p:stCondLst><p:cond delay="indefinite"/></p:stCondLst><p:childTnLst><p:par><p:cTn id="45" fill="hold"><p:stCondLst><p:cond delay="0"/></p:stCondLst><p:childTnLst><p:par><p:cTn id="46" nodeType="clickEffect" fill="hold" presetClass="entr" presetID="14" presetSubtype="10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7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blipFill><a:blip r:embed="rId1"></a:blip><a:stretch><a:fillRect/></a:stretch></a:blip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58" name="CustomShape 1"/><p:cNvSpPr/><p:nvPr/></p:nvSpPr><p:spPr><a:xfrm><a:off x="493200" y="470520"/><a:ext cx="6400080" cy="75636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3200"><a:solidFill><a:srgbClr val="4f65c4"/></a:solidFill><a:latin typeface="Arial"/></a:rPr><a:t>MetaFields</a:t></a:r><a:endParaRPr/></a:p></p:txBody></p:sp><p:sp><p:nvSpPr><p:cNvPr id="59" name="CustomShape 2"/><p:cNvSpPr/><p:nvPr/></p:nvSpPr><p:spPr><a:xfrm><a:off x="595800" y="1511640"/><a:ext cx="6400080" cy="3785040"/></a:xfrm><a:prstGeom prst="rect"><a:avLst></a:avLst></a:prstGeom><a:noFill/><a:ln><a:noFill/></a:ln></p:spPr></p:sp><p:pic><p:nvPicPr><p:cNvPr id="60" name="" descr=""/><p:cNvPicPr/><p:nvPr/></p:nvPicPr><p:blipFill><a:blip r:embed="rId2"></a:blip><a:stretch><a:fillRect/></a:stretch></p:blipFill><p:spPr><a:xfrm><a:off x="822960" y="1920240"/><a:ext cx="7410240" cy="2971440"/></a:xfrm><a:prstGeom prst="rect"><a:avLst/></a:prstGeom><a:ln><a:noFill/></a:ln></p:spPr></p:pic></p:spTree></p:cSld><p:timing><p:tnLst><p:par><p:cTn id="47" dur="indefinite" restart="never" nodeType="tmRoot"><p:childTnLst><p:seq><p:cTn id="48" dur="indefinite" nodeType="mainSeq"><p:childTnLst><p:par><p:cTn id="49" fill="hold"><p:stCondLst><p:cond delay="indefinite"/></p:stCondLst><p:childTnLst><p:par><p:cTn id="50" fill="hold"><p:stCondLst><p:cond delay="0"/></p:stCondLst><p:childTnLst><p:par><p:cTn id="51" nodeType="clickEffect" fill="hold" presetClass="entr" presetID="14" presetSubtype="10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8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blipFill><a:blip r:embed="rId1"></a:blip><a:stretch><a:fillRect/></a:stretch></a:blip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61" name="CustomShape 1"/><p:cNvSpPr/><p:nvPr/></p:nvSpPr><p:spPr><a:xfrm><a:off x="493200" y="470520"/><a:ext cx="6400080" cy="75636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3200"><a:solidFill><a:srgbClr val="4f65c4"/></a:solidFill><a:latin typeface="Arial"/></a:rPr><a:t>MetaFIeld Data Types</a:t></a:r><a:endParaRPr/></a:p></p:txBody></p:sp><p:sp><p:nvSpPr><p:cNvPr id="62" name="CustomShape 2"/><p:cNvSpPr/><p:nvPr/></p:nvSpPr><p:spPr><a:xfrm><a:off x="508320" y="1511640"/><a:ext cx="6400080" cy="3785040"/></a:xfrm><a:prstGeom prst="rect"><a:avLst></a:avLst></a:prstGeom><a:noFill/><a:ln><a:noFill/></a:ln></p:spPr></p:sp><p:sp><p:nvSpPr><p:cNvPr id="63" name="CustomShape 3"/><p:cNvSpPr/><p:nvPr/></p:nvSpPr><p:spPr><a:xfrm><a:off x="1423080" y="1530000"/><a:ext cx="6400080" cy="3602520"/></a:xfrm><a:prstGeom prst="rect"><a:avLst></a:avLst></a:prstGeom><a:noFill/><a:ln><a:noFill/></a:ln></p:spPr><p:txBody><a:bodyPr lIns="90000" rIns="90000" tIns="45000" bIns="45000"/><a:p><a:pPr><a:lnSpc><a:spcPct val="100000"/></a:lnSpc><a:buFont typeface="Arial"/><a:buChar char="•"/></a:pPr><a:r><a:rPr lang="en-US" sz="2000"><a:solidFill><a:srgbClr val="535353"/></a:solidFill><a:latin typeface="Arial"/></a:rPr><a:t>String</a:t></a:r><a:endParaRPr/></a:p><a:p><a:pPr><a:lnSpc><a:spcPct val="100000"/></a:lnSpc><a:buFont typeface="Arial"/><a:buChar char="•"/></a:pPr><a:r><a:rPr lang="en-US" sz="2000"><a:solidFill><a:srgbClr val="535353"/></a:solidFill><a:latin typeface="Arial"/></a:rPr><a:t>Integer</a:t></a:r><a:endParaRPr/></a:p><a:p><a:pPr><a:lnSpc><a:spcPct val="100000"/></a:lnSpc><a:buFont typeface="Arial"/><a:buChar char="•"/></a:pPr><a:r><a:rPr lang="en-US" sz="2000"><a:solidFill><a:srgbClr val="535353"/></a:solidFill><a:latin typeface="Arial"/></a:rPr><a:t>Decimal</a:t></a:r><a:endParaRPr/></a:p><a:p><a:pPr><a:lnSpc><a:spcPct val="100000"/></a:lnSpc><a:buFont typeface="Arial"/><a:buChar char="•"/></a:pPr><a:r><a:rPr lang="en-US" sz="2000"><a:solidFill><a:srgbClr val="535353"/></a:solidFill><a:latin typeface="Arial"/></a:rPr><a:t>Boolean</a:t></a:r><a:endParaRPr/></a:p><a:p><a:pPr><a:lnSpc><a:spcPct val="100000"/></a:lnSpc><a:buFont typeface="Arial"/><a:buChar char="•"/></a:pPr><a:r><a:rPr lang="en-US" sz="2000"><a:solidFill><a:srgbClr val="535353"/></a:solidFill><a:latin typeface="Arial"/></a:rPr><a:t>Date</a:t></a:r><a:endParaRPr/></a:p><a:p><a:pPr><a:lnSpc><a:spcPct val="100000"/></a:lnSpc><a:buFont typeface="Arial"/><a:buChar char="•"/></a:pPr><a:r><a:rPr lang="en-US" sz="2000"><a:solidFill><a:srgbClr val="535353"/></a:solidFill><a:latin typeface="Arial"/></a:rPr><a:t>JSON</a:t></a:r><a:endParaRPr/></a:p><a:p><a:pPr><a:lnSpc><a:spcPct val="100000"/></a:lnSpc><a:buFont typeface="Arial"/><a:buChar char="•"/></a:pPr><a:r><a:rPr lang="en-US" sz="2000"><a:solidFill><a:srgbClr val="535353"/></a:solidFill><a:latin typeface="Arial"/></a:rPr><a:t>Enumeration –</a:t></a:r><a:r><a:rPr lang="en-US" sz="1100"><a:solidFill><a:srgbClr val="535353"/></a:solidFill><a:latin typeface="Arial"/></a:rPr><a:t> need to select from an existing enumeration</a:t></a:r><a:endParaRPr/></a:p><a:p><a:pPr><a:lnSpc><a:spcPct val="100000"/></a:lnSpc><a:buFont typeface="Arial"/><a:buChar char="•"/></a:pPr><a:r><a:rPr lang="en-US" sz="2000"><a:solidFill><a:srgbClr val="535353"/></a:solidFill><a:latin typeface="Arial"/></a:rPr><a:t>List</a:t></a:r><a:endParaRPr/></a:p><a:p><a:pPr><a:lnSpc><a:spcPct val="100000"/></a:lnSpc><a:buFont typeface="Arial"/><a:buChar char="•"/></a:pPr><a:r><a:rPr lang="en-US" sz="2000"><a:solidFill><a:srgbClr val="535353"/></a:solidFill><a:latin typeface="Arial"/></a:rPr><a:t>Static Text</a:t></a:r><a:endParaRPr/></a:p><a:p><a:pPr><a:lnSpc><a:spcPct val="100000"/></a:lnSpc><a:buFont typeface="Arial"/><a:buChar char="•"/></a:pPr><a:r><a:rPr lang="en-US" sz="2000"><a:solidFill><a:srgbClr val="535353"/></a:solidFill><a:latin typeface="Arial"/></a:rPr><a:t>Text Area</a:t></a:r><a:endParaRPr/></a:p><a:p><a:pPr><a:lnSpc><a:spcPct val="100000"/></a:lnSpc><a:buFont typeface="Arial"/><a:buChar char="•"/></a:pPr><a:r><a:rPr lang="en-US" sz="2000"><a:solidFill><a:srgbClr val="535353"/></a:solidFill><a:latin typeface="Arial"/></a:rPr><a:t>GSP Script – </a:t></a:r><a:r><a:rPr lang="en-US" sz="1100"><a:solidFill><a:srgbClr val="535353"/></a:solidFill><a:latin typeface="Arial"/></a:rPr><a:t>need to create a GSP template script in metaFields/script/ folder.</a:t></a:r><a:endParaRPr/></a:p><a:p><a:pPr><a:lnSpc><a:spcPct val="100000"/></a:lnSpc><a:buFont typeface="Arial"/><a:buChar char="•"/></a:pPr><a:r><a:rPr lang="en-US" sz="2000"><a:solidFill><a:srgbClr val="535353"/></a:solidFill><a:latin typeface="Arial"/></a:rPr><a:t>…</a:t></a:r><a:endParaRPr/></a:p></p:txBody></p:sp></p:spTree></p:cSld><p:timing><p:tnLst><p:par><p:cTn id="52" dur="indefinite" restart="never" nodeType="tmRoot"><p:childTnLst><p:seq><p:cTn id="53" dur="indefinite" nodeType="mainSeq"><p:childTnLst><p:par><p:cTn id="54" fill="hold"><p:stCondLst><p:cond delay="indefinite"/></p:stCondLst><p:childTnLst><p:par><p:cTn id="55" fill="hold"><p:stCondLst><p:cond delay="0"/></p:stCondLst><p:childTnLst><p:par><p:cTn id="56" nodeType="clickEffect" fill="hold" presetClass="entr" presetID="16" presetSubtype="21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9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blipFill><a:blip r:embed="rId1"></a:blip><a:stretch><a:fillRect/></a:stretch></a:blip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64" name="CustomShape 1"/><p:cNvSpPr/><p:nvPr/></p:nvSpPr><p:spPr><a:xfrm><a:off x="493200" y="470520"/><a:ext cx="6400080" cy="756360"/></a:xfrm><a:prstGeom prst="rect"><a:avLst></a:avLst></a:prstGeom><a:noFill/><a:ln><a:noFill/></a:ln></p:spPr><p:txBody><a:bodyPr lIns="90000" rIns="90000" tIns="45000" bIns="45000" anchor="ctr"/><a:p><a:pPr><a:lnSpc><a:spcPct val="100000"/></a:lnSpc></a:pPr><a:r><a:rPr lang="en-US" sz="3200"><a:solidFill><a:srgbClr val="4f65c4"/></a:solidFill><a:latin typeface="Arial"/></a:rPr><a:t>MetaField Validation Rules</a:t></a:r><a:endParaRPr/></a:p></p:txBody></p:sp><p:sp><p:nvSpPr><p:cNvPr id="65" name="CustomShape 2"/><p:cNvSpPr/><p:nvPr/></p:nvSpPr><p:spPr><a:xfrm><a:off x="508320" y="1511640"/><a:ext cx="6400080" cy="3785040"/></a:xfrm><a:prstGeom prst="rect"><a:avLst></a:avLst></a:prstGeom><a:noFill/><a:ln><a:noFill/></a:ln></p:spPr></p:sp><p:sp><p:nvSpPr><p:cNvPr id="66" name="CustomShape 3"/><p:cNvSpPr/><p:nvPr/></p:nvSpPr><p:spPr><a:xfrm><a:off x="1701000" y="1282680"/><a:ext cx="6400080" cy="3602520"/></a:xfrm><a:prstGeom prst="rect"><a:avLst></a:avLst></a:prstGeom><a:noFill/><a:ln><a:noFill/></a:ln></p:spPr><p:txBody><a:bodyPr lIns="90000" rIns="90000" tIns="45000" bIns="45000"/><a:p><a:pPr><a:lnSpc><a:spcPct val="100000"/></a:lnSpc><a:buFont typeface="Arial"/><a:buChar char="•"/></a:pPr><a:r><a:rPr lang="en-US" sz="2000"><a:solidFill><a:srgbClr val="535353"/></a:solidFill><a:latin typeface="Arial"/></a:rPr><a:t>RegEx</a:t></a:r><a:endParaRPr/></a:p><a:p><a:pPr lvl="1"><a:lnSpc><a:spcPct val="100000"/></a:lnSpc><a:buSzPct val="25000"/><a:buFont typeface="StarSymbol"/><a:buChar char=""/></a:pPr><a:r><a:rPr lang="en-US" sz="2000"><a:solidFill><a:srgbClr val="535353"/></a:solidFill><a:latin typeface="Arial"/></a:rPr><a:t>Regular Expression: </a:t></a:r><a:r><a:rPr i="1" lang="en-US" sz="1100"><a:solidFill><a:srgbClr val="535353"/></a:solidFill><a:latin typeface="Arial"/></a:rPr><a:t>^[a-z0-9_-]{6,18}$</a:t></a:r><a:endParaRPr/></a:p><a:p><a:pPr lvl="1"><a:lnSpc><a:spcPct val="100000"/></a:lnSpc><a:buSzPct val="25000"/><a:buFont typeface="StarSymbol"/><a:buChar char=""/></a:pPr><a:endParaRPr/></a:p><a:p><a:pPr><a:lnSpc><a:spcPct val="100000"/></a:lnSpc><a:buFont typeface="Arial"/><a:buChar char="•"/></a:pPr><a:r><a:rPr lang="en-US" sz="2000"><a:solidFill><a:srgbClr val="535353"/></a:solidFill><a:latin typeface="Arial"/></a:rPr><a:t>Email</a:t></a:r><a:endParaRPr/></a:p><a:p><a:pPr><a:lnSpc><a:spcPct val="100000"/></a:lnSpc><a:buFont typeface="Arial"/><a:buChar char="•"/></a:pPr><a:endParaRPr/></a:p><a:p><a:pPr><a:lnSpc><a:spcPct val="100000"/></a:lnSpc><a:buFont typeface="Arial"/><a:buChar char="•"/></a:pPr><a:r><a:rPr lang="en-US" sz="2000"><a:solidFill><a:srgbClr val="535353"/></a:solidFill><a:latin typeface="Arial"/></a:rPr><a:t>Range</a:t></a:r><a:endParaRPr/></a:p><a:p><a:pPr lvl="1"><a:lnSpc><a:spcPct val="100000"/></a:lnSpc><a:buSzPct val="25000"/><a:buFont typeface="StarSymbol"/><a:buChar char=""/></a:pPr><a:r><a:rPr lang="en-US" sz="2000"><a:solidFill><a:srgbClr val="535353"/></a:solidFill><a:latin typeface="Arial"/></a:rPr><a:t>Min Range:  </a:t></a:r><a:r><a:rPr i="1" lang="en-US" sz="1100"><a:solidFill><a:srgbClr val="535353"/></a:solidFill><a:latin typeface="Arial"/></a:rPr><a:t>2.0</a:t></a:r><a:endParaRPr/></a:p><a:p><a:pPr lvl="1"><a:lnSpc><a:spcPct val="100000"/></a:lnSpc><a:buSzPct val="25000"/><a:buFont typeface="StarSymbol"/><a:buChar char=""/></a:pPr><a:r><a:rPr lang="en-US" sz="2000"><a:solidFill><a:srgbClr val="535353"/></a:solidFill><a:latin typeface="Arial"/></a:rPr><a:t>Max Range: </a:t></a:r><a:r><a:rPr i="1" lang="en-US" sz="1100"><a:solidFill><a:srgbClr val="535353"/></a:solidFill><a:latin typeface="Arial"/></a:rPr><a:t>10.0</a:t></a:r><a:endParaRPr/></a:p><a:p><a:pPr lvl="1"><a:lnSpc><a:spcPct val="100000"/></a:lnSpc><a:buSzPct val="25000"/><a:buFont typeface="StarSymbol"/><a:buChar char=""/></a:pPr><a:endParaRPr/></a:p><a:p><a:pPr><a:lnSpc><a:spcPct val="100000"/></a:lnSpc><a:buFont typeface="Arial"/><a:buChar char="•"/></a:pPr><a:r><a:rPr lang="en-US" sz="2000"><a:solidFill><a:srgbClr val="535353"/></a:solidFill><a:latin typeface="Arial"/></a:rPr><a:t>Script</a:t></a:r><a:endParaRPr/></a:p><a:p><a:pPr lvl="1"><a:lnSpc><a:spcPct val="100000"/></a:lnSpc><a:buSzPct val="25000"/><a:buFont typeface="StarSymbol"/><a:buChar char=""/></a:pPr><a:r><a:rPr lang="en-US" sz="2000"><a:solidFill><a:srgbClr val="535353"/></a:solidFill><a:latin typeface="Arial"/></a:rPr><a:t>ValidationScript: </a:t></a:r><a:r><a:rPr i="1" lang="en-US" sz="1100"><a:solidFill><a:srgbClr val="535353"/></a:solidFill><a:latin typeface="Arial"/></a:rPr><a:t>_this &gt;18</a:t></a:r><a:r><a:rPr i="1" lang="en-US" sz="1100"><a:solidFill><a:srgbClr val="535353"/></a:solidFill><a:latin typeface="Arial"/></a:rPr><a:t> </a:t></a:r><a:r><a:rPr lang="en-US" sz="1100"><a:solidFill><a:srgbClr val="535353"/></a:solidFill><a:latin typeface="Arial"/></a:rPr><a:t> </a:t></a:r><a:endParaRPr/></a:p><a:p><a:pPr lvl="1"><a:lnSpc><a:spcPct val="100000"/></a:lnSpc><a:buSzPct val="25000"/><a:buFont typeface="StarSymbol"/><a:buChar char=""/></a:pPr><a:endParaRPr/></a:p><a:p><a:pPr><a:lnSpc><a:spcPct val="100000"/></a:lnSpc><a:buFont typeface="Arial"/><a:buChar char="•"/></a:pPr><a:r><a:rPr lang="en-US" sz="2000"><a:solidFill><a:srgbClr val="535353"/></a:solidFill><a:latin typeface="Arial"/></a:rPr><a:t>Payment Card</a:t></a:r><a:endParaRPr/></a:p><a:p><a:pPr><a:lnSpc><a:spcPct val="100000"/></a:lnSpc><a:buFont typeface="Arial"/><a:buChar char="•"/></a:pPr><a:r><a:rPr lang="en-US" sz="2000"><a:solidFill><a:srgbClr val="535353"/></a:solidFill><a:latin typeface="Arial"/></a:rPr><a:t>ERROR MESSAGE: </a:t></a:r><a:r><a:rPr i="1" lang="en-US" sz="1100"><a:solidFill><a:srgbClr val="535353"/></a:solidFill><a:latin typeface="Arial"/></a:rPr><a:t> Please enter valid value</a:t></a:r><a:endParaRPr/></a:p><a:p><a:pPr><a:lnSpc><a:spcPct val="100000"/></a:lnSpc><a:buFont typeface="Arial"/><a:buChar char="•"/></a:pPr><a:endParaRPr/></a:p></p:txBody></p:sp></p:spTree></p:cSld><p:timing><p:tnLst><p:par><p:cTn id="57" dur="indefinite" restart="never" nodeType="tmRoot"><p:childTnLst><p:seq><p:cTn id="58" dur="indefinite" nodeType="mainSeq"><p:childTnLst><p:par><p:cTn id="59" fill="hold"><p:stCondLst><p:cond delay="indefinite"/></p:stCondLst><p:childTnLst><p:par><p:cTn id="60" fill="hold"><p:stCondLst><p:cond delay="0"/></p:stCondLst><p:childTnLst><p:par><p:cTn id="61" nodeType="clickEffect" fill="hold" presetClass="entr" presetID="16" presetSubtype="21"><p:stCondLst><p:cond delay="0"/></p:stCondLst><p:endCondLst><p:cond delay="5000"/></p:stCond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