
<file path=[Content_Types].xml><?xml version="1.0" encoding="utf-8"?>
<Types xmlns="http://schemas.openxmlformats.org/package/2006/content-types">
  <Override PartName="/_rels/.rels" ContentType="application/vnd.openxmlformats-package.relationships+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6.xml" ContentType="application/vnd.openxmlformats-officedocument.presentationml.notesSlide+xml"/>
  <Override PartName="/ppt/notesSlides/notesSlide22.xml" ContentType="application/vnd.openxmlformats-officedocument.presentationml.notesSlide+xml"/>
  <Override PartName="/ppt/notesSlides/notesSlide16.xml" ContentType="application/vnd.openxmlformats-officedocument.presentationml.notesSlide+xml"/>
  <Override PartName="/ppt/notesSlides/notesSlide27.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_rels/notesSlide16.xml.rels" ContentType="application/vnd.openxmlformats-package.relationships+xml"/>
  <Override PartName="/ppt/notesSlides/_rels/notesSlide21.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14.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11.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22.xml.rels" ContentType="application/vnd.openxmlformats-package.relationships+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25.xml" ContentType="application/vnd.openxmlformats-officedocument.presentationml.notesSlide+xml"/>
  <Override PartName="/ppt/_rels/presentation.xml.rels" ContentType="application/vnd.openxmlformats-package.relationships+xml"/>
  <Override PartName="/ppt/media/image15.jpeg" ContentType="image/jpeg"/>
  <Override PartName="/ppt/media/image14.jpeg" ContentType="image/jpeg"/>
  <Override PartName="/ppt/media/image8.png" ContentType="image/png"/>
  <Override PartName="/ppt/media/image13.jpeg" ContentType="image/jpeg"/>
  <Override PartName="/ppt/media/image21.jpeg" ContentType="image/jpeg"/>
  <Override PartName="/ppt/media/image17.png" ContentType="image/png"/>
  <Override PartName="/ppt/media/image20.jpeg" ContentType="image/jpeg"/>
  <Override PartName="/ppt/media/image9.png" ContentType="image/png"/>
  <Override PartName="/ppt/media/image5.png" ContentType="image/png"/>
  <Override PartName="/ppt/media/image18.png" ContentType="image/png"/>
  <Override PartName="/ppt/media/image10.png" ContentType="image/png"/>
  <Override PartName="/ppt/media/image6.png" ContentType="image/png"/>
  <Override PartName="/ppt/media/image2.png" ContentType="image/png"/>
  <Override PartName="/ppt/media/image4.jpeg" ContentType="image/jpeg"/>
  <Override PartName="/ppt/media/image19.png" ContentType="image/png"/>
  <Override PartName="/ppt/media/image11.png" ContentType="image/png"/>
  <Override PartName="/ppt/media/image7.png" ContentType="image/png"/>
  <Override PartName="/ppt/media/image1.jpeg" ContentType="image/jpeg"/>
  <Override PartName="/ppt/media/image3.png" ContentType="image/png"/>
  <Override PartName="/ppt/media/image16.jpeg" ContentType="image/jpeg"/>
  <Override PartName="/ppt/media/image12.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28.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31.xml.rels" ContentType="application/vnd.openxmlformats-package.relationships+xml"/>
  <Override PartName="/ppt/slides/_rels/slide2.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30.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0.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74"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75"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anchor="b" bIns="0" lIns="0" rIns="0" tIns="0" wrap="none"/>
          <a:p>
            <a:pPr algn="r"/>
            <a:fld id="{89B63AF5-018A-4546-86A6-2105735DFEFD}"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777240" y="4777560"/>
            <a:ext cx="6215760" cy="4524480"/>
          </a:xfrm>
          <a:prstGeom prst="rect">
            <a:avLst/>
          </a:prstGeom>
        </p:spPr>
        <p:txBody>
          <a:bodyPr bIns="0" lIns="0" rIns="0" tIns="0" wrap="none"/>
          <a:p>
            <a:pPr>
              <a:lnSpc>
                <a:spcPct val="100000"/>
              </a:lnSpc>
            </a:pPr>
            <a:r>
              <a:rPr lang="en-US" sz="1600">
                <a:solidFill>
                  <a:srgbClr val="000000"/>
                </a:solidFill>
                <a:latin typeface="Tahoma"/>
                <a:ea typeface="Tahoma"/>
              </a:rPr>
              <a:t>Hadoop's Distributed File System is designed to reliably store very large files across machines in a large cluster. It is inspired by the Google File System. Hadoop DFS stores each file as a sequence of blocks, all blocks in a file except the last block are the same size. Blocks belonging to a file are replicated for fault tolerance. The block size and replication factor are configurable per file. Files in HDFS are "write once" and have strictly one writer at any time</a:t>
            </a: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77240" y="4777560"/>
            <a:ext cx="6215760" cy="5986080"/>
          </a:xfrm>
          <a:prstGeom prst="rect">
            <a:avLst/>
          </a:prstGeom>
        </p:spPr>
        <p:txBody>
          <a:bodyPr bIns="0" lIns="0" rIns="0" tIns="0" wrap="none"/>
          <a:p>
            <a:r>
              <a:rPr lang="en-US"/>
              <a:t>The above image shows how Name Node stores information in disk. Two different files are</a:t>
            </a:r>
            <a:endParaRPr/>
          </a:p>
          <a:p>
            <a:r>
              <a:rPr lang="en-US"/>
              <a:t>fsimage - Its the snapshot of the filesystem when namenode started</a:t>
            </a:r>
            <a:endParaRPr/>
          </a:p>
          <a:p>
            <a:r>
              <a:rPr lang="en-US"/>
              <a:t>Edit logs - Its the sequence of changes made to the filesystem after namenode started</a:t>
            </a:r>
            <a:endParaRPr/>
          </a:p>
          <a:p>
            <a:endParaRPr/>
          </a:p>
          <a:p>
            <a:r>
              <a:rPr lang="en-US"/>
              <a:t>Only in the restart of namenode , edit logs are applied to fsimage to get the latest snapshot of the file system. But namenode restart are rare in production clusters which means edit logs can grow very large for the clusters where namenode runs for a long period of time. The following issues we will encounter in this situation</a:t>
            </a:r>
            <a:endParaRPr/>
          </a:p>
          <a:p>
            <a:endParaRPr/>
          </a:p>
          <a:p>
            <a:r>
              <a:rPr lang="en-US"/>
              <a:t> </a:t>
            </a:r>
            <a:r>
              <a:rPr lang="en-US"/>
              <a:t>Editlog become very large , which will be challenging to manage it</a:t>
            </a:r>
            <a:endParaRPr/>
          </a:p>
          <a:p>
            <a:r>
              <a:rPr lang="en-US"/>
              <a:t>Namenode restart takes long time because lot of changes has to be merged</a:t>
            </a:r>
            <a:endParaRPr/>
          </a:p>
          <a:p>
            <a:r>
              <a:rPr lang="en-US"/>
              <a:t>In the case of crash, we will lost huge amount of metadata since fsimage is very old</a:t>
            </a: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
        <p:nvSpPr>
          <p:cNvPr id="191" name="CustomShape 2"/>
          <p:cNvSpPr/>
          <p:nvPr/>
        </p:nvSpPr>
        <p:spPr>
          <a:xfrm>
            <a:off x="365760" y="4572000"/>
            <a:ext cx="7404840" cy="5214960"/>
          </a:xfrm>
          <a:prstGeom prst="rect">
            <a:avLst/>
          </a:prstGeom>
          <a:noFill/>
          <a:ln>
            <a:noFill/>
          </a:ln>
        </p:spPr>
        <p:txBody>
          <a:bodyPr bIns="45000" lIns="90000" rIns="90000" tIns="45000" wrap="none"/>
          <a:p>
            <a:r>
              <a:rPr lang="en-US"/>
              <a:t>Secondary Namenode helps to overcome the above issues by taking over responsibility of merging editlogs with fsimage from the namenode.</a:t>
            </a:r>
            <a:endParaRPr/>
          </a:p>
          <a:p>
            <a:endParaRPr/>
          </a:p>
          <a:p>
            <a:endParaRPr/>
          </a:p>
          <a:p>
            <a:r>
              <a:rPr lang="en-US"/>
              <a:t>The above figure shows the working of Secondary Namenode</a:t>
            </a:r>
            <a:endParaRPr/>
          </a:p>
          <a:p>
            <a:r>
              <a:rPr lang="en-US"/>
              <a:t> </a:t>
            </a:r>
            <a:r>
              <a:rPr lang="en-US"/>
              <a:t>It gets the edit logs from the namenode in regular intervals and applies to fsimage</a:t>
            </a:r>
            <a:endParaRPr/>
          </a:p>
          <a:p>
            <a:r>
              <a:rPr lang="en-US"/>
              <a:t>Once it has new fsimage, it copies back to namenode</a:t>
            </a:r>
            <a:endParaRPr/>
          </a:p>
          <a:p>
            <a:r>
              <a:rPr lang="en-US"/>
              <a:t>Namenode will use this fsimage for the next restart,which will reduce the startup time</a:t>
            </a:r>
            <a:endParaRPr/>
          </a:p>
          <a:p>
            <a:endParaRPr/>
          </a:p>
          <a:p>
            <a:r>
              <a:rPr lang="en-US"/>
              <a:t>Secondary Namenode whole purpose is to have a checkpoint in HDFS. Its just a helper node for namenode.That’s why it also known as checkpoint node inside the community. </a:t>
            </a:r>
            <a:endParaRPr/>
          </a:p>
          <a:p>
            <a:endParaRPr/>
          </a:p>
          <a:p>
            <a:r>
              <a:rPr lang="en-US"/>
              <a:t>So we now understood all Secondary Namenode does puts a checkpoint in filesystem which will help Namenode to function better. Its not the replacement or backup for the Namenode. So from now on make a habit of calling it as a checkpoint node.</a:t>
            </a:r>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777240" y="4777560"/>
            <a:ext cx="6215760" cy="4524120"/>
          </a:xfrm>
          <a:prstGeom prst="rect">
            <a:avLst/>
          </a:prstGeom>
        </p:spPr>
        <p:txBody>
          <a:bodyPr bIns="0" lIns="0" rIns="0" tIns="0" wrap="none"/>
          <a:p>
            <a:pPr>
              <a:lnSpc>
                <a:spcPct val="80000"/>
              </a:lnSpc>
            </a:pPr>
            <a:r>
              <a:rPr lang="en-US" sz="1600">
                <a:solidFill>
                  <a:srgbClr val="000000"/>
                </a:solidFill>
                <a:latin typeface="Tahoma"/>
                <a:ea typeface="Tahoma"/>
              </a:rPr>
              <a:t> </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34" name=""/>
          <p:cNvPicPr/>
          <p:nvPr/>
        </p:nvPicPr>
        <p:blipFill>
          <a:blip r:embed="rId2"/>
          <a:stretch>
            <a:fillRect/>
          </a:stretch>
        </p:blipFill>
        <p:spPr>
          <a:xfrm>
            <a:off x="5492520" y="3681360"/>
            <a:ext cx="2377440" cy="1896840"/>
          </a:xfrm>
          <a:prstGeom prst="rect">
            <a:avLst/>
          </a:prstGeom>
          <a:ln>
            <a:noFill/>
          </a:ln>
        </p:spPr>
      </p:pic>
      <p:pic>
        <p:nvPicPr>
          <p:cNvPr descr="" id="35"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44"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9"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50"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2"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4"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8"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5"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66"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9"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70" name=""/>
          <p:cNvPicPr/>
          <p:nvPr/>
        </p:nvPicPr>
        <p:blipFill>
          <a:blip r:embed="rId2"/>
          <a:stretch>
            <a:fillRect/>
          </a:stretch>
        </p:blipFill>
        <p:spPr>
          <a:xfrm>
            <a:off x="5492520" y="3681360"/>
            <a:ext cx="2377440" cy="1896840"/>
          </a:xfrm>
          <a:prstGeom prst="rect">
            <a:avLst/>
          </a:prstGeom>
          <a:ln>
            <a:noFill/>
          </a:ln>
        </p:spPr>
      </p:pic>
      <p:pic>
        <p:nvPicPr>
          <p:cNvPr descr="" id="71"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slideLayout" Target="../slideLayouts/slideLayout13.xml"/><Relationship Id="rId5"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0" y="2127240"/>
            <a:ext cx="9141840" cy="3104280"/>
          </a:xfrm>
          <a:prstGeom prst="rect">
            <a:avLst/>
          </a:prstGeom>
          <a:noFill/>
          <a:ln>
            <a:noFill/>
          </a:ln>
        </p:spPr>
        <p:txBody>
          <a:bodyPr bIns="45000" lIns="90000" rIns="90000" tIns="45000"/>
          <a:p>
            <a:pPr algn="ctr">
              <a:lnSpc>
                <a:spcPct val="100000"/>
              </a:lnSpc>
            </a:pPr>
            <a:r>
              <a:rPr lang="en-US" sz="6600">
                <a:solidFill>
                  <a:srgbClr val="ffffff"/>
                </a:solidFill>
                <a:latin typeface="Calibri"/>
              </a:rPr>
              <a:t>Hadoop and HBase Introduction</a:t>
            </a:r>
            <a:endParaRPr/>
          </a:p>
          <a:p>
            <a:pPr algn="ctr">
              <a:lnSpc>
                <a:spcPct val="100000"/>
              </a:lnSpc>
            </a:pPr>
            <a:endParaRPr/>
          </a:p>
        </p:txBody>
      </p:sp>
      <p:sp>
        <p:nvSpPr>
          <p:cNvPr id="78" name="CustomShape 2"/>
          <p:cNvSpPr/>
          <p:nvPr/>
        </p:nvSpPr>
        <p:spPr>
          <a:xfrm>
            <a:off x="0" y="3148560"/>
            <a:ext cx="9141840" cy="515160"/>
          </a:xfrm>
          <a:prstGeom prst="rect">
            <a:avLst/>
          </a:prstGeom>
          <a:noFill/>
          <a:ln>
            <a:noFill/>
          </a:ln>
        </p:spPr>
      </p:sp>
      <p:sp>
        <p:nvSpPr>
          <p:cNvPr id="79" name="CustomShape 3"/>
          <p:cNvSpPr/>
          <p:nvPr/>
        </p:nvSpPr>
        <p:spPr>
          <a:xfrm>
            <a:off x="1636560" y="4514760"/>
            <a:ext cx="5911200" cy="366120"/>
          </a:xfrm>
          <a:prstGeom prst="rect">
            <a:avLst/>
          </a:prstGeom>
          <a:noFill/>
          <a:ln>
            <a:noFill/>
          </a:ln>
        </p:spPr>
      </p:sp>
      <p:sp>
        <p:nvSpPr>
          <p:cNvPr id="80" name="CustomShape 4"/>
          <p:cNvSpPr/>
          <p:nvPr/>
        </p:nvSpPr>
        <p:spPr>
          <a:xfrm>
            <a:off x="2197080" y="1968480"/>
            <a:ext cx="182520" cy="367200"/>
          </a:xfrm>
          <a:prstGeom prst="rect">
            <a:avLst/>
          </a:prstGeom>
          <a:noFill/>
          <a:ln>
            <a:noFill/>
          </a:ln>
        </p:spPr>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457200" y="274680"/>
            <a:ext cx="8227440" cy="1140840"/>
          </a:xfrm>
          <a:prstGeom prst="rect">
            <a:avLst/>
          </a:prstGeom>
          <a:noFill/>
          <a:ln>
            <a:noFill/>
          </a:ln>
        </p:spPr>
        <p:txBody>
          <a:bodyPr anchor="ctr" bIns="45000" lIns="90000" rIns="90000" tIns="45000"/>
          <a:p>
            <a:pPr algn="ctr">
              <a:lnSpc>
                <a:spcPct val="100000"/>
              </a:lnSpc>
            </a:pPr>
            <a:r>
              <a:rPr lang="en-US" sz="4000">
                <a:solidFill>
                  <a:srgbClr val="ffffff"/>
                </a:solidFill>
                <a:latin typeface="Calibri"/>
                <a:ea typeface="ＭＳ Ｐゴシック"/>
              </a:rPr>
              <a:t>Hadoop System Processes</a:t>
            </a:r>
            <a:endParaRPr/>
          </a:p>
        </p:txBody>
      </p:sp>
      <p:sp>
        <p:nvSpPr>
          <p:cNvPr id="109" name="CustomShape 2"/>
          <p:cNvSpPr/>
          <p:nvPr/>
        </p:nvSpPr>
        <p:spPr>
          <a:xfrm>
            <a:off x="457200" y="1600200"/>
            <a:ext cx="8227440" cy="4523760"/>
          </a:xfrm>
          <a:prstGeom prst="rect">
            <a:avLst/>
          </a:prstGeom>
          <a:noFill/>
          <a:ln>
            <a:noFill/>
          </a:ln>
        </p:spPr>
        <p:txBody>
          <a:bodyPr bIns="45000" lIns="90000" rIns="90000" tIns="45000"/>
          <a:p>
            <a:pPr>
              <a:lnSpc>
                <a:spcPct val="100000"/>
              </a:lnSpc>
              <a:buSzPct val="25000"/>
              <a:buFont typeface="StarSymbol"/>
              <a:buChar char="l"/>
            </a:pPr>
            <a:r>
              <a:rPr b="1" i="1" lang="en-US" sz="2600">
                <a:solidFill>
                  <a:srgbClr val="ffffff"/>
                </a:solidFill>
              </a:rPr>
              <a:t>JobTracker</a:t>
            </a:r>
            <a:r>
              <a:rPr lang="en-US" sz="2600">
                <a:solidFill>
                  <a:srgbClr val="ffffff"/>
                </a:solidFill>
              </a:rPr>
              <a:t> - JobTracker is the service within Hadoop that farms out MapReduce tasks to specific nodes in the cluster, ideally the nodes that have the data, or at least are in the same rack</a:t>
            </a:r>
            <a:endParaRPr/>
          </a:p>
          <a:p>
            <a:pPr>
              <a:lnSpc>
                <a:spcPct val="100000"/>
              </a:lnSpc>
              <a:buSzPct val="25000"/>
              <a:buFont typeface="StarSymbol"/>
              <a:buChar char="l"/>
            </a:pPr>
            <a:r>
              <a:rPr b="1" i="1" lang="en-US" sz="2600">
                <a:solidFill>
                  <a:srgbClr val="ffffff"/>
                </a:solidFill>
              </a:rPr>
              <a:t>TaskTracker</a:t>
            </a:r>
            <a:r>
              <a:rPr lang="en-US" sz="2600">
                <a:solidFill>
                  <a:srgbClr val="ffffff"/>
                </a:solidFill>
              </a:rPr>
              <a:t> - A TaskTracker is a node in the cluster that accepts tasks - Map, Reduce and Shuffle operations - from a JobTracker.</a:t>
            </a:r>
            <a:endParaRPr/>
          </a:p>
        </p:txBody>
      </p:sp>
    </p:spTree>
  </p:cSld>
  <p:timing>
    <p:tnLst>
      <p:par>
        <p:cTn dur="indefinite" id="19" nodeType="tmRoot" restart="never">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457200" y="274680"/>
            <a:ext cx="8227440" cy="1140840"/>
          </a:xfrm>
          <a:prstGeom prst="rect">
            <a:avLst/>
          </a:prstGeom>
          <a:noFill/>
          <a:ln>
            <a:noFill/>
          </a:ln>
        </p:spPr>
        <p:txBody>
          <a:bodyPr anchor="ctr" bIns="45000" lIns="90000" rIns="90000" tIns="45000"/>
          <a:p>
            <a:pPr algn="ctr">
              <a:lnSpc>
                <a:spcPct val="100000"/>
              </a:lnSpc>
            </a:pPr>
            <a:r>
              <a:rPr lang="en-US" sz="4400">
                <a:solidFill>
                  <a:srgbClr val="ffffff"/>
                </a:solidFill>
                <a:latin typeface="Calibri"/>
                <a:ea typeface="ＭＳ Ｐゴシック"/>
              </a:rPr>
              <a:t>HDFS</a:t>
            </a:r>
            <a:endParaRPr/>
          </a:p>
        </p:txBody>
      </p:sp>
      <p:sp>
        <p:nvSpPr>
          <p:cNvPr id="111" name="CustomShape 2"/>
          <p:cNvSpPr/>
          <p:nvPr/>
        </p:nvSpPr>
        <p:spPr>
          <a:xfrm>
            <a:off x="457200" y="1600200"/>
            <a:ext cx="8227440" cy="4523760"/>
          </a:xfrm>
          <a:prstGeom prst="rect">
            <a:avLst/>
          </a:prstGeom>
          <a:noFill/>
          <a:ln>
            <a:noFill/>
          </a:ln>
        </p:spPr>
        <p:txBody>
          <a:bodyPr bIns="45000" lIns="90000" rIns="90000" tIns="45000"/>
          <a:p>
            <a:pPr>
              <a:lnSpc>
                <a:spcPct val="100000"/>
              </a:lnSpc>
              <a:buFont typeface="Arial"/>
              <a:buChar char="•"/>
            </a:pPr>
            <a:r>
              <a:rPr lang="en-US" sz="2800">
                <a:solidFill>
                  <a:srgbClr val="ffffff"/>
                </a:solidFill>
                <a:latin typeface="Calibri"/>
                <a:ea typeface="ＭＳ Ｐゴシック"/>
              </a:rPr>
              <a:t>HDFS (Hadoop File System)</a:t>
            </a:r>
            <a:endParaRPr/>
          </a:p>
          <a:p>
            <a:pPr lvl="1">
              <a:lnSpc>
                <a:spcPct val="100000"/>
              </a:lnSpc>
              <a:buSzPct val="25000"/>
              <a:buFont typeface="StarSymbol"/>
              <a:buChar char="l"/>
            </a:pPr>
            <a:r>
              <a:rPr lang="en-US" sz="2400">
                <a:solidFill>
                  <a:srgbClr val="ffffff"/>
                </a:solidFill>
                <a:latin typeface="Calibri"/>
                <a:ea typeface="ＭＳ Ｐゴシック"/>
              </a:rPr>
              <a:t>HDFS is the primary distributed storage used by Hadoop applications</a:t>
            </a:r>
            <a:endParaRPr/>
          </a:p>
          <a:p>
            <a:pPr lvl="1">
              <a:lnSpc>
                <a:spcPct val="100000"/>
              </a:lnSpc>
              <a:buSzPct val="25000"/>
              <a:buFont typeface="StarSymbol"/>
              <a:buChar char="l"/>
            </a:pPr>
            <a:r>
              <a:rPr lang="en-US" sz="2400">
                <a:solidFill>
                  <a:srgbClr val="ffffff"/>
                </a:solidFill>
                <a:latin typeface="Calibri"/>
                <a:ea typeface="ＭＳ Ｐゴシック"/>
              </a:rPr>
              <a:t>designed to reliably store very large files across machines in a large cluster</a:t>
            </a:r>
            <a:endParaRPr/>
          </a:p>
          <a:p>
            <a:pPr lvl="1">
              <a:lnSpc>
                <a:spcPct val="100000"/>
              </a:lnSpc>
              <a:buSzPct val="25000"/>
              <a:buFont typeface="StarSymbol"/>
              <a:buChar char="l"/>
            </a:pPr>
            <a:r>
              <a:rPr lang="en-US" sz="2400">
                <a:solidFill>
                  <a:srgbClr val="ffffff"/>
                </a:solidFill>
                <a:latin typeface="Calibri"/>
                <a:ea typeface="ＭＳ Ｐゴシック"/>
              </a:rPr>
              <a:t>Inspired by Google File System (GFS)</a:t>
            </a:r>
            <a:endParaRPr/>
          </a:p>
          <a:p>
            <a:pPr>
              <a:lnSpc>
                <a:spcPct val="100000"/>
              </a:lnSpc>
            </a:pPr>
            <a:endParaRPr/>
          </a:p>
        </p:txBody>
      </p:sp>
    </p:spTree>
  </p:cSld>
  <p:timing>
    <p:tnLst>
      <p:par>
        <p:cTn dur="indefinite" id="21" nodeType="tmRoot" restart="never">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457200" y="274680"/>
            <a:ext cx="8227440" cy="1140840"/>
          </a:xfrm>
          <a:prstGeom prst="rect">
            <a:avLst/>
          </a:prstGeom>
          <a:noFill/>
          <a:ln>
            <a:noFill/>
          </a:ln>
        </p:spPr>
        <p:txBody>
          <a:bodyPr anchor="ctr" bIns="45000" lIns="90000" rIns="90000" tIns="45000"/>
          <a:p>
            <a:pPr algn="ctr">
              <a:lnSpc>
                <a:spcPct val="100000"/>
              </a:lnSpc>
            </a:pPr>
            <a:r>
              <a:rPr lang="en-US" sz="4400">
                <a:solidFill>
                  <a:srgbClr val="ffffff"/>
                </a:solidFill>
                <a:latin typeface="Calibri"/>
                <a:ea typeface="ＭＳ Ｐゴシック"/>
              </a:rPr>
              <a:t>HDFS Features</a:t>
            </a:r>
            <a:endParaRPr/>
          </a:p>
        </p:txBody>
      </p:sp>
      <p:sp>
        <p:nvSpPr>
          <p:cNvPr id="113" name="CustomShape 2"/>
          <p:cNvSpPr/>
          <p:nvPr/>
        </p:nvSpPr>
        <p:spPr>
          <a:xfrm>
            <a:off x="457200" y="1600200"/>
            <a:ext cx="8227440" cy="4523760"/>
          </a:xfrm>
          <a:prstGeom prst="rect">
            <a:avLst/>
          </a:prstGeom>
          <a:noFill/>
          <a:ln>
            <a:noFill/>
          </a:ln>
        </p:spPr>
        <p:txBody>
          <a:bodyPr bIns="45000" lIns="90000" rIns="90000" tIns="45000"/>
          <a:p>
            <a:pPr>
              <a:lnSpc>
                <a:spcPct val="100000"/>
              </a:lnSpc>
              <a:buFont typeface="Arial"/>
              <a:buChar char="•"/>
            </a:pPr>
            <a:r>
              <a:rPr lang="en-US" sz="2400">
                <a:solidFill>
                  <a:srgbClr val="ffffff"/>
                </a:solidFill>
                <a:latin typeface="Calibri"/>
                <a:ea typeface="ＭＳ Ｐゴシック"/>
              </a:rPr>
              <a:t>Data Replication</a:t>
            </a:r>
            <a:endParaRPr/>
          </a:p>
          <a:p>
            <a:pPr>
              <a:lnSpc>
                <a:spcPct val="100000"/>
              </a:lnSpc>
              <a:buFont typeface="Arial"/>
              <a:buChar char="•"/>
            </a:pPr>
            <a:r>
              <a:rPr lang="en-US" sz="2400">
                <a:solidFill>
                  <a:srgbClr val="ffffff"/>
                </a:solidFill>
                <a:latin typeface="Calibri"/>
                <a:ea typeface="ＭＳ Ｐゴシック"/>
              </a:rPr>
              <a:t>Simple Coherence Model (write-once-read-many, 64MB blocks)</a:t>
            </a:r>
            <a:endParaRPr/>
          </a:p>
          <a:p>
            <a:pPr>
              <a:lnSpc>
                <a:spcPct val="100000"/>
              </a:lnSpc>
              <a:buFont typeface="Arial"/>
              <a:buChar char="•"/>
            </a:pPr>
            <a:r>
              <a:rPr lang="en-US" sz="2400">
                <a:solidFill>
                  <a:srgbClr val="ffffff"/>
                </a:solidFill>
                <a:latin typeface="Calibri"/>
                <a:ea typeface="ＭＳ Ｐゴシック"/>
              </a:rPr>
              <a:t>Replica Selection (while read, rack-aware)</a:t>
            </a:r>
            <a:endParaRPr/>
          </a:p>
          <a:p>
            <a:pPr>
              <a:lnSpc>
                <a:spcPct val="100000"/>
              </a:lnSpc>
              <a:buFont typeface="Arial"/>
              <a:buChar char="•"/>
            </a:pPr>
            <a:r>
              <a:rPr lang="en-US" sz="2400">
                <a:solidFill>
                  <a:srgbClr val="ffffff"/>
                </a:solidFill>
                <a:latin typeface="Calibri"/>
                <a:ea typeface="ＭＳ Ｐゴシック"/>
              </a:rPr>
              <a:t>Safemode</a:t>
            </a:r>
            <a:endParaRPr/>
          </a:p>
          <a:p>
            <a:pPr>
              <a:lnSpc>
                <a:spcPct val="100000"/>
              </a:lnSpc>
              <a:buFont typeface="Arial"/>
              <a:buChar char="•"/>
            </a:pPr>
            <a:r>
              <a:rPr lang="en-US" sz="2400">
                <a:solidFill>
                  <a:srgbClr val="ffffff"/>
                </a:solidFill>
                <a:latin typeface="Calibri"/>
                <a:ea typeface="ＭＳ Ｐゴシック"/>
              </a:rPr>
              <a:t>Data Disk Failure, Heartbeats and Re-Replication</a:t>
            </a:r>
            <a:endParaRPr/>
          </a:p>
          <a:p>
            <a:pPr>
              <a:lnSpc>
                <a:spcPct val="100000"/>
              </a:lnSpc>
              <a:buFont typeface="Arial"/>
              <a:buChar char="•"/>
            </a:pPr>
            <a:r>
              <a:rPr lang="en-US" sz="2400">
                <a:solidFill>
                  <a:srgbClr val="ffffff"/>
                </a:solidFill>
                <a:latin typeface="Calibri"/>
                <a:ea typeface="ＭＳ Ｐゴシック"/>
              </a:rPr>
              <a:t>Cluster Rebalancing</a:t>
            </a:r>
            <a:endParaRPr/>
          </a:p>
          <a:p>
            <a:pPr>
              <a:lnSpc>
                <a:spcPct val="100000"/>
              </a:lnSpc>
              <a:buFont typeface="Arial"/>
              <a:buChar char="•"/>
            </a:pPr>
            <a:r>
              <a:rPr lang="en-US" sz="2400">
                <a:solidFill>
                  <a:srgbClr val="ffffff"/>
                </a:solidFill>
                <a:latin typeface="Calibri"/>
                <a:ea typeface="ＭＳ Ｐゴシック"/>
              </a:rPr>
              <a:t>Data Integrity (checksums per block)</a:t>
            </a:r>
            <a:endParaRPr/>
          </a:p>
          <a:p>
            <a:pPr>
              <a:lnSpc>
                <a:spcPct val="100000"/>
              </a:lnSpc>
              <a:buFont typeface="Arial"/>
              <a:buChar char="•"/>
            </a:pPr>
            <a:r>
              <a:rPr lang="en-US" sz="2400">
                <a:solidFill>
                  <a:srgbClr val="ffffff"/>
                </a:solidFill>
                <a:latin typeface="Calibri"/>
                <a:ea typeface="ＭＳ Ｐゴシック"/>
              </a:rPr>
              <a:t>…</a:t>
            </a:r>
            <a:r>
              <a:rPr lang="en-US" sz="2400">
                <a:solidFill>
                  <a:srgbClr val="ffffff"/>
                </a:solidFill>
                <a:latin typeface="Calibri"/>
                <a:ea typeface="ＭＳ Ｐゴシック"/>
              </a:rPr>
              <a:t>.</a:t>
            </a:r>
            <a:endParaRPr/>
          </a:p>
          <a:p>
            <a:pPr>
              <a:lnSpc>
                <a:spcPct val="100000"/>
              </a:lnSpc>
            </a:pPr>
            <a:endParaRPr/>
          </a:p>
        </p:txBody>
      </p:sp>
    </p:spTree>
  </p:cSld>
  <p:timing>
    <p:tnLst>
      <p:par>
        <p:cTn dur="indefinite" id="23" nodeType="tmRoot" restart="never">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457200" y="274680"/>
            <a:ext cx="8227440" cy="1140840"/>
          </a:xfrm>
          <a:prstGeom prst="rect">
            <a:avLst/>
          </a:prstGeom>
          <a:noFill/>
          <a:ln>
            <a:noFill/>
          </a:ln>
        </p:spPr>
        <p:txBody>
          <a:bodyPr anchor="ctr" bIns="45000" lIns="90000" rIns="90000" tIns="45000"/>
          <a:p>
            <a:pPr algn="ctr">
              <a:lnSpc>
                <a:spcPct val="100000"/>
              </a:lnSpc>
            </a:pPr>
            <a:r>
              <a:rPr lang="en-US" sz="4400">
                <a:solidFill>
                  <a:srgbClr val="ffffff"/>
                </a:solidFill>
                <a:latin typeface="Calibri"/>
                <a:ea typeface="ＭＳ Ｐゴシック"/>
              </a:rPr>
              <a:t>HDFS Components</a:t>
            </a:r>
            <a:endParaRPr/>
          </a:p>
        </p:txBody>
      </p:sp>
      <p:sp>
        <p:nvSpPr>
          <p:cNvPr id="115" name="CustomShape 2"/>
          <p:cNvSpPr/>
          <p:nvPr/>
        </p:nvSpPr>
        <p:spPr>
          <a:xfrm>
            <a:off x="457200" y="1600200"/>
            <a:ext cx="8227440" cy="4523760"/>
          </a:xfrm>
          <a:prstGeom prst="rect">
            <a:avLst/>
          </a:prstGeom>
          <a:noFill/>
          <a:ln>
            <a:noFill/>
          </a:ln>
        </p:spPr>
        <p:txBody>
          <a:bodyPr bIns="45000" lIns="90000" rIns="90000" tIns="45000"/>
          <a:p>
            <a:pPr>
              <a:lnSpc>
                <a:spcPct val="100000"/>
              </a:lnSpc>
              <a:buFont typeface="Arial"/>
              <a:buChar char="•"/>
            </a:pPr>
            <a:r>
              <a:rPr lang="en-US" sz="2800">
                <a:solidFill>
                  <a:srgbClr val="ffffff"/>
                </a:solidFill>
                <a:latin typeface="Calibri"/>
                <a:ea typeface="ＭＳ Ｐゴシック"/>
              </a:rPr>
              <a:t>HDFS Components</a:t>
            </a:r>
            <a:endParaRPr/>
          </a:p>
          <a:p>
            <a:pPr lvl="1">
              <a:lnSpc>
                <a:spcPct val="100000"/>
              </a:lnSpc>
              <a:buSzPct val="25000"/>
              <a:buFont typeface="StarSymbol"/>
              <a:buChar char="l"/>
            </a:pPr>
            <a:r>
              <a:rPr lang="en-US" sz="2400">
                <a:solidFill>
                  <a:srgbClr val="ffffff"/>
                </a:solidFill>
                <a:latin typeface="Calibri"/>
                <a:ea typeface="ＭＳ Ｐゴシック"/>
              </a:rPr>
              <a:t>Name Node – software component that manages the meta data for the file system </a:t>
            </a:r>
            <a:endParaRPr/>
          </a:p>
          <a:p>
            <a:pPr lvl="1">
              <a:lnSpc>
                <a:spcPct val="100000"/>
              </a:lnSpc>
              <a:buSzPct val="25000"/>
              <a:buFont typeface="StarSymbol"/>
              <a:buChar char="l"/>
            </a:pPr>
            <a:r>
              <a:rPr lang="en-US" sz="2400">
                <a:solidFill>
                  <a:srgbClr val="ffffff"/>
                </a:solidFill>
                <a:latin typeface="Calibri"/>
                <a:ea typeface="ＭＳ Ｐゴシック"/>
              </a:rPr>
              <a:t>Data Node – software component that manages the actual storage for the files</a:t>
            </a:r>
            <a:endParaRPr/>
          </a:p>
          <a:p>
            <a:pPr lvl="1">
              <a:lnSpc>
                <a:spcPct val="100000"/>
              </a:lnSpc>
              <a:buSzPct val="25000"/>
              <a:buFont typeface="StarSymbol"/>
              <a:buChar char="l"/>
            </a:pPr>
            <a:r>
              <a:rPr lang="en-US" sz="2400">
                <a:solidFill>
                  <a:srgbClr val="ffffff"/>
                </a:solidFill>
                <a:latin typeface="Calibri"/>
                <a:ea typeface="ＭＳ Ｐゴシック"/>
              </a:rPr>
              <a:t>Secondary Name Node – explained later</a:t>
            </a:r>
            <a:endParaRPr/>
          </a:p>
          <a:p>
            <a:pPr>
              <a:lnSpc>
                <a:spcPct val="100000"/>
              </a:lnSpc>
            </a:pPr>
            <a:endParaRPr/>
          </a:p>
        </p:txBody>
      </p:sp>
    </p:spTree>
  </p:cSld>
  <p:timing>
    <p:tnLst>
      <p:par>
        <p:cTn dur="indefinite" id="25" nodeType="tmRoot" restart="never">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57200" y="274320"/>
            <a:ext cx="8227440" cy="1140840"/>
          </a:xfrm>
          <a:prstGeom prst="rect">
            <a:avLst/>
          </a:prstGeom>
          <a:noFill/>
          <a:ln>
            <a:noFill/>
          </a:ln>
        </p:spPr>
        <p:txBody>
          <a:bodyPr anchor="ctr" bIns="0" lIns="0" rIns="0" tIns="0" wrap="none"/>
          <a:p>
            <a:pPr algn="ctr">
              <a:lnSpc>
                <a:spcPct val="100000"/>
              </a:lnSpc>
            </a:pPr>
            <a:r>
              <a:rPr lang="en-US" sz="4400">
                <a:solidFill>
                  <a:srgbClr val="ffffff"/>
                </a:solidFill>
              </a:rPr>
              <a:t>	</a:t>
            </a:r>
            <a:r>
              <a:rPr lang="en-US" sz="4400">
                <a:solidFill>
                  <a:srgbClr val="ffffff"/>
                </a:solidFill>
              </a:rPr>
              <a:t>HDFS Architecture</a:t>
            </a:r>
            <a:endParaRPr/>
          </a:p>
        </p:txBody>
      </p:sp>
      <p:pic>
        <p:nvPicPr>
          <p:cNvPr descr="" id="117" name=""/>
          <p:cNvPicPr/>
          <p:nvPr/>
        </p:nvPicPr>
        <p:blipFill>
          <a:blip r:embed="rId1"/>
          <a:stretch>
            <a:fillRect/>
          </a:stretch>
        </p:blipFill>
        <p:spPr>
          <a:xfrm rot="21588600">
            <a:off x="1377000" y="1518120"/>
            <a:ext cx="6515640" cy="4502160"/>
          </a:xfrm>
          <a:prstGeom prst="rect">
            <a:avLst/>
          </a:prstGeom>
          <a:ln>
            <a:noFill/>
          </a:ln>
        </p:spPr>
      </p:pic>
    </p:spTree>
  </p:cSld>
  <p:timing>
    <p:tnLst>
      <p:par>
        <p:cTn dur="indefinite" id="27" nodeType="tmRoot" restart="never">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457200" y="274680"/>
            <a:ext cx="8227440" cy="1140840"/>
          </a:xfrm>
          <a:prstGeom prst="rect">
            <a:avLst/>
          </a:prstGeom>
          <a:noFill/>
          <a:ln>
            <a:noFill/>
          </a:ln>
        </p:spPr>
        <p:txBody>
          <a:bodyPr anchor="ctr" bIns="0" lIns="0" rIns="0" tIns="0" wrap="none"/>
          <a:p>
            <a:pPr algn="ctr">
              <a:lnSpc>
                <a:spcPct val="100000"/>
              </a:lnSpc>
            </a:pPr>
            <a:r>
              <a:rPr lang="en-US"/>
              <a:t>	</a:t>
            </a:r>
            <a:r>
              <a:rPr lang="en-US" sz="4400">
                <a:solidFill>
                  <a:srgbClr val="ffffff"/>
                </a:solidFill>
              </a:rPr>
              <a:t>HDFS NameNode</a:t>
            </a:r>
            <a:endParaRPr/>
          </a:p>
        </p:txBody>
      </p:sp>
      <p:pic>
        <p:nvPicPr>
          <p:cNvPr descr="" id="119" name=""/>
          <p:cNvPicPr/>
          <p:nvPr/>
        </p:nvPicPr>
        <p:blipFill>
          <a:blip r:embed="rId1"/>
          <a:stretch>
            <a:fillRect/>
          </a:stretch>
        </p:blipFill>
        <p:spPr>
          <a:xfrm>
            <a:off x="1863360" y="1599480"/>
            <a:ext cx="5632920" cy="4523760"/>
          </a:xfrm>
          <a:prstGeom prst="rect">
            <a:avLst/>
          </a:prstGeom>
          <a:ln>
            <a:noFill/>
          </a:ln>
        </p:spPr>
      </p:pic>
    </p:spTree>
  </p:cSld>
  <p:timing>
    <p:tnLst>
      <p:par>
        <p:cTn dur="indefinite" id="29" nodeType="tmRoot" restart="never">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274680"/>
            <a:ext cx="8227440" cy="1140840"/>
          </a:xfrm>
          <a:prstGeom prst="rect">
            <a:avLst/>
          </a:prstGeom>
          <a:noFill/>
          <a:ln>
            <a:noFill/>
          </a:ln>
        </p:spPr>
        <p:txBody>
          <a:bodyPr anchor="ctr" bIns="0" lIns="0" rIns="0" tIns="0" wrap="none"/>
          <a:p>
            <a:pPr algn="ctr">
              <a:lnSpc>
                <a:spcPct val="100000"/>
              </a:lnSpc>
            </a:pPr>
            <a:r>
              <a:rPr lang="en-US"/>
              <a:t>	</a:t>
            </a:r>
            <a:r>
              <a:rPr lang="en-US" sz="4400">
                <a:solidFill>
                  <a:srgbClr val="ffffff"/>
                </a:solidFill>
              </a:rPr>
              <a:t>HDFS Secondary Name Node</a:t>
            </a:r>
            <a:endParaRPr/>
          </a:p>
        </p:txBody>
      </p:sp>
      <p:pic>
        <p:nvPicPr>
          <p:cNvPr descr="" id="121" name=""/>
          <p:cNvPicPr/>
          <p:nvPr/>
        </p:nvPicPr>
        <p:blipFill>
          <a:blip r:embed="rId1"/>
          <a:stretch>
            <a:fillRect/>
          </a:stretch>
        </p:blipFill>
        <p:spPr>
          <a:xfrm>
            <a:off x="2103120" y="1920240"/>
            <a:ext cx="5141520" cy="3264840"/>
          </a:xfrm>
          <a:prstGeom prst="rect">
            <a:avLst/>
          </a:prstGeom>
          <a:ln>
            <a:noFill/>
          </a:ln>
        </p:spPr>
      </p:pic>
    </p:spTree>
  </p:cSld>
  <p:timing>
    <p:tnLst>
      <p:par>
        <p:cTn dur="indefinite" id="31" nodeType="tmRoot" restart="never">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457200" y="274680"/>
            <a:ext cx="8227440" cy="1140840"/>
          </a:xfrm>
          <a:prstGeom prst="rect">
            <a:avLst/>
          </a:prstGeom>
          <a:noFill/>
          <a:ln>
            <a:noFill/>
          </a:ln>
        </p:spPr>
        <p:txBody>
          <a:bodyPr anchor="ctr" bIns="0" lIns="0" rIns="0" tIns="0" wrap="none"/>
          <a:p>
            <a:pPr algn="ctr">
              <a:lnSpc>
                <a:spcPct val="100000"/>
              </a:lnSpc>
            </a:pPr>
            <a:r>
              <a:rPr lang="en-US" sz="4400">
                <a:solidFill>
                  <a:srgbClr val="ffffff"/>
                </a:solidFill>
              </a:rPr>
              <a:t>	</a:t>
            </a:r>
            <a:r>
              <a:rPr lang="en-US" sz="4400">
                <a:solidFill>
                  <a:srgbClr val="ffffff"/>
                </a:solidFill>
              </a:rPr>
              <a:t>NoSQL</a:t>
            </a:r>
            <a:endParaRPr/>
          </a:p>
        </p:txBody>
      </p:sp>
      <p:sp>
        <p:nvSpPr>
          <p:cNvPr id="123" name="CustomShape 2"/>
          <p:cNvSpPr/>
          <p:nvPr/>
        </p:nvSpPr>
        <p:spPr>
          <a:xfrm>
            <a:off x="361440" y="1463040"/>
            <a:ext cx="8233920" cy="2321280"/>
          </a:xfrm>
          <a:prstGeom prst="rect">
            <a:avLst/>
          </a:prstGeom>
          <a:noFill/>
          <a:ln>
            <a:noFill/>
          </a:ln>
        </p:spPr>
      </p:sp>
      <p:sp>
        <p:nvSpPr>
          <p:cNvPr id="124" name="TextShape 3"/>
          <p:cNvSpPr txBox="1"/>
          <p:nvPr/>
        </p:nvSpPr>
        <p:spPr>
          <a:xfrm>
            <a:off x="365760" y="1335600"/>
            <a:ext cx="7955280" cy="2322000"/>
          </a:xfrm>
          <a:prstGeom prst="rect">
            <a:avLst/>
          </a:prstGeom>
        </p:spPr>
        <p:txBody>
          <a:bodyPr bIns="45000" lIns="90000" rIns="90000" tIns="45000" wrap="none"/>
          <a:p>
            <a:pPr>
              <a:lnSpc>
                <a:spcPct val="100000"/>
              </a:lnSpc>
              <a:buFont typeface="Arial"/>
              <a:buChar char="•"/>
            </a:pPr>
            <a:r>
              <a:rPr lang="en-US" sz="2400">
                <a:solidFill>
                  <a:srgbClr val="ffffff"/>
                </a:solidFill>
                <a:latin typeface="Calibri"/>
              </a:rPr>
              <a:t>Stands for </a:t>
            </a:r>
            <a:r>
              <a:rPr b="1" lang="en-US" sz="2400">
                <a:solidFill>
                  <a:srgbClr val="ffffff"/>
                </a:solidFill>
                <a:latin typeface="Calibri"/>
              </a:rPr>
              <a:t>N</a:t>
            </a:r>
            <a:r>
              <a:rPr lang="en-US" sz="2400">
                <a:solidFill>
                  <a:srgbClr val="ffffff"/>
                </a:solidFill>
                <a:latin typeface="Calibri"/>
              </a:rPr>
              <a:t>ot </a:t>
            </a:r>
            <a:r>
              <a:rPr b="1" lang="en-US" sz="2400">
                <a:solidFill>
                  <a:srgbClr val="ffffff"/>
                </a:solidFill>
                <a:latin typeface="Calibri"/>
              </a:rPr>
              <a:t>O</a:t>
            </a:r>
            <a:r>
              <a:rPr lang="en-US" sz="2400">
                <a:solidFill>
                  <a:srgbClr val="ffffff"/>
                </a:solidFill>
                <a:latin typeface="Calibri"/>
              </a:rPr>
              <a:t>nly </a:t>
            </a:r>
            <a:r>
              <a:rPr b="1" lang="en-US" sz="2400">
                <a:solidFill>
                  <a:srgbClr val="ffffff"/>
                </a:solidFill>
                <a:latin typeface="Calibri"/>
              </a:rPr>
              <a:t>SQL</a:t>
            </a:r>
            <a:endParaRPr/>
          </a:p>
          <a:p>
            <a:pPr>
              <a:lnSpc>
                <a:spcPct val="100000"/>
              </a:lnSpc>
              <a:buFont typeface="Arial"/>
              <a:buChar char="•"/>
            </a:pPr>
            <a:r>
              <a:rPr lang="en-US" sz="2400">
                <a:solidFill>
                  <a:srgbClr val="ffffff"/>
                </a:solidFill>
                <a:latin typeface="Calibri"/>
              </a:rPr>
              <a:t>Class of non-relational data storage systems</a:t>
            </a:r>
            <a:endParaRPr/>
          </a:p>
          <a:p>
            <a:pPr>
              <a:lnSpc>
                <a:spcPct val="100000"/>
              </a:lnSpc>
              <a:buFont typeface="Arial"/>
              <a:buChar char="•"/>
            </a:pPr>
            <a:r>
              <a:rPr lang="en-US" sz="2400">
                <a:solidFill>
                  <a:srgbClr val="ffffff"/>
                </a:solidFill>
                <a:latin typeface="Calibri"/>
              </a:rPr>
              <a:t>Usually do not require a fixed table schema nor do they use the concept of joins</a:t>
            </a:r>
            <a:endParaRPr/>
          </a:p>
          <a:p>
            <a:pPr>
              <a:lnSpc>
                <a:spcPct val="100000"/>
              </a:lnSpc>
              <a:buFont typeface="Arial"/>
              <a:buChar char="•"/>
            </a:pPr>
            <a:r>
              <a:rPr lang="en-US" sz="2400">
                <a:solidFill>
                  <a:srgbClr val="ffffff"/>
                </a:solidFill>
                <a:latin typeface="Calibri"/>
              </a:rPr>
              <a:t>All NoSQL offerings relax one or more of the ACID properties (will talk about the CAP theorem)</a:t>
            </a:r>
            <a:endParaRPr/>
          </a:p>
        </p:txBody>
      </p:sp>
    </p:spTree>
  </p:cSld>
  <p:timing>
    <p:tnLst>
      <p:par>
        <p:cTn dur="indefinite" id="33" nodeType="tmRoot" restart="never">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457200" y="274320"/>
            <a:ext cx="8227440" cy="114084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Dynamo and BigTable</a:t>
            </a:r>
            <a:endParaRPr/>
          </a:p>
        </p:txBody>
      </p:sp>
      <p:sp>
        <p:nvSpPr>
          <p:cNvPr id="126" name="CustomShape 2"/>
          <p:cNvSpPr/>
          <p:nvPr/>
        </p:nvSpPr>
        <p:spPr>
          <a:xfrm>
            <a:off x="457200" y="1457280"/>
            <a:ext cx="8319240" cy="2838600"/>
          </a:xfrm>
          <a:prstGeom prst="rect">
            <a:avLst/>
          </a:prstGeom>
          <a:noFill/>
          <a:ln>
            <a:noFill/>
          </a:ln>
        </p:spPr>
        <p:txBody>
          <a:bodyPr bIns="45000" lIns="90000" rIns="90000" tIns="45000" wrap="none"/>
          <a:p>
            <a:pPr>
              <a:lnSpc>
                <a:spcPct val="100000"/>
              </a:lnSpc>
              <a:buSzPct val="25000"/>
              <a:buFont typeface="StarSymbol"/>
              <a:buChar char="l"/>
            </a:pPr>
            <a:r>
              <a:rPr lang="en-US" sz="2400">
                <a:solidFill>
                  <a:srgbClr val="ffffff"/>
                </a:solidFill>
                <a:latin typeface="Calibri"/>
              </a:rPr>
              <a:t>Three major papers were the seeds of the NoSQL movement</a:t>
            </a:r>
            <a:endParaRPr/>
          </a:p>
          <a:p>
            <a:pPr lvl="1">
              <a:lnSpc>
                <a:spcPct val="100000"/>
              </a:lnSpc>
              <a:buSzPct val="25000"/>
              <a:buFont typeface="StarSymbol"/>
              <a:buChar char="l"/>
            </a:pPr>
            <a:r>
              <a:rPr b="1" lang="en-US" sz="2200">
                <a:solidFill>
                  <a:srgbClr val="ffffff"/>
                </a:solidFill>
                <a:latin typeface="Calibri"/>
              </a:rPr>
              <a:t>BigTable (Google)</a:t>
            </a:r>
            <a:endParaRPr/>
          </a:p>
          <a:p>
            <a:pPr lvl="1">
              <a:lnSpc>
                <a:spcPct val="100000"/>
              </a:lnSpc>
              <a:buSzPct val="25000"/>
              <a:buFont typeface="StarSymbol"/>
              <a:buChar char="l"/>
            </a:pPr>
            <a:r>
              <a:rPr b="1" lang="en-US" sz="2200">
                <a:solidFill>
                  <a:srgbClr val="ffffff"/>
                </a:solidFill>
                <a:latin typeface="Calibri"/>
              </a:rPr>
              <a:t>Dynamo (Amazon)</a:t>
            </a:r>
            <a:endParaRPr/>
          </a:p>
          <a:p>
            <a:pPr lvl="2">
              <a:lnSpc>
                <a:spcPct val="100000"/>
              </a:lnSpc>
              <a:buSzPct val="25000"/>
              <a:buFont typeface="StarSymbol"/>
              <a:buChar char="l"/>
            </a:pPr>
            <a:r>
              <a:rPr lang="en-US" sz="2000">
                <a:solidFill>
                  <a:srgbClr val="ffffff"/>
                </a:solidFill>
                <a:latin typeface="Calibri"/>
              </a:rPr>
              <a:t>Gossip protocol (discovery and error detection)</a:t>
            </a:r>
            <a:endParaRPr/>
          </a:p>
          <a:p>
            <a:pPr lvl="2">
              <a:lnSpc>
                <a:spcPct val="100000"/>
              </a:lnSpc>
              <a:buSzPct val="25000"/>
              <a:buFont typeface="StarSymbol"/>
              <a:buChar char="l"/>
            </a:pPr>
            <a:r>
              <a:rPr lang="en-US" sz="2000">
                <a:solidFill>
                  <a:srgbClr val="ffffff"/>
                </a:solidFill>
                <a:latin typeface="Calibri"/>
              </a:rPr>
              <a:t>Distributed key-value data store</a:t>
            </a:r>
            <a:endParaRPr/>
          </a:p>
          <a:p>
            <a:pPr lvl="2">
              <a:lnSpc>
                <a:spcPct val="100000"/>
              </a:lnSpc>
              <a:buSzPct val="25000"/>
              <a:buFont typeface="StarSymbol"/>
              <a:buChar char="l"/>
            </a:pPr>
            <a:r>
              <a:rPr lang="en-US" sz="2000">
                <a:solidFill>
                  <a:srgbClr val="ffffff"/>
                </a:solidFill>
                <a:latin typeface="Calibri"/>
              </a:rPr>
              <a:t>Eventual consistency</a:t>
            </a:r>
            <a:endParaRPr/>
          </a:p>
          <a:p>
            <a:pPr lvl="1">
              <a:lnSpc>
                <a:spcPct val="100000"/>
              </a:lnSpc>
              <a:buSzPct val="25000"/>
              <a:buFont typeface="StarSymbol"/>
              <a:buChar char="l"/>
            </a:pPr>
            <a:r>
              <a:rPr b="1" lang="en-US" sz="2400">
                <a:solidFill>
                  <a:srgbClr val="ffffff"/>
                </a:solidFill>
                <a:latin typeface="Calibri"/>
              </a:rPr>
              <a:t>CAP Theorem </a:t>
            </a:r>
            <a:r>
              <a:rPr i="1" lang="en-US" sz="2400">
                <a:solidFill>
                  <a:srgbClr val="ffffff"/>
                </a:solidFill>
                <a:latin typeface="Calibri"/>
              </a:rPr>
              <a:t>(Consistency/Availability/Partition Tolerance)</a:t>
            </a:r>
            <a:endParaRPr/>
          </a:p>
        </p:txBody>
      </p:sp>
    </p:spTree>
  </p:cSld>
  <p:timing>
    <p:tnLst>
      <p:par>
        <p:cTn dur="indefinite" id="35" nodeType="tmRoot" restart="never">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457200" y="321120"/>
            <a:ext cx="8227440" cy="114084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What kinds of NoSQL</a:t>
            </a:r>
            <a:endParaRPr/>
          </a:p>
        </p:txBody>
      </p:sp>
      <p:sp>
        <p:nvSpPr>
          <p:cNvPr id="128" name="CustomShape 2"/>
          <p:cNvSpPr/>
          <p:nvPr/>
        </p:nvSpPr>
        <p:spPr>
          <a:xfrm>
            <a:off x="457200" y="1457280"/>
            <a:ext cx="8319240" cy="4590360"/>
          </a:xfrm>
          <a:prstGeom prst="rect">
            <a:avLst/>
          </a:prstGeom>
          <a:noFill/>
          <a:ln>
            <a:noFill/>
          </a:ln>
        </p:spPr>
      </p:sp>
      <p:sp>
        <p:nvSpPr>
          <p:cNvPr id="129" name="CustomShape 3"/>
          <p:cNvSpPr/>
          <p:nvPr/>
        </p:nvSpPr>
        <p:spPr>
          <a:xfrm>
            <a:off x="1947240" y="1371600"/>
            <a:ext cx="7653600" cy="3890160"/>
          </a:xfrm>
          <a:prstGeom prst="rect">
            <a:avLst/>
          </a:prstGeom>
          <a:noFill/>
          <a:ln>
            <a:noFill/>
          </a:ln>
        </p:spPr>
        <p:txBody>
          <a:bodyPr bIns="45000" lIns="90000" rIns="90000" tIns="45000" wrap="none"/>
          <a:p>
            <a:pPr>
              <a:lnSpc>
                <a:spcPct val="100000"/>
              </a:lnSpc>
              <a:buSzPct val="25000"/>
              <a:buFont typeface="StarSymbol"/>
              <a:buChar char="l"/>
            </a:pPr>
            <a:r>
              <a:rPr b="1" lang="en-US">
                <a:solidFill>
                  <a:srgbClr val="ffffff"/>
                </a:solidFill>
              </a:rPr>
              <a:t>NoSQL solutions fall into two major areas:</a:t>
            </a:r>
            <a:endParaRPr/>
          </a:p>
          <a:p>
            <a:pPr lvl="1">
              <a:lnSpc>
                <a:spcPct val="100000"/>
              </a:lnSpc>
              <a:buSzPct val="25000"/>
              <a:buFont typeface="StarSymbol"/>
              <a:buChar char="l"/>
            </a:pPr>
            <a:r>
              <a:rPr b="1" lang="en-US">
                <a:solidFill>
                  <a:srgbClr val="ffffff"/>
                </a:solidFill>
              </a:rPr>
              <a:t>Key/Value or ‘the big hash table’</a:t>
            </a:r>
            <a:r>
              <a:rPr lang="en-US">
                <a:solidFill>
                  <a:srgbClr val="ffffff"/>
                </a:solidFill>
              </a:rPr>
              <a:t>.</a:t>
            </a:r>
            <a:endParaRPr/>
          </a:p>
          <a:p>
            <a:pPr lvl="2">
              <a:lnSpc>
                <a:spcPct val="100000"/>
              </a:lnSpc>
              <a:buSzPct val="25000"/>
              <a:buFont typeface="StarSymbol"/>
              <a:buChar char="l"/>
            </a:pPr>
            <a:r>
              <a:rPr lang="en-US">
                <a:solidFill>
                  <a:srgbClr val="ffffff"/>
                </a:solidFill>
              </a:rPr>
              <a:t>Amazon S3 (Dynamo)</a:t>
            </a:r>
            <a:endParaRPr/>
          </a:p>
          <a:p>
            <a:pPr lvl="2">
              <a:lnSpc>
                <a:spcPct val="100000"/>
              </a:lnSpc>
              <a:buSzPct val="25000"/>
              <a:buFont typeface="StarSymbol"/>
              <a:buChar char="l"/>
            </a:pPr>
            <a:r>
              <a:rPr lang="en-US">
                <a:solidFill>
                  <a:srgbClr val="ffffff"/>
                </a:solidFill>
              </a:rPr>
              <a:t>Voldemort</a:t>
            </a:r>
            <a:endParaRPr/>
          </a:p>
          <a:p>
            <a:pPr lvl="2">
              <a:lnSpc>
                <a:spcPct val="100000"/>
              </a:lnSpc>
              <a:buSzPct val="25000"/>
              <a:buFont typeface="StarSymbol"/>
              <a:buChar char="l"/>
            </a:pPr>
            <a:r>
              <a:rPr lang="en-US">
                <a:solidFill>
                  <a:srgbClr val="ffffff"/>
                </a:solidFill>
              </a:rPr>
              <a:t>Scalaris</a:t>
            </a:r>
            <a:endParaRPr/>
          </a:p>
          <a:p>
            <a:pPr lvl="2">
              <a:lnSpc>
                <a:spcPct val="100000"/>
              </a:lnSpc>
              <a:buSzPct val="25000"/>
              <a:buFont typeface="StarSymbol"/>
              <a:buChar char="l"/>
            </a:pPr>
            <a:r>
              <a:rPr lang="en-US">
                <a:solidFill>
                  <a:srgbClr val="ffffff"/>
                </a:solidFill>
              </a:rPr>
              <a:t>Memcached (in-memory key/value store)</a:t>
            </a:r>
            <a:endParaRPr/>
          </a:p>
          <a:p>
            <a:pPr lvl="2">
              <a:lnSpc>
                <a:spcPct val="100000"/>
              </a:lnSpc>
              <a:buSzPct val="25000"/>
              <a:buFont typeface="StarSymbol"/>
              <a:buChar char="l"/>
            </a:pPr>
            <a:r>
              <a:rPr lang="en-US">
                <a:solidFill>
                  <a:srgbClr val="ffffff"/>
                </a:solidFill>
              </a:rPr>
              <a:t>Redis </a:t>
            </a:r>
            <a:endParaRPr/>
          </a:p>
          <a:p>
            <a:pPr lvl="1">
              <a:lnSpc>
                <a:spcPct val="100000"/>
              </a:lnSpc>
              <a:buSzPct val="25000"/>
              <a:buFont typeface="StarSymbol"/>
              <a:buChar char="l"/>
            </a:pPr>
            <a:r>
              <a:rPr b="1" lang="en-US">
                <a:solidFill>
                  <a:srgbClr val="ffffff"/>
                </a:solidFill>
              </a:rPr>
              <a:t>Schema-less which comes in multiple flavors, column-based, document-based or graph-based</a:t>
            </a:r>
            <a:r>
              <a:rPr lang="en-US">
                <a:solidFill>
                  <a:srgbClr val="ffffff"/>
                </a:solidFill>
              </a:rPr>
              <a:t>.</a:t>
            </a:r>
            <a:endParaRPr/>
          </a:p>
          <a:p>
            <a:pPr lvl="2">
              <a:lnSpc>
                <a:spcPct val="100000"/>
              </a:lnSpc>
              <a:buSzPct val="25000"/>
              <a:buFont typeface="StarSymbol"/>
              <a:buChar char="l"/>
            </a:pPr>
            <a:r>
              <a:rPr lang="en-US">
                <a:solidFill>
                  <a:srgbClr val="ffffff"/>
                </a:solidFill>
              </a:rPr>
              <a:t>Cassandra (column-based)</a:t>
            </a:r>
            <a:endParaRPr/>
          </a:p>
          <a:p>
            <a:pPr lvl="2">
              <a:lnSpc>
                <a:spcPct val="100000"/>
              </a:lnSpc>
              <a:buSzPct val="25000"/>
              <a:buFont typeface="StarSymbol"/>
              <a:buChar char="l"/>
            </a:pPr>
            <a:r>
              <a:rPr lang="en-US">
                <a:solidFill>
                  <a:srgbClr val="ffffff"/>
                </a:solidFill>
              </a:rPr>
              <a:t>CouchDB (document-based)</a:t>
            </a:r>
            <a:endParaRPr/>
          </a:p>
          <a:p>
            <a:pPr lvl="2">
              <a:lnSpc>
                <a:spcPct val="100000"/>
              </a:lnSpc>
              <a:buSzPct val="25000"/>
              <a:buFont typeface="StarSymbol"/>
              <a:buChar char="l"/>
            </a:pPr>
            <a:r>
              <a:rPr lang="en-US">
                <a:solidFill>
                  <a:srgbClr val="ffffff"/>
                </a:solidFill>
              </a:rPr>
              <a:t>MongoDB(document-based)</a:t>
            </a:r>
            <a:endParaRPr/>
          </a:p>
          <a:p>
            <a:pPr lvl="2">
              <a:lnSpc>
                <a:spcPct val="100000"/>
              </a:lnSpc>
              <a:buSzPct val="25000"/>
              <a:buFont typeface="StarSymbol"/>
              <a:buChar char="l"/>
            </a:pPr>
            <a:r>
              <a:rPr lang="en-US">
                <a:solidFill>
                  <a:srgbClr val="ffffff"/>
                </a:solidFill>
              </a:rPr>
              <a:t>Neo4J (graph-based)</a:t>
            </a:r>
            <a:endParaRPr/>
          </a:p>
          <a:p>
            <a:pPr lvl="2">
              <a:lnSpc>
                <a:spcPct val="100000"/>
              </a:lnSpc>
              <a:buSzPct val="25000"/>
              <a:buFont typeface="StarSymbol"/>
              <a:buChar char="l"/>
            </a:pPr>
            <a:r>
              <a:rPr lang="en-US">
                <a:solidFill>
                  <a:srgbClr val="ffffff"/>
                </a:solidFill>
              </a:rPr>
              <a:t>HBase (column-based)</a:t>
            </a:r>
            <a:endParaRPr/>
          </a:p>
        </p:txBody>
      </p:sp>
    </p:spTree>
  </p:cSld>
  <p:timing>
    <p:tnLst>
      <p:par>
        <p:cTn dur="indefinite" id="37" nodeType="tmRoot" restart="never">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457200" y="274680"/>
            <a:ext cx="8227440" cy="1140840"/>
          </a:xfrm>
          <a:prstGeom prst="rect">
            <a:avLst/>
          </a:prstGeom>
          <a:noFill/>
          <a:ln>
            <a:noFill/>
          </a:ln>
        </p:spPr>
        <p:txBody>
          <a:bodyPr anchor="ctr" bIns="45000" lIns="90000" rIns="90000" tIns="45000"/>
          <a:p>
            <a:pPr algn="ctr">
              <a:lnSpc>
                <a:spcPct val="100000"/>
              </a:lnSpc>
            </a:pPr>
            <a:r>
              <a:rPr lang="en-US" sz="4400">
                <a:solidFill>
                  <a:srgbClr val="ffffff"/>
                </a:solidFill>
                <a:latin typeface="Calibri"/>
                <a:ea typeface="ＭＳ Ｐゴシック"/>
              </a:rPr>
              <a:t>Hadoop and HBase</a:t>
            </a:r>
            <a:endParaRPr/>
          </a:p>
        </p:txBody>
      </p:sp>
      <p:sp>
        <p:nvSpPr>
          <p:cNvPr id="82" name="CustomShape 2"/>
          <p:cNvSpPr/>
          <p:nvPr/>
        </p:nvSpPr>
        <p:spPr>
          <a:xfrm>
            <a:off x="457200" y="1600200"/>
            <a:ext cx="8227440" cy="4523760"/>
          </a:xfrm>
          <a:prstGeom prst="rect">
            <a:avLst/>
          </a:prstGeom>
          <a:noFill/>
          <a:ln>
            <a:noFill/>
          </a:ln>
        </p:spPr>
        <p:txBody>
          <a:bodyPr bIns="45000" lIns="90000" rIns="90000" tIns="45000"/>
          <a:p>
            <a:pPr>
              <a:lnSpc>
                <a:spcPct val="100000"/>
              </a:lnSpc>
              <a:buFont typeface="Arial"/>
              <a:buChar char="•"/>
            </a:pPr>
            <a:r>
              <a:rPr lang="en-US" sz="2800">
                <a:solidFill>
                  <a:srgbClr val="ffffff"/>
                </a:solidFill>
                <a:latin typeface="Calibri"/>
                <a:ea typeface="ＭＳ Ｐゴシック"/>
              </a:rPr>
              <a:t>Hadoop</a:t>
            </a:r>
            <a:endParaRPr/>
          </a:p>
          <a:p>
            <a:pPr lvl="1">
              <a:lnSpc>
                <a:spcPct val="100000"/>
              </a:lnSpc>
              <a:buSzPct val="25000"/>
              <a:buFont typeface="StarSymbol"/>
              <a:buChar char="l"/>
            </a:pPr>
            <a:r>
              <a:rPr lang="en-US" sz="2400">
                <a:solidFill>
                  <a:srgbClr val="ffffff"/>
                </a:solidFill>
                <a:latin typeface="Calibri"/>
                <a:ea typeface="ＭＳ Ｐゴシック"/>
              </a:rPr>
              <a:t>What is map-reduce?</a:t>
            </a:r>
            <a:endParaRPr/>
          </a:p>
          <a:p>
            <a:pPr lvl="1">
              <a:lnSpc>
                <a:spcPct val="100000"/>
              </a:lnSpc>
              <a:buSzPct val="25000"/>
              <a:buFont typeface="StarSymbol"/>
              <a:buChar char="l"/>
            </a:pPr>
            <a:r>
              <a:rPr lang="en-US" sz="2400">
                <a:solidFill>
                  <a:srgbClr val="ffffff"/>
                </a:solidFill>
                <a:latin typeface="Calibri"/>
                <a:ea typeface="ＭＳ Ｐゴシック"/>
              </a:rPr>
              <a:t>What is Hadoop?</a:t>
            </a:r>
            <a:endParaRPr/>
          </a:p>
          <a:p>
            <a:pPr lvl="1">
              <a:lnSpc>
                <a:spcPct val="100000"/>
              </a:lnSpc>
              <a:buSzPct val="25000"/>
              <a:buFont typeface="StarSymbol"/>
              <a:buChar char="l"/>
            </a:pPr>
            <a:r>
              <a:rPr lang="en-US" sz="2400">
                <a:solidFill>
                  <a:srgbClr val="ffffff"/>
                </a:solidFill>
                <a:latin typeface="Calibri"/>
                <a:ea typeface="ＭＳ Ｐゴシック"/>
              </a:rPr>
              <a:t>What is HDFS?</a:t>
            </a:r>
            <a:endParaRPr/>
          </a:p>
          <a:p>
            <a:pPr>
              <a:lnSpc>
                <a:spcPct val="100000"/>
              </a:lnSpc>
              <a:buFont typeface="Arial"/>
              <a:buChar char="•"/>
            </a:pPr>
            <a:r>
              <a:rPr lang="en-US" sz="2800">
                <a:solidFill>
                  <a:srgbClr val="ffffff"/>
                </a:solidFill>
                <a:latin typeface="Calibri"/>
                <a:ea typeface="ＭＳ Ｐゴシック"/>
              </a:rPr>
              <a:t>HBase</a:t>
            </a:r>
            <a:endParaRPr/>
          </a:p>
          <a:p>
            <a:pPr lvl="1">
              <a:lnSpc>
                <a:spcPct val="100000"/>
              </a:lnSpc>
              <a:buSzPct val="25000"/>
              <a:buFont typeface="StarSymbol"/>
              <a:buChar char="l"/>
            </a:pPr>
            <a:r>
              <a:rPr lang="en-US" sz="2400">
                <a:solidFill>
                  <a:srgbClr val="ffffff"/>
                </a:solidFill>
                <a:latin typeface="Calibri"/>
                <a:ea typeface="ＭＳ Ｐゴシック"/>
              </a:rPr>
              <a:t>What are noSQL databases?</a:t>
            </a:r>
            <a:endParaRPr/>
          </a:p>
          <a:p>
            <a:pPr lvl="1">
              <a:lnSpc>
                <a:spcPct val="100000"/>
              </a:lnSpc>
              <a:buSzPct val="25000"/>
              <a:buFont typeface="StarSymbol"/>
              <a:buChar char="l"/>
            </a:pPr>
            <a:r>
              <a:rPr lang="en-US" sz="2400">
                <a:solidFill>
                  <a:srgbClr val="ffffff"/>
                </a:solidFill>
                <a:latin typeface="Calibri"/>
                <a:ea typeface="ＭＳ Ｐゴシック"/>
              </a:rPr>
              <a:t>What  is Hbase? </a:t>
            </a:r>
            <a:endParaRPr/>
          </a:p>
          <a:p>
            <a:pPr>
              <a:lnSpc>
                <a:spcPct val="100000"/>
              </a:lnSpc>
            </a:pPr>
            <a:endParaRPr/>
          </a:p>
        </p:txBody>
      </p:sp>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457200" y="274320"/>
            <a:ext cx="8227440" cy="114084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HBase</a:t>
            </a:r>
            <a:endParaRPr/>
          </a:p>
        </p:txBody>
      </p:sp>
      <p:sp>
        <p:nvSpPr>
          <p:cNvPr id="131" name="CustomShape 2"/>
          <p:cNvSpPr/>
          <p:nvPr/>
        </p:nvSpPr>
        <p:spPr>
          <a:xfrm>
            <a:off x="457200" y="1457280"/>
            <a:ext cx="8319240" cy="2838600"/>
          </a:xfrm>
          <a:prstGeom prst="rect">
            <a:avLst/>
          </a:prstGeom>
          <a:noFill/>
          <a:ln>
            <a:noFill/>
          </a:ln>
        </p:spPr>
      </p:sp>
      <p:sp>
        <p:nvSpPr>
          <p:cNvPr id="132" name="CustomShape 3"/>
          <p:cNvSpPr/>
          <p:nvPr/>
        </p:nvSpPr>
        <p:spPr>
          <a:xfrm>
            <a:off x="457200" y="1436760"/>
            <a:ext cx="8747640" cy="1579680"/>
          </a:xfrm>
          <a:prstGeom prst="rect">
            <a:avLst/>
          </a:prstGeom>
          <a:noFill/>
          <a:ln>
            <a:noFill/>
          </a:ln>
        </p:spPr>
      </p:sp>
      <p:sp>
        <p:nvSpPr>
          <p:cNvPr id="133" name="TextShape 4"/>
          <p:cNvSpPr txBox="1"/>
          <p:nvPr/>
        </p:nvSpPr>
        <p:spPr>
          <a:xfrm>
            <a:off x="365760" y="1527840"/>
            <a:ext cx="8402760" cy="1581120"/>
          </a:xfrm>
          <a:prstGeom prst="rect">
            <a:avLst/>
          </a:prstGeom>
        </p:spPr>
        <p:txBody>
          <a:bodyPr bIns="45000" lIns="90000" rIns="90000" tIns="45000" wrap="none"/>
          <a:p>
            <a:pPr>
              <a:lnSpc>
                <a:spcPct val="100000"/>
              </a:lnSpc>
            </a:pPr>
            <a:r>
              <a:rPr lang="en-US" sz="3500">
                <a:solidFill>
                  <a:srgbClr val="ffffff"/>
                </a:solidFill>
              </a:rPr>
              <a:t>HBase is an </a:t>
            </a:r>
            <a:r>
              <a:rPr b="1" lang="en-US" sz="3500">
                <a:solidFill>
                  <a:srgbClr val="ffffff"/>
                </a:solidFill>
              </a:rPr>
              <a:t>open-source</a:t>
            </a:r>
            <a:r>
              <a:rPr lang="en-US" sz="3500">
                <a:solidFill>
                  <a:srgbClr val="ffffff"/>
                </a:solidFill>
              </a:rPr>
              <a:t>, </a:t>
            </a:r>
            <a:r>
              <a:rPr b="1" lang="en-US" sz="3500">
                <a:solidFill>
                  <a:srgbClr val="ffffff"/>
                </a:solidFill>
              </a:rPr>
              <a:t>distributed</a:t>
            </a:r>
            <a:r>
              <a:rPr lang="en-US" sz="3500">
                <a:solidFill>
                  <a:srgbClr val="ffffff"/>
                </a:solidFill>
              </a:rPr>
              <a:t>, </a:t>
            </a:r>
            <a:r>
              <a:rPr b="1" lang="en-US" sz="3500">
                <a:solidFill>
                  <a:srgbClr val="ffffff"/>
                </a:solidFill>
              </a:rPr>
              <a:t>column-oriented</a:t>
            </a:r>
            <a:r>
              <a:rPr lang="en-US" sz="3500">
                <a:solidFill>
                  <a:srgbClr val="ffffff"/>
                </a:solidFill>
              </a:rPr>
              <a:t> database built on top of HDFS, based on BigTable!</a:t>
            </a:r>
            <a:endParaRPr/>
          </a:p>
        </p:txBody>
      </p:sp>
    </p:spTree>
  </p:cSld>
  <p:timing>
    <p:tnLst>
      <p:par>
        <p:cTn dur="indefinite" id="39" nodeType="tmRoot" restart="never">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457200" y="274320"/>
            <a:ext cx="8227440" cy="114084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HBase Benefits</a:t>
            </a:r>
            <a:endParaRPr/>
          </a:p>
        </p:txBody>
      </p:sp>
      <p:sp>
        <p:nvSpPr>
          <p:cNvPr id="135" name="CustomShape 2"/>
          <p:cNvSpPr/>
          <p:nvPr/>
        </p:nvSpPr>
        <p:spPr>
          <a:xfrm>
            <a:off x="457200" y="1457280"/>
            <a:ext cx="8319240" cy="3069360"/>
          </a:xfrm>
          <a:prstGeom prst="rect">
            <a:avLst/>
          </a:prstGeom>
          <a:noFill/>
          <a:ln>
            <a:noFill/>
          </a:ln>
        </p:spPr>
        <p:txBody>
          <a:bodyPr bIns="45000" lIns="90000" rIns="90000" tIns="45000" wrap="none"/>
          <a:p>
            <a:pPr>
              <a:lnSpc>
                <a:spcPct val="100000"/>
              </a:lnSpc>
              <a:buSzPct val="25000"/>
              <a:buFont typeface="StarSymbol"/>
              <a:buChar char="l"/>
            </a:pPr>
            <a:r>
              <a:rPr lang="en-US" sz="3200">
                <a:solidFill>
                  <a:srgbClr val="ffffff"/>
                </a:solidFill>
                <a:latin typeface="Calibri"/>
              </a:rPr>
              <a:t>No real indexes</a:t>
            </a:r>
            <a:endParaRPr/>
          </a:p>
          <a:p>
            <a:pPr>
              <a:lnSpc>
                <a:spcPct val="100000"/>
              </a:lnSpc>
              <a:buSzPct val="25000"/>
              <a:buFont typeface="StarSymbol"/>
              <a:buChar char="l"/>
            </a:pPr>
            <a:r>
              <a:rPr lang="en-US" sz="3200">
                <a:solidFill>
                  <a:srgbClr val="ffffff"/>
                </a:solidFill>
                <a:latin typeface="Calibri"/>
              </a:rPr>
              <a:t>Automatic partitioning</a:t>
            </a:r>
            <a:endParaRPr/>
          </a:p>
          <a:p>
            <a:pPr>
              <a:lnSpc>
                <a:spcPct val="100000"/>
              </a:lnSpc>
              <a:buSzPct val="25000"/>
              <a:buFont typeface="StarSymbol"/>
              <a:buChar char="l"/>
            </a:pPr>
            <a:r>
              <a:rPr lang="en-US" sz="3200">
                <a:solidFill>
                  <a:srgbClr val="ffffff"/>
                </a:solidFill>
                <a:latin typeface="Calibri"/>
              </a:rPr>
              <a:t>Scale linearly and automatically with new nodes</a:t>
            </a:r>
            <a:endParaRPr/>
          </a:p>
          <a:p>
            <a:pPr>
              <a:lnSpc>
                <a:spcPct val="100000"/>
              </a:lnSpc>
              <a:buSzPct val="25000"/>
              <a:buFont typeface="StarSymbol"/>
              <a:buChar char="l"/>
            </a:pPr>
            <a:r>
              <a:rPr lang="en-US" sz="3200">
                <a:solidFill>
                  <a:srgbClr val="ffffff"/>
                </a:solidFill>
                <a:latin typeface="Calibri"/>
              </a:rPr>
              <a:t>Commodity hardware</a:t>
            </a:r>
            <a:endParaRPr/>
          </a:p>
          <a:p>
            <a:pPr>
              <a:lnSpc>
                <a:spcPct val="100000"/>
              </a:lnSpc>
              <a:buSzPct val="25000"/>
              <a:buFont typeface="StarSymbol"/>
              <a:buChar char="l"/>
            </a:pPr>
            <a:r>
              <a:rPr lang="en-US" sz="3200">
                <a:solidFill>
                  <a:srgbClr val="ffffff"/>
                </a:solidFill>
                <a:latin typeface="Calibri"/>
              </a:rPr>
              <a:t>Fault tolerance</a:t>
            </a:r>
            <a:endParaRPr/>
          </a:p>
          <a:p>
            <a:pPr>
              <a:lnSpc>
                <a:spcPct val="100000"/>
              </a:lnSpc>
              <a:buSzPct val="25000"/>
              <a:buFont typeface="StarSymbol"/>
              <a:buChar char="l"/>
            </a:pPr>
            <a:r>
              <a:rPr lang="en-US" sz="3200">
                <a:solidFill>
                  <a:srgbClr val="ffffff"/>
                </a:solidFill>
                <a:latin typeface="Calibri"/>
              </a:rPr>
              <a:t>Batch processing</a:t>
            </a:r>
            <a:endParaRPr/>
          </a:p>
        </p:txBody>
      </p:sp>
    </p:spTree>
  </p:cSld>
  <p:timing>
    <p:tnLst>
      <p:par>
        <p:cTn dur="indefinite" id="41" nodeType="tmRoot" restart="never">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457200" y="162720"/>
            <a:ext cx="8227440" cy="136440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Hbase Data Model</a:t>
            </a:r>
            <a:endParaRPr/>
          </a:p>
          <a:p>
            <a:pPr algn="ctr">
              <a:lnSpc>
                <a:spcPct val="100000"/>
              </a:lnSpc>
            </a:pPr>
            <a:r>
              <a:rPr lang="en-US" sz="4400">
                <a:solidFill>
                  <a:srgbClr val="ffffff"/>
                </a:solidFill>
                <a:latin typeface="Calibri"/>
              </a:rPr>
              <a:t>(Column Oriented)</a:t>
            </a:r>
            <a:endParaRPr/>
          </a:p>
        </p:txBody>
      </p:sp>
      <p:sp>
        <p:nvSpPr>
          <p:cNvPr id="137" name="CustomShape 2"/>
          <p:cNvSpPr/>
          <p:nvPr/>
        </p:nvSpPr>
        <p:spPr>
          <a:xfrm>
            <a:off x="457200" y="1554480"/>
            <a:ext cx="8319240" cy="3319920"/>
          </a:xfrm>
          <a:prstGeom prst="rect">
            <a:avLst/>
          </a:prstGeom>
          <a:noFill/>
          <a:ln>
            <a:noFill/>
          </a:ln>
        </p:spPr>
        <p:txBody>
          <a:bodyPr bIns="45000" lIns="90000" rIns="90000" tIns="45000" wrap="none"/>
          <a:p>
            <a:pPr>
              <a:lnSpc>
                <a:spcPct val="100000"/>
              </a:lnSpc>
              <a:buSzPct val="25000"/>
              <a:buFont typeface="StarSymbol"/>
              <a:buChar char="l"/>
            </a:pPr>
            <a:r>
              <a:rPr lang="en-US" sz="2600">
                <a:solidFill>
                  <a:srgbClr val="ffffff"/>
                </a:solidFill>
                <a:latin typeface="Calibri"/>
              </a:rPr>
              <a:t>Tables are sorted by Row</a:t>
            </a:r>
            <a:endParaRPr/>
          </a:p>
          <a:p>
            <a:pPr>
              <a:lnSpc>
                <a:spcPct val="100000"/>
              </a:lnSpc>
              <a:buSzPct val="25000"/>
              <a:buFont typeface="StarSymbol"/>
              <a:buChar char="l"/>
            </a:pPr>
            <a:r>
              <a:rPr lang="en-US" sz="2600">
                <a:solidFill>
                  <a:srgbClr val="ffffff"/>
                </a:solidFill>
                <a:latin typeface="Calibri"/>
              </a:rPr>
              <a:t>Table schema only define it’s </a:t>
            </a:r>
            <a:r>
              <a:rPr i="1" lang="en-US" sz="2600">
                <a:solidFill>
                  <a:srgbClr val="ffffff"/>
                </a:solidFill>
                <a:latin typeface="Calibri"/>
              </a:rPr>
              <a:t>column families .</a:t>
            </a:r>
            <a:endParaRPr/>
          </a:p>
          <a:p>
            <a:pPr lvl="1">
              <a:lnSpc>
                <a:spcPct val="100000"/>
              </a:lnSpc>
              <a:buSzPct val="25000"/>
              <a:buFont typeface="StarSymbol"/>
              <a:buChar char="l"/>
            </a:pPr>
            <a:r>
              <a:rPr lang="en-US" sz="2600">
                <a:solidFill>
                  <a:srgbClr val="ffffff"/>
                </a:solidFill>
                <a:latin typeface="Calibri"/>
              </a:rPr>
              <a:t>Each family consists of any number of columns</a:t>
            </a:r>
            <a:endParaRPr/>
          </a:p>
          <a:p>
            <a:pPr lvl="1">
              <a:lnSpc>
                <a:spcPct val="100000"/>
              </a:lnSpc>
              <a:buSzPct val="25000"/>
              <a:buFont typeface="StarSymbol"/>
              <a:buChar char="l"/>
            </a:pPr>
            <a:r>
              <a:rPr lang="en-US" sz="2600">
                <a:solidFill>
                  <a:srgbClr val="ffffff"/>
                </a:solidFill>
                <a:latin typeface="Calibri"/>
              </a:rPr>
              <a:t>Each column consists of any number of versions</a:t>
            </a:r>
            <a:endParaRPr/>
          </a:p>
          <a:p>
            <a:pPr lvl="1">
              <a:lnSpc>
                <a:spcPct val="100000"/>
              </a:lnSpc>
              <a:buSzPct val="25000"/>
              <a:buFont typeface="StarSymbol"/>
              <a:buChar char="l"/>
            </a:pPr>
            <a:r>
              <a:rPr lang="en-US" sz="2600">
                <a:solidFill>
                  <a:srgbClr val="ffffff"/>
                </a:solidFill>
                <a:latin typeface="Calibri"/>
              </a:rPr>
              <a:t>Columns only exist when inserted, NULLs are free.</a:t>
            </a:r>
            <a:endParaRPr/>
          </a:p>
          <a:p>
            <a:pPr lvl="1">
              <a:lnSpc>
                <a:spcPct val="100000"/>
              </a:lnSpc>
              <a:buSzPct val="25000"/>
              <a:buFont typeface="StarSymbol"/>
              <a:buChar char="l"/>
            </a:pPr>
            <a:r>
              <a:rPr lang="en-US" sz="2600">
                <a:solidFill>
                  <a:srgbClr val="ffffff"/>
                </a:solidFill>
                <a:latin typeface="Calibri"/>
              </a:rPr>
              <a:t>Columns within a family are sorted and stored together</a:t>
            </a:r>
            <a:endParaRPr/>
          </a:p>
          <a:p>
            <a:pPr>
              <a:lnSpc>
                <a:spcPct val="100000"/>
              </a:lnSpc>
              <a:buSzPct val="25000"/>
              <a:buFont typeface="StarSymbol"/>
              <a:buChar char="l"/>
            </a:pPr>
            <a:r>
              <a:rPr lang="en-US" sz="2600">
                <a:solidFill>
                  <a:srgbClr val="ffffff"/>
                </a:solidFill>
                <a:latin typeface="Calibri"/>
              </a:rPr>
              <a:t>Everything except table names are byte[]</a:t>
            </a:r>
            <a:endParaRPr/>
          </a:p>
          <a:p>
            <a:pPr>
              <a:lnSpc>
                <a:spcPct val="100000"/>
              </a:lnSpc>
              <a:buSzPct val="25000"/>
              <a:buFont typeface="StarSymbol"/>
              <a:buChar char="l"/>
            </a:pPr>
            <a:r>
              <a:rPr lang="en-US" sz="2600">
                <a:solidFill>
                  <a:srgbClr val="ffffff"/>
                </a:solidFill>
                <a:latin typeface="Calibri"/>
              </a:rPr>
              <a:t>(Row, Family: Column, Timestamp) </a:t>
            </a:r>
            <a:r>
              <a:rPr lang="en-US" sz="2600">
                <a:solidFill>
                  <a:srgbClr val="ffffff"/>
                </a:solidFill>
                <a:latin typeface="Wingdings"/>
              </a:rPr>
              <a:t></a:t>
            </a:r>
            <a:r>
              <a:rPr lang="en-US" sz="2600">
                <a:solidFill>
                  <a:srgbClr val="ffffff"/>
                </a:solidFill>
                <a:latin typeface="Calibri"/>
              </a:rPr>
              <a:t> Value</a:t>
            </a:r>
            <a:endParaRPr/>
          </a:p>
        </p:txBody>
      </p:sp>
    </p:spTree>
  </p:cSld>
  <p:timing>
    <p:tnLst>
      <p:par>
        <p:cTn dur="indefinite" id="43" nodeType="tmRoot" restart="never">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457200" y="162720"/>
            <a:ext cx="8227440" cy="136440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HBase Data Model </a:t>
            </a:r>
            <a:endParaRPr/>
          </a:p>
          <a:p>
            <a:pPr algn="ctr">
              <a:lnSpc>
                <a:spcPct val="100000"/>
              </a:lnSpc>
            </a:pPr>
            <a:r>
              <a:rPr lang="en-US" sz="4400">
                <a:solidFill>
                  <a:srgbClr val="ffffff"/>
                </a:solidFill>
                <a:latin typeface="Calibri"/>
              </a:rPr>
              <a:t>(Column Oriented)</a:t>
            </a:r>
            <a:endParaRPr/>
          </a:p>
        </p:txBody>
      </p:sp>
      <p:pic>
        <p:nvPicPr>
          <p:cNvPr descr="" id="139" name=""/>
          <p:cNvPicPr/>
          <p:nvPr/>
        </p:nvPicPr>
        <p:blipFill>
          <a:blip r:embed="rId1"/>
          <a:stretch>
            <a:fillRect/>
          </a:stretch>
        </p:blipFill>
        <p:spPr>
          <a:xfrm>
            <a:off x="1463040" y="2194920"/>
            <a:ext cx="6673320" cy="2741040"/>
          </a:xfrm>
          <a:prstGeom prst="rect">
            <a:avLst/>
          </a:prstGeom>
          <a:ln>
            <a:noFill/>
          </a:ln>
        </p:spPr>
      </p:pic>
    </p:spTree>
  </p:cSld>
  <p:timing>
    <p:tnLst>
      <p:par>
        <p:cTn dur="indefinite" id="45" nodeType="tmRoot" restart="never">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457200" y="274320"/>
            <a:ext cx="8227440" cy="114084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Regions</a:t>
            </a:r>
            <a:endParaRPr/>
          </a:p>
        </p:txBody>
      </p:sp>
      <p:sp>
        <p:nvSpPr>
          <p:cNvPr id="141" name="CustomShape 2"/>
          <p:cNvSpPr/>
          <p:nvPr/>
        </p:nvSpPr>
        <p:spPr>
          <a:xfrm>
            <a:off x="457200" y="1554480"/>
            <a:ext cx="8319240" cy="1300320"/>
          </a:xfrm>
          <a:prstGeom prst="rect">
            <a:avLst/>
          </a:prstGeom>
          <a:noFill/>
          <a:ln>
            <a:noFill/>
          </a:ln>
        </p:spPr>
      </p:sp>
      <p:pic>
        <p:nvPicPr>
          <p:cNvPr descr="" id="142" name=""/>
          <p:cNvPicPr/>
          <p:nvPr/>
        </p:nvPicPr>
        <p:blipFill>
          <a:blip r:embed="rId1"/>
          <a:stretch>
            <a:fillRect/>
          </a:stretch>
        </p:blipFill>
        <p:spPr>
          <a:xfrm>
            <a:off x="1097280" y="2468880"/>
            <a:ext cx="6856200" cy="3290040"/>
          </a:xfrm>
          <a:prstGeom prst="rect">
            <a:avLst/>
          </a:prstGeom>
          <a:ln>
            <a:noFill/>
          </a:ln>
        </p:spPr>
      </p:pic>
      <p:sp>
        <p:nvSpPr>
          <p:cNvPr id="143" name="TextShape 3"/>
          <p:cNvSpPr txBox="1"/>
          <p:nvPr/>
        </p:nvSpPr>
        <p:spPr>
          <a:xfrm>
            <a:off x="274320" y="1188720"/>
            <a:ext cx="8503920" cy="1302480"/>
          </a:xfrm>
          <a:prstGeom prst="rect">
            <a:avLst/>
          </a:prstGeom>
        </p:spPr>
        <p:txBody>
          <a:bodyPr bIns="45000" lIns="90000" rIns="90000" tIns="45000" wrap="none"/>
          <a:p>
            <a:pPr>
              <a:lnSpc>
                <a:spcPct val="100000"/>
              </a:lnSpc>
              <a:buSzPct val="25000"/>
              <a:buFont typeface="StarSymbol"/>
              <a:buChar char="l"/>
            </a:pPr>
            <a:r>
              <a:rPr lang="en-US" sz="2600">
                <a:solidFill>
                  <a:srgbClr val="ffffff"/>
                </a:solidFill>
                <a:latin typeface="Calibri"/>
              </a:rPr>
              <a:t>Regions are the basic element of availability and distribution for tables</a:t>
            </a:r>
            <a:endParaRPr/>
          </a:p>
          <a:p>
            <a:pPr>
              <a:lnSpc>
                <a:spcPct val="100000"/>
              </a:lnSpc>
            </a:pPr>
            <a:endParaRPr/>
          </a:p>
        </p:txBody>
      </p:sp>
    </p:spTree>
  </p:cSld>
  <p:timing>
    <p:tnLst>
      <p:par>
        <p:cTn dur="indefinite" id="47" nodeType="tmRoot" restart="never">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457200" y="274320"/>
            <a:ext cx="8227440" cy="114084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Hbase Members</a:t>
            </a:r>
            <a:endParaRPr/>
          </a:p>
        </p:txBody>
      </p:sp>
      <p:sp>
        <p:nvSpPr>
          <p:cNvPr id="145" name="CustomShape 2"/>
          <p:cNvSpPr/>
          <p:nvPr/>
        </p:nvSpPr>
        <p:spPr>
          <a:xfrm>
            <a:off x="457200" y="1554480"/>
            <a:ext cx="8319240" cy="3932640"/>
          </a:xfrm>
          <a:prstGeom prst="rect">
            <a:avLst/>
          </a:prstGeom>
          <a:noFill/>
          <a:ln>
            <a:noFill/>
          </a:ln>
        </p:spPr>
        <p:txBody>
          <a:bodyPr bIns="45000" lIns="90000" rIns="90000" tIns="45000" wrap="none"/>
          <a:p>
            <a:pPr>
              <a:lnSpc>
                <a:spcPct val="100000"/>
              </a:lnSpc>
              <a:buSzPct val="25000"/>
              <a:buFont typeface="StarSymbol"/>
              <a:buChar char="l"/>
            </a:pPr>
            <a:r>
              <a:rPr i="1" lang="en-US" sz="2800">
                <a:solidFill>
                  <a:srgbClr val="ffffff"/>
                </a:solidFill>
                <a:latin typeface="Calibri"/>
              </a:rPr>
              <a:t>Master</a:t>
            </a:r>
            <a:endParaRPr/>
          </a:p>
          <a:p>
            <a:pPr lvl="1">
              <a:lnSpc>
                <a:spcPct val="100000"/>
              </a:lnSpc>
              <a:buSzPct val="25000"/>
              <a:buFont typeface="StarSymbol"/>
              <a:buChar char="l"/>
            </a:pPr>
            <a:r>
              <a:rPr lang="en-US" sz="2400">
                <a:solidFill>
                  <a:srgbClr val="ffffff"/>
                </a:solidFill>
                <a:latin typeface="Calibri"/>
              </a:rPr>
              <a:t>Responsible for monitoring region servers</a:t>
            </a:r>
            <a:endParaRPr/>
          </a:p>
          <a:p>
            <a:pPr lvl="1">
              <a:lnSpc>
                <a:spcPct val="100000"/>
              </a:lnSpc>
              <a:buSzPct val="25000"/>
              <a:buFont typeface="StarSymbol"/>
              <a:buChar char="l"/>
            </a:pPr>
            <a:r>
              <a:rPr lang="en-US" sz="2400">
                <a:solidFill>
                  <a:srgbClr val="ffffff"/>
                </a:solidFill>
                <a:latin typeface="Calibri"/>
              </a:rPr>
              <a:t>Load balancing for regions</a:t>
            </a:r>
            <a:endParaRPr/>
          </a:p>
          <a:p>
            <a:pPr lvl="1">
              <a:lnSpc>
                <a:spcPct val="100000"/>
              </a:lnSpc>
              <a:buSzPct val="25000"/>
              <a:buFont typeface="StarSymbol"/>
              <a:buChar char="l"/>
            </a:pPr>
            <a:r>
              <a:rPr lang="en-US" sz="2400">
                <a:solidFill>
                  <a:srgbClr val="ffffff"/>
                </a:solidFill>
                <a:latin typeface="Calibri"/>
              </a:rPr>
              <a:t>Redirect client to correct region servers</a:t>
            </a:r>
            <a:endParaRPr/>
          </a:p>
          <a:p>
            <a:pPr lvl="1">
              <a:lnSpc>
                <a:spcPct val="100000"/>
              </a:lnSpc>
              <a:buSzPct val="25000"/>
              <a:buFont typeface="StarSymbol"/>
              <a:buChar char="l"/>
            </a:pPr>
            <a:r>
              <a:rPr lang="en-US" sz="2400">
                <a:solidFill>
                  <a:srgbClr val="ffffff"/>
                </a:solidFill>
                <a:latin typeface="Calibri"/>
              </a:rPr>
              <a:t>The current SPOF (single point of failure)</a:t>
            </a:r>
            <a:endParaRPr/>
          </a:p>
          <a:p>
            <a:pPr>
              <a:lnSpc>
                <a:spcPct val="100000"/>
              </a:lnSpc>
              <a:buSzPct val="25000"/>
              <a:buFont typeface="StarSymbol"/>
              <a:buChar char="l"/>
            </a:pPr>
            <a:r>
              <a:rPr i="1" lang="en-US" sz="2800">
                <a:solidFill>
                  <a:srgbClr val="ffffff"/>
                </a:solidFill>
                <a:latin typeface="Calibri"/>
              </a:rPr>
              <a:t>regionserver </a:t>
            </a:r>
            <a:r>
              <a:rPr lang="en-US" sz="2800">
                <a:solidFill>
                  <a:srgbClr val="ffffff"/>
                </a:solidFill>
                <a:latin typeface="Calibri"/>
              </a:rPr>
              <a:t>slaves</a:t>
            </a:r>
            <a:endParaRPr/>
          </a:p>
          <a:p>
            <a:pPr lvl="1">
              <a:lnSpc>
                <a:spcPct val="100000"/>
              </a:lnSpc>
              <a:buSzPct val="25000"/>
              <a:buFont typeface="StarSymbol"/>
              <a:buChar char="l"/>
            </a:pPr>
            <a:r>
              <a:rPr lang="en-US" sz="2400">
                <a:solidFill>
                  <a:srgbClr val="ffffff"/>
                </a:solidFill>
                <a:latin typeface="Calibri"/>
              </a:rPr>
              <a:t>Serving requests(Write/Read/Scan) of Client</a:t>
            </a:r>
            <a:endParaRPr/>
          </a:p>
          <a:p>
            <a:pPr lvl="1">
              <a:lnSpc>
                <a:spcPct val="100000"/>
              </a:lnSpc>
              <a:buSzPct val="25000"/>
              <a:buFont typeface="StarSymbol"/>
              <a:buChar char="l"/>
            </a:pPr>
            <a:r>
              <a:rPr lang="en-US" sz="2400">
                <a:solidFill>
                  <a:srgbClr val="ffffff"/>
                </a:solidFill>
                <a:latin typeface="Calibri"/>
              </a:rPr>
              <a:t>Send HeartBeat to Master</a:t>
            </a:r>
            <a:endParaRPr/>
          </a:p>
          <a:p>
            <a:pPr lvl="1">
              <a:lnSpc>
                <a:spcPct val="100000"/>
              </a:lnSpc>
              <a:buSzPct val="25000"/>
              <a:buFont typeface="StarSymbol"/>
              <a:buChar char="l"/>
            </a:pPr>
            <a:r>
              <a:rPr lang="en-US" sz="2400">
                <a:solidFill>
                  <a:srgbClr val="ffffff"/>
                </a:solidFill>
                <a:latin typeface="Calibri"/>
              </a:rPr>
              <a:t>Throughput and Region numbers are scalable by region servers</a:t>
            </a:r>
            <a:endParaRPr/>
          </a:p>
        </p:txBody>
      </p:sp>
    </p:spTree>
  </p:cSld>
  <p:timing>
    <p:tnLst>
      <p:par>
        <p:cTn dur="indefinite" id="49" nodeType="tmRoot" restart="never">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457200" y="274320"/>
            <a:ext cx="8227440" cy="114084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HBase Architecture</a:t>
            </a:r>
            <a:endParaRPr/>
          </a:p>
        </p:txBody>
      </p:sp>
      <p:pic>
        <p:nvPicPr>
          <p:cNvPr descr="" id="147" name="Picture 4"/>
          <p:cNvPicPr/>
          <p:nvPr/>
        </p:nvPicPr>
        <p:blipFill>
          <a:blip r:embed="rId1"/>
          <a:stretch>
            <a:fillRect/>
          </a:stretch>
        </p:blipFill>
        <p:spPr>
          <a:xfrm>
            <a:off x="274320" y="1188720"/>
            <a:ext cx="8685000" cy="5393160"/>
          </a:xfrm>
          <a:prstGeom prst="rect">
            <a:avLst/>
          </a:prstGeom>
          <a:ln>
            <a:noFill/>
          </a:ln>
        </p:spPr>
      </p:pic>
    </p:spTree>
  </p:cSld>
  <p:timing>
    <p:tnLst>
      <p:par>
        <p:cTn dur="indefinite" id="51" nodeType="tmRoot" restart="never">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457200" y="274320"/>
            <a:ext cx="8227440" cy="114084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ZooKeeper</a:t>
            </a:r>
            <a:endParaRPr/>
          </a:p>
        </p:txBody>
      </p:sp>
      <p:sp>
        <p:nvSpPr>
          <p:cNvPr id="149" name="TextShape 2"/>
          <p:cNvSpPr txBox="1"/>
          <p:nvPr/>
        </p:nvSpPr>
        <p:spPr>
          <a:xfrm>
            <a:off x="640080" y="1463040"/>
            <a:ext cx="6949440" cy="4480560"/>
          </a:xfrm>
          <a:prstGeom prst="rect">
            <a:avLst/>
          </a:prstGeom>
        </p:spPr>
        <p:txBody>
          <a:bodyPr bIns="45000" lIns="90000" rIns="90000" tIns="45000" wrap="none"/>
          <a:p>
            <a:pPr>
              <a:buSzPct val="25000"/>
              <a:buFont typeface="StarSymbol"/>
              <a:buChar char=""/>
            </a:pPr>
            <a:r>
              <a:rPr lang="en-US" sz="3200">
                <a:solidFill>
                  <a:srgbClr val="ffffff"/>
                </a:solidFill>
                <a:latin typeface="DejaVu Sans"/>
                <a:ea typeface="DejaVu Sans"/>
              </a:rPr>
              <a:t>A highly available, scalable, distributed, configuration, consensus, group membership, leader election, naming, and coordination service</a:t>
            </a:r>
            <a:endParaRPr/>
          </a:p>
        </p:txBody>
      </p:sp>
    </p:spTree>
  </p:cSld>
  <p:timing>
    <p:tnLst>
      <p:par>
        <p:cTn dur="indefinite" id="53" nodeType="tmRoot" restart="never">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457200" y="274320"/>
            <a:ext cx="8227440" cy="114084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ZooKeeper</a:t>
            </a:r>
            <a:endParaRPr/>
          </a:p>
        </p:txBody>
      </p:sp>
      <p:sp>
        <p:nvSpPr>
          <p:cNvPr id="151" name="TextShape 2"/>
          <p:cNvSpPr txBox="1"/>
          <p:nvPr/>
        </p:nvSpPr>
        <p:spPr>
          <a:xfrm>
            <a:off x="640080" y="1463040"/>
            <a:ext cx="6949440" cy="4480560"/>
          </a:xfrm>
          <a:prstGeom prst="rect">
            <a:avLst/>
          </a:prstGeom>
        </p:spPr>
        <p:txBody>
          <a:bodyPr bIns="45000" lIns="90000" rIns="90000" tIns="45000" wrap="none"/>
          <a:p>
            <a:pPr>
              <a:lnSpc>
                <a:spcPct val="100000"/>
              </a:lnSpc>
              <a:buFont typeface="Arial"/>
              <a:buChar char="•"/>
            </a:pPr>
            <a:r>
              <a:rPr lang="en-US" sz="2200">
                <a:solidFill>
                  <a:srgbClr val="ffffff"/>
                </a:solidFill>
                <a:latin typeface="Calibri"/>
              </a:rPr>
              <a:t>Znode</a:t>
            </a:r>
            <a:endParaRPr/>
          </a:p>
          <a:p>
            <a:pPr lvl="1">
              <a:lnSpc>
                <a:spcPct val="100000"/>
              </a:lnSpc>
              <a:buFont typeface="Arial"/>
              <a:buChar char="–"/>
            </a:pPr>
            <a:r>
              <a:rPr lang="en-US" sz="2200">
                <a:solidFill>
                  <a:srgbClr val="ffffff"/>
                </a:solidFill>
                <a:latin typeface="Calibri"/>
              </a:rPr>
              <a:t>In-memory data node in the Zookeeper data</a:t>
            </a:r>
            <a:endParaRPr/>
          </a:p>
          <a:p>
            <a:pPr lvl="1">
              <a:lnSpc>
                <a:spcPct val="100000"/>
              </a:lnSpc>
              <a:buFont typeface="Arial"/>
              <a:buChar char="–"/>
            </a:pPr>
            <a:r>
              <a:rPr lang="en-US" sz="2200">
                <a:solidFill>
                  <a:srgbClr val="ffffff"/>
                </a:solidFill>
                <a:latin typeface="Calibri"/>
              </a:rPr>
              <a:t>Have a hierarchical namespace</a:t>
            </a:r>
            <a:endParaRPr/>
          </a:p>
          <a:p>
            <a:pPr lvl="1">
              <a:lnSpc>
                <a:spcPct val="100000"/>
              </a:lnSpc>
              <a:buFont typeface="Arial"/>
              <a:buChar char="–"/>
            </a:pPr>
            <a:r>
              <a:rPr lang="en-US" sz="2200">
                <a:solidFill>
                  <a:srgbClr val="ffffff"/>
                </a:solidFill>
                <a:latin typeface="Calibri"/>
              </a:rPr>
              <a:t>UNIX like notation for path</a:t>
            </a:r>
            <a:endParaRPr/>
          </a:p>
          <a:p>
            <a:pPr>
              <a:lnSpc>
                <a:spcPct val="100000"/>
              </a:lnSpc>
              <a:buFont typeface="Arial"/>
              <a:buChar char="•"/>
            </a:pPr>
            <a:r>
              <a:rPr lang="en-US" sz="2200">
                <a:solidFill>
                  <a:srgbClr val="ffffff"/>
                </a:solidFill>
                <a:latin typeface="Calibri"/>
              </a:rPr>
              <a:t>Types of Znode</a:t>
            </a:r>
            <a:endParaRPr/>
          </a:p>
          <a:p>
            <a:pPr lvl="1">
              <a:lnSpc>
                <a:spcPct val="100000"/>
              </a:lnSpc>
              <a:buFont typeface="Arial"/>
              <a:buChar char="–"/>
            </a:pPr>
            <a:r>
              <a:rPr lang="en-US" sz="2200">
                <a:solidFill>
                  <a:srgbClr val="ffffff"/>
                </a:solidFill>
                <a:latin typeface="Calibri"/>
              </a:rPr>
              <a:t>Regular</a:t>
            </a:r>
            <a:endParaRPr/>
          </a:p>
          <a:p>
            <a:pPr lvl="1">
              <a:lnSpc>
                <a:spcPct val="100000"/>
              </a:lnSpc>
              <a:buFont typeface="Arial"/>
              <a:buChar char="–"/>
            </a:pPr>
            <a:r>
              <a:rPr lang="en-US" sz="2200">
                <a:solidFill>
                  <a:srgbClr val="ffffff"/>
                </a:solidFill>
                <a:latin typeface="Calibri"/>
              </a:rPr>
              <a:t>Ephemeral</a:t>
            </a:r>
            <a:endParaRPr/>
          </a:p>
        </p:txBody>
      </p:sp>
      <p:pic>
        <p:nvPicPr>
          <p:cNvPr descr="" id="152" name="圖片 3"/>
          <p:cNvPicPr/>
          <p:nvPr/>
        </p:nvPicPr>
        <p:blipFill>
          <a:blip r:embed="rId1"/>
          <a:stretch>
            <a:fillRect/>
          </a:stretch>
        </p:blipFill>
        <p:spPr>
          <a:xfrm>
            <a:off x="3394080" y="3345840"/>
            <a:ext cx="3921120" cy="2232000"/>
          </a:xfrm>
          <a:prstGeom prst="rect">
            <a:avLst/>
          </a:prstGeom>
          <a:ln>
            <a:noFill/>
          </a:ln>
        </p:spPr>
      </p:pic>
    </p:spTree>
  </p:cSld>
  <p:timing>
    <p:tnLst>
      <p:par>
        <p:cTn dur="indefinite" id="55" nodeType="tmRoot" restart="never">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457200" y="274320"/>
            <a:ext cx="8227440" cy="114084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ZooKeeper</a:t>
            </a:r>
            <a:endParaRPr/>
          </a:p>
        </p:txBody>
      </p:sp>
      <p:sp>
        <p:nvSpPr>
          <p:cNvPr id="154" name="CustomShape 2"/>
          <p:cNvSpPr/>
          <p:nvPr/>
        </p:nvSpPr>
        <p:spPr>
          <a:xfrm>
            <a:off x="822960" y="1325880"/>
            <a:ext cx="7589520" cy="1691640"/>
          </a:xfrm>
          <a:prstGeom prst="roundRect">
            <a:avLst>
              <a:gd fmla="val 2482" name="adj"/>
            </a:avLst>
          </a:prstGeom>
          <a:solidFill>
            <a:srgbClr val="47b8b8"/>
          </a:solidFill>
          <a:ln w="9360">
            <a:solidFill>
              <a:srgbClr val="000000"/>
            </a:solidFill>
            <a:miter/>
          </a:ln>
        </p:spPr>
        <p:txBody>
          <a:bodyPr anchor="ctr" bIns="45000" lIns="90000" rIns="90000" tIns="45000" wrap="none"/>
          <a:p>
            <a:pPr algn="ctr">
              <a:lnSpc>
                <a:spcPct val="98000"/>
              </a:lnSpc>
              <a:buSzPct val="25000"/>
              <a:buFont typeface="StarSymbol"/>
              <a:buChar char=""/>
            </a:pPr>
            <a:r>
              <a:rPr lang="en-US"/>
              <a:t>ZooKeeper Service</a:t>
            </a:r>
            <a:endParaRPr/>
          </a:p>
          <a:p>
            <a:pPr algn="ctr">
              <a:lnSpc>
                <a:spcPct val="97000"/>
              </a:lnSpc>
              <a:buSzPct val="25000"/>
              <a:buFont typeface="StarSymbol"/>
              <a:buChar char=""/>
            </a:pPr>
            <a:endParaRPr/>
          </a:p>
          <a:p>
            <a:pPr algn="ctr">
              <a:lnSpc>
                <a:spcPct val="97000"/>
              </a:lnSpc>
              <a:buSzPct val="25000"/>
              <a:buFont typeface="StarSymbol"/>
              <a:buChar char=""/>
            </a:pPr>
            <a:endParaRPr/>
          </a:p>
          <a:p>
            <a:pPr algn="ctr">
              <a:lnSpc>
                <a:spcPct val="97000"/>
              </a:lnSpc>
              <a:buSzPct val="25000"/>
              <a:buFont typeface="StarSymbol"/>
              <a:buChar char=""/>
            </a:pPr>
            <a:endParaRPr/>
          </a:p>
          <a:p>
            <a:pPr algn="ctr">
              <a:lnSpc>
                <a:spcPct val="97000"/>
              </a:lnSpc>
              <a:buSzPct val="25000"/>
              <a:buFont typeface="StarSymbol"/>
              <a:buChar char=""/>
            </a:pPr>
            <a:endParaRPr/>
          </a:p>
          <a:p>
            <a:pPr algn="ctr">
              <a:lnSpc>
                <a:spcPct val="97000"/>
              </a:lnSpc>
              <a:buSzPct val="25000"/>
              <a:buFont typeface="StarSymbol"/>
              <a:buChar char=""/>
            </a:pPr>
            <a:endParaRPr/>
          </a:p>
        </p:txBody>
      </p:sp>
      <p:sp>
        <p:nvSpPr>
          <p:cNvPr id="155" name="CustomShape 3"/>
          <p:cNvSpPr/>
          <p:nvPr/>
        </p:nvSpPr>
        <p:spPr>
          <a:xfrm>
            <a:off x="1188720" y="2057400"/>
            <a:ext cx="1188720" cy="457200"/>
          </a:xfrm>
          <a:prstGeom prst="rect">
            <a:avLst/>
          </a:prstGeom>
          <a:solidFill>
            <a:srgbClr val="99ccff"/>
          </a:solidFill>
          <a:ln w="9360">
            <a:solidFill>
              <a:srgbClr val="000000"/>
            </a:solidFill>
            <a:round/>
          </a:ln>
        </p:spPr>
        <p:txBody>
          <a:bodyPr anchor="ctr" bIns="45000" lIns="90000" rIns="90000" tIns="45000" wrap="none"/>
          <a:p>
            <a:pPr algn="ctr">
              <a:lnSpc>
                <a:spcPct val="98000"/>
              </a:lnSpc>
              <a:buSzPct val="25000"/>
              <a:buFont typeface="StarSymbol"/>
              <a:buChar char=""/>
            </a:pPr>
            <a:r>
              <a:rPr lang="en-US"/>
              <a:t>Server</a:t>
            </a:r>
            <a:endParaRPr/>
          </a:p>
        </p:txBody>
      </p:sp>
      <p:sp>
        <p:nvSpPr>
          <p:cNvPr id="156" name="CustomShape 4"/>
          <p:cNvSpPr/>
          <p:nvPr/>
        </p:nvSpPr>
        <p:spPr>
          <a:xfrm>
            <a:off x="7315560" y="2057400"/>
            <a:ext cx="1005480" cy="457200"/>
          </a:xfrm>
          <a:prstGeom prst="rect">
            <a:avLst/>
          </a:prstGeom>
          <a:solidFill>
            <a:srgbClr val="99ccff"/>
          </a:solidFill>
          <a:ln w="9360">
            <a:solidFill>
              <a:srgbClr val="000000"/>
            </a:solidFill>
            <a:round/>
          </a:ln>
        </p:spPr>
        <p:txBody>
          <a:bodyPr anchor="ctr" bIns="45000" lIns="90000" rIns="90000" tIns="45000" wrap="none"/>
          <a:p>
            <a:pPr algn="ctr">
              <a:lnSpc>
                <a:spcPct val="98000"/>
              </a:lnSpc>
              <a:buSzPct val="25000"/>
              <a:buFont typeface="StarSymbol"/>
              <a:buChar char=""/>
            </a:pPr>
            <a:r>
              <a:rPr lang="en-US"/>
              <a:t>Server</a:t>
            </a:r>
            <a:endParaRPr/>
          </a:p>
        </p:txBody>
      </p:sp>
      <p:sp>
        <p:nvSpPr>
          <p:cNvPr id="157" name="CustomShape 5"/>
          <p:cNvSpPr/>
          <p:nvPr/>
        </p:nvSpPr>
        <p:spPr>
          <a:xfrm>
            <a:off x="5943960" y="2057400"/>
            <a:ext cx="1188360" cy="457200"/>
          </a:xfrm>
          <a:prstGeom prst="rect">
            <a:avLst/>
          </a:prstGeom>
          <a:solidFill>
            <a:srgbClr val="99ccff"/>
          </a:solidFill>
          <a:ln w="9360">
            <a:solidFill>
              <a:srgbClr val="000000"/>
            </a:solidFill>
            <a:round/>
          </a:ln>
        </p:spPr>
        <p:txBody>
          <a:bodyPr anchor="ctr" bIns="45000" lIns="90000" rIns="90000" tIns="45000" wrap="none"/>
          <a:p>
            <a:pPr algn="ctr">
              <a:lnSpc>
                <a:spcPct val="98000"/>
              </a:lnSpc>
              <a:buSzPct val="25000"/>
              <a:buFont typeface="StarSymbol"/>
              <a:buChar char=""/>
            </a:pPr>
            <a:r>
              <a:rPr lang="en-US"/>
              <a:t>Server</a:t>
            </a:r>
            <a:endParaRPr/>
          </a:p>
        </p:txBody>
      </p:sp>
      <p:sp>
        <p:nvSpPr>
          <p:cNvPr id="158" name="CustomShape 6"/>
          <p:cNvSpPr/>
          <p:nvPr/>
        </p:nvSpPr>
        <p:spPr>
          <a:xfrm>
            <a:off x="4572360" y="2057400"/>
            <a:ext cx="1188360" cy="457200"/>
          </a:xfrm>
          <a:prstGeom prst="rect">
            <a:avLst/>
          </a:prstGeom>
          <a:solidFill>
            <a:srgbClr val="99ccff"/>
          </a:solidFill>
          <a:ln w="9360">
            <a:solidFill>
              <a:srgbClr val="000000"/>
            </a:solidFill>
            <a:round/>
          </a:ln>
        </p:spPr>
        <p:txBody>
          <a:bodyPr anchor="ctr" bIns="45000" lIns="90000" rIns="90000" tIns="45000" wrap="none"/>
          <a:p>
            <a:pPr algn="ctr">
              <a:lnSpc>
                <a:spcPct val="98000"/>
              </a:lnSpc>
              <a:buSzPct val="25000"/>
              <a:buFont typeface="StarSymbol"/>
              <a:buChar char=""/>
            </a:pPr>
            <a:r>
              <a:rPr lang="en-US"/>
              <a:t>Server</a:t>
            </a:r>
            <a:endParaRPr/>
          </a:p>
        </p:txBody>
      </p:sp>
      <p:sp>
        <p:nvSpPr>
          <p:cNvPr id="159" name="CustomShape 7"/>
          <p:cNvSpPr/>
          <p:nvPr/>
        </p:nvSpPr>
        <p:spPr>
          <a:xfrm>
            <a:off x="3017520" y="2057400"/>
            <a:ext cx="1097280" cy="457200"/>
          </a:xfrm>
          <a:prstGeom prst="rect">
            <a:avLst/>
          </a:prstGeom>
          <a:solidFill>
            <a:srgbClr val="99ccff"/>
          </a:solidFill>
          <a:ln w="9360">
            <a:solidFill>
              <a:srgbClr val="000000"/>
            </a:solidFill>
            <a:round/>
          </a:ln>
        </p:spPr>
        <p:txBody>
          <a:bodyPr anchor="ctr" bIns="45000" lIns="90000" rIns="90000" tIns="45000" wrap="none"/>
          <a:p>
            <a:pPr algn="ctr">
              <a:lnSpc>
                <a:spcPct val="98000"/>
              </a:lnSpc>
              <a:buSzPct val="25000"/>
              <a:buFont typeface="StarSymbol"/>
              <a:buChar char=""/>
            </a:pPr>
            <a:r>
              <a:rPr lang="en-US"/>
              <a:t>Server</a:t>
            </a:r>
            <a:endParaRPr/>
          </a:p>
        </p:txBody>
      </p:sp>
      <p:sp>
        <p:nvSpPr>
          <p:cNvPr id="160" name="CustomShape 8"/>
          <p:cNvSpPr/>
          <p:nvPr/>
        </p:nvSpPr>
        <p:spPr>
          <a:xfrm>
            <a:off x="4389120" y="1737360"/>
            <a:ext cx="1097280" cy="228600"/>
          </a:xfrm>
          <a:prstGeom prst="wedgeRectCallout">
            <a:avLst>
              <a:gd fmla="val 8366" name="adj1"/>
              <a:gd fmla="val 38683" name="adj2"/>
            </a:avLst>
          </a:prstGeom>
          <a:solidFill>
            <a:srgbClr val="800000"/>
          </a:solidFill>
          <a:ln w="9360">
            <a:solidFill>
              <a:srgbClr val="000000"/>
            </a:solidFill>
            <a:round/>
          </a:ln>
        </p:spPr>
        <p:txBody>
          <a:bodyPr anchor="ctr" bIns="45000" lIns="90000" rIns="90000" tIns="45000"/>
          <a:p>
            <a:pPr algn="ctr">
              <a:lnSpc>
                <a:spcPct val="98000"/>
              </a:lnSpc>
              <a:buSzPct val="25000"/>
              <a:buFont typeface="StarSymbol"/>
              <a:buChar char=""/>
            </a:pPr>
            <a:r>
              <a:rPr lang="en-US" sz="1400"/>
              <a:t>Leader</a:t>
            </a:r>
            <a:endParaRPr/>
          </a:p>
        </p:txBody>
      </p:sp>
      <p:sp>
        <p:nvSpPr>
          <p:cNvPr id="161" name="CustomShape 9"/>
          <p:cNvSpPr/>
          <p:nvPr/>
        </p:nvSpPr>
        <p:spPr>
          <a:xfrm>
            <a:off x="686160" y="3383280"/>
            <a:ext cx="914400" cy="457200"/>
          </a:xfrm>
          <a:prstGeom prst="rect">
            <a:avLst/>
          </a:prstGeom>
          <a:solidFill>
            <a:srgbClr val="99ccff"/>
          </a:solidFill>
          <a:ln w="9360">
            <a:solidFill>
              <a:srgbClr val="000000"/>
            </a:solidFill>
            <a:round/>
          </a:ln>
        </p:spPr>
        <p:txBody>
          <a:bodyPr anchor="ctr" bIns="45000" lIns="90000" rIns="90000" tIns="45000" wrap="none"/>
          <a:p>
            <a:pPr algn="ctr">
              <a:lnSpc>
                <a:spcPct val="98000"/>
              </a:lnSpc>
              <a:buSzPct val="25000"/>
              <a:buFont typeface="StarSymbol"/>
              <a:buChar char=""/>
            </a:pPr>
            <a:r>
              <a:rPr lang="en-US"/>
              <a:t>Client</a:t>
            </a:r>
            <a:endParaRPr/>
          </a:p>
        </p:txBody>
      </p:sp>
      <p:sp>
        <p:nvSpPr>
          <p:cNvPr id="162" name="CustomShape 10"/>
          <p:cNvSpPr/>
          <p:nvPr/>
        </p:nvSpPr>
        <p:spPr>
          <a:xfrm>
            <a:off x="7406640" y="3474720"/>
            <a:ext cx="914400" cy="457200"/>
          </a:xfrm>
          <a:prstGeom prst="rect">
            <a:avLst/>
          </a:prstGeom>
          <a:solidFill>
            <a:srgbClr val="99ccff"/>
          </a:solidFill>
          <a:ln w="9360">
            <a:solidFill>
              <a:srgbClr val="000000"/>
            </a:solidFill>
            <a:round/>
          </a:ln>
        </p:spPr>
        <p:txBody>
          <a:bodyPr anchor="ctr" bIns="45000" lIns="90000" rIns="90000" tIns="45000" wrap="none"/>
          <a:p>
            <a:pPr algn="ctr">
              <a:lnSpc>
                <a:spcPct val="98000"/>
              </a:lnSpc>
              <a:buSzPct val="25000"/>
              <a:buFont typeface="StarSymbol"/>
              <a:buChar char=""/>
            </a:pPr>
            <a:r>
              <a:rPr lang="en-US"/>
              <a:t>Client</a:t>
            </a:r>
            <a:endParaRPr/>
          </a:p>
        </p:txBody>
      </p:sp>
      <p:sp>
        <p:nvSpPr>
          <p:cNvPr id="163" name="CustomShape 11"/>
          <p:cNvSpPr/>
          <p:nvPr/>
        </p:nvSpPr>
        <p:spPr>
          <a:xfrm>
            <a:off x="6309360" y="3474720"/>
            <a:ext cx="914400" cy="457200"/>
          </a:xfrm>
          <a:prstGeom prst="rect">
            <a:avLst/>
          </a:prstGeom>
          <a:solidFill>
            <a:srgbClr val="99ccff"/>
          </a:solidFill>
          <a:ln w="9360">
            <a:solidFill>
              <a:srgbClr val="000000"/>
            </a:solidFill>
            <a:round/>
          </a:ln>
        </p:spPr>
        <p:txBody>
          <a:bodyPr anchor="ctr" bIns="45000" lIns="90000" rIns="90000" tIns="45000" wrap="none"/>
          <a:p>
            <a:pPr algn="ctr">
              <a:lnSpc>
                <a:spcPct val="98000"/>
              </a:lnSpc>
              <a:buSzPct val="25000"/>
              <a:buFont typeface="StarSymbol"/>
              <a:buChar char=""/>
            </a:pPr>
            <a:r>
              <a:rPr lang="en-US"/>
              <a:t>Client</a:t>
            </a:r>
            <a:endParaRPr/>
          </a:p>
        </p:txBody>
      </p:sp>
      <p:sp>
        <p:nvSpPr>
          <p:cNvPr id="164" name="CustomShape 12"/>
          <p:cNvSpPr/>
          <p:nvPr/>
        </p:nvSpPr>
        <p:spPr>
          <a:xfrm>
            <a:off x="5212080" y="3474720"/>
            <a:ext cx="914400" cy="457200"/>
          </a:xfrm>
          <a:prstGeom prst="rect">
            <a:avLst/>
          </a:prstGeom>
          <a:solidFill>
            <a:srgbClr val="99ccff"/>
          </a:solidFill>
          <a:ln w="9360">
            <a:solidFill>
              <a:srgbClr val="000000"/>
            </a:solidFill>
            <a:round/>
          </a:ln>
        </p:spPr>
        <p:txBody>
          <a:bodyPr anchor="ctr" bIns="45000" lIns="90000" rIns="90000" tIns="45000" wrap="none"/>
          <a:p>
            <a:pPr algn="ctr">
              <a:lnSpc>
                <a:spcPct val="98000"/>
              </a:lnSpc>
              <a:buSzPct val="25000"/>
              <a:buFont typeface="StarSymbol"/>
              <a:buChar char=""/>
            </a:pPr>
            <a:r>
              <a:rPr lang="en-US"/>
              <a:t>Client</a:t>
            </a:r>
            <a:endParaRPr/>
          </a:p>
        </p:txBody>
      </p:sp>
      <p:sp>
        <p:nvSpPr>
          <p:cNvPr id="165" name="CustomShape 13"/>
          <p:cNvSpPr/>
          <p:nvPr/>
        </p:nvSpPr>
        <p:spPr>
          <a:xfrm>
            <a:off x="1783080" y="3406680"/>
            <a:ext cx="914400" cy="457200"/>
          </a:xfrm>
          <a:prstGeom prst="rect">
            <a:avLst/>
          </a:prstGeom>
          <a:solidFill>
            <a:srgbClr val="99ccff"/>
          </a:solidFill>
          <a:ln w="9360">
            <a:solidFill>
              <a:srgbClr val="000000"/>
            </a:solidFill>
            <a:round/>
          </a:ln>
        </p:spPr>
        <p:txBody>
          <a:bodyPr anchor="ctr" bIns="45000" lIns="90000" rIns="90000" tIns="45000" wrap="none"/>
          <a:p>
            <a:pPr algn="ctr">
              <a:lnSpc>
                <a:spcPct val="98000"/>
              </a:lnSpc>
              <a:buSzPct val="25000"/>
              <a:buFont typeface="StarSymbol"/>
              <a:buChar char=""/>
            </a:pPr>
            <a:r>
              <a:rPr lang="en-US"/>
              <a:t>Client</a:t>
            </a:r>
            <a:endParaRPr/>
          </a:p>
        </p:txBody>
      </p:sp>
      <p:sp>
        <p:nvSpPr>
          <p:cNvPr id="166" name="CustomShape 14"/>
          <p:cNvSpPr/>
          <p:nvPr/>
        </p:nvSpPr>
        <p:spPr>
          <a:xfrm>
            <a:off x="4023360" y="3474720"/>
            <a:ext cx="914400" cy="457200"/>
          </a:xfrm>
          <a:prstGeom prst="rect">
            <a:avLst/>
          </a:prstGeom>
          <a:solidFill>
            <a:srgbClr val="99ccff"/>
          </a:solidFill>
          <a:ln w="9360">
            <a:solidFill>
              <a:srgbClr val="000000"/>
            </a:solidFill>
            <a:round/>
          </a:ln>
        </p:spPr>
        <p:txBody>
          <a:bodyPr anchor="ctr" bIns="45000" lIns="90000" rIns="90000" tIns="45000" wrap="none"/>
          <a:p>
            <a:pPr algn="ctr">
              <a:lnSpc>
                <a:spcPct val="98000"/>
              </a:lnSpc>
              <a:buSzPct val="25000"/>
              <a:buFont typeface="StarSymbol"/>
              <a:buChar char=""/>
            </a:pPr>
            <a:r>
              <a:rPr lang="en-US"/>
              <a:t>Client</a:t>
            </a:r>
            <a:endParaRPr/>
          </a:p>
        </p:txBody>
      </p:sp>
      <p:sp>
        <p:nvSpPr>
          <p:cNvPr id="167" name="CustomShape 15"/>
          <p:cNvSpPr/>
          <p:nvPr/>
        </p:nvSpPr>
        <p:spPr>
          <a:xfrm>
            <a:off x="2926080" y="3474720"/>
            <a:ext cx="914400" cy="457200"/>
          </a:xfrm>
          <a:prstGeom prst="rect">
            <a:avLst/>
          </a:prstGeom>
          <a:solidFill>
            <a:srgbClr val="99ccff"/>
          </a:solidFill>
          <a:ln w="9360">
            <a:solidFill>
              <a:srgbClr val="000000"/>
            </a:solidFill>
            <a:round/>
          </a:ln>
        </p:spPr>
        <p:txBody>
          <a:bodyPr anchor="ctr" bIns="45000" lIns="90000" rIns="90000" tIns="45000" wrap="none"/>
          <a:p>
            <a:pPr algn="ctr">
              <a:lnSpc>
                <a:spcPct val="98000"/>
              </a:lnSpc>
              <a:buSzPct val="25000"/>
              <a:buFont typeface="StarSymbol"/>
              <a:buChar char=""/>
            </a:pPr>
            <a:r>
              <a:rPr lang="en-US"/>
              <a:t>Client</a:t>
            </a:r>
            <a:endParaRPr/>
          </a:p>
        </p:txBody>
      </p:sp>
      <p:cxnSp>
        <p:nvCxnSpPr>
          <p:cNvPr id="168" name="Line 16"/>
          <p:cNvCxnSpPr>
            <a:stCxn id="161" idx="0"/>
            <a:endCxn id="155" idx="2"/>
          </p:cNvCxnSpPr>
          <p:nvPr/>
        </p:nvCxnSpPr>
        <p:spPr>
          <a:xfrm flipV="1">
            <a:off x="1143360" y="2514600"/>
            <a:ext cx="640080" cy="869040"/>
          </a:xfrm>
          <a:prstGeom prst="curvedConnector3">
            <a:avLst/>
          </a:prstGeom>
          <a:ln w="9360">
            <a:solidFill>
              <a:srgbClr val="000000"/>
            </a:solidFill>
            <a:miter/>
            <a:tailEnd len="med" type="triangle" w="med"/>
          </a:ln>
        </p:spPr>
      </p:cxnSp>
      <p:cxnSp>
        <p:nvCxnSpPr>
          <p:cNvPr id="169" name="Line 17"/>
          <p:cNvCxnSpPr>
            <a:stCxn id="165" idx="0"/>
            <a:endCxn id="155" idx="2"/>
          </p:cNvCxnSpPr>
          <p:nvPr/>
        </p:nvCxnSpPr>
        <p:spPr>
          <a:xfrm flipH="1" flipV="1">
            <a:off x="1783080" y="2514600"/>
            <a:ext cx="457560" cy="892440"/>
          </a:xfrm>
          <a:prstGeom prst="curvedConnector3">
            <a:avLst/>
          </a:prstGeom>
          <a:ln w="9360">
            <a:solidFill>
              <a:srgbClr val="000000"/>
            </a:solidFill>
            <a:miter/>
            <a:tailEnd len="med" type="triangle" w="med"/>
          </a:ln>
        </p:spPr>
      </p:cxnSp>
      <p:cxnSp>
        <p:nvCxnSpPr>
          <p:cNvPr id="170" name="Line 18"/>
          <p:cNvCxnSpPr>
            <a:stCxn id="167" idx="0"/>
            <a:endCxn id="155" idx="2"/>
          </p:cNvCxnSpPr>
          <p:nvPr/>
        </p:nvCxnSpPr>
        <p:spPr>
          <a:xfrm flipH="1" flipV="1">
            <a:off x="1783080" y="2514600"/>
            <a:ext cx="1600560" cy="960480"/>
          </a:xfrm>
          <a:prstGeom prst="curvedConnector3">
            <a:avLst/>
          </a:prstGeom>
          <a:ln w="9360">
            <a:solidFill>
              <a:srgbClr val="000000"/>
            </a:solidFill>
            <a:miter/>
            <a:tailEnd len="med" type="triangle" w="med"/>
          </a:ln>
        </p:spPr>
      </p:cxnSp>
      <p:cxnSp>
        <p:nvCxnSpPr>
          <p:cNvPr id="171" name="Line 19"/>
          <p:cNvCxnSpPr>
            <a:stCxn id="166" idx="0"/>
            <a:endCxn id="159" idx="2"/>
          </p:cNvCxnSpPr>
          <p:nvPr/>
        </p:nvCxnSpPr>
        <p:spPr>
          <a:xfrm flipH="1" flipV="1">
            <a:off x="3566160" y="2514600"/>
            <a:ext cx="914760" cy="960480"/>
          </a:xfrm>
          <a:prstGeom prst="curvedConnector3">
            <a:avLst/>
          </a:prstGeom>
          <a:ln w="9360">
            <a:solidFill>
              <a:srgbClr val="000000"/>
            </a:solidFill>
            <a:miter/>
            <a:tailEnd len="med" type="triangle" w="med"/>
          </a:ln>
        </p:spPr>
      </p:cxnSp>
      <p:cxnSp>
        <p:nvCxnSpPr>
          <p:cNvPr id="172" name="Line 20"/>
          <p:cNvCxnSpPr>
            <a:stCxn id="164" idx="0"/>
            <a:endCxn id="157" idx="2"/>
          </p:cNvCxnSpPr>
          <p:nvPr/>
        </p:nvCxnSpPr>
        <p:spPr>
          <a:xfrm flipV="1">
            <a:off x="5669280" y="2514600"/>
            <a:ext cx="869040" cy="960480"/>
          </a:xfrm>
          <a:prstGeom prst="curvedConnector3">
            <a:avLst/>
          </a:prstGeom>
          <a:ln w="9360">
            <a:solidFill>
              <a:srgbClr val="000000"/>
            </a:solidFill>
            <a:miter/>
            <a:tailEnd len="med" type="triangle" w="med"/>
          </a:ln>
        </p:spPr>
      </p:cxnSp>
      <p:cxnSp>
        <p:nvCxnSpPr>
          <p:cNvPr id="173" name="Line 21"/>
          <p:cNvCxnSpPr>
            <a:stCxn id="163" idx="0"/>
            <a:endCxn id="157" idx="2"/>
          </p:cNvCxnSpPr>
          <p:nvPr/>
        </p:nvCxnSpPr>
        <p:spPr>
          <a:xfrm flipH="1" flipV="1">
            <a:off x="6537960" y="2514600"/>
            <a:ext cx="228960" cy="960480"/>
          </a:xfrm>
          <a:prstGeom prst="curvedConnector3">
            <a:avLst/>
          </a:prstGeom>
          <a:ln w="9360">
            <a:solidFill>
              <a:srgbClr val="000000"/>
            </a:solidFill>
            <a:miter/>
            <a:tailEnd len="med" type="triangle" w="med"/>
          </a:ln>
        </p:spPr>
      </p:cxnSp>
      <p:cxnSp>
        <p:nvCxnSpPr>
          <p:cNvPr id="174" name="Line 22"/>
          <p:cNvCxnSpPr>
            <a:stCxn id="162" idx="0"/>
            <a:endCxn id="156" idx="2"/>
          </p:cNvCxnSpPr>
          <p:nvPr/>
        </p:nvCxnSpPr>
        <p:spPr>
          <a:xfrm flipH="1" flipV="1">
            <a:off x="7818120" y="2514600"/>
            <a:ext cx="46080" cy="960480"/>
          </a:xfrm>
          <a:prstGeom prst="curvedConnector3">
            <a:avLst/>
          </a:prstGeom>
          <a:ln w="9360">
            <a:solidFill>
              <a:srgbClr val="000000"/>
            </a:solidFill>
            <a:miter/>
            <a:tailEnd len="med" type="triangle" w="med"/>
          </a:ln>
        </p:spPr>
      </p:cxnSp>
      <p:cxnSp>
        <p:nvCxnSpPr>
          <p:cNvPr id="175" name="Line 23"/>
          <p:cNvCxnSpPr>
            <a:stCxn id="155" idx="2"/>
            <a:endCxn id="158" idx="2"/>
          </p:cNvCxnSpPr>
          <p:nvPr/>
        </p:nvCxnSpPr>
        <p:spPr>
          <a:xfrm>
            <a:off x="1783080" y="2514600"/>
            <a:ext cx="3383640" cy="360"/>
          </a:xfrm>
          <a:prstGeom prst="curvedConnector3">
            <a:avLst/>
          </a:prstGeom>
          <a:ln w="9360">
            <a:solidFill>
              <a:srgbClr val="000000"/>
            </a:solidFill>
            <a:miter/>
            <a:tailEnd len="med" type="triangle" w="med"/>
          </a:ln>
        </p:spPr>
      </p:cxnSp>
      <p:cxnSp>
        <p:nvCxnSpPr>
          <p:cNvPr id="176" name="Line 24"/>
          <p:cNvCxnSpPr>
            <a:stCxn id="159" idx="2"/>
            <a:endCxn id="158" idx="2"/>
          </p:cNvCxnSpPr>
          <p:nvPr/>
        </p:nvCxnSpPr>
        <p:spPr>
          <a:xfrm>
            <a:off x="3566160" y="2514600"/>
            <a:ext cx="1600560" cy="360"/>
          </a:xfrm>
          <a:prstGeom prst="curvedConnector3">
            <a:avLst/>
          </a:prstGeom>
          <a:ln w="9360">
            <a:solidFill>
              <a:srgbClr val="000000"/>
            </a:solidFill>
            <a:miter/>
            <a:tailEnd len="med" type="triangle" w="med"/>
          </a:ln>
        </p:spPr>
      </p:cxnSp>
      <p:cxnSp>
        <p:nvCxnSpPr>
          <p:cNvPr id="177" name="Line 25"/>
          <p:cNvCxnSpPr>
            <a:stCxn id="156" idx="2"/>
            <a:endCxn id="158" idx="2"/>
          </p:cNvCxnSpPr>
          <p:nvPr/>
        </p:nvCxnSpPr>
        <p:spPr>
          <a:xfrm flipH="1">
            <a:off x="5166360" y="2514600"/>
            <a:ext cx="2652120" cy="360"/>
          </a:xfrm>
          <a:prstGeom prst="curvedConnector3">
            <a:avLst/>
          </a:prstGeom>
          <a:ln w="9360">
            <a:solidFill>
              <a:srgbClr val="000000"/>
            </a:solidFill>
            <a:miter/>
            <a:tailEnd len="med" type="triangle" w="med"/>
          </a:ln>
        </p:spPr>
      </p:cxnSp>
      <p:cxnSp>
        <p:nvCxnSpPr>
          <p:cNvPr id="178" name="Line 26"/>
          <p:cNvCxnSpPr>
            <a:stCxn id="157" idx="2"/>
            <a:endCxn id="158" idx="2"/>
          </p:cNvCxnSpPr>
          <p:nvPr/>
        </p:nvCxnSpPr>
        <p:spPr>
          <a:xfrm flipH="1">
            <a:off x="5166360" y="2514600"/>
            <a:ext cx="1371960" cy="360"/>
          </a:xfrm>
          <a:prstGeom prst="curvedConnector3">
            <a:avLst/>
          </a:prstGeom>
          <a:ln w="9360">
            <a:solidFill>
              <a:srgbClr val="000000"/>
            </a:solidFill>
            <a:miter/>
            <a:tailEnd len="med" type="triangle" w="med"/>
          </a:ln>
        </p:spPr>
      </p:cxnSp>
      <p:sp>
        <p:nvSpPr>
          <p:cNvPr id="179" name="TextShape 27"/>
          <p:cNvSpPr txBox="1"/>
          <p:nvPr/>
        </p:nvSpPr>
        <p:spPr>
          <a:xfrm>
            <a:off x="822960" y="4023360"/>
            <a:ext cx="7018200" cy="1799280"/>
          </a:xfrm>
          <a:prstGeom prst="rect">
            <a:avLst/>
          </a:prstGeom>
        </p:spPr>
        <p:txBody>
          <a:bodyPr bIns="45000" lIns="90000" rIns="90000" tIns="45000" wrap="none"/>
          <a:p>
            <a:pPr>
              <a:lnSpc>
                <a:spcPct val="98000"/>
              </a:lnSpc>
              <a:buSzPct val="25000"/>
              <a:buFont typeface="StarSymbol"/>
              <a:buChar char=""/>
            </a:pPr>
            <a:r>
              <a:rPr lang="en-US">
                <a:solidFill>
                  <a:srgbClr val="000000"/>
                </a:solidFill>
              </a:rPr>
              <a:t>All servers store a copy of the data (in memory)‏</a:t>
            </a:r>
            <a:endParaRPr/>
          </a:p>
          <a:p>
            <a:pPr>
              <a:lnSpc>
                <a:spcPct val="97000"/>
              </a:lnSpc>
              <a:buSzPct val="25000"/>
              <a:buFont typeface="StarSymbol"/>
              <a:buChar char=""/>
            </a:pPr>
            <a:r>
              <a:rPr lang="en-US">
                <a:solidFill>
                  <a:srgbClr val="000000"/>
                </a:solidFill>
              </a:rPr>
              <a:t>A leader is elected at startup</a:t>
            </a:r>
            <a:endParaRPr/>
          </a:p>
          <a:p>
            <a:pPr>
              <a:lnSpc>
                <a:spcPct val="97000"/>
              </a:lnSpc>
              <a:buSzPct val="25000"/>
              <a:buFont typeface="StarSymbol"/>
              <a:buChar char=""/>
            </a:pPr>
            <a:r>
              <a:rPr lang="en-US">
                <a:solidFill>
                  <a:srgbClr val="000000"/>
                </a:solidFill>
              </a:rPr>
              <a:t>Followers service clients, all updates go through leader</a:t>
            </a:r>
            <a:endParaRPr/>
          </a:p>
          <a:p>
            <a:pPr>
              <a:lnSpc>
                <a:spcPct val="97000"/>
              </a:lnSpc>
              <a:buSzPct val="25000"/>
              <a:buFont typeface="StarSymbol"/>
              <a:buChar char=""/>
            </a:pPr>
            <a:r>
              <a:rPr lang="en-US">
                <a:solidFill>
                  <a:srgbClr val="000000"/>
                </a:solidFill>
              </a:rPr>
              <a:t>Update responses are sent when a majority of servers have persisted the change</a:t>
            </a:r>
            <a:endParaRPr/>
          </a:p>
        </p:txBody>
      </p:sp>
    </p:spTree>
  </p:cSld>
  <p:timing>
    <p:tnLst>
      <p:par>
        <p:cTn dur="indefinite" id="57" nodeType="tmRoot" restart="never">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57200" y="274680"/>
            <a:ext cx="8227440" cy="1140840"/>
          </a:xfrm>
          <a:prstGeom prst="rect">
            <a:avLst/>
          </a:prstGeom>
          <a:noFill/>
          <a:ln>
            <a:noFill/>
          </a:ln>
        </p:spPr>
        <p:txBody>
          <a:bodyPr anchor="ctr" bIns="45000" lIns="90000" rIns="90000" tIns="45000"/>
          <a:p>
            <a:pPr algn="ctr">
              <a:lnSpc>
                <a:spcPct val="100000"/>
              </a:lnSpc>
            </a:pPr>
            <a:r>
              <a:rPr lang="en-US" sz="4400">
                <a:solidFill>
                  <a:srgbClr val="ffffff"/>
                </a:solidFill>
                <a:latin typeface="Calibri"/>
                <a:ea typeface="ＭＳ Ｐゴシック"/>
              </a:rPr>
              <a:t>Map Reduce</a:t>
            </a:r>
            <a:endParaRPr/>
          </a:p>
        </p:txBody>
      </p:sp>
      <p:sp>
        <p:nvSpPr>
          <p:cNvPr id="84" name="CustomShape 2"/>
          <p:cNvSpPr/>
          <p:nvPr/>
        </p:nvSpPr>
        <p:spPr>
          <a:xfrm>
            <a:off x="457200" y="1600200"/>
            <a:ext cx="8227440" cy="4523760"/>
          </a:xfrm>
          <a:prstGeom prst="rect">
            <a:avLst/>
          </a:prstGeom>
          <a:noFill/>
          <a:ln>
            <a:noFill/>
          </a:ln>
        </p:spPr>
        <p:txBody>
          <a:bodyPr bIns="45000" lIns="90000" rIns="90000" tIns="45000"/>
          <a:p>
            <a:pPr>
              <a:lnSpc>
                <a:spcPct val="100000"/>
              </a:lnSpc>
              <a:buFont typeface="Arial"/>
              <a:buChar char="•"/>
            </a:pPr>
            <a:r>
              <a:rPr lang="en-US" sz="2000">
                <a:solidFill>
                  <a:srgbClr val="ffffff"/>
                </a:solidFill>
                <a:latin typeface="Calibri"/>
                <a:ea typeface="ＭＳ Ｐゴシック"/>
              </a:rPr>
              <a:t>Programming  model developed at Google</a:t>
            </a:r>
            <a:endParaRPr/>
          </a:p>
          <a:p>
            <a:pPr>
              <a:lnSpc>
                <a:spcPct val="100000"/>
              </a:lnSpc>
              <a:buFont typeface="Arial"/>
              <a:buChar char="•"/>
            </a:pPr>
            <a:r>
              <a:rPr lang="en-US" sz="2000">
                <a:solidFill>
                  <a:srgbClr val="ffffff"/>
                </a:solidFill>
                <a:latin typeface="Calibri"/>
                <a:ea typeface="ＭＳ Ｐゴシック"/>
              </a:rPr>
              <a:t>Sort/merge based distributed computing</a:t>
            </a:r>
            <a:endParaRPr/>
          </a:p>
          <a:p>
            <a:pPr>
              <a:lnSpc>
                <a:spcPct val="100000"/>
              </a:lnSpc>
              <a:buFont typeface="Arial"/>
              <a:buChar char="•"/>
            </a:pPr>
            <a:r>
              <a:rPr lang="en-US" sz="2000">
                <a:solidFill>
                  <a:srgbClr val="ffffff"/>
                </a:solidFill>
                <a:latin typeface="Calibri"/>
                <a:ea typeface="ＭＳ Ｐゴシック"/>
              </a:rPr>
              <a:t>Initially, it was intended for their internal search/indexing application, but now used extensively by more organizations (e.g., Yahoo, Amazon.com, IBM, etc.)</a:t>
            </a:r>
            <a:endParaRPr/>
          </a:p>
          <a:p>
            <a:pPr>
              <a:lnSpc>
                <a:spcPct val="100000"/>
              </a:lnSpc>
              <a:buFont typeface="Arial"/>
              <a:buChar char="•"/>
            </a:pPr>
            <a:r>
              <a:rPr lang="en-US" sz="2000">
                <a:solidFill>
                  <a:srgbClr val="ffffff"/>
                </a:solidFill>
                <a:latin typeface="Calibri"/>
                <a:ea typeface="ＭＳ Ｐゴシック"/>
              </a:rPr>
              <a:t>It is functional style programming (e.g., LISP) that is naturally parallelizable across  a large cluster of workstations or PCS.</a:t>
            </a:r>
            <a:endParaRPr/>
          </a:p>
          <a:p>
            <a:pPr>
              <a:lnSpc>
                <a:spcPct val="100000"/>
              </a:lnSpc>
              <a:buFont typeface="Arial"/>
              <a:buChar char="•"/>
            </a:pPr>
            <a:r>
              <a:rPr b="1" lang="en-US" sz="2000">
                <a:solidFill>
                  <a:srgbClr val="ffffff"/>
                </a:solidFill>
                <a:latin typeface="Calibri"/>
                <a:ea typeface="ＭＳ Ｐゴシック"/>
              </a:rPr>
              <a:t>The underlying system takes care of the partitioning of the input data, scheduling the program’s execution across several machines, handling machine failures, and managing required inter-machine communication. (This is the key for Hadoop’s success)</a:t>
            </a:r>
            <a:endParaRPr/>
          </a:p>
          <a:p>
            <a:pPr>
              <a:lnSpc>
                <a:spcPct val="100000"/>
              </a:lnSpc>
            </a:pPr>
            <a:endParaRPr/>
          </a:p>
        </p:txBody>
      </p:sp>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457200" y="274320"/>
            <a:ext cx="8227440" cy="114084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Hadoop/Hbase Deployment</a:t>
            </a:r>
            <a:endParaRPr/>
          </a:p>
        </p:txBody>
      </p:sp>
      <p:pic>
        <p:nvPicPr>
          <p:cNvPr descr="" id="181" name="Picture 4"/>
          <p:cNvPicPr/>
          <p:nvPr/>
        </p:nvPicPr>
        <p:blipFill>
          <a:blip r:embed="rId1"/>
          <a:stretch>
            <a:fillRect/>
          </a:stretch>
        </p:blipFill>
        <p:spPr>
          <a:xfrm>
            <a:off x="2254680" y="1845360"/>
            <a:ext cx="6153120" cy="3898800"/>
          </a:xfrm>
          <a:prstGeom prst="rect">
            <a:avLst/>
          </a:prstGeom>
          <a:ln>
            <a:noFill/>
          </a:ln>
        </p:spPr>
      </p:pic>
      <p:sp>
        <p:nvSpPr>
          <p:cNvPr id="182" name="CustomShape 2"/>
          <p:cNvSpPr/>
          <p:nvPr/>
        </p:nvSpPr>
        <p:spPr>
          <a:xfrm>
            <a:off x="2008440" y="2475360"/>
            <a:ext cx="943920" cy="723600"/>
          </a:xfrm>
          <a:prstGeom prst="rightArrow">
            <a:avLst>
              <a:gd fmla="val 50000" name="adj1"/>
              <a:gd fmla="val 50000" name="adj2"/>
            </a:avLst>
          </a:prstGeom>
          <a:blipFill>
            <a:blip r:embed="rId2"/>
            <a:stretch>
              <a:fillRect/>
            </a:stretch>
          </a:blipFill>
          <a:ln w="12600">
            <a:solidFill>
              <a:srgbClr val="49585d"/>
            </a:solidFill>
            <a:round/>
          </a:ln>
        </p:spPr>
      </p:sp>
      <p:sp>
        <p:nvSpPr>
          <p:cNvPr id="183" name="CustomShape 3"/>
          <p:cNvSpPr/>
          <p:nvPr/>
        </p:nvSpPr>
        <p:spPr>
          <a:xfrm>
            <a:off x="1914840" y="4260600"/>
            <a:ext cx="943920" cy="723600"/>
          </a:xfrm>
          <a:prstGeom prst="rightArrow">
            <a:avLst>
              <a:gd fmla="val 50000" name="adj1"/>
              <a:gd fmla="val 50000" name="adj2"/>
            </a:avLst>
          </a:prstGeom>
          <a:blipFill>
            <a:blip r:embed="rId3"/>
            <a:stretch>
              <a:fillRect/>
            </a:stretch>
          </a:blipFill>
          <a:ln w="12600">
            <a:solidFill>
              <a:srgbClr val="49585d"/>
            </a:solidFill>
            <a:round/>
          </a:ln>
        </p:spPr>
      </p:sp>
      <p:sp>
        <p:nvSpPr>
          <p:cNvPr id="184" name="CustomShape 4"/>
          <p:cNvSpPr/>
          <p:nvPr/>
        </p:nvSpPr>
        <p:spPr>
          <a:xfrm>
            <a:off x="1041120" y="2554560"/>
            <a:ext cx="930600" cy="637200"/>
          </a:xfrm>
          <a:prstGeom prst="rect">
            <a:avLst/>
          </a:prstGeom>
          <a:noFill/>
          <a:ln>
            <a:noFill/>
          </a:ln>
        </p:spPr>
        <p:txBody>
          <a:bodyPr bIns="45000" lIns="90000" rIns="90000" tIns="45000" wrap="none"/>
          <a:p>
            <a:pPr algn="ctr">
              <a:lnSpc>
                <a:spcPct val="100000"/>
              </a:lnSpc>
            </a:pPr>
            <a:r>
              <a:rPr b="1" lang="en-US">
                <a:solidFill>
                  <a:srgbClr val="800000"/>
                </a:solidFill>
                <a:latin typeface="Calisto MT"/>
              </a:rPr>
              <a:t>Master </a:t>
            </a:r>
            <a:endParaRPr/>
          </a:p>
          <a:p>
            <a:pPr algn="ctr">
              <a:lnSpc>
                <a:spcPct val="100000"/>
              </a:lnSpc>
            </a:pPr>
            <a:r>
              <a:rPr b="1" lang="en-US">
                <a:solidFill>
                  <a:srgbClr val="800000"/>
                </a:solidFill>
                <a:latin typeface="Calisto MT"/>
              </a:rPr>
              <a:t>node</a:t>
            </a:r>
            <a:endParaRPr/>
          </a:p>
        </p:txBody>
      </p:sp>
      <p:sp>
        <p:nvSpPr>
          <p:cNvPr id="185" name="CustomShape 5"/>
          <p:cNvSpPr/>
          <p:nvPr/>
        </p:nvSpPr>
        <p:spPr>
          <a:xfrm>
            <a:off x="1093680" y="4339800"/>
            <a:ext cx="736920" cy="637200"/>
          </a:xfrm>
          <a:prstGeom prst="rect">
            <a:avLst/>
          </a:prstGeom>
          <a:noFill/>
          <a:ln>
            <a:noFill/>
          </a:ln>
        </p:spPr>
        <p:txBody>
          <a:bodyPr bIns="45000" lIns="90000" rIns="90000" tIns="45000" wrap="none"/>
          <a:p>
            <a:pPr algn="ctr">
              <a:lnSpc>
                <a:spcPct val="100000"/>
              </a:lnSpc>
            </a:pPr>
            <a:r>
              <a:rPr b="1" lang="en-US">
                <a:solidFill>
                  <a:srgbClr val="800000"/>
                </a:solidFill>
                <a:latin typeface="Calisto MT"/>
              </a:rPr>
              <a:t>Slave</a:t>
            </a:r>
            <a:endParaRPr/>
          </a:p>
          <a:p>
            <a:pPr algn="ctr">
              <a:lnSpc>
                <a:spcPct val="100000"/>
              </a:lnSpc>
            </a:pPr>
            <a:r>
              <a:rPr b="1" lang="en-US">
                <a:solidFill>
                  <a:srgbClr val="800000"/>
                </a:solidFill>
                <a:latin typeface="Calisto MT"/>
              </a:rPr>
              <a:t>nodes</a:t>
            </a:r>
            <a:endParaRPr/>
          </a:p>
        </p:txBody>
      </p:sp>
    </p:spTree>
  </p:cSld>
  <p:timing>
    <p:tnLst>
      <p:par>
        <p:cTn dur="indefinite" id="59" nodeType="tmRoot" restart="never">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457560" y="2194560"/>
            <a:ext cx="8227440" cy="1140840"/>
          </a:xfrm>
          <a:prstGeom prst="rect">
            <a:avLst/>
          </a:prstGeom>
          <a:noFill/>
          <a:ln>
            <a:noFill/>
          </a:ln>
        </p:spPr>
        <p:txBody>
          <a:bodyPr anchor="ctr" bIns="0" lIns="0" rIns="0" tIns="0" wrap="none"/>
          <a:p>
            <a:pPr algn="ctr">
              <a:lnSpc>
                <a:spcPct val="100000"/>
              </a:lnSpc>
            </a:pPr>
            <a:r>
              <a:rPr lang="en-US" sz="4400">
                <a:solidFill>
                  <a:srgbClr val="ffffff"/>
                </a:solidFill>
                <a:latin typeface="Calibri"/>
              </a:rPr>
              <a:t>Questions</a:t>
            </a:r>
            <a:endParaRPr/>
          </a:p>
        </p:txBody>
      </p:sp>
    </p:spTree>
  </p:cSld>
  <p:timing>
    <p:tnLst>
      <p:par>
        <p:cTn dur="indefinite" id="61" nodeType="tmRoot" restart="never">
          <p:childTnLst>
            <p:seq>
              <p:cTn id="6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457200" y="274680"/>
            <a:ext cx="8227440" cy="1140840"/>
          </a:xfrm>
          <a:prstGeom prst="rect">
            <a:avLst/>
          </a:prstGeom>
          <a:noFill/>
          <a:ln>
            <a:noFill/>
          </a:ln>
        </p:spPr>
        <p:txBody>
          <a:bodyPr anchor="ctr" bIns="45000" lIns="90000" rIns="90000" tIns="45000"/>
          <a:p>
            <a:pPr algn="ctr">
              <a:lnSpc>
                <a:spcPct val="100000"/>
              </a:lnSpc>
            </a:pPr>
            <a:r>
              <a:rPr lang="en-US" sz="4400">
                <a:solidFill>
                  <a:srgbClr val="ffffff"/>
                </a:solidFill>
                <a:latin typeface="Calibri"/>
                <a:ea typeface="ＭＳ Ｐゴシック"/>
              </a:rPr>
              <a:t>Word Count Problem</a:t>
            </a:r>
            <a:endParaRPr/>
          </a:p>
        </p:txBody>
      </p:sp>
      <p:sp>
        <p:nvSpPr>
          <p:cNvPr id="86" name="CustomShape 2"/>
          <p:cNvSpPr/>
          <p:nvPr/>
        </p:nvSpPr>
        <p:spPr>
          <a:xfrm>
            <a:off x="457200" y="1600200"/>
            <a:ext cx="8227440" cy="4523760"/>
          </a:xfrm>
          <a:prstGeom prst="rect">
            <a:avLst/>
          </a:prstGeom>
          <a:noFill/>
          <a:ln>
            <a:noFill/>
          </a:ln>
        </p:spPr>
        <p:txBody>
          <a:bodyPr bIns="45000" lIns="90000" rIns="90000" tIns="45000"/>
          <a:p>
            <a:r>
              <a:rPr lang="en-US" sz="2800">
                <a:solidFill>
                  <a:srgbClr val="ffffff"/>
                </a:solidFill>
              </a:rPr>
              <a:t>Can we do word count in parallel?</a:t>
            </a:r>
            <a:endParaRPr/>
          </a:p>
        </p:txBody>
      </p:sp>
      <p:sp>
        <p:nvSpPr>
          <p:cNvPr id="87" name="CustomShape 3"/>
          <p:cNvSpPr/>
          <p:nvPr/>
        </p:nvSpPr>
        <p:spPr>
          <a:xfrm>
            <a:off x="548640" y="2392920"/>
            <a:ext cx="2817720" cy="531360"/>
          </a:xfrm>
          <a:prstGeom prst="rect">
            <a:avLst/>
          </a:prstGeom>
          <a:solidFill>
            <a:srgbClr val="ffffcc"/>
          </a:solidFill>
          <a:ln w="9360">
            <a:solidFill>
              <a:srgbClr val="000000"/>
            </a:solidFill>
            <a:miter/>
          </a:ln>
        </p:spPr>
        <p:txBody>
          <a:bodyPr bIns="46800" lIns="90000" rIns="90000" tIns="46800"/>
          <a:p>
            <a:pPr lvl="1">
              <a:lnSpc>
                <a:spcPct val="100000"/>
              </a:lnSpc>
              <a:buFont typeface="Arial"/>
              <a:buChar char="•"/>
            </a:pPr>
            <a:r>
              <a:rPr lang="en-US" sz="2400">
                <a:solidFill>
                  <a:srgbClr val="000000"/>
                </a:solidFill>
                <a:latin typeface="Arial"/>
              </a:rPr>
              <a:t>see bob throw</a:t>
            </a:r>
            <a:endParaRPr/>
          </a:p>
        </p:txBody>
      </p:sp>
      <p:sp>
        <p:nvSpPr>
          <p:cNvPr id="88" name="CustomShape 4"/>
          <p:cNvSpPr/>
          <p:nvPr/>
        </p:nvSpPr>
        <p:spPr>
          <a:xfrm>
            <a:off x="3566160" y="2286000"/>
            <a:ext cx="2817360" cy="1446120"/>
          </a:xfrm>
          <a:prstGeom prst="rect">
            <a:avLst/>
          </a:prstGeom>
          <a:noFill/>
          <a:ln>
            <a:noFill/>
          </a:ln>
        </p:spPr>
        <p:txBody>
          <a:bodyPr bIns="46800" lIns="90000" rIns="90000" tIns="46800"/>
          <a:p>
            <a:pPr lvl="1">
              <a:lnSpc>
                <a:spcPct val="100000"/>
              </a:lnSpc>
              <a:buFont typeface="Arial"/>
              <a:buChar char="•"/>
            </a:pPr>
            <a:r>
              <a:rPr lang="en-US" sz="2400">
                <a:solidFill>
                  <a:srgbClr val="ff0000"/>
                </a:solidFill>
                <a:latin typeface="Arial"/>
              </a:rPr>
              <a:t>see</a:t>
            </a:r>
            <a:r>
              <a:rPr lang="en-US" sz="2400">
                <a:solidFill>
                  <a:srgbClr val="ff0000"/>
                </a:solidFill>
                <a:latin typeface="Arial"/>
              </a:rPr>
              <a:t>	</a:t>
            </a:r>
            <a:r>
              <a:rPr lang="en-US" sz="2400">
                <a:solidFill>
                  <a:srgbClr val="ff0000"/>
                </a:solidFill>
                <a:latin typeface="Arial"/>
              </a:rPr>
              <a:t>1</a:t>
            </a:r>
            <a:endParaRPr/>
          </a:p>
          <a:p>
            <a:pPr lvl="1">
              <a:lnSpc>
                <a:spcPct val="100000"/>
              </a:lnSpc>
              <a:buFont typeface="Arial"/>
              <a:buChar char="•"/>
            </a:pPr>
            <a:r>
              <a:rPr lang="en-US" sz="2400">
                <a:solidFill>
                  <a:srgbClr val="ff0000"/>
                </a:solidFill>
                <a:latin typeface="Arial"/>
              </a:rPr>
              <a:t>bob</a:t>
            </a:r>
            <a:r>
              <a:rPr lang="en-US" sz="2400">
                <a:solidFill>
                  <a:srgbClr val="ff0000"/>
                </a:solidFill>
                <a:latin typeface="Arial"/>
              </a:rPr>
              <a:t>	</a:t>
            </a:r>
            <a:r>
              <a:rPr lang="en-US" sz="2400">
                <a:solidFill>
                  <a:srgbClr val="ff0000"/>
                </a:solidFill>
                <a:latin typeface="Arial"/>
              </a:rPr>
              <a:t>1 </a:t>
            </a:r>
            <a:endParaRPr/>
          </a:p>
          <a:p>
            <a:pPr lvl="1">
              <a:lnSpc>
                <a:spcPct val="100000"/>
              </a:lnSpc>
              <a:buFont typeface="Arial"/>
              <a:buChar char="•"/>
            </a:pPr>
            <a:r>
              <a:rPr lang="en-US" sz="2400">
                <a:solidFill>
                  <a:srgbClr val="ff0000"/>
                </a:solidFill>
                <a:latin typeface="Arial"/>
              </a:rPr>
              <a:t>throw  1</a:t>
            </a:r>
            <a:endParaRPr/>
          </a:p>
          <a:p>
            <a:pPr lvl="1">
              <a:lnSpc>
                <a:spcPct val="100000"/>
              </a:lnSpc>
              <a:buFont typeface="Arial"/>
              <a:buChar char="•"/>
            </a:pPr>
            <a:r>
              <a:rPr lang="en-US" sz="2400">
                <a:solidFill>
                  <a:srgbClr val="ff0000"/>
                </a:solidFill>
                <a:latin typeface="Arial"/>
              </a:rPr>
              <a:t>see </a:t>
            </a:r>
            <a:r>
              <a:rPr lang="en-US" sz="2400">
                <a:solidFill>
                  <a:srgbClr val="ff0000"/>
                </a:solidFill>
                <a:latin typeface="Arial"/>
              </a:rPr>
              <a:t>	</a:t>
            </a:r>
            <a:r>
              <a:rPr lang="en-US" sz="2400">
                <a:solidFill>
                  <a:srgbClr val="ff0000"/>
                </a:solidFill>
                <a:latin typeface="Arial"/>
              </a:rPr>
              <a:t>1</a:t>
            </a:r>
            <a:endParaRPr/>
          </a:p>
          <a:p>
            <a:pPr lvl="1">
              <a:lnSpc>
                <a:spcPct val="100000"/>
              </a:lnSpc>
              <a:buFont typeface="Arial"/>
              <a:buChar char="•"/>
            </a:pPr>
            <a:r>
              <a:rPr lang="en-US" sz="2400">
                <a:solidFill>
                  <a:srgbClr val="ff0000"/>
                </a:solidFill>
                <a:latin typeface="Arial"/>
              </a:rPr>
              <a:t>spot </a:t>
            </a:r>
            <a:r>
              <a:rPr lang="en-US" sz="2400">
                <a:solidFill>
                  <a:srgbClr val="ff0000"/>
                </a:solidFill>
                <a:latin typeface="Arial"/>
              </a:rPr>
              <a:t>	</a:t>
            </a:r>
            <a:r>
              <a:rPr lang="en-US" sz="2400">
                <a:solidFill>
                  <a:srgbClr val="ff0000"/>
                </a:solidFill>
                <a:latin typeface="Arial"/>
              </a:rPr>
              <a:t>1</a:t>
            </a:r>
            <a:endParaRPr/>
          </a:p>
          <a:p>
            <a:pPr lvl="1">
              <a:lnSpc>
                <a:spcPct val="100000"/>
              </a:lnSpc>
              <a:buFont typeface="Arial"/>
              <a:buChar char="•"/>
            </a:pPr>
            <a:r>
              <a:rPr lang="en-US" sz="2400">
                <a:solidFill>
                  <a:srgbClr val="ff0000"/>
                </a:solidFill>
                <a:latin typeface="Arial"/>
              </a:rPr>
              <a:t>run  </a:t>
            </a:r>
            <a:r>
              <a:rPr lang="en-US" sz="2400">
                <a:solidFill>
                  <a:srgbClr val="ff0000"/>
                </a:solidFill>
                <a:latin typeface="Arial"/>
              </a:rPr>
              <a:t>	</a:t>
            </a:r>
            <a:r>
              <a:rPr lang="en-US" sz="2400">
                <a:solidFill>
                  <a:srgbClr val="ff0000"/>
                </a:solidFill>
                <a:latin typeface="Arial"/>
              </a:rPr>
              <a:t>1</a:t>
            </a:r>
            <a:endParaRPr/>
          </a:p>
        </p:txBody>
      </p:sp>
      <p:sp>
        <p:nvSpPr>
          <p:cNvPr id="89" name="CustomShape 5"/>
          <p:cNvSpPr/>
          <p:nvPr/>
        </p:nvSpPr>
        <p:spPr>
          <a:xfrm>
            <a:off x="3215520" y="3200400"/>
            <a:ext cx="531720" cy="607680"/>
          </a:xfrm>
          <a:prstGeom prst="rightArrow">
            <a:avLst>
              <a:gd fmla="val 16200" name="adj1"/>
              <a:gd fmla="val 5400" name="adj2"/>
            </a:avLst>
          </a:prstGeom>
          <a:solidFill>
            <a:srgbClr val="ff0000"/>
          </a:solidFill>
          <a:ln w="9360">
            <a:solidFill>
              <a:srgbClr val="000000"/>
            </a:solidFill>
            <a:miter/>
          </a:ln>
        </p:spPr>
      </p:sp>
      <p:sp>
        <p:nvSpPr>
          <p:cNvPr id="90" name="CustomShape 6"/>
          <p:cNvSpPr/>
          <p:nvPr/>
        </p:nvSpPr>
        <p:spPr>
          <a:xfrm>
            <a:off x="6141960" y="3200400"/>
            <a:ext cx="531360" cy="607680"/>
          </a:xfrm>
          <a:prstGeom prst="rightArrow">
            <a:avLst>
              <a:gd fmla="val 16200" name="adj1"/>
              <a:gd fmla="val 5400" name="adj2"/>
            </a:avLst>
          </a:prstGeom>
          <a:solidFill>
            <a:srgbClr val="9900cc"/>
          </a:solidFill>
          <a:ln w="9360">
            <a:solidFill>
              <a:srgbClr val="000000"/>
            </a:solidFill>
            <a:miter/>
          </a:ln>
        </p:spPr>
      </p:sp>
      <p:sp>
        <p:nvSpPr>
          <p:cNvPr id="91" name="CustomShape 7"/>
          <p:cNvSpPr/>
          <p:nvPr/>
        </p:nvSpPr>
        <p:spPr>
          <a:xfrm>
            <a:off x="548640" y="4038480"/>
            <a:ext cx="2817720" cy="531720"/>
          </a:xfrm>
          <a:prstGeom prst="rect">
            <a:avLst/>
          </a:prstGeom>
          <a:solidFill>
            <a:srgbClr val="ffffcc"/>
          </a:solidFill>
          <a:ln w="9360">
            <a:solidFill>
              <a:srgbClr val="000000"/>
            </a:solidFill>
            <a:miter/>
          </a:ln>
        </p:spPr>
        <p:txBody>
          <a:bodyPr bIns="46800" lIns="90000" rIns="90000" tIns="46800"/>
          <a:p>
            <a:pPr lvl="1">
              <a:lnSpc>
                <a:spcPct val="100000"/>
              </a:lnSpc>
              <a:buFont typeface="Arial"/>
              <a:buChar char="•"/>
            </a:pPr>
            <a:r>
              <a:rPr lang="en-US" sz="2400">
                <a:solidFill>
                  <a:srgbClr val="000000"/>
                </a:solidFill>
                <a:latin typeface="Arial"/>
              </a:rPr>
              <a:t>see spot run</a:t>
            </a:r>
            <a:endParaRPr/>
          </a:p>
        </p:txBody>
      </p:sp>
      <p:sp>
        <p:nvSpPr>
          <p:cNvPr id="92" name="CustomShape 8"/>
          <p:cNvSpPr/>
          <p:nvPr/>
        </p:nvSpPr>
        <p:spPr>
          <a:xfrm>
            <a:off x="6415920" y="2286000"/>
            <a:ext cx="2269800" cy="1446120"/>
          </a:xfrm>
          <a:prstGeom prst="rect">
            <a:avLst/>
          </a:prstGeom>
          <a:noFill/>
          <a:ln>
            <a:noFill/>
          </a:ln>
        </p:spPr>
        <p:txBody>
          <a:bodyPr bIns="46800" lIns="90000" rIns="90000" tIns="46800"/>
          <a:p>
            <a:pPr lvl="1">
              <a:lnSpc>
                <a:spcPct val="100000"/>
              </a:lnSpc>
              <a:buFont typeface="Arial"/>
              <a:buChar char="•"/>
            </a:pPr>
            <a:r>
              <a:rPr lang="en-US" sz="2400">
                <a:solidFill>
                  <a:srgbClr val="9900cc"/>
                </a:solidFill>
                <a:latin typeface="Arial"/>
              </a:rPr>
              <a:t>bob</a:t>
            </a:r>
            <a:r>
              <a:rPr lang="en-US" sz="2400">
                <a:solidFill>
                  <a:srgbClr val="9900cc"/>
                </a:solidFill>
                <a:latin typeface="Arial"/>
              </a:rPr>
              <a:t>	</a:t>
            </a:r>
            <a:r>
              <a:rPr lang="en-US" sz="2400">
                <a:solidFill>
                  <a:srgbClr val="9900cc"/>
                </a:solidFill>
                <a:latin typeface="Arial"/>
              </a:rPr>
              <a:t>1 </a:t>
            </a:r>
            <a:endParaRPr/>
          </a:p>
          <a:p>
            <a:pPr lvl="1">
              <a:lnSpc>
                <a:spcPct val="100000"/>
              </a:lnSpc>
              <a:buFont typeface="Arial"/>
              <a:buChar char="•"/>
            </a:pPr>
            <a:r>
              <a:rPr lang="en-US" sz="2400">
                <a:solidFill>
                  <a:srgbClr val="9900cc"/>
                </a:solidFill>
                <a:latin typeface="Arial"/>
              </a:rPr>
              <a:t>run</a:t>
            </a:r>
            <a:r>
              <a:rPr lang="en-US" sz="2400">
                <a:solidFill>
                  <a:srgbClr val="9900cc"/>
                </a:solidFill>
                <a:latin typeface="Arial"/>
              </a:rPr>
              <a:t>	</a:t>
            </a:r>
            <a:r>
              <a:rPr lang="en-US" sz="2400">
                <a:solidFill>
                  <a:srgbClr val="9900cc"/>
                </a:solidFill>
                <a:latin typeface="Arial"/>
              </a:rPr>
              <a:t>     1</a:t>
            </a:r>
            <a:endParaRPr/>
          </a:p>
          <a:p>
            <a:pPr lvl="1">
              <a:lnSpc>
                <a:spcPct val="100000"/>
              </a:lnSpc>
              <a:buFont typeface="Arial"/>
              <a:buChar char="•"/>
            </a:pPr>
            <a:r>
              <a:rPr lang="en-US" sz="2400">
                <a:solidFill>
                  <a:srgbClr val="9900cc"/>
                </a:solidFill>
                <a:latin typeface="Arial"/>
              </a:rPr>
              <a:t>see </a:t>
            </a:r>
            <a:r>
              <a:rPr lang="en-US" sz="2400">
                <a:solidFill>
                  <a:srgbClr val="9900cc"/>
                </a:solidFill>
                <a:latin typeface="Arial"/>
              </a:rPr>
              <a:t>	</a:t>
            </a:r>
            <a:r>
              <a:rPr lang="en-US" sz="2400">
                <a:solidFill>
                  <a:srgbClr val="9900cc"/>
                </a:solidFill>
                <a:latin typeface="Arial"/>
              </a:rPr>
              <a:t>2</a:t>
            </a:r>
            <a:endParaRPr/>
          </a:p>
          <a:p>
            <a:pPr lvl="1">
              <a:lnSpc>
                <a:spcPct val="100000"/>
              </a:lnSpc>
              <a:buFont typeface="Arial"/>
              <a:buChar char="•"/>
            </a:pPr>
            <a:r>
              <a:rPr lang="en-US" sz="2400">
                <a:solidFill>
                  <a:srgbClr val="9900cc"/>
                </a:solidFill>
                <a:latin typeface="Arial"/>
              </a:rPr>
              <a:t>spot </a:t>
            </a:r>
            <a:r>
              <a:rPr lang="en-US" sz="2400">
                <a:solidFill>
                  <a:srgbClr val="9900cc"/>
                </a:solidFill>
                <a:latin typeface="Arial"/>
              </a:rPr>
              <a:t>	</a:t>
            </a:r>
            <a:r>
              <a:rPr lang="en-US" sz="2400">
                <a:solidFill>
                  <a:srgbClr val="9900cc"/>
                </a:solidFill>
                <a:latin typeface="Arial"/>
              </a:rPr>
              <a:t>1</a:t>
            </a:r>
            <a:endParaRPr/>
          </a:p>
          <a:p>
            <a:pPr lvl="1">
              <a:lnSpc>
                <a:spcPct val="100000"/>
              </a:lnSpc>
              <a:buFont typeface="Arial"/>
              <a:buChar char="•"/>
            </a:pPr>
            <a:r>
              <a:rPr lang="en-US" sz="2400">
                <a:solidFill>
                  <a:srgbClr val="9900cc"/>
                </a:solidFill>
                <a:latin typeface="Arial"/>
              </a:rPr>
              <a:t>throw</a:t>
            </a:r>
            <a:r>
              <a:rPr lang="en-US" sz="2400">
                <a:solidFill>
                  <a:srgbClr val="9900cc"/>
                </a:solidFill>
                <a:latin typeface="Arial"/>
              </a:rPr>
              <a:t>	</a:t>
            </a:r>
            <a:r>
              <a:rPr lang="en-US" sz="2400">
                <a:solidFill>
                  <a:srgbClr val="9900cc"/>
                </a:solidFill>
                <a:latin typeface="Arial"/>
              </a:rPr>
              <a:t>1</a:t>
            </a:r>
            <a:endParaRPr/>
          </a:p>
          <a:p>
            <a:pPr>
              <a:lnSpc>
                <a:spcPct val="100000"/>
              </a:lnSpc>
            </a:pPr>
            <a:endParaRPr/>
          </a:p>
          <a:p>
            <a:pPr>
              <a:lnSpc>
                <a:spcPct val="100000"/>
              </a:lnSpc>
            </a:pPr>
            <a:endParaRPr/>
          </a:p>
        </p:txBody>
      </p:sp>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457200" y="274680"/>
            <a:ext cx="8227440" cy="1140840"/>
          </a:xfrm>
          <a:prstGeom prst="rect">
            <a:avLst/>
          </a:prstGeom>
          <a:noFill/>
          <a:ln>
            <a:noFill/>
          </a:ln>
        </p:spPr>
        <p:txBody>
          <a:bodyPr anchor="ctr" bIns="45000" lIns="90000" rIns="90000" tIns="45000"/>
          <a:p>
            <a:pPr algn="ctr">
              <a:lnSpc>
                <a:spcPct val="100000"/>
              </a:lnSpc>
            </a:pPr>
            <a:r>
              <a:rPr lang="en-US" sz="4000">
                <a:solidFill>
                  <a:srgbClr val="ffffff"/>
                </a:solidFill>
                <a:latin typeface="Calibri"/>
                <a:ea typeface="ＭＳ Ｐゴシック"/>
              </a:rPr>
              <a:t>MapReduce Framework</a:t>
            </a:r>
            <a:endParaRPr/>
          </a:p>
        </p:txBody>
      </p:sp>
      <p:sp>
        <p:nvSpPr>
          <p:cNvPr id="94" name="CustomShape 2"/>
          <p:cNvSpPr/>
          <p:nvPr/>
        </p:nvSpPr>
        <p:spPr>
          <a:xfrm>
            <a:off x="457200" y="1600200"/>
            <a:ext cx="8227440" cy="4523760"/>
          </a:xfrm>
          <a:prstGeom prst="rect">
            <a:avLst/>
          </a:prstGeom>
          <a:noFill/>
          <a:ln>
            <a:noFill/>
          </a:ln>
        </p:spPr>
      </p:sp>
      <p:pic>
        <p:nvPicPr>
          <p:cNvPr descr="" id="95" name="Picture 3"/>
          <p:cNvPicPr/>
          <p:nvPr/>
        </p:nvPicPr>
        <p:blipFill>
          <a:blip r:embed="rId1"/>
          <a:stretch>
            <a:fillRect/>
          </a:stretch>
        </p:blipFill>
        <p:spPr>
          <a:xfrm>
            <a:off x="984600" y="1600200"/>
            <a:ext cx="7060320" cy="4699800"/>
          </a:xfrm>
          <a:prstGeom prst="rect">
            <a:avLst/>
          </a:prstGeom>
          <a:ln>
            <a:noFill/>
          </a:ln>
        </p:spPr>
      </p:pic>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457200" y="274680"/>
            <a:ext cx="8227440" cy="1140840"/>
          </a:xfrm>
          <a:prstGeom prst="rect">
            <a:avLst/>
          </a:prstGeom>
          <a:noFill/>
          <a:ln>
            <a:noFill/>
          </a:ln>
        </p:spPr>
        <p:txBody>
          <a:bodyPr anchor="ctr" bIns="45000" lIns="90000" rIns="90000" tIns="45000"/>
          <a:p>
            <a:pPr algn="ctr">
              <a:lnSpc>
                <a:spcPct val="100000"/>
              </a:lnSpc>
            </a:pPr>
            <a:r>
              <a:rPr lang="en-US" sz="4000">
                <a:solidFill>
                  <a:srgbClr val="ffffff"/>
                </a:solidFill>
                <a:latin typeface="Calibri"/>
                <a:ea typeface="ＭＳ Ｐゴシック"/>
              </a:rPr>
              <a:t>MapReduce Framework 2</a:t>
            </a:r>
            <a:endParaRPr/>
          </a:p>
        </p:txBody>
      </p:sp>
      <p:sp>
        <p:nvSpPr>
          <p:cNvPr id="97" name="CustomShape 2"/>
          <p:cNvSpPr/>
          <p:nvPr/>
        </p:nvSpPr>
        <p:spPr>
          <a:xfrm>
            <a:off x="457200" y="1600200"/>
            <a:ext cx="8227440" cy="4523760"/>
          </a:xfrm>
          <a:prstGeom prst="rect">
            <a:avLst/>
          </a:prstGeom>
          <a:noFill/>
          <a:ln>
            <a:noFill/>
          </a:ln>
        </p:spPr>
      </p:sp>
      <p:pic>
        <p:nvPicPr>
          <p:cNvPr descr="" id="98" name="Picture 3"/>
          <p:cNvPicPr/>
          <p:nvPr/>
        </p:nvPicPr>
        <p:blipFill>
          <a:blip r:embed="rId1"/>
          <a:stretch>
            <a:fillRect/>
          </a:stretch>
        </p:blipFill>
        <p:spPr>
          <a:xfrm>
            <a:off x="1219680" y="1828800"/>
            <a:ext cx="6798960" cy="4188960"/>
          </a:xfrm>
          <a:prstGeom prst="rect">
            <a:avLst/>
          </a:prstGeom>
          <a:ln>
            <a:noFill/>
          </a:ln>
        </p:spPr>
      </p:pic>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457200" y="274680"/>
            <a:ext cx="8227440" cy="1140840"/>
          </a:xfrm>
          <a:prstGeom prst="rect">
            <a:avLst/>
          </a:prstGeom>
          <a:noFill/>
          <a:ln>
            <a:noFill/>
          </a:ln>
        </p:spPr>
        <p:txBody>
          <a:bodyPr anchor="ctr" bIns="45000" lIns="90000" rIns="90000" tIns="45000"/>
          <a:p>
            <a:pPr algn="ctr">
              <a:lnSpc>
                <a:spcPct val="100000"/>
              </a:lnSpc>
            </a:pPr>
            <a:r>
              <a:rPr lang="en-US" sz="4000">
                <a:solidFill>
                  <a:srgbClr val="ffffff"/>
                </a:solidFill>
                <a:latin typeface="Calibri"/>
                <a:ea typeface="ＭＳ Ｐゴシック"/>
              </a:rPr>
              <a:t>MapReduce in Hadoop</a:t>
            </a:r>
            <a:endParaRPr/>
          </a:p>
        </p:txBody>
      </p:sp>
      <p:sp>
        <p:nvSpPr>
          <p:cNvPr id="100" name="CustomShape 2"/>
          <p:cNvSpPr/>
          <p:nvPr/>
        </p:nvSpPr>
        <p:spPr>
          <a:xfrm>
            <a:off x="457200" y="1600200"/>
            <a:ext cx="8227440" cy="4523760"/>
          </a:xfrm>
          <a:prstGeom prst="rect">
            <a:avLst/>
          </a:prstGeom>
          <a:noFill/>
          <a:ln>
            <a:noFill/>
          </a:ln>
        </p:spPr>
      </p:sp>
      <p:pic>
        <p:nvPicPr>
          <p:cNvPr descr="" id="101" name="Picture 2"/>
          <p:cNvPicPr/>
          <p:nvPr/>
        </p:nvPicPr>
        <p:blipFill>
          <a:blip r:embed="rId1"/>
          <a:stretch>
            <a:fillRect/>
          </a:stretch>
        </p:blipFill>
        <p:spPr>
          <a:xfrm>
            <a:off x="1097280" y="1645920"/>
            <a:ext cx="7134120" cy="4204440"/>
          </a:xfrm>
          <a:prstGeom prst="rect">
            <a:avLst/>
          </a:prstGeom>
          <a:ln>
            <a:noFill/>
          </a:ln>
        </p:spPr>
      </p:pic>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457200" y="274680"/>
            <a:ext cx="8227440" cy="1140840"/>
          </a:xfrm>
          <a:prstGeom prst="rect">
            <a:avLst/>
          </a:prstGeom>
          <a:noFill/>
          <a:ln>
            <a:noFill/>
          </a:ln>
        </p:spPr>
        <p:txBody>
          <a:bodyPr anchor="ctr" bIns="45000" lIns="90000" rIns="90000" tIns="45000"/>
          <a:p>
            <a:pPr algn="ctr">
              <a:lnSpc>
                <a:spcPct val="100000"/>
              </a:lnSpc>
            </a:pPr>
            <a:r>
              <a:rPr lang="en-US" sz="4000">
                <a:solidFill>
                  <a:srgbClr val="ffffff"/>
                </a:solidFill>
                <a:latin typeface="Calibri"/>
                <a:ea typeface="ＭＳ Ｐゴシック"/>
              </a:rPr>
              <a:t>Hadoop Steps</a:t>
            </a:r>
            <a:endParaRPr/>
          </a:p>
        </p:txBody>
      </p:sp>
      <p:sp>
        <p:nvSpPr>
          <p:cNvPr id="103" name="CustomShape 2"/>
          <p:cNvSpPr/>
          <p:nvPr/>
        </p:nvSpPr>
        <p:spPr>
          <a:xfrm>
            <a:off x="457200" y="1509480"/>
            <a:ext cx="8227440" cy="4523760"/>
          </a:xfrm>
          <a:prstGeom prst="rect">
            <a:avLst/>
          </a:prstGeom>
          <a:noFill/>
          <a:ln>
            <a:noFill/>
          </a:ln>
        </p:spPr>
        <p:txBody>
          <a:bodyPr bIns="45000" lIns="90000" rIns="90000" tIns="45000"/>
          <a:p>
            <a:pPr>
              <a:lnSpc>
                <a:spcPct val="100000"/>
              </a:lnSpc>
              <a:buSzPct val="25000"/>
              <a:buFont typeface="StarSymbol"/>
              <a:buChar char="l"/>
            </a:pPr>
            <a:r>
              <a:rPr lang="en-US" sz="2400">
                <a:solidFill>
                  <a:srgbClr val="ffffff"/>
                </a:solidFill>
              </a:rPr>
              <a:t>Map function</a:t>
            </a:r>
            <a:endParaRPr/>
          </a:p>
          <a:p>
            <a:pPr>
              <a:lnSpc>
                <a:spcPct val="100000"/>
              </a:lnSpc>
              <a:buSzPct val="25000"/>
              <a:buFont typeface="StarSymbol"/>
              <a:buChar char="l"/>
            </a:pPr>
            <a:r>
              <a:rPr lang="en-US" sz="2400">
                <a:solidFill>
                  <a:srgbClr val="ffffff"/>
                </a:solidFill>
              </a:rPr>
              <a:t>Shuffling</a:t>
            </a:r>
            <a:endParaRPr/>
          </a:p>
          <a:p>
            <a:pPr lvl="1">
              <a:lnSpc>
                <a:spcPct val="100000"/>
              </a:lnSpc>
              <a:buSzPct val="25000"/>
              <a:buFont typeface="StarSymbol"/>
              <a:buChar char="l"/>
            </a:pPr>
            <a:r>
              <a:rPr lang="en-US" sz="2400">
                <a:solidFill>
                  <a:srgbClr val="ffffff"/>
                </a:solidFill>
              </a:rPr>
              <a:t>Partitioner</a:t>
            </a:r>
            <a:endParaRPr/>
          </a:p>
          <a:p>
            <a:pPr lvl="1">
              <a:lnSpc>
                <a:spcPct val="100000"/>
              </a:lnSpc>
              <a:buSzPct val="25000"/>
              <a:buFont typeface="StarSymbol"/>
              <a:buChar char="l"/>
            </a:pPr>
            <a:r>
              <a:rPr lang="en-US" sz="2400">
                <a:solidFill>
                  <a:srgbClr val="ffffff"/>
                </a:solidFill>
              </a:rPr>
              <a:t>Sorting</a:t>
            </a:r>
            <a:endParaRPr/>
          </a:p>
          <a:p>
            <a:pPr lvl="1">
              <a:lnSpc>
                <a:spcPct val="100000"/>
              </a:lnSpc>
              <a:buSzPct val="25000"/>
              <a:buFont typeface="StarSymbol"/>
              <a:buChar char="l"/>
            </a:pPr>
            <a:r>
              <a:rPr lang="en-US" sz="2400">
                <a:solidFill>
                  <a:srgbClr val="ffffff"/>
                </a:solidFill>
              </a:rPr>
              <a:t>Combiner</a:t>
            </a:r>
            <a:endParaRPr/>
          </a:p>
          <a:p>
            <a:pPr lvl="1">
              <a:lnSpc>
                <a:spcPct val="100000"/>
              </a:lnSpc>
              <a:buSzPct val="25000"/>
              <a:buFont typeface="StarSymbol"/>
              <a:buChar char="l"/>
            </a:pPr>
            <a:r>
              <a:rPr lang="en-US" sz="2400">
                <a:solidFill>
                  <a:srgbClr val="ffffff"/>
                </a:solidFill>
              </a:rPr>
              <a:t>Merging</a:t>
            </a:r>
            <a:endParaRPr/>
          </a:p>
          <a:p>
            <a:pPr>
              <a:lnSpc>
                <a:spcPct val="100000"/>
              </a:lnSpc>
              <a:buSzPct val="25000"/>
              <a:buFont typeface="StarSymbol"/>
              <a:buChar char="l"/>
            </a:pPr>
            <a:r>
              <a:rPr lang="en-US" sz="2400">
                <a:solidFill>
                  <a:srgbClr val="ffffff"/>
                </a:solidFill>
              </a:rPr>
              <a:t>Reduce function</a:t>
            </a:r>
            <a:endParaRPr/>
          </a:p>
        </p:txBody>
      </p:sp>
      <p:pic>
        <p:nvPicPr>
          <p:cNvPr descr="" id="104" name="Picture 4"/>
          <p:cNvPicPr/>
          <p:nvPr/>
        </p:nvPicPr>
        <p:blipFill>
          <a:blip r:embed="rId1"/>
          <a:stretch>
            <a:fillRect/>
          </a:stretch>
        </p:blipFill>
        <p:spPr>
          <a:xfrm>
            <a:off x="4267440" y="1354320"/>
            <a:ext cx="3960720" cy="4770360"/>
          </a:xfrm>
          <a:prstGeom prst="rect">
            <a:avLst/>
          </a:prstGeom>
          <a:ln>
            <a:noFill/>
          </a:ln>
        </p:spPr>
      </p:pic>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457200" y="274680"/>
            <a:ext cx="8227440" cy="1140840"/>
          </a:xfrm>
          <a:prstGeom prst="rect">
            <a:avLst/>
          </a:prstGeom>
          <a:noFill/>
          <a:ln>
            <a:noFill/>
          </a:ln>
        </p:spPr>
        <p:txBody>
          <a:bodyPr anchor="ctr" bIns="45000" lIns="90000" rIns="90000" tIns="45000"/>
          <a:p>
            <a:pPr algn="ctr">
              <a:lnSpc>
                <a:spcPct val="100000"/>
              </a:lnSpc>
            </a:pPr>
            <a:r>
              <a:rPr lang="en-US" sz="4000">
                <a:solidFill>
                  <a:srgbClr val="ffffff"/>
                </a:solidFill>
                <a:latin typeface="Calibri"/>
                <a:ea typeface="ＭＳ Ｐゴシック"/>
              </a:rPr>
              <a:t>Hadoop Steps</a:t>
            </a:r>
            <a:endParaRPr/>
          </a:p>
        </p:txBody>
      </p:sp>
      <p:sp>
        <p:nvSpPr>
          <p:cNvPr id="106" name="CustomShape 2"/>
          <p:cNvSpPr/>
          <p:nvPr/>
        </p:nvSpPr>
        <p:spPr>
          <a:xfrm>
            <a:off x="457200" y="1600200"/>
            <a:ext cx="8227440" cy="4523760"/>
          </a:xfrm>
          <a:prstGeom prst="rect">
            <a:avLst/>
          </a:prstGeom>
          <a:noFill/>
          <a:ln>
            <a:noFill/>
          </a:ln>
        </p:spPr>
      </p:sp>
      <p:pic>
        <p:nvPicPr>
          <p:cNvPr descr="" id="107" name="Picture 2"/>
          <p:cNvPicPr/>
          <p:nvPr/>
        </p:nvPicPr>
        <p:blipFill>
          <a:blip r:embed="rId1"/>
          <a:stretch>
            <a:fillRect/>
          </a:stretch>
        </p:blipFill>
        <p:spPr>
          <a:xfrm>
            <a:off x="274320" y="1630800"/>
            <a:ext cx="8593560" cy="4493880"/>
          </a:xfrm>
          <a:prstGeom prst="rect">
            <a:avLst/>
          </a:prstGeom>
          <a:ln>
            <a:noFill/>
          </a:ln>
        </p:spPr>
      </p:pic>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