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C3A"/>
    <a:srgbClr val="878787"/>
    <a:srgbClr val="535353"/>
    <a:srgbClr val="6C6C6C"/>
    <a:srgbClr val="4F6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8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C8A5D-AA50-DB45-A1AB-117A9E3F46F8}" type="doc">
      <dgm:prSet loTypeId="urn:microsoft.com/office/officeart/2005/8/layout/radial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BE974C-B359-774D-B683-77F92445F08C}">
      <dgm:prSet phldrT="[Text]"/>
      <dgm:spPr/>
      <dgm:t>
        <a:bodyPr/>
        <a:lstStyle/>
        <a:p>
          <a:r>
            <a:rPr lang="en-US" dirty="0" smtClean="0"/>
            <a:t>Invoice</a:t>
          </a:r>
          <a:endParaRPr lang="en-US" dirty="0"/>
        </a:p>
      </dgm:t>
    </dgm:pt>
    <dgm:pt modelId="{4642C91D-5699-8C44-BA08-038877055E97}" type="parTrans" cxnId="{B5F6E57B-9A7B-524D-8C1D-FCD332FBD058}">
      <dgm:prSet/>
      <dgm:spPr/>
      <dgm:t>
        <a:bodyPr/>
        <a:lstStyle/>
        <a:p>
          <a:endParaRPr lang="en-US"/>
        </a:p>
      </dgm:t>
    </dgm:pt>
    <dgm:pt modelId="{E6F0C3E9-D613-C141-8D41-8FD477DC651C}" type="sibTrans" cxnId="{B5F6E57B-9A7B-524D-8C1D-FCD332FBD058}">
      <dgm:prSet/>
      <dgm:spPr/>
      <dgm:t>
        <a:bodyPr/>
        <a:lstStyle/>
        <a:p>
          <a:endParaRPr lang="en-US"/>
        </a:p>
      </dgm:t>
    </dgm:pt>
    <dgm:pt modelId="{AFA4E9BA-45FE-D64E-BEEF-E1201138A493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F8264964-ABC8-284E-9AB1-59EACC7B4A2B}" type="parTrans" cxnId="{2801320F-F778-634A-9423-D11C671EC97E}">
      <dgm:prSet/>
      <dgm:spPr/>
      <dgm:t>
        <a:bodyPr/>
        <a:lstStyle/>
        <a:p>
          <a:endParaRPr lang="en-US"/>
        </a:p>
      </dgm:t>
    </dgm:pt>
    <dgm:pt modelId="{B6DE525C-9548-6A41-A6CC-2B7488A1F1E4}" type="sibTrans" cxnId="{2801320F-F778-634A-9423-D11C671EC97E}">
      <dgm:prSet/>
      <dgm:spPr/>
      <dgm:t>
        <a:bodyPr/>
        <a:lstStyle/>
        <a:p>
          <a:endParaRPr lang="en-US"/>
        </a:p>
      </dgm:t>
    </dgm:pt>
    <dgm:pt modelId="{18151C46-ACED-8B4E-AE8B-FC3F24A1F884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99B45C74-D651-3B43-B5E6-A1ED996D4EF8}" type="parTrans" cxnId="{2614FC33-D892-B542-A247-CB360074A5CB}">
      <dgm:prSet/>
      <dgm:spPr/>
      <dgm:t>
        <a:bodyPr/>
        <a:lstStyle/>
        <a:p>
          <a:endParaRPr lang="en-US"/>
        </a:p>
      </dgm:t>
    </dgm:pt>
    <dgm:pt modelId="{09E1FA99-91CB-3B4F-AF5D-74FEED7DD0A0}" type="sibTrans" cxnId="{2614FC33-D892-B542-A247-CB360074A5CB}">
      <dgm:prSet/>
      <dgm:spPr/>
      <dgm:t>
        <a:bodyPr/>
        <a:lstStyle/>
        <a:p>
          <a:endParaRPr lang="en-US"/>
        </a:p>
      </dgm:t>
    </dgm:pt>
    <dgm:pt modelId="{F009CBBD-DA4E-6B46-A0FD-0E4BD75B4382}">
      <dgm:prSet phldrT="[Text]"/>
      <dgm:spPr/>
      <dgm:t>
        <a:bodyPr/>
        <a:lstStyle/>
        <a:p>
          <a:r>
            <a:rPr lang="en-US" dirty="0" smtClean="0"/>
            <a:t>Overdue Invoice</a:t>
          </a:r>
          <a:endParaRPr lang="en-US" dirty="0"/>
        </a:p>
      </dgm:t>
    </dgm:pt>
    <dgm:pt modelId="{89DFABDD-1E83-3D48-B3D3-94B82A9A0004}" type="parTrans" cxnId="{44976EA7-A7C6-5B4C-94B7-BE8D5A768525}">
      <dgm:prSet/>
      <dgm:spPr/>
      <dgm:t>
        <a:bodyPr/>
        <a:lstStyle/>
        <a:p>
          <a:endParaRPr lang="en-US"/>
        </a:p>
      </dgm:t>
    </dgm:pt>
    <dgm:pt modelId="{1A999FCC-213C-8C46-81F9-66E5F8E032A3}" type="sibTrans" cxnId="{44976EA7-A7C6-5B4C-94B7-BE8D5A768525}">
      <dgm:prSet/>
      <dgm:spPr/>
      <dgm:t>
        <a:bodyPr/>
        <a:lstStyle/>
        <a:p>
          <a:endParaRPr lang="en-US"/>
        </a:p>
      </dgm:t>
    </dgm:pt>
    <dgm:pt modelId="{0BDF7396-616C-8340-BC34-5552E067D38E}" type="pres">
      <dgm:prSet presAssocID="{077C8A5D-AA50-DB45-A1AB-117A9E3F46F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55EDD9-32B3-1544-B625-B5E8D86331BD}" type="pres">
      <dgm:prSet presAssocID="{BDBE974C-B359-774D-B683-77F92445F08C}" presName="centerShape" presStyleLbl="node0" presStyleIdx="0" presStyleCnt="1"/>
      <dgm:spPr/>
      <dgm:t>
        <a:bodyPr/>
        <a:lstStyle/>
        <a:p>
          <a:endParaRPr lang="en-US"/>
        </a:p>
      </dgm:t>
    </dgm:pt>
    <dgm:pt modelId="{45238E50-EB79-E442-8422-8484AABB6339}" type="pres">
      <dgm:prSet presAssocID="{F8264964-ABC8-284E-9AB1-59EACC7B4A2B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4C4FCA3-8D64-0040-B50C-DD40CA7B10A6}" type="pres">
      <dgm:prSet presAssocID="{AFA4E9BA-45FE-D64E-BEEF-E1201138A49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60077-F428-F748-A64B-70E754E209B4}" type="pres">
      <dgm:prSet presAssocID="{99B45C74-D651-3B43-B5E6-A1ED996D4EF8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CA3EA435-EE56-2549-86FA-8E84521A668B}" type="pres">
      <dgm:prSet presAssocID="{18151C46-ACED-8B4E-AE8B-FC3F24A1F8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24D0B-A261-7341-B19B-6295F8D136A7}" type="pres">
      <dgm:prSet presAssocID="{89DFABDD-1E83-3D48-B3D3-94B82A9A0004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A7C5242-44D4-CB41-9192-074E7F1D1FFE}" type="pres">
      <dgm:prSet presAssocID="{F009CBBD-DA4E-6B46-A0FD-0E4BD75B438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3207E5-3231-4B3E-84C0-40D8642B091F}" type="presOf" srcId="{AFA4E9BA-45FE-D64E-BEEF-E1201138A493}" destId="{D4C4FCA3-8D64-0040-B50C-DD40CA7B10A6}" srcOrd="0" destOrd="0" presId="urn:microsoft.com/office/officeart/2005/8/layout/radial4"/>
    <dgm:cxn modelId="{0AC998BC-9096-4DB4-ABBB-E569275F7AA5}" type="presOf" srcId="{F8264964-ABC8-284E-9AB1-59EACC7B4A2B}" destId="{45238E50-EB79-E442-8422-8484AABB6339}" srcOrd="0" destOrd="0" presId="urn:microsoft.com/office/officeart/2005/8/layout/radial4"/>
    <dgm:cxn modelId="{44976EA7-A7C6-5B4C-94B7-BE8D5A768525}" srcId="{BDBE974C-B359-774D-B683-77F92445F08C}" destId="{F009CBBD-DA4E-6B46-A0FD-0E4BD75B4382}" srcOrd="2" destOrd="0" parTransId="{89DFABDD-1E83-3D48-B3D3-94B82A9A0004}" sibTransId="{1A999FCC-213C-8C46-81F9-66E5F8E032A3}"/>
    <dgm:cxn modelId="{D8130F90-AA08-4ECB-943E-1C3424977EB7}" type="presOf" srcId="{BDBE974C-B359-774D-B683-77F92445F08C}" destId="{C055EDD9-32B3-1544-B625-B5E8D86331BD}" srcOrd="0" destOrd="0" presId="urn:microsoft.com/office/officeart/2005/8/layout/radial4"/>
    <dgm:cxn modelId="{2614FC33-D892-B542-A247-CB360074A5CB}" srcId="{BDBE974C-B359-774D-B683-77F92445F08C}" destId="{18151C46-ACED-8B4E-AE8B-FC3F24A1F884}" srcOrd="1" destOrd="0" parTransId="{99B45C74-D651-3B43-B5E6-A1ED996D4EF8}" sibTransId="{09E1FA99-91CB-3B4F-AF5D-74FEED7DD0A0}"/>
    <dgm:cxn modelId="{AC74FD0C-B3D1-45C9-9357-92EAD3AAAB1E}" type="presOf" srcId="{89DFABDD-1E83-3D48-B3D3-94B82A9A0004}" destId="{DBB24D0B-A261-7341-B19B-6295F8D136A7}" srcOrd="0" destOrd="0" presId="urn:microsoft.com/office/officeart/2005/8/layout/radial4"/>
    <dgm:cxn modelId="{B5F6E57B-9A7B-524D-8C1D-FCD332FBD058}" srcId="{077C8A5D-AA50-DB45-A1AB-117A9E3F46F8}" destId="{BDBE974C-B359-774D-B683-77F92445F08C}" srcOrd="0" destOrd="0" parTransId="{4642C91D-5699-8C44-BA08-038877055E97}" sibTransId="{E6F0C3E9-D613-C141-8D41-8FD477DC651C}"/>
    <dgm:cxn modelId="{77026DC9-83CD-4D2E-8368-296EB6865234}" type="presOf" srcId="{18151C46-ACED-8B4E-AE8B-FC3F24A1F884}" destId="{CA3EA435-EE56-2549-86FA-8E84521A668B}" srcOrd="0" destOrd="0" presId="urn:microsoft.com/office/officeart/2005/8/layout/radial4"/>
    <dgm:cxn modelId="{2801320F-F778-634A-9423-D11C671EC97E}" srcId="{BDBE974C-B359-774D-B683-77F92445F08C}" destId="{AFA4E9BA-45FE-D64E-BEEF-E1201138A493}" srcOrd="0" destOrd="0" parTransId="{F8264964-ABC8-284E-9AB1-59EACC7B4A2B}" sibTransId="{B6DE525C-9548-6A41-A6CC-2B7488A1F1E4}"/>
    <dgm:cxn modelId="{44A2F722-A52A-4343-8BA9-5413DE6433A6}" type="presOf" srcId="{077C8A5D-AA50-DB45-A1AB-117A9E3F46F8}" destId="{0BDF7396-616C-8340-BC34-5552E067D38E}" srcOrd="0" destOrd="0" presId="urn:microsoft.com/office/officeart/2005/8/layout/radial4"/>
    <dgm:cxn modelId="{AB1828B9-84EA-4655-9BE7-FDD2F64D444C}" type="presOf" srcId="{99B45C74-D651-3B43-B5E6-A1ED996D4EF8}" destId="{BE360077-F428-F748-A64B-70E754E209B4}" srcOrd="0" destOrd="0" presId="urn:microsoft.com/office/officeart/2005/8/layout/radial4"/>
    <dgm:cxn modelId="{5F201F2E-C53B-4BE7-BD36-41454D426D60}" type="presOf" srcId="{F009CBBD-DA4E-6B46-A0FD-0E4BD75B4382}" destId="{2A7C5242-44D4-CB41-9192-074E7F1D1FFE}" srcOrd="0" destOrd="0" presId="urn:microsoft.com/office/officeart/2005/8/layout/radial4"/>
    <dgm:cxn modelId="{0DC5FD54-6B77-4C6D-8B43-CFC7EB9D0AEE}" type="presParOf" srcId="{0BDF7396-616C-8340-BC34-5552E067D38E}" destId="{C055EDD9-32B3-1544-B625-B5E8D86331BD}" srcOrd="0" destOrd="0" presId="urn:microsoft.com/office/officeart/2005/8/layout/radial4"/>
    <dgm:cxn modelId="{9A2EB382-F1AB-4365-98BA-74ECA686AE63}" type="presParOf" srcId="{0BDF7396-616C-8340-BC34-5552E067D38E}" destId="{45238E50-EB79-E442-8422-8484AABB6339}" srcOrd="1" destOrd="0" presId="urn:microsoft.com/office/officeart/2005/8/layout/radial4"/>
    <dgm:cxn modelId="{33A3515B-A9A4-463C-9964-AF0886FA5F3C}" type="presParOf" srcId="{0BDF7396-616C-8340-BC34-5552E067D38E}" destId="{D4C4FCA3-8D64-0040-B50C-DD40CA7B10A6}" srcOrd="2" destOrd="0" presId="urn:microsoft.com/office/officeart/2005/8/layout/radial4"/>
    <dgm:cxn modelId="{F1F46C18-F5EE-4324-8497-363F3EEE3AF1}" type="presParOf" srcId="{0BDF7396-616C-8340-BC34-5552E067D38E}" destId="{BE360077-F428-F748-A64B-70E754E209B4}" srcOrd="3" destOrd="0" presId="urn:microsoft.com/office/officeart/2005/8/layout/radial4"/>
    <dgm:cxn modelId="{716378AB-5005-4F8F-9B9C-CF7A67FD0327}" type="presParOf" srcId="{0BDF7396-616C-8340-BC34-5552E067D38E}" destId="{CA3EA435-EE56-2549-86FA-8E84521A668B}" srcOrd="4" destOrd="0" presId="urn:microsoft.com/office/officeart/2005/8/layout/radial4"/>
    <dgm:cxn modelId="{880F859F-4BF8-41DC-90DE-6A045C9A4AF1}" type="presParOf" srcId="{0BDF7396-616C-8340-BC34-5552E067D38E}" destId="{DBB24D0B-A261-7341-B19B-6295F8D136A7}" srcOrd="5" destOrd="0" presId="urn:microsoft.com/office/officeart/2005/8/layout/radial4"/>
    <dgm:cxn modelId="{BAF36AB8-88B9-4D7C-85F1-D3E49E342DB9}" type="presParOf" srcId="{0BDF7396-616C-8340-BC34-5552E067D38E}" destId="{2A7C5242-44D4-CB41-9192-074E7F1D1FF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5EDD9-32B3-1544-B625-B5E8D86331BD}">
      <dsp:nvSpPr>
        <dsp:cNvPr id="0" name=""/>
        <dsp:cNvSpPr/>
      </dsp:nvSpPr>
      <dsp:spPr>
        <a:xfrm>
          <a:off x="2155507" y="2277603"/>
          <a:ext cx="1784985" cy="17849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Invoice</a:t>
          </a:r>
          <a:endParaRPr lang="en-US" sz="3300" kern="1200" dirty="0"/>
        </a:p>
      </dsp:txBody>
      <dsp:txXfrm>
        <a:off x="2416912" y="2539008"/>
        <a:ext cx="1262175" cy="1262175"/>
      </dsp:txXfrm>
    </dsp:sp>
    <dsp:sp modelId="{45238E50-EB79-E442-8422-8484AABB6339}">
      <dsp:nvSpPr>
        <dsp:cNvPr id="0" name=""/>
        <dsp:cNvSpPr/>
      </dsp:nvSpPr>
      <dsp:spPr>
        <a:xfrm rot="12900000">
          <a:off x="871449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C4FCA3-8D64-0040-B50C-DD40CA7B10A6}">
      <dsp:nvSpPr>
        <dsp:cNvPr id="0" name=""/>
        <dsp:cNvSpPr/>
      </dsp:nvSpPr>
      <dsp:spPr>
        <a:xfrm>
          <a:off x="160123" y="1063372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Order</a:t>
          </a:r>
          <a:endParaRPr lang="en-US" sz="3300" kern="1200" dirty="0"/>
        </a:p>
      </dsp:txBody>
      <dsp:txXfrm>
        <a:off x="199856" y="1103105"/>
        <a:ext cx="1616269" cy="1277122"/>
      </dsp:txXfrm>
    </dsp:sp>
    <dsp:sp modelId="{BE360077-F428-F748-A64B-70E754E209B4}">
      <dsp:nvSpPr>
        <dsp:cNvPr id="0" name=""/>
        <dsp:cNvSpPr/>
      </dsp:nvSpPr>
      <dsp:spPr>
        <a:xfrm rot="16200000">
          <a:off x="2292993" y="1180352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3EA435-EE56-2549-86FA-8E84521A668B}">
      <dsp:nvSpPr>
        <dsp:cNvPr id="0" name=""/>
        <dsp:cNvSpPr/>
      </dsp:nvSpPr>
      <dsp:spPr>
        <a:xfrm>
          <a:off x="2200132" y="1411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Order</a:t>
          </a:r>
          <a:endParaRPr lang="en-US" sz="3300" kern="1200" dirty="0"/>
        </a:p>
      </dsp:txBody>
      <dsp:txXfrm>
        <a:off x="2239865" y="41144"/>
        <a:ext cx="1616269" cy="1277122"/>
      </dsp:txXfrm>
    </dsp:sp>
    <dsp:sp modelId="{DBB24D0B-A261-7341-B19B-6295F8D136A7}">
      <dsp:nvSpPr>
        <dsp:cNvPr id="0" name=""/>
        <dsp:cNvSpPr/>
      </dsp:nvSpPr>
      <dsp:spPr>
        <a:xfrm rot="19500000">
          <a:off x="3714536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7C5242-44D4-CB41-9192-074E7F1D1FFE}">
      <dsp:nvSpPr>
        <dsp:cNvPr id="0" name=""/>
        <dsp:cNvSpPr/>
      </dsp:nvSpPr>
      <dsp:spPr>
        <a:xfrm>
          <a:off x="4240140" y="1063372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Overdue Invoice</a:t>
          </a:r>
          <a:endParaRPr lang="en-US" sz="3300" kern="1200" dirty="0"/>
        </a:p>
      </dsp:txBody>
      <dsp:txXfrm>
        <a:off x="4279873" y="1103105"/>
        <a:ext cx="1616269" cy="127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895A-2A97-CB46-BCD8-EB544696928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2293473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Invoice Delegation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3050617"/>
            <a:ext cx="6400800" cy="57953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What happens to unpaid invoices?</a:t>
            </a:r>
          </a:p>
        </p:txBody>
      </p:sp>
    </p:spTree>
    <p:extLst>
      <p:ext uri="{BB962C8B-B14F-4D97-AF65-F5344CB8AC3E}">
        <p14:creationId xmlns:p14="http://schemas.microsoft.com/office/powerpoint/2010/main" val="21862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Applying a Payment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059" y="1417545"/>
            <a:ext cx="7438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The customer makes a payment for the total of the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last </a:t>
            </a: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invoice. The payment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gets </a:t>
            </a: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automatically applied to the balance of the two invoices that are due.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804" y="2988902"/>
            <a:ext cx="2208398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Payment</a:t>
            </a:r>
          </a:p>
          <a:p>
            <a:endParaRPr lang="en-US" dirty="0"/>
          </a:p>
          <a:p>
            <a:r>
              <a:rPr lang="en-US" dirty="0" smtClean="0"/>
              <a:t>Date: February 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Amount: 290</a:t>
            </a:r>
          </a:p>
          <a:p>
            <a:r>
              <a:rPr lang="en-US" dirty="0" smtClean="0"/>
              <a:t>Balance: 290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2818" y="2203416"/>
            <a:ext cx="2208398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Invoice A</a:t>
            </a:r>
          </a:p>
          <a:p>
            <a:endParaRPr lang="en-US" dirty="0"/>
          </a:p>
          <a:p>
            <a:r>
              <a:rPr lang="en-US" dirty="0" smtClean="0"/>
              <a:t>Date: January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Total: 150</a:t>
            </a:r>
          </a:p>
          <a:p>
            <a:r>
              <a:rPr lang="en-US" dirty="0" smtClean="0"/>
              <a:t>Balance: 150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2818" y="3888517"/>
            <a:ext cx="2208398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Invoice B</a:t>
            </a:r>
          </a:p>
          <a:p>
            <a:endParaRPr lang="en-US" dirty="0"/>
          </a:p>
          <a:p>
            <a:r>
              <a:rPr lang="en-US" dirty="0" smtClean="0"/>
              <a:t>Date: February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Total: 290</a:t>
            </a:r>
          </a:p>
          <a:p>
            <a:r>
              <a:rPr lang="en-US" dirty="0" smtClean="0"/>
              <a:t>Balance: 140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191414" y="2988902"/>
            <a:ext cx="2379004" cy="691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$150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191414" y="3833144"/>
            <a:ext cx="2379004" cy="691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$140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376349" y="2988902"/>
            <a:ext cx="2208398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Payment</a:t>
            </a:r>
          </a:p>
          <a:p>
            <a:endParaRPr lang="en-US" dirty="0"/>
          </a:p>
          <a:p>
            <a:r>
              <a:rPr lang="en-US" dirty="0" smtClean="0"/>
              <a:t>Date: February 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Amount: 290</a:t>
            </a:r>
          </a:p>
          <a:p>
            <a:r>
              <a:rPr lang="en-US" dirty="0" smtClean="0"/>
              <a:t>Balance: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10335" y="2203416"/>
            <a:ext cx="2208398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Invoice A</a:t>
            </a:r>
          </a:p>
          <a:p>
            <a:endParaRPr lang="en-US" dirty="0"/>
          </a:p>
          <a:p>
            <a:r>
              <a:rPr lang="en-US" dirty="0" smtClean="0"/>
              <a:t>Date: January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Total: 150</a:t>
            </a:r>
          </a:p>
          <a:p>
            <a:r>
              <a:rPr lang="en-US" dirty="0" smtClean="0"/>
              <a:t>Balance: 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10335" y="3847343"/>
            <a:ext cx="2208398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Invoice B</a:t>
            </a:r>
          </a:p>
          <a:p>
            <a:endParaRPr lang="en-US" dirty="0"/>
          </a:p>
          <a:p>
            <a:r>
              <a:rPr lang="en-US" dirty="0" smtClean="0"/>
              <a:t>Date: February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Total: 290</a:t>
            </a:r>
          </a:p>
          <a:p>
            <a:r>
              <a:rPr lang="en-US" dirty="0" smtClean="0"/>
              <a:t>Balance: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6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33703E-6 L 0.33021 -1.33703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47976E-6 L -0.39271 2.47976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35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8744E-6 L -0.39271 4.0874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3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59" y="470650"/>
            <a:ext cx="8083049" cy="757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Why </a:t>
            </a:r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keep </a:t>
            </a:r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the original balance in the old invoice, when </a:t>
            </a:r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it’s </a:t>
            </a:r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carried over to a new invoice?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484689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Because we need to know how old is a debt.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14888"/>
              </p:ext>
            </p:extLst>
          </p:nvPr>
        </p:nvGraphicFramePr>
        <p:xfrm>
          <a:off x="1504749" y="2700966"/>
          <a:ext cx="6096000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– 30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 – 60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 – 90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8323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6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2293473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Error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3050617"/>
            <a:ext cx="6400800" cy="579531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Negative Invoices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071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Adding an invoice to an invoice - </a:t>
            </a:r>
            <a:r>
              <a:rPr lang="en-US" sz="3200" b="1" spc="-60" dirty="0">
                <a:solidFill>
                  <a:schemeClr val="accent2"/>
                </a:solidFill>
                <a:latin typeface="Helvetica"/>
                <a:cs typeface="Helvetica"/>
              </a:rPr>
              <a:t>Error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58" y="1255997"/>
            <a:ext cx="8410309" cy="45738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Invoices that have 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a balance </a:t>
            </a:r>
            <a:r>
              <a:rPr lang="en-US" sz="2000" b="1" dirty="0">
                <a:solidFill>
                  <a:srgbClr val="535353"/>
                </a:solidFill>
                <a:latin typeface="Helvetica"/>
                <a:cs typeface="Helvetica"/>
              </a:rPr>
              <a:t>different </a:t>
            </a:r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than zero are delegated. Even if status is </a:t>
            </a:r>
            <a:r>
              <a:rPr lang="en-US" sz="2000" b="1" dirty="0">
                <a:solidFill>
                  <a:srgbClr val="535353"/>
                </a:solidFill>
                <a:latin typeface="Helvetica"/>
                <a:cs typeface="Helvetica"/>
              </a:rPr>
              <a:t>paid</a:t>
            </a:r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444" y="2241002"/>
            <a:ext cx="2634075" cy="273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Invoice A</a:t>
            </a:r>
          </a:p>
          <a:p>
            <a:endParaRPr lang="en-US" u="sng" dirty="0" smtClean="0"/>
          </a:p>
          <a:p>
            <a:r>
              <a:rPr lang="en-US" sz="1400" b="1" dirty="0" smtClean="0"/>
              <a:t>Date: January 1</a:t>
            </a:r>
            <a:r>
              <a:rPr lang="en-US" sz="1400" b="1" baseline="30000" dirty="0" smtClean="0"/>
              <a:t>st</a:t>
            </a:r>
            <a:endParaRPr lang="en-US" sz="1400" b="1" dirty="0" smtClean="0"/>
          </a:p>
          <a:p>
            <a:r>
              <a:rPr lang="en-US" sz="1400" b="1" dirty="0" smtClean="0"/>
              <a:t>Due Date: January 10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Gold Subscription 	 100</a:t>
            </a:r>
          </a:p>
          <a:p>
            <a:r>
              <a:rPr lang="en-US" dirty="0" smtClean="0"/>
              <a:t>Credit		</a:t>
            </a:r>
            <a:r>
              <a:rPr lang="en-US" dirty="0"/>
              <a:t>	</a:t>
            </a:r>
            <a:r>
              <a:rPr lang="en-US" dirty="0" smtClean="0"/>
              <a:t>-150</a:t>
            </a:r>
          </a:p>
          <a:p>
            <a:endParaRPr lang="en-US" dirty="0"/>
          </a:p>
          <a:p>
            <a:r>
              <a:rPr lang="en-US" b="1" dirty="0" smtClean="0"/>
              <a:t>Total			-50</a:t>
            </a:r>
          </a:p>
          <a:p>
            <a:r>
              <a:rPr lang="en-US" b="1" dirty="0" smtClean="0"/>
              <a:t>Balance			-50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81304" y="2241002"/>
            <a:ext cx="2547526" cy="273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Invoice B</a:t>
            </a:r>
          </a:p>
          <a:p>
            <a:endParaRPr lang="en-US" u="sng" dirty="0" smtClean="0"/>
          </a:p>
          <a:p>
            <a:r>
              <a:rPr lang="en-US" sz="1400" b="1" dirty="0" smtClean="0"/>
              <a:t>Date: February 1</a:t>
            </a:r>
            <a:r>
              <a:rPr lang="en-US" sz="1400" b="1" baseline="30000" dirty="0" smtClean="0"/>
              <a:t>st</a:t>
            </a:r>
            <a:endParaRPr lang="en-US" sz="1400" b="1" dirty="0" smtClean="0"/>
          </a:p>
          <a:p>
            <a:r>
              <a:rPr lang="en-US" sz="1400" b="1" dirty="0" smtClean="0"/>
              <a:t>Due Date: </a:t>
            </a:r>
            <a:r>
              <a:rPr lang="en-US" sz="1400" b="1" dirty="0"/>
              <a:t>February </a:t>
            </a:r>
            <a:r>
              <a:rPr lang="en-US" sz="1400" b="1" dirty="0" smtClean="0"/>
              <a:t>10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Gold Subscription 	100</a:t>
            </a:r>
          </a:p>
          <a:p>
            <a:r>
              <a:rPr lang="en-US" dirty="0" smtClean="0"/>
              <a:t>Usage 			  40</a:t>
            </a:r>
          </a:p>
          <a:p>
            <a:endParaRPr lang="en-US" dirty="0"/>
          </a:p>
          <a:p>
            <a:r>
              <a:rPr lang="en-US" b="1" dirty="0" smtClean="0"/>
              <a:t>Total			140</a:t>
            </a:r>
          </a:p>
          <a:p>
            <a:r>
              <a:rPr lang="en-US" b="1" dirty="0" smtClean="0"/>
              <a:t>Balance			140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65614" y="2241002"/>
            <a:ext cx="2547526" cy="30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Invoice A + B</a:t>
            </a:r>
          </a:p>
          <a:p>
            <a:endParaRPr lang="en-US" u="sng" dirty="0" smtClean="0"/>
          </a:p>
          <a:p>
            <a:r>
              <a:rPr lang="en-US" sz="1400" b="1" dirty="0" smtClean="0"/>
              <a:t>Date: February 1</a:t>
            </a:r>
            <a:r>
              <a:rPr lang="en-US" sz="1400" b="1" baseline="30000" dirty="0" smtClean="0"/>
              <a:t>st</a:t>
            </a:r>
            <a:endParaRPr lang="en-US" sz="1400" b="1" dirty="0" smtClean="0"/>
          </a:p>
          <a:p>
            <a:r>
              <a:rPr lang="en-US" sz="1400" b="1" dirty="0" smtClean="0"/>
              <a:t>Due Date: </a:t>
            </a:r>
            <a:r>
              <a:rPr lang="en-US" sz="1400" b="1" dirty="0"/>
              <a:t>February </a:t>
            </a:r>
            <a:r>
              <a:rPr lang="en-US" sz="1400" b="1" dirty="0" smtClean="0"/>
              <a:t>10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Gold Subscription 	100</a:t>
            </a:r>
          </a:p>
          <a:p>
            <a:r>
              <a:rPr lang="en-US" dirty="0" smtClean="0"/>
              <a:t>Usage 			  40</a:t>
            </a:r>
          </a:p>
          <a:p>
            <a:r>
              <a:rPr lang="en-US" dirty="0" smtClean="0"/>
              <a:t>Invoice A			-50</a:t>
            </a:r>
          </a:p>
          <a:p>
            <a:endParaRPr lang="en-US" dirty="0"/>
          </a:p>
          <a:p>
            <a:r>
              <a:rPr lang="en-US" b="1" dirty="0" smtClean="0"/>
              <a:t>Total			</a:t>
            </a:r>
            <a:r>
              <a:rPr lang="en-US" b="1" dirty="0"/>
              <a:t> </a:t>
            </a:r>
            <a:r>
              <a:rPr lang="en-US" b="1" dirty="0" smtClean="0"/>
              <a:t> 90</a:t>
            </a:r>
          </a:p>
          <a:p>
            <a:r>
              <a:rPr lang="en-US" b="1" dirty="0" smtClean="0"/>
              <a:t>Balance			</a:t>
            </a:r>
            <a:r>
              <a:rPr lang="en-US" b="1" dirty="0" smtClean="0">
                <a:solidFill>
                  <a:srgbClr val="FF0000"/>
                </a:solidFill>
              </a:rPr>
              <a:t>140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How much does the customer owe?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7396" y="2270676"/>
            <a:ext cx="8516319" cy="2089581"/>
            <a:chOff x="356461" y="3425125"/>
            <a:chExt cx="8516319" cy="2402238"/>
          </a:xfrm>
        </p:grpSpPr>
        <p:sp>
          <p:nvSpPr>
            <p:cNvPr id="13" name="Rectangle 12"/>
            <p:cNvSpPr/>
            <p:nvPr/>
          </p:nvSpPr>
          <p:spPr>
            <a:xfrm>
              <a:off x="356461" y="3425125"/>
              <a:ext cx="8516319" cy="24022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3081538" y="3448474"/>
              <a:ext cx="3066164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The Total of the last invoice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060" y="3950315"/>
              <a:ext cx="8263482" cy="38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Invoice B total is </a:t>
              </a:r>
              <a:r>
                <a:rPr lang="en-US" sz="1600" b="1" dirty="0"/>
                <a:t>90</a:t>
              </a:r>
              <a:endParaRPr lang="en-US" sz="16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7395" y="3091491"/>
            <a:ext cx="8516319" cy="2089581"/>
            <a:chOff x="356461" y="3425125"/>
            <a:chExt cx="8516319" cy="2402238"/>
          </a:xfrm>
        </p:grpSpPr>
        <p:sp>
          <p:nvSpPr>
            <p:cNvPr id="19" name="Rectangle 18"/>
            <p:cNvSpPr/>
            <p:nvPr/>
          </p:nvSpPr>
          <p:spPr>
            <a:xfrm>
              <a:off x="356461" y="3425125"/>
              <a:ext cx="8516319" cy="24022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2712201" y="3448474"/>
              <a:ext cx="3804838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The sum of all invoices’ balance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060" y="4339525"/>
              <a:ext cx="8263482" cy="99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Invoice A balance = -50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Invoice B balance = 140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Total =  </a:t>
              </a:r>
              <a:r>
                <a:rPr lang="en-US" sz="1600" b="1" dirty="0"/>
                <a:t>90</a:t>
              </a:r>
              <a:endParaRPr lang="en-US" sz="1600" b="1" dirty="0"/>
            </a:p>
          </p:txBody>
        </p:sp>
      </p:grpSp>
      <p:sp>
        <p:nvSpPr>
          <p:cNvPr id="16" name="10-Point Star 15"/>
          <p:cNvSpPr/>
          <p:nvPr/>
        </p:nvSpPr>
        <p:spPr>
          <a:xfrm>
            <a:off x="3587585" y="2687020"/>
            <a:ext cx="1592322" cy="1449261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still works!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Adding an invoice to an invoice - </a:t>
            </a:r>
            <a:r>
              <a:rPr lang="en-US" sz="3200" b="1" spc="-60" dirty="0">
                <a:solidFill>
                  <a:schemeClr val="accent2"/>
                </a:solidFill>
                <a:latin typeface="Helvetica"/>
                <a:cs typeface="Helvetica"/>
              </a:rPr>
              <a:t>Error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59" y="1255997"/>
            <a:ext cx="4521704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The error is the confusion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059" y="1889170"/>
            <a:ext cx="74381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How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can the </a:t>
            </a: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total be smaller than the balance?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If the customer pays the balance,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we have an overpayment.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If the customer does not pay the balance, the invoice remains unpaid!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93060" y="3018924"/>
            <a:ext cx="7226401" cy="426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Do not use invoice delegation 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when </a:t>
            </a:r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there are </a:t>
            </a:r>
            <a:r>
              <a:rPr lang="en-US" sz="2000" b="1" dirty="0">
                <a:solidFill>
                  <a:srgbClr val="535353"/>
                </a:solidFill>
                <a:latin typeface="Helvetica"/>
                <a:cs typeface="Helvetica"/>
              </a:rPr>
              <a:t>negative</a:t>
            </a:r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058" y="3658614"/>
            <a:ext cx="74381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Negative invoices are rare, and to be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avoided.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What is the customer supposed to do with a negative invoice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? 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The way to do credits and refunds, is not through negative invoices.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It is reasonable to ask not to use invoice delegation if you have negative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invoices.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7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0" grpId="0" build="p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Adding an invoice to an invoice - </a:t>
            </a:r>
            <a:r>
              <a:rPr lang="en-US" sz="3200" b="1" spc="-60" dirty="0" smtClean="0">
                <a:solidFill>
                  <a:srgbClr val="92D050"/>
                </a:solidFill>
                <a:latin typeface="Helvetica"/>
                <a:cs typeface="Helvetica"/>
              </a:rPr>
              <a:t>Fix</a:t>
            </a:r>
            <a:endParaRPr lang="en-US" sz="3200" b="1" spc="-60" dirty="0">
              <a:solidFill>
                <a:srgbClr val="92D050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59" y="1255997"/>
            <a:ext cx="4521704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How it works?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059" y="1889170"/>
            <a:ext cx="74381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To avoid this problems we want to avoid negatives invoices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A plug-in was developed to do this, it </a:t>
            </a:r>
            <a:r>
              <a:rPr lang="en-US" sz="1400" b="1" dirty="0">
                <a:solidFill>
                  <a:schemeClr val="tx1">
                    <a:tint val="75000"/>
                  </a:schemeClr>
                </a:solidFill>
              </a:rPr>
              <a:t>sets the invoice balance and total to 0 </a:t>
            </a: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and the rest of the credited amount is reflected as a </a:t>
            </a:r>
            <a:r>
              <a:rPr lang="en-US" sz="1400" b="1" dirty="0">
                <a:solidFill>
                  <a:schemeClr val="tx1">
                    <a:tint val="75000"/>
                  </a:schemeClr>
                </a:solidFill>
              </a:rPr>
              <a:t>new </a:t>
            </a:r>
            <a:r>
              <a:rPr lang="en-US" sz="1400" b="1" dirty="0" smtClean="0">
                <a:solidFill>
                  <a:schemeClr val="tx1">
                    <a:tint val="75000"/>
                  </a:schemeClr>
                </a:solidFill>
              </a:rPr>
              <a:t>payment </a:t>
            </a: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with its payment method as “</a:t>
            </a:r>
            <a:r>
              <a:rPr lang="en-US" sz="1400" i="1" dirty="0">
                <a:solidFill>
                  <a:schemeClr val="tx1">
                    <a:tint val="75000"/>
                  </a:schemeClr>
                </a:solidFill>
              </a:rPr>
              <a:t>Credit</a:t>
            </a: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”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93059" y="2784812"/>
            <a:ext cx="4521704" cy="45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Example: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74" y="3261917"/>
            <a:ext cx="2634075" cy="273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Invoice A</a:t>
            </a:r>
          </a:p>
          <a:p>
            <a:endParaRPr lang="en-US" u="sng" dirty="0" smtClean="0"/>
          </a:p>
          <a:p>
            <a:r>
              <a:rPr lang="en-US" sz="1400" b="1" dirty="0" smtClean="0"/>
              <a:t>Date: January 1</a:t>
            </a:r>
            <a:r>
              <a:rPr lang="en-US" sz="1400" b="1" baseline="30000" dirty="0" smtClean="0"/>
              <a:t>st</a:t>
            </a:r>
            <a:endParaRPr lang="en-US" sz="1400" b="1" dirty="0" smtClean="0"/>
          </a:p>
          <a:p>
            <a:r>
              <a:rPr lang="en-US" sz="1400" b="1" dirty="0" smtClean="0"/>
              <a:t>Due Date: January 10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Gold Subscription 	 100</a:t>
            </a:r>
          </a:p>
          <a:p>
            <a:r>
              <a:rPr lang="en-US" dirty="0" smtClean="0"/>
              <a:t>Credit		</a:t>
            </a:r>
            <a:r>
              <a:rPr lang="en-US" dirty="0"/>
              <a:t>	</a:t>
            </a:r>
            <a:r>
              <a:rPr lang="en-US" dirty="0" smtClean="0"/>
              <a:t>-150</a:t>
            </a:r>
          </a:p>
          <a:p>
            <a:endParaRPr lang="en-US" dirty="0"/>
          </a:p>
          <a:p>
            <a:r>
              <a:rPr lang="en-US" b="1" dirty="0" smtClean="0"/>
              <a:t>Total			-50</a:t>
            </a:r>
          </a:p>
          <a:p>
            <a:r>
              <a:rPr lang="en-US" b="1" dirty="0" smtClean="0"/>
              <a:t>Balance			-50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44891" y="3236458"/>
            <a:ext cx="287382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Invoice A (</a:t>
            </a:r>
            <a:r>
              <a:rPr lang="en-US" sz="1400" i="1" u="sng" dirty="0" smtClean="0"/>
              <a:t>fixed by a plug-in</a:t>
            </a:r>
            <a:r>
              <a:rPr lang="en-US" u="sng" dirty="0" smtClean="0"/>
              <a:t>)</a:t>
            </a:r>
          </a:p>
          <a:p>
            <a:endParaRPr lang="en-US" u="sng" dirty="0" smtClean="0"/>
          </a:p>
          <a:p>
            <a:r>
              <a:rPr lang="en-US" sz="1400" b="1" dirty="0" smtClean="0"/>
              <a:t>Date: January 1</a:t>
            </a:r>
            <a:r>
              <a:rPr lang="en-US" sz="1400" b="1" baseline="30000" dirty="0" smtClean="0"/>
              <a:t>st</a:t>
            </a:r>
            <a:endParaRPr lang="en-US" sz="1400" b="1" dirty="0" smtClean="0"/>
          </a:p>
          <a:p>
            <a:r>
              <a:rPr lang="en-US" sz="1400" b="1" dirty="0" smtClean="0"/>
              <a:t>Due Date: January 10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Gold Subscription 	 100</a:t>
            </a:r>
          </a:p>
          <a:p>
            <a:r>
              <a:rPr lang="en-US" dirty="0" smtClean="0"/>
              <a:t>Credit		</a:t>
            </a:r>
            <a:r>
              <a:rPr lang="en-US" dirty="0"/>
              <a:t>	</a:t>
            </a:r>
            <a:r>
              <a:rPr lang="en-US" dirty="0" smtClean="0"/>
              <a:t>-150</a:t>
            </a:r>
          </a:p>
          <a:p>
            <a:endParaRPr lang="en-US" dirty="0"/>
          </a:p>
          <a:p>
            <a:r>
              <a:rPr lang="en-US" b="1" dirty="0" smtClean="0"/>
              <a:t>Total			0</a:t>
            </a:r>
          </a:p>
          <a:p>
            <a:r>
              <a:rPr lang="en-US" b="1" dirty="0" smtClean="0"/>
              <a:t>Balance			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04046" y="4859206"/>
            <a:ext cx="2634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“</a:t>
            </a:r>
            <a:r>
              <a:rPr lang="en-US" i="1" u="sng" dirty="0" smtClean="0"/>
              <a:t>credit</a:t>
            </a:r>
            <a:r>
              <a:rPr lang="en-US" u="sng" dirty="0" smtClean="0"/>
              <a:t>” payment</a:t>
            </a:r>
          </a:p>
          <a:p>
            <a:endParaRPr lang="en-US" u="sng" dirty="0" smtClean="0"/>
          </a:p>
          <a:p>
            <a:r>
              <a:rPr lang="en-US" dirty="0" smtClean="0"/>
              <a:t>Amount		</a:t>
            </a:r>
            <a:r>
              <a:rPr lang="en-US" dirty="0"/>
              <a:t>	</a:t>
            </a:r>
            <a:r>
              <a:rPr lang="en-US" dirty="0" smtClean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70439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7" grpId="0" build="p"/>
      <p:bldP spid="8" grpId="0"/>
      <p:bldP spid="12" grpId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Adding an invoice to an invoice - </a:t>
            </a:r>
            <a:r>
              <a:rPr lang="en-US" sz="3200" b="1" spc="-60" dirty="0" smtClean="0">
                <a:solidFill>
                  <a:srgbClr val="92D050"/>
                </a:solidFill>
                <a:latin typeface="Helvetica"/>
                <a:cs typeface="Helvetica"/>
              </a:rPr>
              <a:t>Fix</a:t>
            </a:r>
            <a:endParaRPr lang="en-US" sz="3200" b="1" spc="-60" dirty="0">
              <a:solidFill>
                <a:srgbClr val="92D050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59" y="1255997"/>
            <a:ext cx="4521704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Plug-in Configuration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059" y="2341545"/>
            <a:ext cx="74381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An event listener of type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“</a:t>
            </a:r>
            <a:r>
              <a:rPr lang="en-US" sz="1400" i="1" dirty="0" err="1" smtClean="0">
                <a:solidFill>
                  <a:schemeClr val="tx1">
                    <a:tint val="75000"/>
                  </a:schemeClr>
                </a:solidFill>
              </a:rPr>
              <a:t>ApplyNegativeInvoiceToPaymentTask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” </a:t>
            </a: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that listens to the event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“</a:t>
            </a:r>
            <a:r>
              <a:rPr lang="en-US" sz="1400" i="1" dirty="0" err="1" smtClean="0">
                <a:solidFill>
                  <a:schemeClr val="tx1">
                    <a:tint val="75000"/>
                  </a:schemeClr>
                </a:solidFill>
              </a:rPr>
              <a:t>ApplyNegativeInvoiceToPaymentEvent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” </a:t>
            </a: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needs to be configured for this functionality to work. The plug-in has no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parameters.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Invoices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3060" y="1841881"/>
            <a:ext cx="6400800" cy="35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 kern="1000" spc="90" dirty="0">
              <a:solidFill>
                <a:srgbClr val="7DBC3A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2162571"/>
            <a:ext cx="6400800" cy="187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1400" dirty="0"/>
              <a:t>Invoices represent an obligation of </a:t>
            </a:r>
            <a:r>
              <a:rPr lang="en-US" sz="1400" dirty="0" smtClean="0"/>
              <a:t>payment.</a:t>
            </a:r>
            <a:endParaRPr lang="en-US" sz="1400" dirty="0"/>
          </a:p>
          <a:p>
            <a:pPr marL="285750" indent="-285750" algn="l">
              <a:buFont typeface="Arial"/>
              <a:buChar char="•"/>
            </a:pPr>
            <a:r>
              <a:rPr lang="en-US" sz="1400" dirty="0"/>
              <a:t>They have two key amounts: the total and the </a:t>
            </a:r>
            <a:r>
              <a:rPr lang="en-US" sz="1400" dirty="0" smtClean="0"/>
              <a:t>balance.</a:t>
            </a:r>
            <a:endParaRPr lang="en-US" sz="1400" dirty="0"/>
          </a:p>
          <a:p>
            <a:pPr marL="285750" indent="-285750" algn="l">
              <a:buFont typeface="Arial"/>
              <a:buChar char="•"/>
            </a:pPr>
            <a:r>
              <a:rPr lang="en-US" sz="1400" dirty="0"/>
              <a:t>They also have two key dates: the invoice date and the due </a:t>
            </a:r>
            <a:r>
              <a:rPr lang="en-US" sz="1400" dirty="0" smtClean="0"/>
              <a:t>date.</a:t>
            </a:r>
            <a:endParaRPr lang="en-US" sz="1400" dirty="0"/>
          </a:p>
          <a:p>
            <a:pPr marL="285750" indent="-285750" algn="l">
              <a:buFont typeface="Arial"/>
              <a:buChar char="•"/>
            </a:pPr>
            <a:r>
              <a:rPr lang="en-US" sz="1400" dirty="0"/>
              <a:t>Invoices are supposed to be paid before the due date.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41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Invoices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Key Data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59121" y="2160917"/>
            <a:ext cx="3526614" cy="1706546"/>
            <a:chOff x="4106220" y="2565779"/>
            <a:chExt cx="3526614" cy="1706546"/>
          </a:xfrm>
        </p:grpSpPr>
        <p:sp>
          <p:nvSpPr>
            <p:cNvPr id="8" name="TextBox 7"/>
            <p:cNvSpPr txBox="1"/>
            <p:nvPr/>
          </p:nvSpPr>
          <p:spPr>
            <a:xfrm>
              <a:off x="4106220" y="3348995"/>
              <a:ext cx="35266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much does the customer has to pay? Typically starts being equal to the </a:t>
              </a:r>
              <a:r>
                <a:rPr lang="en-US" dirty="0" smtClean="0"/>
                <a:t>Total.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51209" y="2565779"/>
              <a:ext cx="243663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Balance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09571" y="4193884"/>
            <a:ext cx="2944519" cy="1430109"/>
            <a:chOff x="734546" y="3625994"/>
            <a:chExt cx="2944519" cy="1430109"/>
          </a:xfrm>
        </p:grpSpPr>
        <p:sp>
          <p:nvSpPr>
            <p:cNvPr id="10" name="TextBox 9"/>
            <p:cNvSpPr txBox="1"/>
            <p:nvPr/>
          </p:nvSpPr>
          <p:spPr>
            <a:xfrm>
              <a:off x="734546" y="4409772"/>
              <a:ext cx="2944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Since when the customer owes the total.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7426" y="3625994"/>
              <a:ext cx="155173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Date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76464" y="4193884"/>
            <a:ext cx="3891926" cy="1698191"/>
            <a:chOff x="5329076" y="4549324"/>
            <a:chExt cx="3891926" cy="1698191"/>
          </a:xfrm>
        </p:grpSpPr>
        <p:sp>
          <p:nvSpPr>
            <p:cNvPr id="12" name="TextBox 11"/>
            <p:cNvSpPr txBox="1"/>
            <p:nvPr/>
          </p:nvSpPr>
          <p:spPr>
            <a:xfrm>
              <a:off x="5329076" y="5324185"/>
              <a:ext cx="3891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Latest date to pay the invoice. After this date, the customer has officially </a:t>
              </a:r>
              <a:r>
                <a:rPr lang="en-US" dirty="0" smtClean="0"/>
                <a:t> “not paid”.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42514" y="4549324"/>
              <a:ext cx="28650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Due Date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09571" y="2160917"/>
            <a:ext cx="2944519" cy="1409531"/>
            <a:chOff x="301037" y="1802579"/>
            <a:chExt cx="2944519" cy="1409531"/>
          </a:xfrm>
        </p:grpSpPr>
        <p:sp>
          <p:nvSpPr>
            <p:cNvPr id="7" name="TextBox 6"/>
            <p:cNvSpPr txBox="1"/>
            <p:nvPr/>
          </p:nvSpPr>
          <p:spPr>
            <a:xfrm>
              <a:off x="301037" y="2565779"/>
              <a:ext cx="2944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sum off all the products and </a:t>
              </a:r>
              <a:r>
                <a:rPr lang="en-US" dirty="0" smtClean="0"/>
                <a:t>services.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4458" y="1802579"/>
              <a:ext cx="165182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Total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Invoices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Creation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774421605"/>
              </p:ext>
            </p:extLst>
          </p:nvPr>
        </p:nvGraphicFramePr>
        <p:xfrm>
          <a:off x="1608667" y="171338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782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1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Orders to Invoices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Which orders to include in an invoice?</a:t>
            </a:r>
          </a:p>
          <a:p>
            <a:pPr algn="l"/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060" y="218019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Plug-in type is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“</a:t>
            </a:r>
            <a:r>
              <a:rPr lang="en-US" sz="1400" b="1" dirty="0" smtClean="0">
                <a:solidFill>
                  <a:schemeClr val="tx1">
                    <a:tint val="75000"/>
                  </a:schemeClr>
                </a:solidFill>
              </a:rPr>
              <a:t>Order Filter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”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Interface: </a:t>
            </a:r>
            <a:r>
              <a:rPr lang="en-US" sz="1400" i="1" dirty="0" err="1" smtClean="0">
                <a:solidFill>
                  <a:schemeClr val="tx1">
                    <a:tint val="75000"/>
                  </a:schemeClr>
                </a:solidFill>
              </a:rPr>
              <a:t>OrderFilterTask</a:t>
            </a:r>
            <a:endParaRPr lang="en-US" sz="1400" i="1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Common implementation is </a:t>
            </a:r>
            <a:r>
              <a:rPr lang="en-US" sz="1400" i="1" dirty="0" err="1">
                <a:solidFill>
                  <a:schemeClr val="tx1">
                    <a:tint val="75000"/>
                  </a:schemeClr>
                </a:solidFill>
              </a:rPr>
              <a:t>BasicOrderFilterTask</a:t>
            </a:r>
            <a:endParaRPr lang="en-US" sz="14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Invoices to Invoices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Which 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invoices to </a:t>
            </a:r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include in an invoice?</a:t>
            </a:r>
          </a:p>
          <a:p>
            <a:pPr algn="l"/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060" y="218019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All invoices with balance different than zero are passed to the filter plug-in. The invoice status is not considered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Plug-in type is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“</a:t>
            </a:r>
            <a:r>
              <a:rPr lang="en-US" sz="1400" b="1" dirty="0" smtClean="0">
                <a:solidFill>
                  <a:schemeClr val="tx1">
                    <a:tint val="75000"/>
                  </a:schemeClr>
                </a:solidFill>
              </a:rPr>
              <a:t>Invoice Filter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”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Interface: </a:t>
            </a:r>
            <a:r>
              <a:rPr lang="en-US" sz="1400" i="1" dirty="0" err="1" smtClean="0">
                <a:solidFill>
                  <a:schemeClr val="tx1">
                    <a:tint val="75000"/>
                  </a:schemeClr>
                </a:solidFill>
              </a:rPr>
              <a:t>InvoiceFilterTask</a:t>
            </a:r>
            <a:endParaRPr lang="en-US" sz="1400" i="1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Common implementation is </a:t>
            </a:r>
            <a:r>
              <a:rPr lang="en-US" sz="1400" i="1" dirty="0" err="1" smtClean="0">
                <a:solidFill>
                  <a:schemeClr val="tx1">
                    <a:tint val="75000"/>
                  </a:schemeClr>
                </a:solidFill>
              </a:rPr>
              <a:t>BasicInvoiceFilterTask</a:t>
            </a:r>
            <a:endParaRPr lang="en-US" sz="1400" i="1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To avoid all delegation, use </a:t>
            </a:r>
            <a:r>
              <a:rPr lang="en-US" sz="1400" i="1" dirty="0" err="1">
                <a:solidFill>
                  <a:schemeClr val="tx1">
                    <a:tint val="75000"/>
                  </a:schemeClr>
                </a:solidFill>
              </a:rPr>
              <a:t>NoInvoiceFilterTask</a:t>
            </a:r>
            <a:endParaRPr lang="en-US" sz="14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Invoices to Invoices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Why Invoices to Invoices?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  <a:p>
            <a:pPr algn="l"/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060" y="276497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By paying the latest invoice, the customer is up to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date.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No need to pay all the previous invoices. The 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latest contains </a:t>
            </a: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all the previous unpaid invoices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This happens when selling to end customer, not when selling to companies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41881"/>
            <a:ext cx="6400800" cy="35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kern="1000" spc="90" dirty="0">
                <a:solidFill>
                  <a:srgbClr val="7DBC3A"/>
                </a:solidFill>
                <a:latin typeface="Helvetica"/>
                <a:cs typeface="Helvetica"/>
              </a:rPr>
              <a:t>To consolidate in the latest invoice what the customer owes</a:t>
            </a:r>
          </a:p>
        </p:txBody>
      </p:sp>
    </p:spTree>
    <p:extLst>
      <p:ext uri="{BB962C8B-B14F-4D97-AF65-F5344CB8AC3E}">
        <p14:creationId xmlns:p14="http://schemas.microsoft.com/office/powerpoint/2010/main" val="37399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Adding an invoice to an invoice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444" y="1740489"/>
            <a:ext cx="2634075" cy="273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Invoice A</a:t>
            </a:r>
          </a:p>
          <a:p>
            <a:endParaRPr lang="en-US" u="sng" dirty="0" smtClean="0"/>
          </a:p>
          <a:p>
            <a:r>
              <a:rPr lang="en-US" sz="1400" b="1" dirty="0" smtClean="0"/>
              <a:t>Date: January 1</a:t>
            </a:r>
            <a:r>
              <a:rPr lang="en-US" sz="1400" b="1" baseline="30000" dirty="0" smtClean="0"/>
              <a:t>st</a:t>
            </a:r>
            <a:endParaRPr lang="en-US" sz="1400" b="1" dirty="0" smtClean="0"/>
          </a:p>
          <a:p>
            <a:r>
              <a:rPr lang="en-US" sz="1400" b="1" dirty="0" smtClean="0"/>
              <a:t>Due Date: January 10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Gold Subscription 	100</a:t>
            </a:r>
          </a:p>
          <a:p>
            <a:r>
              <a:rPr lang="en-US" dirty="0" smtClean="0"/>
              <a:t>Usage 			  50</a:t>
            </a:r>
          </a:p>
          <a:p>
            <a:endParaRPr lang="en-US" dirty="0"/>
          </a:p>
          <a:p>
            <a:r>
              <a:rPr lang="en-US" b="1" dirty="0" smtClean="0"/>
              <a:t>Total			150</a:t>
            </a:r>
          </a:p>
          <a:p>
            <a:r>
              <a:rPr lang="en-US" b="1" dirty="0" smtClean="0"/>
              <a:t>Balance			150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81304" y="1740489"/>
            <a:ext cx="2547526" cy="273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Invoice B</a:t>
            </a:r>
          </a:p>
          <a:p>
            <a:endParaRPr lang="en-US" u="sng" dirty="0" smtClean="0"/>
          </a:p>
          <a:p>
            <a:r>
              <a:rPr lang="en-US" sz="1400" b="1" dirty="0" smtClean="0"/>
              <a:t>Date: February 1</a:t>
            </a:r>
            <a:r>
              <a:rPr lang="en-US" sz="1400" b="1" baseline="30000" dirty="0" smtClean="0"/>
              <a:t>st</a:t>
            </a:r>
            <a:endParaRPr lang="en-US" sz="1400" b="1" dirty="0" smtClean="0"/>
          </a:p>
          <a:p>
            <a:r>
              <a:rPr lang="en-US" sz="1400" b="1" dirty="0" smtClean="0"/>
              <a:t>Due Date: </a:t>
            </a:r>
            <a:r>
              <a:rPr lang="en-US" sz="1400" b="1" dirty="0"/>
              <a:t>February </a:t>
            </a:r>
            <a:r>
              <a:rPr lang="en-US" sz="1400" b="1" dirty="0" smtClean="0"/>
              <a:t>10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Gold Subscription 	100</a:t>
            </a:r>
          </a:p>
          <a:p>
            <a:r>
              <a:rPr lang="en-US" dirty="0" smtClean="0"/>
              <a:t>Usage 			  40</a:t>
            </a:r>
          </a:p>
          <a:p>
            <a:endParaRPr lang="en-US" dirty="0"/>
          </a:p>
          <a:p>
            <a:r>
              <a:rPr lang="en-US" b="1" dirty="0" smtClean="0"/>
              <a:t>Total			140</a:t>
            </a:r>
          </a:p>
          <a:p>
            <a:r>
              <a:rPr lang="en-US" b="1" dirty="0" smtClean="0"/>
              <a:t>Balance			140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65614" y="1740489"/>
            <a:ext cx="2547526" cy="30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Invoice A + B</a:t>
            </a:r>
          </a:p>
          <a:p>
            <a:endParaRPr lang="en-US" u="sng" dirty="0" smtClean="0"/>
          </a:p>
          <a:p>
            <a:r>
              <a:rPr lang="en-US" sz="1400" b="1" dirty="0" smtClean="0"/>
              <a:t>Date: February 1</a:t>
            </a:r>
            <a:r>
              <a:rPr lang="en-US" sz="1400" b="1" baseline="30000" dirty="0" smtClean="0"/>
              <a:t>st</a:t>
            </a:r>
            <a:endParaRPr lang="en-US" sz="1400" b="1" dirty="0" smtClean="0"/>
          </a:p>
          <a:p>
            <a:r>
              <a:rPr lang="en-US" sz="1400" b="1" dirty="0" smtClean="0"/>
              <a:t>Due Date: </a:t>
            </a:r>
            <a:r>
              <a:rPr lang="en-US" sz="1400" b="1" dirty="0"/>
              <a:t>February </a:t>
            </a:r>
            <a:r>
              <a:rPr lang="en-US" sz="1400" b="1" dirty="0" smtClean="0"/>
              <a:t>10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Gold Subscription 	100</a:t>
            </a:r>
          </a:p>
          <a:p>
            <a:r>
              <a:rPr lang="en-US" dirty="0" smtClean="0"/>
              <a:t>Usage 			  40</a:t>
            </a:r>
          </a:p>
          <a:p>
            <a:r>
              <a:rPr lang="en-US" dirty="0" smtClean="0"/>
              <a:t>Invoice A			150</a:t>
            </a:r>
          </a:p>
          <a:p>
            <a:endParaRPr lang="en-US" dirty="0"/>
          </a:p>
          <a:p>
            <a:r>
              <a:rPr lang="en-US" b="1" dirty="0" smtClean="0"/>
              <a:t>Total			290</a:t>
            </a:r>
          </a:p>
          <a:p>
            <a:r>
              <a:rPr lang="en-US" b="1" dirty="0" smtClean="0"/>
              <a:t>Balance			</a:t>
            </a:r>
            <a:r>
              <a:rPr lang="en-US" b="1" dirty="0" smtClean="0">
                <a:solidFill>
                  <a:srgbClr val="FF0000"/>
                </a:solidFill>
              </a:rPr>
              <a:t>140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060" y="5180212"/>
            <a:ext cx="2547526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The first invoice keeps its balance after the new invoice is created.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5384" y="5180211"/>
            <a:ext cx="2547526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The new invoice has the total affected by the first invoice, </a:t>
            </a:r>
            <a:r>
              <a:rPr lang="en-US" sz="1600" b="1" dirty="0" smtClean="0">
                <a:solidFill>
                  <a:srgbClr val="FF0000"/>
                </a:solidFill>
              </a:rPr>
              <a:t>but not the balance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7359147" y="4687503"/>
            <a:ext cx="0" cy="492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770665" y="4687504"/>
            <a:ext cx="0" cy="492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7396" y="2492899"/>
            <a:ext cx="8516319" cy="2089581"/>
            <a:chOff x="356461" y="3425125"/>
            <a:chExt cx="8516319" cy="2402238"/>
          </a:xfrm>
        </p:grpSpPr>
        <p:sp>
          <p:nvSpPr>
            <p:cNvPr id="13" name="Rectangle 12"/>
            <p:cNvSpPr/>
            <p:nvPr/>
          </p:nvSpPr>
          <p:spPr>
            <a:xfrm>
              <a:off x="356461" y="3425125"/>
              <a:ext cx="8516319" cy="24022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3081538" y="3448474"/>
              <a:ext cx="3066164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The Total of the last invoice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879" y="3979428"/>
              <a:ext cx="8263482" cy="38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Invoice B total is </a:t>
              </a:r>
              <a:r>
                <a:rPr lang="en-US" sz="1600" b="1" dirty="0"/>
                <a:t>290</a:t>
              </a:r>
              <a:endParaRPr lang="en-US" sz="1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How much does the customer owe?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17396" y="3393314"/>
            <a:ext cx="8516319" cy="2089581"/>
            <a:chOff x="356461" y="3425125"/>
            <a:chExt cx="8516319" cy="2402238"/>
          </a:xfrm>
        </p:grpSpPr>
        <p:sp>
          <p:nvSpPr>
            <p:cNvPr id="19" name="Rectangle 18"/>
            <p:cNvSpPr/>
            <p:nvPr/>
          </p:nvSpPr>
          <p:spPr>
            <a:xfrm>
              <a:off x="356461" y="3425125"/>
              <a:ext cx="8516319" cy="24022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2712201" y="3448474"/>
              <a:ext cx="3804838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The sum of all invoices’ balance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060" y="4339525"/>
              <a:ext cx="8263482" cy="99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Invoice A balance = 150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Invoice B balance = 140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Total = </a:t>
              </a:r>
              <a:r>
                <a:rPr lang="en-US" sz="1600" b="1" dirty="0"/>
                <a:t>290</a:t>
              </a:r>
              <a:endParaRPr lang="en-US" sz="1600" b="1" dirty="0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There are two ways to determine that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  <a:p>
            <a:pPr algn="l"/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0021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build="p"/>
      <p:bldP spid="22" grpId="1" build="p"/>
    </p:bldLst>
  </p:timing>
</p:sld>
</file>

<file path=ppt/theme/theme1.xml><?xml version="1.0" encoding="utf-8"?>
<a:theme xmlns:a="http://schemas.openxmlformats.org/drawingml/2006/main" name="jBill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 Template</Template>
  <TotalTime>185</TotalTime>
  <Words>912</Words>
  <Application>Microsoft Office PowerPoint</Application>
  <PresentationFormat>On-screen Show (4:3)</PresentationFormat>
  <Paragraphs>219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jBilling Template</vt:lpstr>
      <vt:lpstr>Invoice Delegation</vt:lpstr>
      <vt:lpstr>Invoices</vt:lpstr>
      <vt:lpstr>Invoices</vt:lpstr>
      <vt:lpstr>Invoices</vt:lpstr>
      <vt:lpstr>Orders to Invoices</vt:lpstr>
      <vt:lpstr>Invoices to Invoices</vt:lpstr>
      <vt:lpstr>Invoices to Invoices</vt:lpstr>
      <vt:lpstr>Adding an invoice to an invoice</vt:lpstr>
      <vt:lpstr>How much does the customer owe?</vt:lpstr>
      <vt:lpstr>Applying a Payment</vt:lpstr>
      <vt:lpstr>Why keep the original balance in the old invoice, when it’s carried over to a new invoice?</vt:lpstr>
      <vt:lpstr>Error</vt:lpstr>
      <vt:lpstr>Adding an invoice to an invoice - Error</vt:lpstr>
      <vt:lpstr>How much does the customer owe?</vt:lpstr>
      <vt:lpstr>Adding an invoice to an invoice - Error</vt:lpstr>
      <vt:lpstr>Adding an invoice to an invoice - Fix</vt:lpstr>
      <vt:lpstr>Adding an invoice to an invoice - Fix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creator>jmvidal</dc:creator>
  <cp:lastModifiedBy>jmvidal</cp:lastModifiedBy>
  <cp:revision>41</cp:revision>
  <dcterms:created xsi:type="dcterms:W3CDTF">2013-09-17T14:10:10Z</dcterms:created>
  <dcterms:modified xsi:type="dcterms:W3CDTF">2013-09-17T17:15:15Z</dcterms:modified>
</cp:coreProperties>
</file>