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notesSlides/notesSlide9.xml" ContentType="application/vnd.openxmlformats-officedocument.presentationml.notesSlide+xml"/>
  <Override PartName="/ppt/theme/themeOverride12.xml" ContentType="application/vnd.openxmlformats-officedocument.themeOverride+xml"/>
  <Override PartName="/ppt/notesSlides/notesSlide10.xml" ContentType="application/vnd.openxmlformats-officedocument.presentationml.notesSlide+xml"/>
  <Override PartName="/ppt/theme/themeOverride13.xml" ContentType="application/vnd.openxmlformats-officedocument.themeOverr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4.xml" ContentType="application/vnd.openxmlformats-officedocument.themeOverride+xml"/>
  <Override PartName="/ppt/notesSlides/notesSlide12.xml" ContentType="application/vnd.openxmlformats-officedocument.presentationml.notesSlide+xml"/>
  <Override PartName="/ppt/theme/themeOverride15.xml" ContentType="application/vnd.openxmlformats-officedocument.themeOverride+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ppt/theme/themeOverride17.xml" ContentType="application/vnd.openxmlformats-officedocument.themeOverride+xml"/>
  <Override PartName="/ppt/notesSlides/notesSlide15.xml" ContentType="application/vnd.openxmlformats-officedocument.presentationml.notesSlide+xml"/>
  <Override PartName="/ppt/theme/themeOverride18.xml" ContentType="application/vnd.openxmlformats-officedocument.themeOverride+xml"/>
  <Override PartName="/ppt/notesSlides/notesSlide16.xml" ContentType="application/vnd.openxmlformats-officedocument.presentationml.notesSlide+xml"/>
  <Override PartName="/ppt/theme/themeOverride19.xml" ContentType="application/vnd.openxmlformats-officedocument.themeOverride+xml"/>
  <Override PartName="/ppt/notesSlides/notesSlide17.xml" ContentType="application/vnd.openxmlformats-officedocument.presentationml.notesSlide+xml"/>
  <Override PartName="/ppt/theme/themeOverride20.xml" ContentType="application/vnd.openxmlformats-officedocument.themeOverride+xml"/>
  <Override PartName="/ppt/notesSlides/notesSlide18.xml" ContentType="application/vnd.openxmlformats-officedocument.presentationml.notesSlide+xml"/>
  <Override PartName="/ppt/theme/themeOverride21.xml" ContentType="application/vnd.openxmlformats-officedocument.themeOverride+xml"/>
  <Override PartName="/ppt/notesSlides/notesSlide19.xml" ContentType="application/vnd.openxmlformats-officedocument.presentationml.notesSlide+xml"/>
  <Override PartName="/ppt/theme/themeOverride22.xml" ContentType="application/vnd.openxmlformats-officedocument.themeOverride+xml"/>
  <Override PartName="/ppt/notesSlides/notesSlide20.xml" ContentType="application/vnd.openxmlformats-officedocument.presentationml.notesSlide+xml"/>
  <Override PartName="/ppt/theme/themeOverride23.xml" ContentType="application/vnd.openxmlformats-officedocument.themeOverride+xml"/>
  <Override PartName="/ppt/notesSlides/notesSlide21.xml" ContentType="application/vnd.openxmlformats-officedocument.presentationml.notesSlide+xml"/>
  <Override PartName="/ppt/theme/themeOverride24.xml" ContentType="application/vnd.openxmlformats-officedocument.themeOverride+xml"/>
  <Override PartName="/ppt/notesSlides/notesSlide22.xml" ContentType="application/vnd.openxmlformats-officedocument.presentationml.notesSlide+xml"/>
  <Override PartName="/ppt/theme/themeOverride25.xml" ContentType="application/vnd.openxmlformats-officedocument.themeOverride+xml"/>
  <Override PartName="/ppt/notesSlides/notesSlide23.xml" ContentType="application/vnd.openxmlformats-officedocument.presentationml.notesSlide+xml"/>
  <Override PartName="/ppt/theme/themeOverride26.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29"/>
  </p:notesMasterIdLst>
  <p:handoutMasterIdLst>
    <p:handoutMasterId r:id="rId30"/>
  </p:handoutMasterIdLst>
  <p:sldIdLst>
    <p:sldId id="256" r:id="rId2"/>
    <p:sldId id="297" r:id="rId3"/>
    <p:sldId id="296" r:id="rId4"/>
    <p:sldId id="294" r:id="rId5"/>
    <p:sldId id="298" r:id="rId6"/>
    <p:sldId id="299" r:id="rId7"/>
    <p:sldId id="300" r:id="rId8"/>
    <p:sldId id="301" r:id="rId9"/>
    <p:sldId id="263" r:id="rId10"/>
    <p:sldId id="302" r:id="rId11"/>
    <p:sldId id="303" r:id="rId12"/>
    <p:sldId id="304" r:id="rId13"/>
    <p:sldId id="305" r:id="rId14"/>
    <p:sldId id="307" r:id="rId15"/>
    <p:sldId id="306" r:id="rId16"/>
    <p:sldId id="312" r:id="rId17"/>
    <p:sldId id="318" r:id="rId18"/>
    <p:sldId id="319" r:id="rId19"/>
    <p:sldId id="308" r:id="rId20"/>
    <p:sldId id="311" r:id="rId21"/>
    <p:sldId id="310" r:id="rId22"/>
    <p:sldId id="309" r:id="rId23"/>
    <p:sldId id="313" r:id="rId24"/>
    <p:sldId id="314" r:id="rId25"/>
    <p:sldId id="315" r:id="rId26"/>
    <p:sldId id="316" r:id="rId27"/>
    <p:sldId id="317"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8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04C4E-74AA-9346-BD61-3AEF633E71AF}" type="doc">
      <dgm:prSet loTypeId="urn:microsoft.com/office/officeart/2005/8/layout/chevron1" loCatId="" qsTypeId="urn:microsoft.com/office/officeart/2005/8/quickstyle/simple4" qsCatId="simple" csTypeId="urn:microsoft.com/office/officeart/2005/8/colors/accent1_2" csCatId="accent1" phldr="1"/>
      <dgm:spPr/>
    </dgm:pt>
    <dgm:pt modelId="{C32B6F4A-2BCE-764F-87A3-8F9C75AF18DB}">
      <dgm:prSet phldrT="[Text]"/>
      <dgm:spPr/>
      <dgm:t>
        <a:bodyPr/>
        <a:lstStyle/>
        <a:p>
          <a:r>
            <a:rPr lang="en-US" dirty="0" smtClean="0"/>
            <a:t>CDR</a:t>
          </a:r>
          <a:endParaRPr lang="en-US" dirty="0"/>
        </a:p>
      </dgm:t>
    </dgm:pt>
    <dgm:pt modelId="{2A566A6B-FCD7-FF4C-8199-21056A14D26C}" type="parTrans" cxnId="{652D45CE-739B-DD4B-AE03-49487FB2C93E}">
      <dgm:prSet/>
      <dgm:spPr/>
      <dgm:t>
        <a:bodyPr/>
        <a:lstStyle/>
        <a:p>
          <a:endParaRPr lang="en-US"/>
        </a:p>
      </dgm:t>
    </dgm:pt>
    <dgm:pt modelId="{7FD0707A-DEEC-7A47-95E8-357B5C6CD2BA}" type="sibTrans" cxnId="{652D45CE-739B-DD4B-AE03-49487FB2C93E}">
      <dgm:prSet/>
      <dgm:spPr/>
      <dgm:t>
        <a:bodyPr/>
        <a:lstStyle/>
        <a:p>
          <a:endParaRPr lang="en-US"/>
        </a:p>
      </dgm:t>
    </dgm:pt>
    <dgm:pt modelId="{64EC833E-2A9C-FB4B-BC07-3BF6B9A9FCF7}">
      <dgm:prSet phldrT="[Text]"/>
      <dgm:spPr/>
      <dgm:t>
        <a:bodyPr/>
        <a:lstStyle/>
        <a:p>
          <a:r>
            <a:rPr lang="en-US" dirty="0" smtClean="0"/>
            <a:t>JMR</a:t>
          </a:r>
          <a:endParaRPr lang="en-US" dirty="0"/>
        </a:p>
      </dgm:t>
    </dgm:pt>
    <dgm:pt modelId="{07EF17E4-67E3-BC40-8257-FD56B9B386D5}" type="parTrans" cxnId="{4887E647-53BC-EC4B-9E77-D844DBD0D467}">
      <dgm:prSet/>
      <dgm:spPr/>
      <dgm:t>
        <a:bodyPr/>
        <a:lstStyle/>
        <a:p>
          <a:endParaRPr lang="en-US"/>
        </a:p>
      </dgm:t>
    </dgm:pt>
    <dgm:pt modelId="{3357CF56-53B4-604F-B48D-A8F9EF6A8434}" type="sibTrans" cxnId="{4887E647-53BC-EC4B-9E77-D844DBD0D467}">
      <dgm:prSet/>
      <dgm:spPr/>
      <dgm:t>
        <a:bodyPr/>
        <a:lstStyle/>
        <a:p>
          <a:endParaRPr lang="en-US"/>
        </a:p>
      </dgm:t>
    </dgm:pt>
    <dgm:pt modelId="{0F7AA2DF-3409-3E40-BA4B-E5412DAFBA46}">
      <dgm:prSet phldrT="[Text]"/>
      <dgm:spPr/>
      <dgm:t>
        <a:bodyPr/>
        <a:lstStyle/>
        <a:p>
          <a:r>
            <a:rPr lang="en-US" dirty="0" smtClean="0"/>
            <a:t>DB</a:t>
          </a:r>
          <a:endParaRPr lang="en-US" dirty="0"/>
        </a:p>
      </dgm:t>
    </dgm:pt>
    <dgm:pt modelId="{CE581BEF-A06A-874F-93B4-1A63B2301656}" type="parTrans" cxnId="{EEAF9332-B383-5E49-AF62-62A6A70A4B5F}">
      <dgm:prSet/>
      <dgm:spPr/>
      <dgm:t>
        <a:bodyPr/>
        <a:lstStyle/>
        <a:p>
          <a:endParaRPr lang="en-US"/>
        </a:p>
      </dgm:t>
    </dgm:pt>
    <dgm:pt modelId="{08C6CE16-146B-5C4E-A8FA-C4F0573798B5}" type="sibTrans" cxnId="{EEAF9332-B383-5E49-AF62-62A6A70A4B5F}">
      <dgm:prSet/>
      <dgm:spPr/>
      <dgm:t>
        <a:bodyPr/>
        <a:lstStyle/>
        <a:p>
          <a:endParaRPr lang="en-US"/>
        </a:p>
      </dgm:t>
    </dgm:pt>
    <dgm:pt modelId="{5387BE94-28D9-6047-9FD0-A53B1840FB6E}" type="pres">
      <dgm:prSet presAssocID="{12304C4E-74AA-9346-BD61-3AEF633E71AF}" presName="Name0" presStyleCnt="0">
        <dgm:presLayoutVars>
          <dgm:dir/>
          <dgm:animLvl val="lvl"/>
          <dgm:resizeHandles val="exact"/>
        </dgm:presLayoutVars>
      </dgm:prSet>
      <dgm:spPr/>
    </dgm:pt>
    <dgm:pt modelId="{BA0CBAA4-F6EF-5D43-8004-168F44EF4BF7}" type="pres">
      <dgm:prSet presAssocID="{C32B6F4A-2BCE-764F-87A3-8F9C75AF18DB}" presName="parTxOnly" presStyleLbl="node1" presStyleIdx="0" presStyleCnt="3">
        <dgm:presLayoutVars>
          <dgm:chMax val="0"/>
          <dgm:chPref val="0"/>
          <dgm:bulletEnabled val="1"/>
        </dgm:presLayoutVars>
      </dgm:prSet>
      <dgm:spPr/>
      <dgm:t>
        <a:bodyPr/>
        <a:lstStyle/>
        <a:p>
          <a:endParaRPr lang="en-US"/>
        </a:p>
      </dgm:t>
    </dgm:pt>
    <dgm:pt modelId="{B577A5E8-86F5-D14C-B7C3-A5982D14256A}" type="pres">
      <dgm:prSet presAssocID="{7FD0707A-DEEC-7A47-95E8-357B5C6CD2BA}" presName="parTxOnlySpace" presStyleCnt="0"/>
      <dgm:spPr/>
    </dgm:pt>
    <dgm:pt modelId="{9273993A-B8D5-3B4B-BF2A-45400C922BBD}" type="pres">
      <dgm:prSet presAssocID="{64EC833E-2A9C-FB4B-BC07-3BF6B9A9FCF7}" presName="parTxOnly" presStyleLbl="node1" presStyleIdx="1" presStyleCnt="3">
        <dgm:presLayoutVars>
          <dgm:chMax val="0"/>
          <dgm:chPref val="0"/>
          <dgm:bulletEnabled val="1"/>
        </dgm:presLayoutVars>
      </dgm:prSet>
      <dgm:spPr/>
    </dgm:pt>
    <dgm:pt modelId="{E82BC3E9-FEF8-B64A-88C6-9169937184C8}" type="pres">
      <dgm:prSet presAssocID="{3357CF56-53B4-604F-B48D-A8F9EF6A8434}" presName="parTxOnlySpace" presStyleCnt="0"/>
      <dgm:spPr/>
    </dgm:pt>
    <dgm:pt modelId="{A7A8EF86-7312-E144-9521-3E2698B75566}" type="pres">
      <dgm:prSet presAssocID="{0F7AA2DF-3409-3E40-BA4B-E5412DAFBA46}" presName="parTxOnly" presStyleLbl="node1" presStyleIdx="2" presStyleCnt="3">
        <dgm:presLayoutVars>
          <dgm:chMax val="0"/>
          <dgm:chPref val="0"/>
          <dgm:bulletEnabled val="1"/>
        </dgm:presLayoutVars>
      </dgm:prSet>
      <dgm:spPr/>
    </dgm:pt>
  </dgm:ptLst>
  <dgm:cxnLst>
    <dgm:cxn modelId="{E8956A3C-08DC-ED4B-AD4F-A5887A1D5214}" type="presOf" srcId="{12304C4E-74AA-9346-BD61-3AEF633E71AF}" destId="{5387BE94-28D9-6047-9FD0-A53B1840FB6E}" srcOrd="0" destOrd="0" presId="urn:microsoft.com/office/officeart/2005/8/layout/chevron1"/>
    <dgm:cxn modelId="{EEAF9332-B383-5E49-AF62-62A6A70A4B5F}" srcId="{12304C4E-74AA-9346-BD61-3AEF633E71AF}" destId="{0F7AA2DF-3409-3E40-BA4B-E5412DAFBA46}" srcOrd="2" destOrd="0" parTransId="{CE581BEF-A06A-874F-93B4-1A63B2301656}" sibTransId="{08C6CE16-146B-5C4E-A8FA-C4F0573798B5}"/>
    <dgm:cxn modelId="{652D45CE-739B-DD4B-AE03-49487FB2C93E}" srcId="{12304C4E-74AA-9346-BD61-3AEF633E71AF}" destId="{C32B6F4A-2BCE-764F-87A3-8F9C75AF18DB}" srcOrd="0" destOrd="0" parTransId="{2A566A6B-FCD7-FF4C-8199-21056A14D26C}" sibTransId="{7FD0707A-DEEC-7A47-95E8-357B5C6CD2BA}"/>
    <dgm:cxn modelId="{0DF77969-7A7D-CD4B-9193-8D4931853978}" type="presOf" srcId="{64EC833E-2A9C-FB4B-BC07-3BF6B9A9FCF7}" destId="{9273993A-B8D5-3B4B-BF2A-45400C922BBD}" srcOrd="0" destOrd="0" presId="urn:microsoft.com/office/officeart/2005/8/layout/chevron1"/>
    <dgm:cxn modelId="{4887E647-53BC-EC4B-9E77-D844DBD0D467}" srcId="{12304C4E-74AA-9346-BD61-3AEF633E71AF}" destId="{64EC833E-2A9C-FB4B-BC07-3BF6B9A9FCF7}" srcOrd="1" destOrd="0" parTransId="{07EF17E4-67E3-BC40-8257-FD56B9B386D5}" sibTransId="{3357CF56-53B4-604F-B48D-A8F9EF6A8434}"/>
    <dgm:cxn modelId="{EE946B68-0EE5-4647-89AC-A6D77D539525}" type="presOf" srcId="{0F7AA2DF-3409-3E40-BA4B-E5412DAFBA46}" destId="{A7A8EF86-7312-E144-9521-3E2698B75566}" srcOrd="0" destOrd="0" presId="urn:microsoft.com/office/officeart/2005/8/layout/chevron1"/>
    <dgm:cxn modelId="{7649D1BF-2DC3-9041-A4BD-381AE9C9F725}" type="presOf" srcId="{C32B6F4A-2BCE-764F-87A3-8F9C75AF18DB}" destId="{BA0CBAA4-F6EF-5D43-8004-168F44EF4BF7}" srcOrd="0" destOrd="0" presId="urn:microsoft.com/office/officeart/2005/8/layout/chevron1"/>
    <dgm:cxn modelId="{C595126A-1A36-E049-8753-319F628C183C}" type="presParOf" srcId="{5387BE94-28D9-6047-9FD0-A53B1840FB6E}" destId="{BA0CBAA4-F6EF-5D43-8004-168F44EF4BF7}" srcOrd="0" destOrd="0" presId="urn:microsoft.com/office/officeart/2005/8/layout/chevron1"/>
    <dgm:cxn modelId="{0CF64F1C-A689-A04A-B34E-2CF98D959424}" type="presParOf" srcId="{5387BE94-28D9-6047-9FD0-A53B1840FB6E}" destId="{B577A5E8-86F5-D14C-B7C3-A5982D14256A}" srcOrd="1" destOrd="0" presId="urn:microsoft.com/office/officeart/2005/8/layout/chevron1"/>
    <dgm:cxn modelId="{F6F50547-3B0E-E643-88F6-6F5459826A62}" type="presParOf" srcId="{5387BE94-28D9-6047-9FD0-A53B1840FB6E}" destId="{9273993A-B8D5-3B4B-BF2A-45400C922BBD}" srcOrd="2" destOrd="0" presId="urn:microsoft.com/office/officeart/2005/8/layout/chevron1"/>
    <dgm:cxn modelId="{2D243D1A-EBF7-7447-96FF-305D317A41A9}" type="presParOf" srcId="{5387BE94-28D9-6047-9FD0-A53B1840FB6E}" destId="{E82BC3E9-FEF8-B64A-88C6-9169937184C8}" srcOrd="3" destOrd="0" presId="urn:microsoft.com/office/officeart/2005/8/layout/chevron1"/>
    <dgm:cxn modelId="{1B3B4551-E6D7-5D43-82BB-26AE4BA32E0B}" type="presParOf" srcId="{5387BE94-28D9-6047-9FD0-A53B1840FB6E}" destId="{A7A8EF86-7312-E144-9521-3E2698B75566}"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CBAA4-F6EF-5D43-8004-168F44EF4BF7}">
      <dsp:nvSpPr>
        <dsp:cNvPr id="0" name=""/>
        <dsp:cNvSpPr/>
      </dsp:nvSpPr>
      <dsp:spPr>
        <a:xfrm>
          <a:off x="1785" y="437610"/>
          <a:ext cx="2175867" cy="87034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64008" rIns="64008" bIns="64008" numCol="1" spcCol="1270" anchor="ctr" anchorCtr="0">
          <a:noAutofit/>
        </a:bodyPr>
        <a:lstStyle/>
        <a:p>
          <a:pPr lvl="0" algn="ctr" defTabSz="2133600">
            <a:lnSpc>
              <a:spcPct val="90000"/>
            </a:lnSpc>
            <a:spcBef>
              <a:spcPct val="0"/>
            </a:spcBef>
            <a:spcAft>
              <a:spcPct val="35000"/>
            </a:spcAft>
          </a:pPr>
          <a:r>
            <a:rPr lang="en-US" sz="4800" kern="1200" dirty="0" smtClean="0"/>
            <a:t>CDR</a:t>
          </a:r>
          <a:endParaRPr lang="en-US" sz="4800" kern="1200" dirty="0"/>
        </a:p>
      </dsp:txBody>
      <dsp:txXfrm>
        <a:off x="436958" y="437610"/>
        <a:ext cx="1305521" cy="870346"/>
      </dsp:txXfrm>
    </dsp:sp>
    <dsp:sp modelId="{9273993A-B8D5-3B4B-BF2A-45400C922BBD}">
      <dsp:nvSpPr>
        <dsp:cNvPr id="0" name=""/>
        <dsp:cNvSpPr/>
      </dsp:nvSpPr>
      <dsp:spPr>
        <a:xfrm>
          <a:off x="1960066" y="437610"/>
          <a:ext cx="2175867" cy="87034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64008" rIns="64008" bIns="64008" numCol="1" spcCol="1270" anchor="ctr" anchorCtr="0">
          <a:noAutofit/>
        </a:bodyPr>
        <a:lstStyle/>
        <a:p>
          <a:pPr lvl="0" algn="ctr" defTabSz="2133600">
            <a:lnSpc>
              <a:spcPct val="90000"/>
            </a:lnSpc>
            <a:spcBef>
              <a:spcPct val="0"/>
            </a:spcBef>
            <a:spcAft>
              <a:spcPct val="35000"/>
            </a:spcAft>
          </a:pPr>
          <a:r>
            <a:rPr lang="en-US" sz="4800" kern="1200" dirty="0" smtClean="0"/>
            <a:t>JMR</a:t>
          </a:r>
          <a:endParaRPr lang="en-US" sz="4800" kern="1200" dirty="0"/>
        </a:p>
      </dsp:txBody>
      <dsp:txXfrm>
        <a:off x="2395239" y="437610"/>
        <a:ext cx="1305521" cy="870346"/>
      </dsp:txXfrm>
    </dsp:sp>
    <dsp:sp modelId="{A7A8EF86-7312-E144-9521-3E2698B75566}">
      <dsp:nvSpPr>
        <dsp:cNvPr id="0" name=""/>
        <dsp:cNvSpPr/>
      </dsp:nvSpPr>
      <dsp:spPr>
        <a:xfrm>
          <a:off x="3918346" y="437610"/>
          <a:ext cx="2175867" cy="870346"/>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64008" rIns="64008" bIns="64008" numCol="1" spcCol="1270" anchor="ctr" anchorCtr="0">
          <a:noAutofit/>
        </a:bodyPr>
        <a:lstStyle/>
        <a:p>
          <a:pPr lvl="0" algn="ctr" defTabSz="2133600">
            <a:lnSpc>
              <a:spcPct val="90000"/>
            </a:lnSpc>
            <a:spcBef>
              <a:spcPct val="0"/>
            </a:spcBef>
            <a:spcAft>
              <a:spcPct val="35000"/>
            </a:spcAft>
          </a:pPr>
          <a:r>
            <a:rPr lang="en-US" sz="4800" kern="1200" dirty="0" smtClean="0"/>
            <a:t>DB</a:t>
          </a:r>
          <a:endParaRPr lang="en-US" sz="4800" kern="1200" dirty="0"/>
        </a:p>
      </dsp:txBody>
      <dsp:txXfrm>
        <a:off x="4353519" y="437610"/>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1CBEF8A-E450-CD4E-ACD9-597CF06C641C}" type="datetimeFigureOut">
              <a:rPr lang="en-US"/>
              <a:pPr>
                <a:defRPr/>
              </a:pPr>
              <a:t>13-06-20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FFD8541-62BC-9646-9068-83B43BA46C53}" type="slidenum">
              <a:rPr lang="en-US"/>
              <a:pPr>
                <a:defRPr/>
              </a:pPr>
              <a:t>‹#›</a:t>
            </a:fld>
            <a:endParaRPr lang="en-US"/>
          </a:p>
        </p:txBody>
      </p:sp>
    </p:spTree>
    <p:extLst>
      <p:ext uri="{BB962C8B-B14F-4D97-AF65-F5344CB8AC3E}">
        <p14:creationId xmlns:p14="http://schemas.microsoft.com/office/powerpoint/2010/main" val="645321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A215B8-2B6B-F44B-B443-14A718A13390}" type="datetimeFigureOut">
              <a:rPr lang="en-US" smtClean="0"/>
              <a:t>13-06-20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6C9EFF-442D-9249-B40E-7A4838C24EB9}" type="slidenum">
              <a:rPr lang="en-US" smtClean="0"/>
              <a:t>‹#›</a:t>
            </a:fld>
            <a:endParaRPr lang="en-US"/>
          </a:p>
        </p:txBody>
      </p:sp>
    </p:spTree>
    <p:extLst>
      <p:ext uri="{BB962C8B-B14F-4D97-AF65-F5344CB8AC3E}">
        <p14:creationId xmlns:p14="http://schemas.microsoft.com/office/powerpoint/2010/main" val="28895413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Grails is meant</a:t>
            </a:r>
            <a:r>
              <a:rPr lang="en-US" baseline="0" dirty="0" smtClean="0"/>
              <a:t> for good design, not speed</a:t>
            </a:r>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4</a:t>
            </a:fld>
            <a:endParaRPr lang="en-US"/>
          </a:p>
        </p:txBody>
      </p:sp>
    </p:spTree>
    <p:extLst>
      <p:ext uri="{BB962C8B-B14F-4D97-AF65-F5344CB8AC3E}">
        <p14:creationId xmlns:p14="http://schemas.microsoft.com/office/powerpoint/2010/main" val="1475712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13</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14</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15</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16</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17</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18</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19</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20</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21</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22</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5</a:t>
            </a:fld>
            <a:endParaRPr lang="en-US"/>
          </a:p>
        </p:txBody>
      </p:sp>
    </p:spTree>
    <p:extLst>
      <p:ext uri="{BB962C8B-B14F-4D97-AF65-F5344CB8AC3E}">
        <p14:creationId xmlns:p14="http://schemas.microsoft.com/office/powerpoint/2010/main" val="1475712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23</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24</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25</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26</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27</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6</a:t>
            </a:fld>
            <a:endParaRPr lang="en-US"/>
          </a:p>
        </p:txBody>
      </p:sp>
    </p:spTree>
    <p:extLst>
      <p:ext uri="{BB962C8B-B14F-4D97-AF65-F5344CB8AC3E}">
        <p14:creationId xmlns:p14="http://schemas.microsoft.com/office/powerpoint/2010/main" val="147571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7</a:t>
            </a:fld>
            <a:endParaRPr lang="en-US"/>
          </a:p>
        </p:txBody>
      </p:sp>
    </p:spTree>
    <p:extLst>
      <p:ext uri="{BB962C8B-B14F-4D97-AF65-F5344CB8AC3E}">
        <p14:creationId xmlns:p14="http://schemas.microsoft.com/office/powerpoint/2010/main" val="147571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Grails is meant</a:t>
            </a:r>
            <a:r>
              <a:rPr lang="en-US" baseline="0" dirty="0" smtClean="0"/>
              <a:t> for good design, not speed</a:t>
            </a:r>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8</a:t>
            </a:fld>
            <a:endParaRPr lang="en-US"/>
          </a:p>
        </p:txBody>
      </p:sp>
    </p:spTree>
    <p:extLst>
      <p:ext uri="{BB962C8B-B14F-4D97-AF65-F5344CB8AC3E}">
        <p14:creationId xmlns:p14="http://schemas.microsoft.com/office/powerpoint/2010/main" val="147571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9</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10</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type of application that we are going to be talking about: a typical enterprise app done with Grails.</a:t>
            </a:r>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11</a:t>
            </a:fld>
            <a:endParaRPr lang="en-US"/>
          </a:p>
        </p:txBody>
      </p:sp>
    </p:spTree>
    <p:extLst>
      <p:ext uri="{BB962C8B-B14F-4D97-AF65-F5344CB8AC3E}">
        <p14:creationId xmlns:p14="http://schemas.microsoft.com/office/powerpoint/2010/main" val="49706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C9EFF-442D-9249-B40E-7A4838C24EB9}" type="slidenum">
              <a:rPr lang="en-US" smtClean="0"/>
              <a:t>12</a:t>
            </a:fld>
            <a:endParaRPr lang="en-US"/>
          </a:p>
        </p:txBody>
      </p:sp>
    </p:spTree>
    <p:extLst>
      <p:ext uri="{BB962C8B-B14F-4D97-AF65-F5344CB8AC3E}">
        <p14:creationId xmlns:p14="http://schemas.microsoft.com/office/powerpoint/2010/main" val="49706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13-06-20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8937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13-06-20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2179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13-06-20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84105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6895A-2A97-CB46-BCD8-EB5446969289}" type="datetimeFigureOut">
              <a:rPr lang="en-US" smtClean="0"/>
              <a:t>13-06-20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54263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318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6895A-2A97-CB46-BCD8-EB5446969289}" type="datetimeFigureOut">
              <a:rPr lang="en-US" smtClean="0"/>
              <a:t>13-06-20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42107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6895A-2A97-CB46-BCD8-EB5446969289}" type="datetimeFigureOut">
              <a:rPr lang="en-US" smtClean="0"/>
              <a:t>13-06-20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41216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6895A-2A97-CB46-BCD8-EB5446969289}" type="datetimeFigureOut">
              <a:rPr lang="en-US" smtClean="0"/>
              <a:t>13-06-20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12068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6895A-2A97-CB46-BCD8-EB5446969289}" type="datetimeFigureOut">
              <a:rPr lang="en-US" smtClean="0"/>
              <a:t>13-06-20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3684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6895A-2A97-CB46-BCD8-EB5446969289}" type="datetimeFigureOut">
              <a:rPr lang="en-US" smtClean="0"/>
              <a:t>13-06-20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20582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6895A-2A97-CB46-BCD8-EB5446969289}" type="datetimeFigureOut">
              <a:rPr lang="en-US" smtClean="0"/>
              <a:t>13-06-20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47909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13-06-20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1126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6895A-2A97-CB46-BCD8-EB5446969289}" type="datetimeFigureOut">
              <a:rPr lang="en-US" smtClean="0"/>
              <a:t>13-06-20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D616E-36AB-B64B-B485-354C235E9983}" type="slidenum">
              <a:rPr lang="en-US" smtClean="0"/>
              <a:t>‹#›</a:t>
            </a:fld>
            <a:endParaRPr lang="en-US"/>
          </a:p>
        </p:txBody>
      </p:sp>
    </p:spTree>
    <p:extLst>
      <p:ext uri="{BB962C8B-B14F-4D97-AF65-F5344CB8AC3E}">
        <p14:creationId xmlns:p14="http://schemas.microsoft.com/office/powerpoint/2010/main" val="32014242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6895A-2A97-CB46-BCD8-EB5446969289}" type="datetimeFigureOut">
              <a:rPr lang="en-US" smtClean="0"/>
              <a:t>13-06-20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D616E-36AB-B64B-B485-354C235E9983}" type="slidenum">
              <a:rPr lang="en-US" smtClean="0"/>
              <a:t>‹#›</a:t>
            </a:fld>
            <a:endParaRPr lang="en-US"/>
          </a:p>
        </p:txBody>
      </p:sp>
    </p:spTree>
    <p:extLst>
      <p:ext uri="{BB962C8B-B14F-4D97-AF65-F5344CB8AC3E}">
        <p14:creationId xmlns:p14="http://schemas.microsoft.com/office/powerpoint/2010/main" val="352108806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0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png"/><Relationship Id="rId1" Type="http://schemas.openxmlformats.org/officeDocument/2006/relationships/themeOverride" Target="../theme/themeOverride9.xml"/><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png"/><Relationship Id="rId1" Type="http://schemas.openxmlformats.org/officeDocument/2006/relationships/themeOverride" Target="../theme/themeOverride10.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png"/><Relationship Id="rId1" Type="http://schemas.openxmlformats.org/officeDocument/2006/relationships/themeOverride" Target="../theme/themeOverride11.xml"/><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png"/><Relationship Id="rId1" Type="http://schemas.openxmlformats.org/officeDocument/2006/relationships/themeOverride" Target="../theme/themeOverride12.xml"/><Relationship Id="rId2"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themeOverride" Target="../theme/themeOverride13.xml"/><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png"/><Relationship Id="rId5" Type="http://schemas.openxmlformats.org/officeDocument/2006/relationships/image" Target="../media/image8.png"/><Relationship Id="rId1" Type="http://schemas.openxmlformats.org/officeDocument/2006/relationships/themeOverride" Target="../theme/themeOverride14.xml"/><Relationship Id="rId2"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2.png"/><Relationship Id="rId1" Type="http://schemas.openxmlformats.org/officeDocument/2006/relationships/themeOverride" Target="../theme/themeOverride15.xml"/><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png"/><Relationship Id="rId1" Type="http://schemas.openxmlformats.org/officeDocument/2006/relationships/themeOverride" Target="../theme/themeOverride16.x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png"/><Relationship Id="rId1" Type="http://schemas.openxmlformats.org/officeDocument/2006/relationships/themeOverride" Target="../theme/themeOverride17.xml"/><Relationship Id="rId2"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png"/><Relationship Id="rId1" Type="http://schemas.openxmlformats.org/officeDocument/2006/relationships/themeOverride" Target="../theme/themeOverride18.xml"/><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png"/><Relationship Id="rId1" Type="http://schemas.openxmlformats.org/officeDocument/2006/relationships/themeOverride" Target="../theme/themeOverride19.xml"/><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1" Type="http://schemas.openxmlformats.org/officeDocument/2006/relationships/themeOverride" Target="../theme/themeOverride20.xml"/><Relationship Id="rId2"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1" Type="http://schemas.openxmlformats.org/officeDocument/2006/relationships/themeOverride" Target="../theme/themeOverride21.x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png"/><Relationship Id="rId1" Type="http://schemas.openxmlformats.org/officeDocument/2006/relationships/themeOverride" Target="../theme/themeOverride22.xml"/><Relationship Id="rId2"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1" Type="http://schemas.openxmlformats.org/officeDocument/2006/relationships/themeOverride" Target="../theme/themeOverride23.xml"/><Relationship Id="rId2"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2.png"/><Relationship Id="rId1" Type="http://schemas.openxmlformats.org/officeDocument/2006/relationships/themeOverride" Target="../theme/themeOverride24.xml"/><Relationship Id="rId2"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2.png"/><Relationship Id="rId1" Type="http://schemas.openxmlformats.org/officeDocument/2006/relationships/themeOverride" Target="../theme/themeOverride25.xml"/><Relationship Id="rId2"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2.png"/><Relationship Id="rId5" Type="http://schemas.openxmlformats.org/officeDocument/2006/relationships/image" Target="../media/image9.png"/><Relationship Id="rId1" Type="http://schemas.openxmlformats.org/officeDocument/2006/relationships/themeOverride" Target="../theme/themeOverride26.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1" Type="http://schemas.openxmlformats.org/officeDocument/2006/relationships/themeOverride" Target="../theme/themeOverride3.xml"/><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themeOverride" Target="../theme/themeOverride4.xm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themeOverride" Target="../theme/themeOverride5.xml"/><Relationship Id="rId2"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hemeOverride" Target="../theme/themeOverride6.xml"/><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png"/><Relationship Id="rId1" Type="http://schemas.openxmlformats.org/officeDocument/2006/relationships/themeOverride" Target="../theme/themeOverride7.x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1" Type="http://schemas.openxmlformats.org/officeDocument/2006/relationships/themeOverride" Target="../theme/themeOverride8.xm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93060" y="2293473"/>
            <a:ext cx="6400800" cy="757144"/>
          </a:xfrm>
        </p:spPr>
        <p:txBody>
          <a:bodyPr>
            <a:normAutofit/>
          </a:bodyPr>
          <a:lstStyle/>
          <a:p>
            <a:pPr algn="l"/>
            <a:r>
              <a:rPr lang="en-US" sz="3200" spc="-60" dirty="0" smtClean="0">
                <a:solidFill>
                  <a:srgbClr val="4F65C4"/>
                </a:solidFill>
                <a:latin typeface="Helvetica"/>
                <a:cs typeface="Helvetica"/>
              </a:rPr>
              <a:t>Mediation 3.0</a:t>
            </a:r>
            <a:endParaRPr lang="en-US" sz="3200" spc="-60" dirty="0">
              <a:solidFill>
                <a:srgbClr val="4F65C4"/>
              </a:solidFill>
              <a:latin typeface="Helvetica"/>
              <a:cs typeface="Helvetica"/>
            </a:endParaRPr>
          </a:p>
        </p:txBody>
      </p:sp>
      <p:sp>
        <p:nvSpPr>
          <p:cNvPr id="7" name="Subtitle 2"/>
          <p:cNvSpPr>
            <a:spLocks noGrp="1"/>
          </p:cNvSpPr>
          <p:nvPr>
            <p:ph type="subTitle" idx="1"/>
          </p:nvPr>
        </p:nvSpPr>
        <p:spPr>
          <a:xfrm>
            <a:off x="493060" y="3050617"/>
            <a:ext cx="6400800" cy="579531"/>
          </a:xfrm>
        </p:spPr>
        <p:txBody>
          <a:bodyPr>
            <a:normAutofit/>
          </a:bodyPr>
          <a:lstStyle/>
          <a:p>
            <a:pPr algn="l"/>
            <a:r>
              <a:rPr lang="en-US" sz="2000" dirty="0" smtClean="0">
                <a:solidFill>
                  <a:srgbClr val="535353"/>
                </a:solidFill>
                <a:latin typeface="Helvetica"/>
                <a:cs typeface="Helvetica"/>
              </a:rPr>
              <a:t>Scalable parallel CDR processing</a:t>
            </a:r>
            <a:endParaRPr lang="en-US" sz="2000" dirty="0">
              <a:solidFill>
                <a:srgbClr val="535353"/>
              </a:solidFill>
              <a:latin typeface="Helvetica"/>
              <a:cs typeface="Helvetica"/>
            </a:endParaRP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Hadoop</a:t>
            </a:r>
            <a:endParaRPr lang="en-US" sz="3200" spc="-60" dirty="0">
              <a:solidFill>
                <a:srgbClr val="4F65C4"/>
              </a:solidFill>
              <a:latin typeface="Helvetica"/>
              <a:ea typeface="+mj-ea"/>
              <a:cs typeface="Helvetica"/>
            </a:endParaRPr>
          </a:p>
        </p:txBody>
      </p:sp>
      <p:sp>
        <p:nvSpPr>
          <p:cNvPr id="2" name="TextBox 1"/>
          <p:cNvSpPr txBox="1"/>
          <p:nvPr/>
        </p:nvSpPr>
        <p:spPr>
          <a:xfrm>
            <a:off x="458264" y="1060617"/>
            <a:ext cx="8196376" cy="5078314"/>
          </a:xfrm>
          <a:prstGeom prst="rect">
            <a:avLst/>
          </a:prstGeom>
          <a:noFill/>
        </p:spPr>
        <p:txBody>
          <a:bodyPr wrap="square" rtlCol="0">
            <a:spAutoFit/>
          </a:bodyPr>
          <a:lstStyle/>
          <a:p>
            <a:r>
              <a:rPr lang="en-US" dirty="0"/>
              <a:t>One of Yahoo's </a:t>
            </a:r>
            <a:r>
              <a:rPr lang="en-US" dirty="0" err="1"/>
              <a:t>Hadoop</a:t>
            </a:r>
            <a:r>
              <a:rPr lang="en-US" dirty="0"/>
              <a:t> clusters sorted 1 terabyte of data in 209 seconds, which beat the previous record of 297 seconds in the annual general purpose (</a:t>
            </a:r>
            <a:r>
              <a:rPr lang="en-US" dirty="0" err="1"/>
              <a:t>daytona</a:t>
            </a:r>
            <a:r>
              <a:rPr lang="en-US" dirty="0"/>
              <a:t>) terabyte sort benchmark. The sort benchmark, which was created in 1998 by Jim Gray, specifies the input data (10 billion 100 byte records), which must be completely sorted and written to disk. This is the first time that either a Java or an open source program has won. </a:t>
            </a:r>
            <a:r>
              <a:rPr lang="en-US" dirty="0" smtClean="0"/>
              <a:t/>
            </a:r>
            <a:br>
              <a:rPr lang="en-US" dirty="0" smtClean="0"/>
            </a:br>
            <a:endParaRPr lang="en-US" dirty="0" smtClean="0"/>
          </a:p>
          <a:p>
            <a:r>
              <a:rPr lang="en-US" dirty="0" smtClean="0"/>
              <a:t>The </a:t>
            </a:r>
            <a:r>
              <a:rPr lang="en-US" dirty="0"/>
              <a:t>cluster statistics were</a:t>
            </a:r>
            <a:r>
              <a:rPr lang="en-US" dirty="0" smtClean="0"/>
              <a:t>:</a:t>
            </a:r>
            <a:br>
              <a:rPr lang="en-US" dirty="0" smtClean="0"/>
            </a:br>
            <a:endParaRPr lang="en-US" dirty="0"/>
          </a:p>
          <a:p>
            <a:r>
              <a:rPr lang="en-US" dirty="0"/>
              <a:t>910 nodes</a:t>
            </a:r>
          </a:p>
          <a:p>
            <a:r>
              <a:rPr lang="en-US" dirty="0"/>
              <a:t>2 quad core Xeons @ 2.0ghz per a node</a:t>
            </a:r>
          </a:p>
          <a:p>
            <a:r>
              <a:rPr lang="en-US" dirty="0"/>
              <a:t>4 SATA disks per a node</a:t>
            </a:r>
          </a:p>
          <a:p>
            <a:r>
              <a:rPr lang="en-US" dirty="0"/>
              <a:t>8G RAM per a node</a:t>
            </a:r>
          </a:p>
          <a:p>
            <a:r>
              <a:rPr lang="en-US" dirty="0"/>
              <a:t>1 gigabit </a:t>
            </a:r>
            <a:r>
              <a:rPr lang="en-US" dirty="0" smtClean="0"/>
              <a:t>Ethernet </a:t>
            </a:r>
            <a:r>
              <a:rPr lang="en-US" dirty="0"/>
              <a:t>on each node</a:t>
            </a:r>
          </a:p>
          <a:p>
            <a:r>
              <a:rPr lang="en-US" dirty="0"/>
              <a:t>40 nodes per a rack</a:t>
            </a:r>
          </a:p>
          <a:p>
            <a:r>
              <a:rPr lang="en-US" dirty="0"/>
              <a:t>8 gigabit </a:t>
            </a:r>
            <a:r>
              <a:rPr lang="en-US" dirty="0" smtClean="0"/>
              <a:t>Ethernet </a:t>
            </a:r>
            <a:r>
              <a:rPr lang="en-US" dirty="0"/>
              <a:t>uplinks from each rack to the core</a:t>
            </a:r>
          </a:p>
          <a:p>
            <a:r>
              <a:rPr lang="en-US" dirty="0"/>
              <a:t>Red Hat Enterprise Linux Server Release 5.1 (kernel 2.6.18)</a:t>
            </a:r>
          </a:p>
          <a:p>
            <a:r>
              <a:rPr lang="en-US" dirty="0"/>
              <a:t>Sun Java JDK 1.6.0_05-b13</a:t>
            </a:r>
          </a:p>
        </p:txBody>
      </p:sp>
    </p:spTree>
    <p:extLst>
      <p:ext uri="{BB962C8B-B14F-4D97-AF65-F5344CB8AC3E}">
        <p14:creationId xmlns:p14="http://schemas.microsoft.com/office/powerpoint/2010/main" val="246130181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Mediation Goal</a:t>
            </a:r>
            <a:endParaRPr lang="en-US" sz="3200" spc="-60" dirty="0">
              <a:solidFill>
                <a:srgbClr val="4F65C4"/>
              </a:solidFill>
              <a:latin typeface="Helvetica"/>
              <a:ea typeface="+mj-ea"/>
              <a:cs typeface="Helvetica"/>
            </a:endParaRPr>
          </a:p>
        </p:txBody>
      </p:sp>
      <p:sp>
        <p:nvSpPr>
          <p:cNvPr id="2" name="TextBox 1"/>
          <p:cNvSpPr txBox="1"/>
          <p:nvPr/>
        </p:nvSpPr>
        <p:spPr>
          <a:xfrm>
            <a:off x="471358" y="1060615"/>
            <a:ext cx="2160386" cy="738664"/>
          </a:xfrm>
          <a:prstGeom prst="rect">
            <a:avLst/>
          </a:prstGeom>
          <a:noFill/>
          <a:ln>
            <a:solidFill>
              <a:schemeClr val="bg1">
                <a:lumMod val="65000"/>
              </a:schemeClr>
            </a:solidFill>
          </a:ln>
        </p:spPr>
        <p:txBody>
          <a:bodyPr wrap="square" rtlCol="0">
            <a:spAutoFit/>
          </a:bodyPr>
          <a:lstStyle/>
          <a:p>
            <a:pPr algn="ctr"/>
            <a:r>
              <a:rPr lang="en-US" sz="1400" dirty="0" smtClean="0"/>
              <a:t>A call detail record is produced by a switch when a phone call ends</a:t>
            </a:r>
            <a:endParaRPr lang="en-US" sz="1400" dirty="0"/>
          </a:p>
        </p:txBody>
      </p:sp>
      <p:sp>
        <p:nvSpPr>
          <p:cNvPr id="5" name="TextBox 4"/>
          <p:cNvSpPr txBox="1"/>
          <p:nvPr/>
        </p:nvSpPr>
        <p:spPr>
          <a:xfrm>
            <a:off x="3137660" y="1168337"/>
            <a:ext cx="2160386" cy="523220"/>
          </a:xfrm>
          <a:prstGeom prst="rect">
            <a:avLst/>
          </a:prstGeom>
          <a:noFill/>
          <a:ln>
            <a:solidFill>
              <a:schemeClr val="bg1">
                <a:lumMod val="65000"/>
              </a:schemeClr>
            </a:solidFill>
          </a:ln>
        </p:spPr>
        <p:txBody>
          <a:bodyPr wrap="square" rtlCol="0">
            <a:spAutoFit/>
          </a:bodyPr>
          <a:lstStyle/>
          <a:p>
            <a:pPr algn="ctr"/>
            <a:r>
              <a:rPr lang="en-US" sz="1400" dirty="0" smtClean="0"/>
              <a:t>The CDR needs to be translated to billing terms</a:t>
            </a:r>
            <a:endParaRPr lang="en-US" sz="1400" dirty="0"/>
          </a:p>
        </p:txBody>
      </p:sp>
      <p:sp>
        <p:nvSpPr>
          <p:cNvPr id="6" name="TextBox 5"/>
          <p:cNvSpPr txBox="1"/>
          <p:nvPr/>
        </p:nvSpPr>
        <p:spPr>
          <a:xfrm>
            <a:off x="6249127" y="1168337"/>
            <a:ext cx="2160386" cy="523220"/>
          </a:xfrm>
          <a:prstGeom prst="rect">
            <a:avLst/>
          </a:prstGeom>
          <a:noFill/>
          <a:ln>
            <a:solidFill>
              <a:schemeClr val="bg1">
                <a:lumMod val="65000"/>
              </a:schemeClr>
            </a:solidFill>
          </a:ln>
        </p:spPr>
        <p:txBody>
          <a:bodyPr wrap="square" rtlCol="0">
            <a:spAutoFit/>
          </a:bodyPr>
          <a:lstStyle/>
          <a:p>
            <a:pPr algn="ctr"/>
            <a:r>
              <a:rPr lang="en-US" sz="1400" dirty="0" smtClean="0"/>
              <a:t>The jBilling database is updated with the charges</a:t>
            </a:r>
            <a:endParaRPr lang="en-US" sz="1400" dirty="0"/>
          </a:p>
        </p:txBody>
      </p:sp>
      <p:sp>
        <p:nvSpPr>
          <p:cNvPr id="7" name="Predefined Process 6"/>
          <p:cNvSpPr/>
          <p:nvPr/>
        </p:nvSpPr>
        <p:spPr>
          <a:xfrm>
            <a:off x="458265" y="2527150"/>
            <a:ext cx="2160386" cy="2461678"/>
          </a:xfrm>
          <a:prstGeom prst="flowChartPredefined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rgbClr val="000000"/>
                </a:solidFill>
              </a:rPr>
              <a:t>10000,4033211001,4501231235,"jb-test-ctx","Rate Card Test 5 &lt;1234&gt;","IAX2/0282119604-13","SIP/8315-b791bcc0","Dial","dial data","20071101-110325","20071101-110355","20071101-111530",1,60,"ANSWERED",3,"mediation-batch-test-08"</a:t>
            </a:r>
          </a:p>
        </p:txBody>
      </p:sp>
      <p:grpSp>
        <p:nvGrpSpPr>
          <p:cNvPr id="25" name="Group 24"/>
          <p:cNvGrpSpPr/>
          <p:nvPr/>
        </p:nvGrpSpPr>
        <p:grpSpPr>
          <a:xfrm>
            <a:off x="3482804" y="2016482"/>
            <a:ext cx="1414072" cy="3483014"/>
            <a:chOff x="3482804" y="2016482"/>
            <a:chExt cx="1414072" cy="3483014"/>
          </a:xfrm>
        </p:grpSpPr>
        <p:sp>
          <p:nvSpPr>
            <p:cNvPr id="8" name="Preparation 7"/>
            <p:cNvSpPr/>
            <p:nvPr/>
          </p:nvSpPr>
          <p:spPr>
            <a:xfrm>
              <a:off x="3587550" y="2016482"/>
              <a:ext cx="1204580" cy="549949"/>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Guide to account</a:t>
              </a:r>
              <a:endParaRPr lang="en-US" sz="1200" dirty="0">
                <a:solidFill>
                  <a:srgbClr val="000000"/>
                </a:solidFill>
              </a:endParaRPr>
            </a:p>
          </p:txBody>
        </p:sp>
        <p:sp>
          <p:nvSpPr>
            <p:cNvPr id="9" name="Preparation 8"/>
            <p:cNvSpPr/>
            <p:nvPr/>
          </p:nvSpPr>
          <p:spPr>
            <a:xfrm>
              <a:off x="3482804" y="2718831"/>
              <a:ext cx="1414072" cy="549949"/>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Determine date</a:t>
              </a:r>
              <a:endParaRPr lang="en-US" sz="1200" dirty="0">
                <a:solidFill>
                  <a:srgbClr val="000000"/>
                </a:solidFill>
              </a:endParaRPr>
            </a:p>
          </p:txBody>
        </p:sp>
        <p:sp>
          <p:nvSpPr>
            <p:cNvPr id="10" name="Preparation 9"/>
            <p:cNvSpPr/>
            <p:nvPr/>
          </p:nvSpPr>
          <p:spPr>
            <a:xfrm>
              <a:off x="3482804" y="3424817"/>
              <a:ext cx="1414072" cy="549949"/>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Resolve a product</a:t>
              </a:r>
              <a:endParaRPr lang="en-US" sz="1200" dirty="0">
                <a:solidFill>
                  <a:srgbClr val="000000"/>
                </a:solidFill>
              </a:endParaRPr>
            </a:p>
          </p:txBody>
        </p:sp>
        <p:sp>
          <p:nvSpPr>
            <p:cNvPr id="11" name="Preparation 10"/>
            <p:cNvSpPr/>
            <p:nvPr/>
          </p:nvSpPr>
          <p:spPr>
            <a:xfrm>
              <a:off x="3482804" y="4127166"/>
              <a:ext cx="1414072" cy="652157"/>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Resolve the quantity</a:t>
              </a:r>
              <a:endParaRPr lang="en-US" sz="1200" dirty="0">
                <a:solidFill>
                  <a:srgbClr val="000000"/>
                </a:solidFill>
              </a:endParaRPr>
            </a:p>
          </p:txBody>
        </p:sp>
        <p:sp>
          <p:nvSpPr>
            <p:cNvPr id="12" name="Preparation 11"/>
            <p:cNvSpPr/>
            <p:nvPr/>
          </p:nvSpPr>
          <p:spPr>
            <a:xfrm>
              <a:off x="3482804" y="4942634"/>
              <a:ext cx="1414072" cy="556862"/>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Price it</a:t>
              </a:r>
              <a:endParaRPr lang="en-US" sz="1200" dirty="0">
                <a:solidFill>
                  <a:srgbClr val="000000"/>
                </a:solidFill>
              </a:endParaRPr>
            </a:p>
          </p:txBody>
        </p:sp>
        <p:cxnSp>
          <p:nvCxnSpPr>
            <p:cNvPr id="14" name="Straight Connector 13"/>
            <p:cNvCxnSpPr>
              <a:stCxn id="8" idx="2"/>
              <a:endCxn id="9" idx="0"/>
            </p:cNvCxnSpPr>
            <p:nvPr/>
          </p:nvCxnSpPr>
          <p:spPr>
            <a:xfrm>
              <a:off x="4189840" y="2566431"/>
              <a:ext cx="0" cy="152400"/>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6" name="Straight Connector 15"/>
            <p:cNvCxnSpPr>
              <a:stCxn id="9" idx="2"/>
              <a:endCxn id="10" idx="0"/>
            </p:cNvCxnSpPr>
            <p:nvPr/>
          </p:nvCxnSpPr>
          <p:spPr>
            <a:xfrm>
              <a:off x="4189840" y="3268780"/>
              <a:ext cx="0" cy="156037"/>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8" name="Straight Connector 17"/>
            <p:cNvCxnSpPr>
              <a:stCxn id="10" idx="2"/>
              <a:endCxn id="11" idx="0"/>
            </p:cNvCxnSpPr>
            <p:nvPr/>
          </p:nvCxnSpPr>
          <p:spPr>
            <a:xfrm>
              <a:off x="4189840" y="3974766"/>
              <a:ext cx="0" cy="152400"/>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22" name="Straight Connector 21"/>
            <p:cNvCxnSpPr>
              <a:stCxn id="11" idx="2"/>
              <a:endCxn id="12" idx="0"/>
            </p:cNvCxnSpPr>
            <p:nvPr/>
          </p:nvCxnSpPr>
          <p:spPr>
            <a:xfrm>
              <a:off x="4189840" y="4779323"/>
              <a:ext cx="0" cy="163311"/>
            </a:xfrm>
            <a:prstGeom prst="line">
              <a:avLst/>
            </a:prstGeom>
          </p:spPr>
          <p:style>
            <a:lnRef idx="2">
              <a:schemeClr val="accent3">
                <a:shade val="50000"/>
              </a:schemeClr>
            </a:lnRef>
            <a:fillRef idx="1">
              <a:schemeClr val="accent3"/>
            </a:fillRef>
            <a:effectRef idx="0">
              <a:schemeClr val="accent3"/>
            </a:effectRef>
            <a:fontRef idx="minor">
              <a:schemeClr val="lt1"/>
            </a:fontRef>
          </p:style>
        </p:cxnSp>
      </p:grpSp>
      <p:sp>
        <p:nvSpPr>
          <p:cNvPr id="23" name="Right Arrow 22"/>
          <p:cNvSpPr/>
          <p:nvPr/>
        </p:nvSpPr>
        <p:spPr>
          <a:xfrm>
            <a:off x="5446792" y="3001446"/>
            <a:ext cx="563010" cy="151308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sp>
        <p:nvSpPr>
          <p:cNvPr id="24" name="Can 23"/>
          <p:cNvSpPr/>
          <p:nvPr/>
        </p:nvSpPr>
        <p:spPr>
          <a:xfrm>
            <a:off x="6598999" y="2651544"/>
            <a:ext cx="1427165" cy="221289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jBilling DB</a:t>
            </a:r>
            <a:endParaRPr lang="en-US" dirty="0">
              <a:solidFill>
                <a:srgbClr val="000000"/>
              </a:solidFill>
            </a:endParaRPr>
          </a:p>
        </p:txBody>
      </p:sp>
    </p:spTree>
    <p:extLst>
      <p:ext uri="{BB962C8B-B14F-4D97-AF65-F5344CB8AC3E}">
        <p14:creationId xmlns:p14="http://schemas.microsoft.com/office/powerpoint/2010/main" val="312370660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Mediation Architecture</a:t>
            </a:r>
            <a:endParaRPr lang="en-US" sz="3200" spc="-60" dirty="0">
              <a:solidFill>
                <a:srgbClr val="4F65C4"/>
              </a:solidFill>
              <a:latin typeface="Helvetica"/>
              <a:ea typeface="+mj-ea"/>
              <a:cs typeface="Helvetica"/>
            </a:endParaRPr>
          </a:p>
        </p:txBody>
      </p:sp>
      <p:sp>
        <p:nvSpPr>
          <p:cNvPr id="2" name="TextBox 1"/>
          <p:cNvSpPr txBox="1"/>
          <p:nvPr/>
        </p:nvSpPr>
        <p:spPr>
          <a:xfrm>
            <a:off x="471358" y="1060615"/>
            <a:ext cx="2160386" cy="738664"/>
          </a:xfrm>
          <a:prstGeom prst="rect">
            <a:avLst/>
          </a:prstGeom>
          <a:noFill/>
          <a:ln>
            <a:solidFill>
              <a:schemeClr val="bg1">
                <a:lumMod val="65000"/>
              </a:schemeClr>
            </a:solidFill>
          </a:ln>
        </p:spPr>
        <p:txBody>
          <a:bodyPr wrap="square" rtlCol="0">
            <a:spAutoFit/>
          </a:bodyPr>
          <a:lstStyle/>
          <a:p>
            <a:pPr algn="ctr"/>
            <a:r>
              <a:rPr lang="en-US" sz="1400" dirty="0" smtClean="0"/>
              <a:t>A call detail record is produced by a switch when a phone call ends</a:t>
            </a:r>
            <a:endParaRPr lang="en-US" sz="1400" dirty="0"/>
          </a:p>
        </p:txBody>
      </p:sp>
      <p:sp>
        <p:nvSpPr>
          <p:cNvPr id="5" name="TextBox 4"/>
          <p:cNvSpPr txBox="1"/>
          <p:nvPr/>
        </p:nvSpPr>
        <p:spPr>
          <a:xfrm>
            <a:off x="3137660" y="1168337"/>
            <a:ext cx="2160386" cy="523220"/>
          </a:xfrm>
          <a:prstGeom prst="rect">
            <a:avLst/>
          </a:prstGeom>
          <a:noFill/>
          <a:ln>
            <a:solidFill>
              <a:schemeClr val="bg1">
                <a:lumMod val="65000"/>
              </a:schemeClr>
            </a:solidFill>
          </a:ln>
        </p:spPr>
        <p:txBody>
          <a:bodyPr wrap="square" rtlCol="0">
            <a:spAutoFit/>
          </a:bodyPr>
          <a:lstStyle/>
          <a:p>
            <a:pPr algn="ctr"/>
            <a:r>
              <a:rPr lang="en-US" sz="1400" dirty="0" smtClean="0"/>
              <a:t>The CDR needs to be translated to billing terms</a:t>
            </a:r>
            <a:endParaRPr lang="en-US" sz="1400" dirty="0"/>
          </a:p>
        </p:txBody>
      </p:sp>
      <p:sp>
        <p:nvSpPr>
          <p:cNvPr id="6" name="TextBox 5"/>
          <p:cNvSpPr txBox="1"/>
          <p:nvPr/>
        </p:nvSpPr>
        <p:spPr>
          <a:xfrm>
            <a:off x="6249127" y="1168337"/>
            <a:ext cx="2160386" cy="523220"/>
          </a:xfrm>
          <a:prstGeom prst="rect">
            <a:avLst/>
          </a:prstGeom>
          <a:noFill/>
          <a:ln>
            <a:solidFill>
              <a:schemeClr val="bg1">
                <a:lumMod val="65000"/>
              </a:schemeClr>
            </a:solidFill>
          </a:ln>
        </p:spPr>
        <p:txBody>
          <a:bodyPr wrap="square" rtlCol="0">
            <a:spAutoFit/>
          </a:bodyPr>
          <a:lstStyle/>
          <a:p>
            <a:pPr algn="ctr"/>
            <a:r>
              <a:rPr lang="en-US" sz="1400" dirty="0" smtClean="0"/>
              <a:t>The jBilling database is updated with the charges</a:t>
            </a:r>
            <a:endParaRPr lang="en-US" sz="1400" dirty="0"/>
          </a:p>
        </p:txBody>
      </p:sp>
      <p:sp>
        <p:nvSpPr>
          <p:cNvPr id="7" name="Predefined Process 6"/>
          <p:cNvSpPr/>
          <p:nvPr/>
        </p:nvSpPr>
        <p:spPr>
          <a:xfrm>
            <a:off x="301149" y="2527150"/>
            <a:ext cx="2160386" cy="2461678"/>
          </a:xfrm>
          <a:prstGeom prst="flowChartPredefined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rgbClr val="000000"/>
                </a:solidFill>
              </a:rPr>
              <a:t>10000,4033211001,4501231235,"jb-test-ctx","Rate Card Test 5 &lt;1234&gt;","IAX2/0282119604-13","SIP/8315-b791bcc0","Dial","dial data","20071101-110325","20071101-110355","20071101-111530",1,60,"ANSWERED",3,"mediation-batch-test-08"</a:t>
            </a:r>
          </a:p>
        </p:txBody>
      </p:sp>
      <p:sp>
        <p:nvSpPr>
          <p:cNvPr id="23" name="Right Arrow 22"/>
          <p:cNvSpPr/>
          <p:nvPr/>
        </p:nvSpPr>
        <p:spPr>
          <a:xfrm>
            <a:off x="5957419" y="2294370"/>
            <a:ext cx="563010" cy="151308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sp>
        <p:nvSpPr>
          <p:cNvPr id="24" name="Can 23"/>
          <p:cNvSpPr/>
          <p:nvPr/>
        </p:nvSpPr>
        <p:spPr>
          <a:xfrm>
            <a:off x="7044161" y="2337289"/>
            <a:ext cx="1427165" cy="132322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jBilling RDBMS</a:t>
            </a:r>
            <a:endParaRPr lang="en-US" dirty="0">
              <a:solidFill>
                <a:srgbClr val="000000"/>
              </a:solidFill>
            </a:endParaRPr>
          </a:p>
        </p:txBody>
      </p:sp>
      <p:sp>
        <p:nvSpPr>
          <p:cNvPr id="20" name="Can 19"/>
          <p:cNvSpPr/>
          <p:nvPr/>
        </p:nvSpPr>
        <p:spPr>
          <a:xfrm>
            <a:off x="7044161" y="4171176"/>
            <a:ext cx="1427165" cy="1323222"/>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HBase</a:t>
            </a:r>
            <a:endParaRPr lang="en-US" dirty="0">
              <a:solidFill>
                <a:srgbClr val="000000"/>
              </a:solidFill>
            </a:endParaRPr>
          </a:p>
        </p:txBody>
      </p:sp>
      <p:sp>
        <p:nvSpPr>
          <p:cNvPr id="19" name="Right Arrow 18"/>
          <p:cNvSpPr/>
          <p:nvPr/>
        </p:nvSpPr>
        <p:spPr>
          <a:xfrm>
            <a:off x="5957419" y="4128257"/>
            <a:ext cx="563010" cy="151308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000000"/>
              </a:solidFill>
            </a:endParaRPr>
          </a:p>
        </p:txBody>
      </p:sp>
      <p:sp>
        <p:nvSpPr>
          <p:cNvPr id="3" name="TextBox 2"/>
          <p:cNvSpPr txBox="1"/>
          <p:nvPr/>
        </p:nvSpPr>
        <p:spPr>
          <a:xfrm>
            <a:off x="5891954" y="4684967"/>
            <a:ext cx="736870" cy="369332"/>
          </a:xfrm>
          <a:prstGeom prst="rect">
            <a:avLst/>
          </a:prstGeom>
          <a:solidFill>
            <a:schemeClr val="lt1">
              <a:alpha val="0"/>
            </a:schemeClr>
          </a:solidFill>
          <a:ln>
            <a:solidFill>
              <a:srgbClr val="FFFF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solidFill>
                  <a:srgbClr val="000000"/>
                </a:solidFill>
              </a:rPr>
              <a:t>Event</a:t>
            </a:r>
            <a:endParaRPr lang="en-US" dirty="0">
              <a:solidFill>
                <a:srgbClr val="000000"/>
              </a:solidFill>
            </a:endParaRPr>
          </a:p>
        </p:txBody>
      </p:sp>
      <p:grpSp>
        <p:nvGrpSpPr>
          <p:cNvPr id="29" name="Group 28"/>
          <p:cNvGrpSpPr/>
          <p:nvPr/>
        </p:nvGrpSpPr>
        <p:grpSpPr>
          <a:xfrm>
            <a:off x="4289864" y="3058400"/>
            <a:ext cx="1165299" cy="1571284"/>
            <a:chOff x="3351873" y="3260414"/>
            <a:chExt cx="1165299" cy="1571284"/>
          </a:xfrm>
        </p:grpSpPr>
        <p:sp>
          <p:nvSpPr>
            <p:cNvPr id="21" name="Rounded Rectangle 20"/>
            <p:cNvSpPr/>
            <p:nvPr/>
          </p:nvSpPr>
          <p:spPr>
            <a:xfrm>
              <a:off x="3351873" y="3260414"/>
              <a:ext cx="1165299" cy="15712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smtClean="0">
                  <a:solidFill>
                    <a:srgbClr val="000000"/>
                  </a:solidFill>
                </a:rPr>
                <a:t>Hadoop Cluster</a:t>
              </a:r>
              <a:endParaRPr lang="en-US" dirty="0">
                <a:solidFill>
                  <a:srgbClr val="000000"/>
                </a:solidFill>
              </a:endParaRPr>
            </a:p>
          </p:txBody>
        </p:sp>
        <p:grpSp>
          <p:nvGrpSpPr>
            <p:cNvPr id="17" name="Group 16"/>
            <p:cNvGrpSpPr/>
            <p:nvPr/>
          </p:nvGrpSpPr>
          <p:grpSpPr>
            <a:xfrm>
              <a:off x="3794685" y="4018047"/>
              <a:ext cx="235679" cy="761275"/>
              <a:chOff x="3716125" y="2186704"/>
              <a:chExt cx="235679" cy="761275"/>
            </a:xfrm>
          </p:grpSpPr>
          <p:sp>
            <p:nvSpPr>
              <p:cNvPr id="15" name="Hexagon 14"/>
              <p:cNvSpPr/>
              <p:nvPr/>
            </p:nvSpPr>
            <p:spPr>
              <a:xfrm>
                <a:off x="3716125" y="2186704"/>
                <a:ext cx="235679" cy="150585"/>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sp>
            <p:nvSpPr>
              <p:cNvPr id="26" name="Hexagon 25"/>
              <p:cNvSpPr/>
              <p:nvPr/>
            </p:nvSpPr>
            <p:spPr>
              <a:xfrm>
                <a:off x="3716125" y="2378386"/>
                <a:ext cx="235679" cy="150585"/>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sp>
            <p:nvSpPr>
              <p:cNvPr id="27" name="Hexagon 26"/>
              <p:cNvSpPr/>
              <p:nvPr/>
            </p:nvSpPr>
            <p:spPr>
              <a:xfrm>
                <a:off x="3716125" y="2587890"/>
                <a:ext cx="235679" cy="150585"/>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sp>
            <p:nvSpPr>
              <p:cNvPr id="28" name="Hexagon 27"/>
              <p:cNvSpPr/>
              <p:nvPr/>
            </p:nvSpPr>
            <p:spPr>
              <a:xfrm>
                <a:off x="3716125" y="2797394"/>
                <a:ext cx="235679" cy="150585"/>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grpSp>
      </p:grpSp>
      <p:sp>
        <p:nvSpPr>
          <p:cNvPr id="30" name="Rounded Rectangle 29"/>
          <p:cNvSpPr/>
          <p:nvPr/>
        </p:nvSpPr>
        <p:spPr>
          <a:xfrm>
            <a:off x="3493002" y="3058400"/>
            <a:ext cx="371332" cy="15712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000000"/>
              </a:solidFill>
            </a:endParaRPr>
          </a:p>
        </p:txBody>
      </p:sp>
      <p:sp>
        <p:nvSpPr>
          <p:cNvPr id="31" name="TextBox 30"/>
          <p:cNvSpPr txBox="1"/>
          <p:nvPr/>
        </p:nvSpPr>
        <p:spPr>
          <a:xfrm>
            <a:off x="3222763" y="3467222"/>
            <a:ext cx="903435" cy="646331"/>
          </a:xfrm>
          <a:prstGeom prst="rect">
            <a:avLst/>
          </a:prstGeom>
          <a:solidFill>
            <a:schemeClr val="lt1">
              <a:alpha val="0"/>
            </a:schemeClr>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smtClean="0">
                <a:solidFill>
                  <a:srgbClr val="000000"/>
                </a:solidFill>
              </a:rPr>
              <a:t>Spring</a:t>
            </a:r>
            <a:br>
              <a:rPr lang="en-US" dirty="0" smtClean="0">
                <a:solidFill>
                  <a:srgbClr val="000000"/>
                </a:solidFill>
              </a:rPr>
            </a:br>
            <a:r>
              <a:rPr lang="en-US" dirty="0" smtClean="0">
                <a:solidFill>
                  <a:srgbClr val="000000"/>
                </a:solidFill>
              </a:rPr>
              <a:t>Batch</a:t>
            </a:r>
            <a:endParaRPr lang="en-US" dirty="0">
              <a:solidFill>
                <a:srgbClr val="000000"/>
              </a:solidFill>
            </a:endParaRPr>
          </a:p>
        </p:txBody>
      </p:sp>
      <p:cxnSp>
        <p:nvCxnSpPr>
          <p:cNvPr id="34" name="Straight Arrow Connector 33"/>
          <p:cNvCxnSpPr>
            <a:endCxn id="21" idx="1"/>
          </p:cNvCxnSpPr>
          <p:nvPr/>
        </p:nvCxnSpPr>
        <p:spPr>
          <a:xfrm>
            <a:off x="3864334" y="3844042"/>
            <a:ext cx="425530" cy="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9" name="Right Arrow 38"/>
          <p:cNvSpPr/>
          <p:nvPr/>
        </p:nvSpPr>
        <p:spPr>
          <a:xfrm>
            <a:off x="2631744" y="3037881"/>
            <a:ext cx="563010" cy="151308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000000"/>
              </a:solidFill>
            </a:endParaRPr>
          </a:p>
        </p:txBody>
      </p:sp>
      <p:sp>
        <p:nvSpPr>
          <p:cNvPr id="40" name="TextBox 39"/>
          <p:cNvSpPr txBox="1"/>
          <p:nvPr/>
        </p:nvSpPr>
        <p:spPr>
          <a:xfrm>
            <a:off x="2527000" y="3476745"/>
            <a:ext cx="736870" cy="584776"/>
          </a:xfrm>
          <a:prstGeom prst="rect">
            <a:avLst/>
          </a:prstGeom>
          <a:solidFill>
            <a:schemeClr val="lt1">
              <a:alpha val="0"/>
            </a:schemeClr>
          </a:solidFill>
          <a:ln>
            <a:solidFill>
              <a:srgbClr val="FFFF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dirty="0" smtClean="0">
                <a:solidFill>
                  <a:srgbClr val="000000"/>
                </a:solidFill>
              </a:rPr>
              <a:t>Spring Data</a:t>
            </a:r>
            <a:endParaRPr lang="en-US" sz="1600" dirty="0">
              <a:solidFill>
                <a:srgbClr val="000000"/>
              </a:solidFill>
            </a:endParaRPr>
          </a:p>
        </p:txBody>
      </p:sp>
    </p:spTree>
    <p:extLst>
      <p:ext uri="{BB962C8B-B14F-4D97-AF65-F5344CB8AC3E}">
        <p14:creationId xmlns:p14="http://schemas.microsoft.com/office/powerpoint/2010/main" val="38087159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JMR</a:t>
            </a:r>
            <a:endParaRPr lang="en-US" sz="3200" spc="-60" dirty="0">
              <a:solidFill>
                <a:srgbClr val="4F65C4"/>
              </a:solidFill>
              <a:latin typeface="Helvetica"/>
              <a:ea typeface="+mj-ea"/>
              <a:cs typeface="Helvetica"/>
            </a:endParaRPr>
          </a:p>
        </p:txBody>
      </p:sp>
      <p:sp>
        <p:nvSpPr>
          <p:cNvPr id="8" name="Rectangle 7"/>
          <p:cNvSpPr/>
          <p:nvPr/>
        </p:nvSpPr>
        <p:spPr>
          <a:xfrm>
            <a:off x="2063414" y="1213008"/>
            <a:ext cx="4572000" cy="1200329"/>
          </a:xfrm>
          <a:prstGeom prst="rect">
            <a:avLst/>
          </a:prstGeom>
          <a:ln>
            <a:solidFill>
              <a:schemeClr val="bg1">
                <a:lumMod val="65000"/>
              </a:schemeClr>
            </a:solidFill>
          </a:ln>
        </p:spPr>
        <p:txBody>
          <a:bodyPr>
            <a:spAutoFit/>
          </a:bodyPr>
          <a:lstStyle/>
          <a:p>
            <a:r>
              <a:rPr lang="en-US" dirty="0" smtClean="0"/>
              <a:t>jBilling Mediation Record </a:t>
            </a:r>
            <a:r>
              <a:rPr lang="en-US" dirty="0"/>
              <a:t>or JMR in short, is a new entity/class in jBilling which represents the bare minimum data that jBilling needs to mediate or charge an event. </a:t>
            </a:r>
          </a:p>
        </p:txBody>
      </p:sp>
      <p:sp>
        <p:nvSpPr>
          <p:cNvPr id="9" name="Rectangle 8"/>
          <p:cNvSpPr/>
          <p:nvPr/>
        </p:nvSpPr>
        <p:spPr>
          <a:xfrm>
            <a:off x="2063414" y="2961263"/>
            <a:ext cx="4572000" cy="2585323"/>
          </a:xfrm>
          <a:prstGeom prst="rect">
            <a:avLst/>
          </a:prstGeom>
          <a:solidFill>
            <a:schemeClr val="bg1"/>
          </a:solidFill>
          <a:ln>
            <a:solidFill>
              <a:schemeClr val="bg1">
                <a:lumMod val="65000"/>
              </a:schemeClr>
            </a:solidFill>
          </a:ln>
        </p:spPr>
        <p:txBody>
          <a:bodyPr>
            <a:spAutoFit/>
          </a:bodyPr>
          <a:lstStyle/>
          <a:p>
            <a:pPr marL="285750" indent="-285750">
              <a:buFont typeface="Arial"/>
              <a:buChar char="•"/>
            </a:pPr>
            <a:r>
              <a:rPr lang="en-US" dirty="0"/>
              <a:t>jBilling User ID</a:t>
            </a:r>
          </a:p>
          <a:p>
            <a:pPr marL="285750" indent="-285750">
              <a:buFont typeface="Arial"/>
              <a:buChar char="•"/>
            </a:pPr>
            <a:r>
              <a:rPr lang="en-US" dirty="0"/>
              <a:t>jBilling User's Currency ID</a:t>
            </a:r>
          </a:p>
          <a:p>
            <a:pPr marL="285750" indent="-285750">
              <a:buFont typeface="Arial"/>
              <a:buChar char="•"/>
            </a:pPr>
            <a:r>
              <a:rPr lang="en-US" dirty="0"/>
              <a:t>Event Date or Mediation Event Date</a:t>
            </a:r>
          </a:p>
          <a:p>
            <a:pPr marL="285750" indent="-285750">
              <a:buFont typeface="Arial"/>
              <a:buChar char="•"/>
            </a:pPr>
            <a:r>
              <a:rPr lang="en-US" dirty="0"/>
              <a:t>jBilling Item or Product ID (Required to create the Order)</a:t>
            </a:r>
          </a:p>
          <a:p>
            <a:pPr marL="285750" indent="-285750">
              <a:buFont typeface="Arial"/>
              <a:buChar char="•"/>
            </a:pPr>
            <a:r>
              <a:rPr lang="en-US" dirty="0"/>
              <a:t>Quantity to be charged</a:t>
            </a:r>
          </a:p>
          <a:p>
            <a:pPr marL="285750" indent="-285750">
              <a:buFont typeface="Arial"/>
              <a:buChar char="•"/>
            </a:pPr>
            <a:r>
              <a:rPr lang="en-US" dirty="0"/>
              <a:t>Event Description</a:t>
            </a:r>
          </a:p>
          <a:p>
            <a:pPr marL="285750" indent="-285750">
              <a:buFont typeface="Arial"/>
              <a:buChar char="•"/>
            </a:pPr>
            <a:r>
              <a:rPr lang="en-US" dirty="0"/>
              <a:t>Pricing Fields Data (for Pricing Rules)</a:t>
            </a:r>
          </a:p>
          <a:p>
            <a:pPr marL="285750" indent="-285750">
              <a:buFont typeface="Arial"/>
              <a:buChar char="•"/>
            </a:pPr>
            <a:r>
              <a:rPr lang="en-US" dirty="0"/>
              <a:t>Record Key</a:t>
            </a:r>
          </a:p>
        </p:txBody>
      </p:sp>
    </p:spTree>
    <p:extLst>
      <p:ext uri="{BB962C8B-B14F-4D97-AF65-F5344CB8AC3E}">
        <p14:creationId xmlns:p14="http://schemas.microsoft.com/office/powerpoint/2010/main" val="138976561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Mediation Architecture</a:t>
            </a:r>
            <a:endParaRPr lang="en-US" sz="3200" spc="-60" dirty="0">
              <a:solidFill>
                <a:srgbClr val="4F65C4"/>
              </a:solidFill>
              <a:latin typeface="Helvetica"/>
              <a:ea typeface="+mj-ea"/>
              <a:cs typeface="Helvetica"/>
            </a:endParaRPr>
          </a:p>
        </p:txBody>
      </p:sp>
      <p:graphicFrame>
        <p:nvGraphicFramePr>
          <p:cNvPr id="2" name="Diagram 1"/>
          <p:cNvGraphicFramePr/>
          <p:nvPr>
            <p:extLst>
              <p:ext uri="{D42A27DB-BD31-4B8C-83A1-F6EECF244321}">
                <p14:modId xmlns:p14="http://schemas.microsoft.com/office/powerpoint/2010/main" val="1142366610"/>
              </p:ext>
            </p:extLst>
          </p:nvPr>
        </p:nvGraphicFramePr>
        <p:xfrm>
          <a:off x="1524000" y="1397000"/>
          <a:ext cx="6096000" cy="1745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p:cNvSpPr txBox="1"/>
          <p:nvPr/>
        </p:nvSpPr>
        <p:spPr>
          <a:xfrm>
            <a:off x="1260439" y="3417543"/>
            <a:ext cx="6623123" cy="1631216"/>
          </a:xfrm>
          <a:prstGeom prst="rect">
            <a:avLst/>
          </a:prstGeom>
          <a:noFill/>
        </p:spPr>
        <p:txBody>
          <a:bodyPr wrap="square" rtlCol="0">
            <a:spAutoFit/>
          </a:bodyPr>
          <a:lstStyle/>
          <a:p>
            <a:pPr marL="342900" indent="-342900">
              <a:buFont typeface="+mj-lt"/>
              <a:buAutoNum type="arabicPeriod"/>
            </a:pPr>
            <a:r>
              <a:rPr lang="en-US" sz="2000" dirty="0" smtClean="0"/>
              <a:t>The CDRs are copied to HDFS</a:t>
            </a:r>
          </a:p>
          <a:p>
            <a:pPr marL="342900" indent="-342900">
              <a:buFont typeface="+mj-lt"/>
              <a:buAutoNum type="arabicPeriod"/>
            </a:pPr>
            <a:r>
              <a:rPr lang="en-US" sz="2000" dirty="0" smtClean="0"/>
              <a:t>The Mappers convert the CDR to JMR using a series of steps</a:t>
            </a:r>
          </a:p>
          <a:p>
            <a:pPr marL="342900" indent="-342900">
              <a:buFont typeface="+mj-lt"/>
              <a:buAutoNum type="arabicPeriod"/>
            </a:pPr>
            <a:r>
              <a:rPr lang="en-US" sz="2000" dirty="0" smtClean="0"/>
              <a:t>The Reducer receives JMRs for one user</a:t>
            </a:r>
          </a:p>
          <a:p>
            <a:pPr marL="342900" indent="-342900">
              <a:buFont typeface="+mj-lt"/>
              <a:buAutoNum type="arabicPeriod"/>
            </a:pPr>
            <a:r>
              <a:rPr lang="en-US" sz="2000" dirty="0" smtClean="0"/>
              <a:t>The Reducer processes the JMR, updating the DB</a:t>
            </a:r>
            <a:endParaRPr lang="en-US" sz="2000" dirty="0"/>
          </a:p>
        </p:txBody>
      </p:sp>
    </p:spTree>
    <p:extLst>
      <p:ext uri="{BB962C8B-B14F-4D97-AF65-F5344CB8AC3E}">
        <p14:creationId xmlns:p14="http://schemas.microsoft.com/office/powerpoint/2010/main" val="303194123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Mediation Architecture</a:t>
            </a:r>
            <a:endParaRPr lang="en-US" sz="3200" spc="-60" dirty="0">
              <a:solidFill>
                <a:srgbClr val="4F65C4"/>
              </a:solidFill>
              <a:latin typeface="Helvetica"/>
              <a:ea typeface="+mj-ea"/>
              <a:cs typeface="Helvetica"/>
            </a:endParaRPr>
          </a:p>
        </p:txBody>
      </p:sp>
      <p:pic>
        <p:nvPicPr>
          <p:cNvPr id="8" name="Picture 7"/>
          <p:cNvPicPr>
            <a:picLocks noChangeAspect="1"/>
          </p:cNvPicPr>
          <p:nvPr/>
        </p:nvPicPr>
        <p:blipFill>
          <a:blip r:embed="rId5"/>
          <a:stretch>
            <a:fillRect/>
          </a:stretch>
        </p:blipFill>
        <p:spPr>
          <a:xfrm>
            <a:off x="228600" y="1018758"/>
            <a:ext cx="8674100" cy="5003800"/>
          </a:xfrm>
          <a:prstGeom prst="rect">
            <a:avLst/>
          </a:prstGeom>
        </p:spPr>
      </p:pic>
    </p:spTree>
    <p:extLst>
      <p:ext uri="{BB962C8B-B14F-4D97-AF65-F5344CB8AC3E}">
        <p14:creationId xmlns:p14="http://schemas.microsoft.com/office/powerpoint/2010/main" val="105314584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Mediating a new source of CDRs</a:t>
            </a:r>
            <a:endParaRPr lang="en-US" sz="3200" spc="-60" dirty="0">
              <a:solidFill>
                <a:srgbClr val="4F65C4"/>
              </a:solidFill>
              <a:latin typeface="Helvetica"/>
              <a:ea typeface="+mj-ea"/>
              <a:cs typeface="Helvetica"/>
            </a:endParaRPr>
          </a:p>
        </p:txBody>
      </p:sp>
      <p:sp>
        <p:nvSpPr>
          <p:cNvPr id="2" name="TextBox 1"/>
          <p:cNvSpPr txBox="1"/>
          <p:nvPr/>
        </p:nvSpPr>
        <p:spPr>
          <a:xfrm>
            <a:off x="1139113" y="1322497"/>
            <a:ext cx="6454973" cy="3046988"/>
          </a:xfrm>
          <a:prstGeom prst="rect">
            <a:avLst/>
          </a:prstGeom>
          <a:noFill/>
        </p:spPr>
        <p:txBody>
          <a:bodyPr wrap="square" rtlCol="0">
            <a:spAutoFit/>
          </a:bodyPr>
          <a:lstStyle/>
          <a:p>
            <a:pPr marL="342900" indent="-342900">
              <a:buFont typeface="+mj-lt"/>
              <a:buAutoNum type="arabicPeriod"/>
            </a:pPr>
            <a:r>
              <a:rPr lang="en-US" sz="2400" dirty="0" smtClean="0"/>
              <a:t>CDR Source</a:t>
            </a:r>
          </a:p>
          <a:p>
            <a:pPr marL="800100" lvl="1" indent="-342900">
              <a:buFont typeface="+mj-lt"/>
              <a:buAutoNum type="arabicPeriod"/>
            </a:pPr>
            <a:r>
              <a:rPr lang="en-US" sz="2400" dirty="0" smtClean="0"/>
              <a:t>Place CDRs in HDFS</a:t>
            </a:r>
          </a:p>
          <a:p>
            <a:pPr marL="800100" lvl="1" indent="-342900">
              <a:buFont typeface="+mj-lt"/>
              <a:buAutoNum type="arabicPeriod"/>
            </a:pPr>
            <a:r>
              <a:rPr lang="en-US" sz="2400" dirty="0" smtClean="0"/>
              <a:t>Describe the record</a:t>
            </a:r>
            <a:br>
              <a:rPr lang="en-US" sz="2400" dirty="0" smtClean="0"/>
            </a:br>
            <a:endParaRPr lang="en-US" sz="2400" dirty="0" smtClean="0"/>
          </a:p>
          <a:p>
            <a:pPr marL="342900" indent="-342900">
              <a:buFont typeface="+mj-lt"/>
              <a:buAutoNum type="arabicPeriod"/>
            </a:pPr>
            <a:r>
              <a:rPr lang="en-US" sz="2400" dirty="0" smtClean="0"/>
              <a:t>Processing</a:t>
            </a:r>
          </a:p>
          <a:p>
            <a:pPr marL="800100" lvl="1" indent="-342900">
              <a:buFont typeface="+mj-lt"/>
              <a:buAutoNum type="arabicPeriod"/>
            </a:pPr>
            <a:r>
              <a:rPr lang="en-US" sz="2400" dirty="0" smtClean="0"/>
              <a:t>Create Steps java objects to convert the CDR to JMR</a:t>
            </a:r>
          </a:p>
          <a:p>
            <a:pPr marL="800100" lvl="1" indent="-342900">
              <a:buFont typeface="+mj-lt"/>
              <a:buAutoNum type="arabicPeriod"/>
            </a:pPr>
            <a:r>
              <a:rPr lang="en-US" sz="2400" dirty="0" smtClean="0"/>
              <a:t>Configure the system to use those objects</a:t>
            </a:r>
          </a:p>
        </p:txBody>
      </p:sp>
      <p:sp>
        <p:nvSpPr>
          <p:cNvPr id="5" name="TextBox 4"/>
          <p:cNvSpPr txBox="1"/>
          <p:nvPr/>
        </p:nvSpPr>
        <p:spPr>
          <a:xfrm>
            <a:off x="999373" y="5151423"/>
            <a:ext cx="7068480" cy="923330"/>
          </a:xfrm>
          <a:prstGeom prst="rect">
            <a:avLst/>
          </a:prstGeom>
          <a:noFill/>
        </p:spPr>
        <p:txBody>
          <a:bodyPr wrap="square" rtlCol="0">
            <a:spAutoFit/>
          </a:bodyPr>
          <a:lstStyle/>
          <a:p>
            <a:r>
              <a:rPr lang="en-US" i="1" dirty="0" smtClean="0"/>
              <a:t>We should forget about small efficiencies, say about 97% of the time: premature optimization is the root of all evil. </a:t>
            </a:r>
          </a:p>
          <a:p>
            <a:pPr algn="r"/>
            <a:r>
              <a:rPr lang="en-US" i="1" dirty="0" smtClean="0"/>
              <a:t>- Donald Knuth</a:t>
            </a:r>
            <a:endParaRPr lang="en-US" i="1" dirty="0"/>
          </a:p>
        </p:txBody>
      </p:sp>
    </p:spTree>
    <p:extLst>
      <p:ext uri="{BB962C8B-B14F-4D97-AF65-F5344CB8AC3E}">
        <p14:creationId xmlns:p14="http://schemas.microsoft.com/office/powerpoint/2010/main" val="195685526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CDR Source</a:t>
            </a:r>
            <a:endParaRPr lang="en-US" sz="3200" spc="-60" dirty="0">
              <a:solidFill>
                <a:srgbClr val="4F65C4"/>
              </a:solidFill>
              <a:latin typeface="Helvetica"/>
              <a:ea typeface="+mj-ea"/>
              <a:cs typeface="Helvetica"/>
            </a:endParaRPr>
          </a:p>
        </p:txBody>
      </p:sp>
      <p:sp>
        <p:nvSpPr>
          <p:cNvPr id="2" name="TextBox 1"/>
          <p:cNvSpPr txBox="1"/>
          <p:nvPr/>
        </p:nvSpPr>
        <p:spPr>
          <a:xfrm>
            <a:off x="1139113" y="1322497"/>
            <a:ext cx="6454973" cy="3416320"/>
          </a:xfrm>
          <a:prstGeom prst="rect">
            <a:avLst/>
          </a:prstGeom>
          <a:noFill/>
        </p:spPr>
        <p:txBody>
          <a:bodyPr wrap="square" rtlCol="0">
            <a:spAutoFit/>
          </a:bodyPr>
          <a:lstStyle/>
          <a:p>
            <a:pPr lvl="1"/>
            <a:r>
              <a:rPr lang="en-US" sz="2400" u="sng" dirty="0" smtClean="0"/>
              <a:t>Place CDRs in HDFS</a:t>
            </a:r>
          </a:p>
          <a:p>
            <a:pPr lvl="1"/>
            <a:endParaRPr lang="en-US" sz="2400" u="sng" dirty="0"/>
          </a:p>
          <a:p>
            <a:pPr marL="800100" lvl="1" indent="-342900">
              <a:buFont typeface="Arial"/>
              <a:buChar char="•"/>
            </a:pPr>
            <a:r>
              <a:rPr lang="en-US" sz="2400" dirty="0" smtClean="0"/>
              <a:t>This is configured through Spring Batch </a:t>
            </a:r>
            <a:r>
              <a:rPr lang="en-US" sz="2400" dirty="0" err="1" smtClean="0"/>
              <a:t>tasklets</a:t>
            </a:r>
            <a:r>
              <a:rPr lang="en-US" sz="2400" dirty="0" smtClean="0"/>
              <a:t> in the grails </a:t>
            </a:r>
            <a:r>
              <a:rPr lang="en-US" sz="2000" dirty="0" err="1" smtClean="0">
                <a:latin typeface="Courier"/>
                <a:cs typeface="Courier"/>
              </a:rPr>
              <a:t>resources.xml</a:t>
            </a:r>
            <a:r>
              <a:rPr lang="en-US" sz="2000" dirty="0" smtClean="0"/>
              <a:t> </a:t>
            </a:r>
            <a:r>
              <a:rPr lang="en-US" sz="2400" dirty="0" smtClean="0"/>
              <a:t>file</a:t>
            </a:r>
          </a:p>
          <a:p>
            <a:pPr marL="800100" lvl="1" indent="-342900">
              <a:buFont typeface="Arial"/>
              <a:buChar char="•"/>
            </a:pPr>
            <a:r>
              <a:rPr lang="en-US" sz="2400" dirty="0" smtClean="0"/>
              <a:t>Spring Batch allows for any number of pre-processing steps: copy file, sorting, splitting, etc.</a:t>
            </a:r>
          </a:p>
          <a:p>
            <a:pPr marL="800100" lvl="1" indent="-342900">
              <a:buFont typeface="Arial"/>
              <a:buChar char="•"/>
            </a:pPr>
            <a:r>
              <a:rPr lang="en-US" sz="2400" dirty="0" smtClean="0"/>
              <a:t>The Hadoop processing is just a step in many batch steps</a:t>
            </a:r>
          </a:p>
        </p:txBody>
      </p:sp>
    </p:spTree>
    <p:extLst>
      <p:ext uri="{BB962C8B-B14F-4D97-AF65-F5344CB8AC3E}">
        <p14:creationId xmlns:p14="http://schemas.microsoft.com/office/powerpoint/2010/main" val="362901505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CDR Source</a:t>
            </a:r>
            <a:endParaRPr lang="en-US" sz="3200" spc="-60" dirty="0">
              <a:solidFill>
                <a:srgbClr val="4F65C4"/>
              </a:solidFill>
              <a:latin typeface="Helvetica"/>
              <a:ea typeface="+mj-ea"/>
              <a:cs typeface="Helvetica"/>
            </a:endParaRPr>
          </a:p>
        </p:txBody>
      </p:sp>
      <p:sp>
        <p:nvSpPr>
          <p:cNvPr id="2" name="TextBox 1"/>
          <p:cNvSpPr txBox="1"/>
          <p:nvPr/>
        </p:nvSpPr>
        <p:spPr>
          <a:xfrm>
            <a:off x="183306" y="1217744"/>
            <a:ext cx="4242214" cy="1938992"/>
          </a:xfrm>
          <a:prstGeom prst="rect">
            <a:avLst/>
          </a:prstGeom>
          <a:noFill/>
        </p:spPr>
        <p:txBody>
          <a:bodyPr wrap="square" rtlCol="0">
            <a:spAutoFit/>
          </a:bodyPr>
          <a:lstStyle/>
          <a:p>
            <a:pPr lvl="1"/>
            <a:r>
              <a:rPr lang="en-US" sz="2400" u="sng" dirty="0" smtClean="0"/>
              <a:t>Describe the record</a:t>
            </a:r>
          </a:p>
          <a:p>
            <a:pPr lvl="1"/>
            <a:endParaRPr lang="en-US" sz="2400" u="sng" dirty="0"/>
          </a:p>
          <a:p>
            <a:pPr marL="800100" lvl="1" indent="-342900">
              <a:buFont typeface="Arial"/>
              <a:buChar char="•"/>
            </a:pPr>
            <a:r>
              <a:rPr lang="en-US" sz="2400" dirty="0" smtClean="0"/>
              <a:t>This is configured through Java beans in the </a:t>
            </a:r>
            <a:r>
              <a:rPr lang="en-US" sz="2000" dirty="0" err="1">
                <a:latin typeface="Courier"/>
                <a:cs typeface="Courier"/>
              </a:rPr>
              <a:t>hadoop</a:t>
            </a:r>
            <a:r>
              <a:rPr lang="en-US" sz="2000" dirty="0" err="1">
                <a:latin typeface="Courier"/>
                <a:cs typeface="Courier"/>
              </a:rPr>
              <a:t>-</a:t>
            </a:r>
            <a:r>
              <a:rPr lang="en-US" sz="2000" dirty="0" err="1">
                <a:latin typeface="Courier"/>
                <a:cs typeface="Courier"/>
              </a:rPr>
              <a:t>r</a:t>
            </a:r>
            <a:r>
              <a:rPr lang="en-US" sz="2000" dirty="0" err="1" smtClean="0">
                <a:latin typeface="Courier"/>
                <a:cs typeface="Courier"/>
              </a:rPr>
              <a:t>esources.xml</a:t>
            </a:r>
            <a:r>
              <a:rPr lang="en-US" sz="2000" dirty="0" smtClean="0"/>
              <a:t> </a:t>
            </a:r>
            <a:r>
              <a:rPr lang="en-US" sz="2400" dirty="0" smtClean="0"/>
              <a:t>file.</a:t>
            </a:r>
          </a:p>
        </p:txBody>
      </p:sp>
      <p:sp>
        <p:nvSpPr>
          <p:cNvPr id="3" name="Rounded Rectangle 2"/>
          <p:cNvSpPr/>
          <p:nvPr/>
        </p:nvSpPr>
        <p:spPr>
          <a:xfrm>
            <a:off x="4648105" y="2842480"/>
            <a:ext cx="3954163" cy="628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solidFill>
                  <a:srgbClr val="000000"/>
                </a:solidFill>
                <a:latin typeface="Courier"/>
                <a:cs typeface="Courier"/>
              </a:rPr>
              <a:t>BasicMediationRecordLineConverter</a:t>
            </a:r>
            <a:endParaRPr lang="en-US" dirty="0">
              <a:solidFill>
                <a:srgbClr val="000000"/>
              </a:solidFill>
              <a:latin typeface="Courier"/>
              <a:cs typeface="Courier"/>
            </a:endParaRPr>
          </a:p>
        </p:txBody>
      </p:sp>
      <p:sp>
        <p:nvSpPr>
          <p:cNvPr id="5" name="Rounded Rectangle 4"/>
          <p:cNvSpPr/>
          <p:nvPr/>
        </p:nvSpPr>
        <p:spPr>
          <a:xfrm>
            <a:off x="5774124" y="3823457"/>
            <a:ext cx="1702123" cy="69398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Format</a:t>
            </a:r>
            <a:endParaRPr lang="en-US" dirty="0">
              <a:solidFill>
                <a:srgbClr val="000000"/>
              </a:solidFill>
            </a:endParaRPr>
          </a:p>
        </p:txBody>
      </p:sp>
      <p:sp>
        <p:nvSpPr>
          <p:cNvPr id="6" name="Rounded Rectangle 5"/>
          <p:cNvSpPr/>
          <p:nvPr/>
        </p:nvSpPr>
        <p:spPr>
          <a:xfrm>
            <a:off x="6873954" y="4787687"/>
            <a:ext cx="2108014" cy="7332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solidFill>
                  <a:srgbClr val="000000"/>
                </a:solidFill>
              </a:rPr>
              <a:t>FormatFields</a:t>
            </a:r>
            <a:endParaRPr lang="en-US" dirty="0" smtClean="0">
              <a:solidFill>
                <a:srgbClr val="000000"/>
              </a:solidFill>
            </a:endParaRPr>
          </a:p>
          <a:p>
            <a:pPr algn="ctr"/>
            <a:r>
              <a:rPr lang="en-US" sz="1200" dirty="0" smtClean="0">
                <a:solidFill>
                  <a:srgbClr val="000000"/>
                </a:solidFill>
              </a:rPr>
              <a:t>Descriptor file </a:t>
            </a:r>
            <a:r>
              <a:rPr lang="en-US" sz="1200" dirty="0">
                <a:solidFill>
                  <a:srgbClr val="000000"/>
                </a:solidFill>
              </a:rPr>
              <a:t>= ‘</a:t>
            </a:r>
            <a:r>
              <a:rPr lang="en-US" sz="1200" dirty="0" err="1" smtClean="0">
                <a:solidFill>
                  <a:srgbClr val="000000"/>
                </a:solidFill>
              </a:rPr>
              <a:t>asterisk.xml</a:t>
            </a:r>
            <a:r>
              <a:rPr lang="en-US" sz="1200" dirty="0" smtClean="0">
                <a:solidFill>
                  <a:srgbClr val="000000"/>
                </a:solidFill>
              </a:rPr>
              <a:t>’</a:t>
            </a:r>
            <a:endParaRPr lang="en-US" sz="1200" dirty="0">
              <a:solidFill>
                <a:srgbClr val="000000"/>
              </a:solidFill>
            </a:endParaRPr>
          </a:p>
        </p:txBody>
      </p:sp>
      <p:sp>
        <p:nvSpPr>
          <p:cNvPr id="7" name="Rounded Rectangle 6"/>
          <p:cNvSpPr/>
          <p:nvPr/>
        </p:nvSpPr>
        <p:spPr>
          <a:xfrm>
            <a:off x="4041097" y="4787687"/>
            <a:ext cx="2108014" cy="7332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solidFill>
                  <a:srgbClr val="000000"/>
                </a:solidFill>
              </a:rPr>
              <a:t>Tokenizer</a:t>
            </a:r>
            <a:r>
              <a:rPr lang="en-US" dirty="0" smtClean="0">
                <a:solidFill>
                  <a:srgbClr val="000000"/>
                </a:solidFill>
              </a:rPr>
              <a:t/>
            </a:r>
            <a:br>
              <a:rPr lang="en-US" dirty="0" smtClean="0">
                <a:solidFill>
                  <a:srgbClr val="000000"/>
                </a:solidFill>
              </a:rPr>
            </a:br>
            <a:r>
              <a:rPr lang="en-US" sz="1400" i="1" dirty="0" smtClean="0">
                <a:solidFill>
                  <a:srgbClr val="000000"/>
                </a:solidFill>
              </a:rPr>
              <a:t>separator = ‘,’</a:t>
            </a:r>
            <a:endParaRPr lang="en-US" sz="1400" dirty="0">
              <a:solidFill>
                <a:srgbClr val="000000"/>
              </a:solidFill>
            </a:endParaRPr>
          </a:p>
        </p:txBody>
      </p:sp>
      <p:cxnSp>
        <p:nvCxnSpPr>
          <p:cNvPr id="9" name="Straight Arrow Connector 8"/>
          <p:cNvCxnSpPr>
            <a:stCxn id="7" idx="0"/>
            <a:endCxn id="5" idx="1"/>
          </p:cNvCxnSpPr>
          <p:nvPr/>
        </p:nvCxnSpPr>
        <p:spPr>
          <a:xfrm flipV="1">
            <a:off x="5095104" y="4170449"/>
            <a:ext cx="679020" cy="61723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1" name="Straight Arrow Connector 10"/>
          <p:cNvCxnSpPr>
            <a:stCxn id="6" idx="0"/>
            <a:endCxn id="5" idx="3"/>
          </p:cNvCxnSpPr>
          <p:nvPr/>
        </p:nvCxnSpPr>
        <p:spPr>
          <a:xfrm flipH="1" flipV="1">
            <a:off x="7476247" y="4170449"/>
            <a:ext cx="451714" cy="61723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p:cNvCxnSpPr>
            <a:stCxn id="5" idx="0"/>
            <a:endCxn id="3" idx="2"/>
          </p:cNvCxnSpPr>
          <p:nvPr/>
        </p:nvCxnSpPr>
        <p:spPr>
          <a:xfrm flipV="1">
            <a:off x="6625186" y="3470992"/>
            <a:ext cx="1" cy="352465"/>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Tree>
    <p:extLst>
      <p:ext uri="{BB962C8B-B14F-4D97-AF65-F5344CB8AC3E}">
        <p14:creationId xmlns:p14="http://schemas.microsoft.com/office/powerpoint/2010/main" val="91416320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Steps Design</a:t>
            </a:r>
            <a:endParaRPr lang="en-US" sz="3200" spc="-60" dirty="0">
              <a:solidFill>
                <a:srgbClr val="4F65C4"/>
              </a:solidFill>
              <a:latin typeface="Helvetica"/>
              <a:ea typeface="+mj-ea"/>
              <a:cs typeface="Helvetica"/>
            </a:endParaRPr>
          </a:p>
        </p:txBody>
      </p:sp>
      <p:sp>
        <p:nvSpPr>
          <p:cNvPr id="18" name="TextBox 17"/>
          <p:cNvSpPr txBox="1"/>
          <p:nvPr/>
        </p:nvSpPr>
        <p:spPr>
          <a:xfrm>
            <a:off x="497544" y="1204651"/>
            <a:ext cx="7109636" cy="646331"/>
          </a:xfrm>
          <a:prstGeom prst="rect">
            <a:avLst/>
          </a:prstGeom>
          <a:noFill/>
        </p:spPr>
        <p:txBody>
          <a:bodyPr wrap="square" rtlCol="0">
            <a:spAutoFit/>
          </a:bodyPr>
          <a:lstStyle/>
          <a:p>
            <a:r>
              <a:rPr lang="en-US" dirty="0" smtClean="0"/>
              <a:t>A Step is a Java class that can be chained with other steps. A chain of steps is what the Mapper does to convert a CDR to JMR</a:t>
            </a:r>
            <a:endParaRPr lang="en-US" dirty="0"/>
          </a:p>
        </p:txBody>
      </p:sp>
      <p:sp>
        <p:nvSpPr>
          <p:cNvPr id="19" name="Rounded Rectangle 18"/>
          <p:cNvSpPr/>
          <p:nvPr/>
        </p:nvSpPr>
        <p:spPr>
          <a:xfrm>
            <a:off x="3371505" y="2225986"/>
            <a:ext cx="2238946" cy="5368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solidFill>
                  <a:srgbClr val="000000"/>
                </a:solidFill>
              </a:rPr>
              <a:t>IMediationStep</a:t>
            </a:r>
            <a:endParaRPr lang="en-US" dirty="0" smtClean="0">
              <a:solidFill>
                <a:srgbClr val="000000"/>
              </a:solidFill>
            </a:endParaRPr>
          </a:p>
          <a:p>
            <a:pPr algn="ctr"/>
            <a:r>
              <a:rPr lang="en-US" sz="1400" i="1" dirty="0" smtClean="0">
                <a:solidFill>
                  <a:srgbClr val="000000"/>
                </a:solidFill>
              </a:rPr>
              <a:t>interface</a:t>
            </a:r>
            <a:endParaRPr lang="en-US" sz="1400" i="1" dirty="0">
              <a:solidFill>
                <a:srgbClr val="000000"/>
              </a:solidFill>
            </a:endParaRPr>
          </a:p>
        </p:txBody>
      </p:sp>
      <p:sp>
        <p:nvSpPr>
          <p:cNvPr id="20" name="Rounded Rectangle 19"/>
          <p:cNvSpPr/>
          <p:nvPr/>
        </p:nvSpPr>
        <p:spPr>
          <a:xfrm>
            <a:off x="3286399" y="3321157"/>
            <a:ext cx="2409159" cy="5368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000000"/>
                </a:solidFill>
              </a:rPr>
              <a:t>AbstractMediationStep</a:t>
            </a:r>
            <a:endParaRPr lang="en-US" dirty="0" smtClean="0">
              <a:solidFill>
                <a:srgbClr val="000000"/>
              </a:solidFill>
            </a:endParaRPr>
          </a:p>
          <a:p>
            <a:pPr algn="ctr"/>
            <a:r>
              <a:rPr lang="en-US" sz="1400" i="1" dirty="0" smtClean="0">
                <a:solidFill>
                  <a:srgbClr val="000000"/>
                </a:solidFill>
              </a:rPr>
              <a:t>Class</a:t>
            </a:r>
            <a:endParaRPr lang="en-US" sz="1400" i="1" dirty="0">
              <a:solidFill>
                <a:srgbClr val="000000"/>
              </a:solidFill>
            </a:endParaRPr>
          </a:p>
        </p:txBody>
      </p:sp>
      <p:sp>
        <p:nvSpPr>
          <p:cNvPr id="21" name="Rounded Rectangle 20"/>
          <p:cNvSpPr/>
          <p:nvPr/>
        </p:nvSpPr>
        <p:spPr>
          <a:xfrm>
            <a:off x="3004894" y="4416327"/>
            <a:ext cx="2972169" cy="5368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solidFill>
                  <a:srgbClr val="000000"/>
                </a:solidFill>
              </a:rPr>
              <a:t>UserMetafieldResolutionStep</a:t>
            </a:r>
            <a:endParaRPr lang="en-US" dirty="0" smtClean="0">
              <a:solidFill>
                <a:srgbClr val="000000"/>
              </a:solidFill>
            </a:endParaRPr>
          </a:p>
          <a:p>
            <a:pPr algn="ctr"/>
            <a:r>
              <a:rPr lang="en-US" sz="1400" i="1" dirty="0" smtClean="0">
                <a:solidFill>
                  <a:srgbClr val="000000"/>
                </a:solidFill>
              </a:rPr>
              <a:t>Class</a:t>
            </a:r>
            <a:endParaRPr lang="en-US" sz="1400" i="1" dirty="0">
              <a:solidFill>
                <a:srgbClr val="000000"/>
              </a:solidFill>
            </a:endParaRPr>
          </a:p>
        </p:txBody>
      </p:sp>
      <p:cxnSp>
        <p:nvCxnSpPr>
          <p:cNvPr id="23" name="Straight Arrow Connector 22"/>
          <p:cNvCxnSpPr>
            <a:stCxn id="20" idx="0"/>
            <a:endCxn id="19" idx="2"/>
          </p:cNvCxnSpPr>
          <p:nvPr/>
        </p:nvCxnSpPr>
        <p:spPr>
          <a:xfrm flipH="1" flipV="1">
            <a:off x="4490978" y="2762841"/>
            <a:ext cx="1" cy="55831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5" name="Straight Arrow Connector 24"/>
          <p:cNvCxnSpPr>
            <a:stCxn id="21" idx="0"/>
            <a:endCxn id="20" idx="2"/>
          </p:cNvCxnSpPr>
          <p:nvPr/>
        </p:nvCxnSpPr>
        <p:spPr>
          <a:xfrm flipV="1">
            <a:off x="4490979" y="3858012"/>
            <a:ext cx="0" cy="558315"/>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26" name="TextBox 25"/>
          <p:cNvSpPr txBox="1"/>
          <p:nvPr/>
        </p:nvSpPr>
        <p:spPr>
          <a:xfrm>
            <a:off x="785594" y="5088850"/>
            <a:ext cx="7319129" cy="923330"/>
          </a:xfrm>
          <a:prstGeom prst="rect">
            <a:avLst/>
          </a:prstGeom>
          <a:noFill/>
        </p:spPr>
        <p:txBody>
          <a:bodyPr wrap="square" rtlCol="0">
            <a:spAutoFit/>
          </a:bodyPr>
          <a:lstStyle/>
          <a:p>
            <a:r>
              <a:rPr lang="en-US" dirty="0" smtClean="0"/>
              <a:t>A Step gets called </a:t>
            </a:r>
            <a:r>
              <a:rPr lang="en-US" dirty="0" err="1" smtClean="0"/>
              <a:t>its‘</a:t>
            </a:r>
            <a:r>
              <a:rPr lang="en-US" dirty="0" err="1" smtClean="0">
                <a:latin typeface="Courier"/>
                <a:cs typeface="Courier"/>
              </a:rPr>
              <a:t>executeStep</a:t>
            </a:r>
            <a:r>
              <a:rPr lang="en-US" dirty="0" smtClean="0"/>
              <a:t>’ method, which receives a ‘</a:t>
            </a:r>
            <a:r>
              <a:rPr lang="en-US" dirty="0" err="1" smtClean="0">
                <a:latin typeface="Courier"/>
                <a:cs typeface="Courier"/>
              </a:rPr>
              <a:t>MediationResult</a:t>
            </a:r>
            <a:r>
              <a:rPr lang="en-US" dirty="0" smtClean="0"/>
              <a:t>’ object. The step goal is to set some of the </a:t>
            </a:r>
            <a:r>
              <a:rPr lang="en-US" dirty="0" err="1" smtClean="0">
                <a:latin typeface="Courier"/>
                <a:cs typeface="Courier"/>
              </a:rPr>
              <a:t>MeidationResult</a:t>
            </a:r>
            <a:r>
              <a:rPr lang="en-US" dirty="0" smtClean="0"/>
              <a:t> attributes.</a:t>
            </a:r>
            <a:endParaRPr lang="en-US" dirty="0"/>
          </a:p>
        </p:txBody>
      </p:sp>
    </p:spTree>
    <p:extLst>
      <p:ext uri="{BB962C8B-B14F-4D97-AF65-F5344CB8AC3E}">
        <p14:creationId xmlns:p14="http://schemas.microsoft.com/office/powerpoint/2010/main" val="159409913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A bit of history</a:t>
            </a:r>
            <a:endParaRPr lang="en-US" sz="3200" spc="-60" dirty="0">
              <a:solidFill>
                <a:srgbClr val="4F65C4"/>
              </a:solidFill>
              <a:latin typeface="Helvetica"/>
              <a:ea typeface="+mj-ea"/>
              <a:cs typeface="Helvetica"/>
            </a:endParaRPr>
          </a:p>
        </p:txBody>
      </p:sp>
      <p:sp>
        <p:nvSpPr>
          <p:cNvPr id="8" name="Rectangle 7"/>
          <p:cNvSpPr/>
          <p:nvPr/>
        </p:nvSpPr>
        <p:spPr>
          <a:xfrm>
            <a:off x="572724" y="793727"/>
            <a:ext cx="367893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Mediation 1</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924279803"/>
              </p:ext>
            </p:extLst>
          </p:nvPr>
        </p:nvGraphicFramePr>
        <p:xfrm>
          <a:off x="1471632" y="1817276"/>
          <a:ext cx="6096000" cy="3860799"/>
        </p:xfrm>
        <a:graphic>
          <a:graphicData uri="http://schemas.openxmlformats.org/drawingml/2006/table">
            <a:tbl>
              <a:tblPr firstRow="1" bandRow="1">
                <a:tableStyleId>{616DA210-FB5B-4158-B5E0-FEB733F419BA}</a:tableStyleId>
              </a:tblPr>
              <a:tblGrid>
                <a:gridCol w="3048000"/>
                <a:gridCol w="3048000"/>
              </a:tblGrid>
              <a:tr h="370840">
                <a:tc>
                  <a:txBody>
                    <a:bodyPr/>
                    <a:lstStyle/>
                    <a:p>
                      <a:r>
                        <a:rPr lang="en-US" dirty="0" smtClean="0"/>
                        <a:t>jBilling</a:t>
                      </a:r>
                      <a:r>
                        <a:rPr lang="en-US" baseline="0" dirty="0" smtClean="0"/>
                        <a:t> version</a:t>
                      </a:r>
                      <a:endParaRPr lang="en-US" dirty="0"/>
                    </a:p>
                  </a:txBody>
                  <a:tcPr/>
                </a:tc>
                <a:tc>
                  <a:txBody>
                    <a:bodyPr/>
                    <a:lstStyle/>
                    <a:p>
                      <a:r>
                        <a:rPr lang="en-US" dirty="0" smtClean="0"/>
                        <a:t>1.1.0 </a:t>
                      </a:r>
                      <a:endParaRPr lang="en-US" dirty="0"/>
                    </a:p>
                  </a:txBody>
                  <a:tcPr/>
                </a:tc>
              </a:tr>
              <a:tr h="370840">
                <a:tc>
                  <a:txBody>
                    <a:bodyPr/>
                    <a:lstStyle/>
                    <a:p>
                      <a:r>
                        <a:rPr lang="en-US" dirty="0" smtClean="0"/>
                        <a:t>Release date</a:t>
                      </a:r>
                      <a:endParaRPr lang="en-US" dirty="0"/>
                    </a:p>
                  </a:txBody>
                  <a:tcPr/>
                </a:tc>
                <a:tc>
                  <a:txBody>
                    <a:bodyPr/>
                    <a:lstStyle/>
                    <a:p>
                      <a:r>
                        <a:rPr lang="en-US" dirty="0" smtClean="0"/>
                        <a:t>November</a:t>
                      </a:r>
                      <a:r>
                        <a:rPr lang="en-US" baseline="0" dirty="0" smtClean="0"/>
                        <a:t> 27, 2007</a:t>
                      </a:r>
                      <a:endParaRPr lang="en-US" dirty="0"/>
                    </a:p>
                  </a:txBody>
                  <a:tcPr/>
                </a:tc>
              </a:tr>
              <a:tr h="370840">
                <a:tc>
                  <a:txBody>
                    <a:bodyPr/>
                    <a:lstStyle/>
                    <a:p>
                      <a:r>
                        <a:rPr lang="en-US" dirty="0" smtClean="0"/>
                        <a:t>Based</a:t>
                      </a:r>
                      <a:r>
                        <a:rPr lang="en-US" baseline="0" dirty="0" smtClean="0"/>
                        <a:t> on </a:t>
                      </a:r>
                      <a:endParaRPr lang="en-US" dirty="0"/>
                    </a:p>
                  </a:txBody>
                  <a:tcPr/>
                </a:tc>
                <a:tc>
                  <a:txBody>
                    <a:bodyPr/>
                    <a:lstStyle/>
                    <a:p>
                      <a:r>
                        <a:rPr lang="en-US" dirty="0" smtClean="0"/>
                        <a:t>Drools</a:t>
                      </a:r>
                      <a:endParaRPr lang="en-US" dirty="0"/>
                    </a:p>
                  </a:txBody>
                  <a:tcPr/>
                </a:tc>
              </a:tr>
              <a:tr h="370840">
                <a:tc>
                  <a:txBody>
                    <a:bodyPr/>
                    <a:lstStyle/>
                    <a:p>
                      <a:r>
                        <a:rPr lang="en-US" dirty="0" smtClean="0"/>
                        <a:t>Pros</a:t>
                      </a:r>
                      <a:endParaRPr lang="en-US" dirty="0"/>
                    </a:p>
                  </a:txBody>
                  <a:tcPr/>
                </a:tc>
                <a:tc>
                  <a:txBody>
                    <a:bodyPr/>
                    <a:lstStyle/>
                    <a:p>
                      <a:r>
                        <a:rPr lang="en-US" dirty="0" smtClean="0"/>
                        <a:t>Nice separation</a:t>
                      </a:r>
                      <a:r>
                        <a:rPr lang="en-US" baseline="0" dirty="0" smtClean="0"/>
                        <a:t> between </a:t>
                      </a:r>
                      <a:r>
                        <a:rPr lang="en-US" baseline="0" smtClean="0"/>
                        <a:t>reading records </a:t>
                      </a:r>
                      <a:r>
                        <a:rPr lang="en-US" baseline="0" dirty="0" smtClean="0"/>
                        <a:t>and processing records.</a:t>
                      </a:r>
                      <a:endParaRPr lang="en-US" dirty="0" smtClean="0"/>
                    </a:p>
                    <a:p>
                      <a:r>
                        <a:rPr lang="en-US" dirty="0" smtClean="0"/>
                        <a:t>Generic rules engine with own</a:t>
                      </a:r>
                      <a:r>
                        <a:rPr lang="en-US" baseline="0" dirty="0" smtClean="0"/>
                        <a:t> GUI, tools, language</a:t>
                      </a:r>
                      <a:endParaRPr lang="en-US" dirty="0"/>
                    </a:p>
                  </a:txBody>
                  <a:tcPr/>
                </a:tc>
              </a:tr>
              <a:tr h="370840">
                <a:tc>
                  <a:txBody>
                    <a:bodyPr/>
                    <a:lstStyle/>
                    <a:p>
                      <a:r>
                        <a:rPr lang="en-US" dirty="0" smtClean="0"/>
                        <a:t>Cons</a:t>
                      </a:r>
                      <a:endParaRPr lang="en-US" dirty="0"/>
                    </a:p>
                  </a:txBody>
                  <a:tcPr/>
                </a:tc>
                <a:tc>
                  <a:txBody>
                    <a:bodyPr/>
                    <a:lstStyle/>
                    <a:p>
                      <a:r>
                        <a:rPr lang="en-US" dirty="0" smtClean="0"/>
                        <a:t>1) Very slow</a:t>
                      </a:r>
                      <a:br>
                        <a:rPr lang="en-US" dirty="0" smtClean="0"/>
                      </a:br>
                      <a:r>
                        <a:rPr lang="en-US" dirty="0" smtClean="0"/>
                        <a:t>2) Steep</a:t>
                      </a:r>
                      <a:r>
                        <a:rPr lang="en-US" baseline="0" dirty="0" smtClean="0"/>
                        <a:t> learning curve for Java developers</a:t>
                      </a:r>
                      <a:endParaRPr lang="en-US" dirty="0"/>
                    </a:p>
                  </a:txBody>
                  <a:tcPr/>
                </a:tc>
              </a:tr>
              <a:tr h="370840">
                <a:tc>
                  <a:txBody>
                    <a:bodyPr/>
                    <a:lstStyle/>
                    <a:p>
                      <a:r>
                        <a:rPr lang="en-US" dirty="0" smtClean="0"/>
                        <a:t>CDRs per</a:t>
                      </a:r>
                      <a:r>
                        <a:rPr lang="en-US" baseline="0" dirty="0" smtClean="0"/>
                        <a:t> second</a:t>
                      </a:r>
                      <a:endParaRPr lang="en-US" dirty="0"/>
                    </a:p>
                  </a:txBody>
                  <a:tcPr/>
                </a:tc>
                <a:tc>
                  <a:txBody>
                    <a:bodyPr/>
                    <a:lstStyle/>
                    <a:p>
                      <a:r>
                        <a:rPr lang="en-US" dirty="0" smtClean="0"/>
                        <a:t>10 to 20</a:t>
                      </a:r>
                      <a:endParaRPr lang="en-US" dirty="0"/>
                    </a:p>
                  </a:txBody>
                  <a:tcPr/>
                </a:tc>
              </a:tr>
            </a:tbl>
          </a:graphicData>
        </a:graphic>
      </p:graphicFrame>
    </p:spTree>
    <p:extLst>
      <p:ext uri="{BB962C8B-B14F-4D97-AF65-F5344CB8AC3E}">
        <p14:creationId xmlns:p14="http://schemas.microsoft.com/office/powerpoint/2010/main" val="271609325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Steps Development</a:t>
            </a:r>
            <a:endParaRPr lang="en-US" sz="3200" spc="-60" dirty="0">
              <a:solidFill>
                <a:srgbClr val="4F65C4"/>
              </a:solidFill>
              <a:latin typeface="Helvetica"/>
              <a:ea typeface="+mj-ea"/>
              <a:cs typeface="Helvetica"/>
            </a:endParaRPr>
          </a:p>
        </p:txBody>
      </p:sp>
      <p:sp>
        <p:nvSpPr>
          <p:cNvPr id="18" name="TextBox 17"/>
          <p:cNvSpPr txBox="1"/>
          <p:nvPr/>
        </p:nvSpPr>
        <p:spPr>
          <a:xfrm>
            <a:off x="497543" y="1204651"/>
            <a:ext cx="8314215" cy="646331"/>
          </a:xfrm>
          <a:prstGeom prst="rect">
            <a:avLst/>
          </a:prstGeom>
          <a:noFill/>
        </p:spPr>
        <p:txBody>
          <a:bodyPr wrap="square" rtlCol="0">
            <a:spAutoFit/>
          </a:bodyPr>
          <a:lstStyle/>
          <a:p>
            <a:r>
              <a:rPr lang="en-US" dirty="0" err="1">
                <a:latin typeface="Courier"/>
                <a:cs typeface="Courier"/>
              </a:rPr>
              <a:t>boolean</a:t>
            </a:r>
            <a:r>
              <a:rPr lang="en-US" dirty="0">
                <a:latin typeface="Courier"/>
                <a:cs typeface="Courier"/>
              </a:rPr>
              <a:t> </a:t>
            </a:r>
            <a:r>
              <a:rPr lang="en-US" dirty="0" err="1">
                <a:latin typeface="Courier"/>
                <a:cs typeface="Courier"/>
              </a:rPr>
              <a:t>executeStep</a:t>
            </a:r>
            <a:r>
              <a:rPr lang="en-US" dirty="0">
                <a:latin typeface="Courier"/>
                <a:cs typeface="Courier"/>
              </a:rPr>
              <a:t>(Integer </a:t>
            </a:r>
            <a:r>
              <a:rPr lang="en-US" dirty="0" err="1">
                <a:latin typeface="Courier"/>
                <a:cs typeface="Courier"/>
              </a:rPr>
              <a:t>entityId</a:t>
            </a:r>
            <a:r>
              <a:rPr lang="en-US" dirty="0" smtClean="0">
                <a:latin typeface="Courier"/>
                <a:cs typeface="Courier"/>
              </a:rPr>
              <a:t>, </a:t>
            </a:r>
            <a:r>
              <a:rPr lang="en-US" dirty="0" err="1" smtClean="0">
                <a:latin typeface="Courier"/>
                <a:cs typeface="Courier"/>
              </a:rPr>
              <a:t>MediationStepResult</a:t>
            </a:r>
            <a:r>
              <a:rPr lang="en-US" dirty="0" smtClean="0">
                <a:latin typeface="Courier"/>
                <a:cs typeface="Courier"/>
              </a:rPr>
              <a:t>         result</a:t>
            </a:r>
            <a:r>
              <a:rPr lang="en-US" dirty="0">
                <a:latin typeface="Courier"/>
                <a:cs typeface="Courier"/>
              </a:rPr>
              <a:t>, List&lt;</a:t>
            </a:r>
            <a:r>
              <a:rPr lang="en-US" dirty="0" err="1">
                <a:latin typeface="Courier"/>
                <a:cs typeface="Courier"/>
              </a:rPr>
              <a:t>PricingField</a:t>
            </a:r>
            <a:r>
              <a:rPr lang="en-US" dirty="0">
                <a:latin typeface="Courier"/>
                <a:cs typeface="Courier"/>
              </a:rPr>
              <a:t>&gt; fields)</a:t>
            </a:r>
          </a:p>
        </p:txBody>
      </p:sp>
      <p:sp>
        <p:nvSpPr>
          <p:cNvPr id="26" name="TextBox 25"/>
          <p:cNvSpPr txBox="1"/>
          <p:nvPr/>
        </p:nvSpPr>
        <p:spPr>
          <a:xfrm>
            <a:off x="693941" y="4905534"/>
            <a:ext cx="7319129" cy="923330"/>
          </a:xfrm>
          <a:prstGeom prst="rect">
            <a:avLst/>
          </a:prstGeom>
          <a:noFill/>
        </p:spPr>
        <p:txBody>
          <a:bodyPr wrap="square" rtlCol="0">
            <a:spAutoFit/>
          </a:bodyPr>
          <a:lstStyle/>
          <a:p>
            <a:r>
              <a:rPr lang="en-US" dirty="0" smtClean="0"/>
              <a:t>A Step gets called </a:t>
            </a:r>
            <a:r>
              <a:rPr lang="en-US" dirty="0" err="1" smtClean="0"/>
              <a:t>its‘</a:t>
            </a:r>
            <a:r>
              <a:rPr lang="en-US" dirty="0" err="1" smtClean="0">
                <a:latin typeface="Courier"/>
                <a:cs typeface="Courier"/>
              </a:rPr>
              <a:t>executeStep</a:t>
            </a:r>
            <a:r>
              <a:rPr lang="en-US" dirty="0" smtClean="0"/>
              <a:t>’ method, which receives a ‘</a:t>
            </a:r>
            <a:r>
              <a:rPr lang="en-US" dirty="0" err="1" smtClean="0">
                <a:latin typeface="Courier"/>
                <a:cs typeface="Courier"/>
              </a:rPr>
              <a:t>MediationResult</a:t>
            </a:r>
            <a:r>
              <a:rPr lang="en-US" dirty="0" smtClean="0"/>
              <a:t>’ object. The step goal is to set some of the </a:t>
            </a:r>
            <a:r>
              <a:rPr lang="en-US" dirty="0" err="1" smtClean="0">
                <a:latin typeface="Courier"/>
                <a:cs typeface="Courier"/>
              </a:rPr>
              <a:t>MeidationResult</a:t>
            </a:r>
            <a:r>
              <a:rPr lang="en-US" dirty="0" smtClean="0"/>
              <a:t> attributes.</a:t>
            </a:r>
            <a:endParaRPr lang="en-US" dirty="0"/>
          </a:p>
        </p:txBody>
      </p:sp>
      <p:sp>
        <p:nvSpPr>
          <p:cNvPr id="2" name="Rectangle 1"/>
          <p:cNvSpPr/>
          <p:nvPr/>
        </p:nvSpPr>
        <p:spPr>
          <a:xfrm>
            <a:off x="787653" y="2241765"/>
            <a:ext cx="6819527" cy="2246769"/>
          </a:xfrm>
          <a:prstGeom prst="rect">
            <a:avLst/>
          </a:prstGeom>
        </p:spPr>
        <p:txBody>
          <a:bodyPr wrap="square">
            <a:spAutoFit/>
          </a:bodyPr>
          <a:lstStyle/>
          <a:p>
            <a:r>
              <a:rPr lang="en-US" sz="2000" dirty="0">
                <a:latin typeface="+mn-lt"/>
                <a:cs typeface="Courier"/>
              </a:rPr>
              <a:t>Integer </a:t>
            </a:r>
            <a:r>
              <a:rPr lang="en-US" sz="2000" dirty="0" err="1" smtClean="0">
                <a:latin typeface="+mn-lt"/>
                <a:cs typeface="Courier"/>
              </a:rPr>
              <a:t>entityId</a:t>
            </a:r>
            <a:r>
              <a:rPr lang="en-US" sz="2000" dirty="0" smtClean="0">
                <a:latin typeface="+mn-lt"/>
                <a:cs typeface="Courier"/>
              </a:rPr>
              <a:t>: The company ID this mediation is running for</a:t>
            </a:r>
          </a:p>
          <a:p>
            <a:endParaRPr lang="en-US" sz="2000" dirty="0">
              <a:latin typeface="+mn-lt"/>
              <a:cs typeface="Courier"/>
            </a:endParaRPr>
          </a:p>
          <a:p>
            <a:r>
              <a:rPr lang="en-US" sz="2000" dirty="0" err="1" smtClean="0">
                <a:latin typeface="+mn-lt"/>
                <a:cs typeface="Courier"/>
              </a:rPr>
              <a:t>MediationStepResult</a:t>
            </a:r>
            <a:r>
              <a:rPr lang="en-US" sz="2000" dirty="0" smtClean="0">
                <a:latin typeface="+mn-lt"/>
                <a:cs typeface="Courier"/>
              </a:rPr>
              <a:t> result: The JMR</a:t>
            </a:r>
          </a:p>
          <a:p>
            <a:endParaRPr lang="en-US" sz="2000" dirty="0">
              <a:latin typeface="+mn-lt"/>
              <a:cs typeface="Courier"/>
            </a:endParaRPr>
          </a:p>
          <a:p>
            <a:r>
              <a:rPr lang="en-US" sz="2000" dirty="0" smtClean="0">
                <a:latin typeface="+mn-lt"/>
                <a:cs typeface="Courier"/>
              </a:rPr>
              <a:t>List</a:t>
            </a:r>
            <a:r>
              <a:rPr lang="en-US" sz="2000" dirty="0">
                <a:latin typeface="+mn-lt"/>
                <a:cs typeface="Courier"/>
              </a:rPr>
              <a:t>&lt;</a:t>
            </a:r>
            <a:r>
              <a:rPr lang="en-US" sz="2000" dirty="0" err="1">
                <a:latin typeface="+mn-lt"/>
                <a:cs typeface="Courier"/>
              </a:rPr>
              <a:t>PricingField</a:t>
            </a:r>
            <a:r>
              <a:rPr lang="en-US" sz="2000" dirty="0">
                <a:latin typeface="+mn-lt"/>
                <a:cs typeface="Courier"/>
              </a:rPr>
              <a:t>&gt; </a:t>
            </a:r>
            <a:r>
              <a:rPr lang="en-US" sz="2000" dirty="0" smtClean="0">
                <a:latin typeface="+mn-lt"/>
                <a:cs typeface="Courier"/>
              </a:rPr>
              <a:t>fields: The CDR</a:t>
            </a:r>
          </a:p>
          <a:p>
            <a:endParaRPr lang="en-US" sz="2000" dirty="0">
              <a:latin typeface="+mn-lt"/>
              <a:cs typeface="Courier"/>
            </a:endParaRPr>
          </a:p>
          <a:p>
            <a:r>
              <a:rPr lang="en-US" sz="2000" dirty="0" smtClean="0">
                <a:latin typeface="+mn-lt"/>
                <a:cs typeface="Courier"/>
              </a:rPr>
              <a:t>Return value:  true is OK, false is error</a:t>
            </a:r>
            <a:endParaRPr lang="en-US" sz="2000" dirty="0">
              <a:latin typeface="+mn-lt"/>
            </a:endParaRPr>
          </a:p>
        </p:txBody>
      </p:sp>
    </p:spTree>
    <p:extLst>
      <p:ext uri="{BB962C8B-B14F-4D97-AF65-F5344CB8AC3E}">
        <p14:creationId xmlns:p14="http://schemas.microsoft.com/office/powerpoint/2010/main" val="120453592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Steps Configuration</a:t>
            </a:r>
            <a:endParaRPr lang="en-US" sz="3200" spc="-60" dirty="0">
              <a:solidFill>
                <a:srgbClr val="4F65C4"/>
              </a:solidFill>
              <a:latin typeface="Helvetica"/>
              <a:ea typeface="+mj-ea"/>
              <a:cs typeface="Helvetica"/>
            </a:endParaRPr>
          </a:p>
        </p:txBody>
      </p:sp>
      <p:grpSp>
        <p:nvGrpSpPr>
          <p:cNvPr id="5" name="Group 4"/>
          <p:cNvGrpSpPr/>
          <p:nvPr/>
        </p:nvGrpSpPr>
        <p:grpSpPr>
          <a:xfrm>
            <a:off x="1728308" y="1527273"/>
            <a:ext cx="1414072" cy="3483014"/>
            <a:chOff x="3482804" y="2016482"/>
            <a:chExt cx="1414072" cy="3483014"/>
          </a:xfrm>
        </p:grpSpPr>
        <p:sp>
          <p:nvSpPr>
            <p:cNvPr id="6" name="Preparation 5"/>
            <p:cNvSpPr/>
            <p:nvPr/>
          </p:nvSpPr>
          <p:spPr>
            <a:xfrm>
              <a:off x="3587550" y="2016482"/>
              <a:ext cx="1204580" cy="549949"/>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Guide to account</a:t>
              </a:r>
              <a:endParaRPr lang="en-US" sz="1200" dirty="0">
                <a:solidFill>
                  <a:srgbClr val="000000"/>
                </a:solidFill>
              </a:endParaRPr>
            </a:p>
          </p:txBody>
        </p:sp>
        <p:sp>
          <p:nvSpPr>
            <p:cNvPr id="7" name="Preparation 6"/>
            <p:cNvSpPr/>
            <p:nvPr/>
          </p:nvSpPr>
          <p:spPr>
            <a:xfrm>
              <a:off x="3482804" y="2718831"/>
              <a:ext cx="1414072" cy="549949"/>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Determine date</a:t>
              </a:r>
              <a:endParaRPr lang="en-US" sz="1200" dirty="0">
                <a:solidFill>
                  <a:srgbClr val="000000"/>
                </a:solidFill>
              </a:endParaRPr>
            </a:p>
          </p:txBody>
        </p:sp>
        <p:sp>
          <p:nvSpPr>
            <p:cNvPr id="9" name="Preparation 8"/>
            <p:cNvSpPr/>
            <p:nvPr/>
          </p:nvSpPr>
          <p:spPr>
            <a:xfrm>
              <a:off x="3482804" y="3424817"/>
              <a:ext cx="1414072" cy="549949"/>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Resolve a product</a:t>
              </a:r>
              <a:endParaRPr lang="en-US" sz="1200" dirty="0">
                <a:solidFill>
                  <a:srgbClr val="000000"/>
                </a:solidFill>
              </a:endParaRPr>
            </a:p>
          </p:txBody>
        </p:sp>
        <p:sp>
          <p:nvSpPr>
            <p:cNvPr id="10" name="Preparation 9"/>
            <p:cNvSpPr/>
            <p:nvPr/>
          </p:nvSpPr>
          <p:spPr>
            <a:xfrm>
              <a:off x="3482804" y="4127166"/>
              <a:ext cx="1414072" cy="652157"/>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Resolve the quantity</a:t>
              </a:r>
              <a:endParaRPr lang="en-US" sz="1200" dirty="0">
                <a:solidFill>
                  <a:srgbClr val="000000"/>
                </a:solidFill>
              </a:endParaRPr>
            </a:p>
          </p:txBody>
        </p:sp>
        <p:sp>
          <p:nvSpPr>
            <p:cNvPr id="11" name="Preparation 10"/>
            <p:cNvSpPr/>
            <p:nvPr/>
          </p:nvSpPr>
          <p:spPr>
            <a:xfrm>
              <a:off x="3482804" y="4942634"/>
              <a:ext cx="1414072" cy="556862"/>
            </a:xfrm>
            <a:prstGeom prst="flowChartPreparat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rgbClr val="000000"/>
                  </a:solidFill>
                </a:rPr>
                <a:t>Price it</a:t>
              </a:r>
              <a:endParaRPr lang="en-US" sz="1200" dirty="0">
                <a:solidFill>
                  <a:srgbClr val="000000"/>
                </a:solidFill>
              </a:endParaRPr>
            </a:p>
          </p:txBody>
        </p:sp>
        <p:cxnSp>
          <p:nvCxnSpPr>
            <p:cNvPr id="12" name="Straight Connector 11"/>
            <p:cNvCxnSpPr>
              <a:stCxn id="6" idx="2"/>
              <a:endCxn id="7" idx="0"/>
            </p:cNvCxnSpPr>
            <p:nvPr/>
          </p:nvCxnSpPr>
          <p:spPr>
            <a:xfrm>
              <a:off x="4189840" y="2566431"/>
              <a:ext cx="0" cy="152400"/>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3" name="Straight Connector 12"/>
            <p:cNvCxnSpPr>
              <a:stCxn id="7" idx="2"/>
              <a:endCxn id="9" idx="0"/>
            </p:cNvCxnSpPr>
            <p:nvPr/>
          </p:nvCxnSpPr>
          <p:spPr>
            <a:xfrm>
              <a:off x="4189840" y="3268780"/>
              <a:ext cx="0" cy="156037"/>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4" name="Straight Connector 13"/>
            <p:cNvCxnSpPr>
              <a:stCxn id="9" idx="2"/>
              <a:endCxn id="10" idx="0"/>
            </p:cNvCxnSpPr>
            <p:nvPr/>
          </p:nvCxnSpPr>
          <p:spPr>
            <a:xfrm>
              <a:off x="4189840" y="3974766"/>
              <a:ext cx="0" cy="152400"/>
            </a:xfrm>
            <a:prstGeom prst="line">
              <a:avLst/>
            </a:prstGeom>
          </p:spPr>
          <p:style>
            <a:lnRef idx="2">
              <a:schemeClr val="accent3">
                <a:shade val="50000"/>
              </a:schemeClr>
            </a:lnRef>
            <a:fillRef idx="1">
              <a:schemeClr val="accent3"/>
            </a:fillRef>
            <a:effectRef idx="0">
              <a:schemeClr val="accent3"/>
            </a:effectRef>
            <a:fontRef idx="minor">
              <a:schemeClr val="lt1"/>
            </a:fontRef>
          </p:style>
        </p:cxnSp>
        <p:cxnSp>
          <p:nvCxnSpPr>
            <p:cNvPr id="15" name="Straight Connector 14"/>
            <p:cNvCxnSpPr>
              <a:stCxn id="10" idx="2"/>
              <a:endCxn id="11" idx="0"/>
            </p:cNvCxnSpPr>
            <p:nvPr/>
          </p:nvCxnSpPr>
          <p:spPr>
            <a:xfrm>
              <a:off x="4189840" y="4779323"/>
              <a:ext cx="0" cy="163311"/>
            </a:xfrm>
            <a:prstGeom prst="line">
              <a:avLst/>
            </a:prstGeom>
          </p:spPr>
          <p:style>
            <a:lnRef idx="2">
              <a:schemeClr val="accent3">
                <a:shade val="50000"/>
              </a:schemeClr>
            </a:lnRef>
            <a:fillRef idx="1">
              <a:schemeClr val="accent3"/>
            </a:fillRef>
            <a:effectRef idx="0">
              <a:schemeClr val="accent3"/>
            </a:effectRef>
            <a:fontRef idx="minor">
              <a:schemeClr val="lt1"/>
            </a:fontRef>
          </p:style>
        </p:cxnSp>
      </p:grpSp>
      <p:sp>
        <p:nvSpPr>
          <p:cNvPr id="2" name="Right Arrow 1"/>
          <p:cNvSpPr/>
          <p:nvPr/>
        </p:nvSpPr>
        <p:spPr>
          <a:xfrm>
            <a:off x="3862509" y="2077222"/>
            <a:ext cx="968901" cy="206049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000000"/>
              </a:solidFill>
            </a:endParaRPr>
          </a:p>
        </p:txBody>
      </p:sp>
      <p:sp>
        <p:nvSpPr>
          <p:cNvPr id="3" name="Folded Corner 2"/>
          <p:cNvSpPr/>
          <p:nvPr/>
        </p:nvSpPr>
        <p:spPr>
          <a:xfrm>
            <a:off x="5630098" y="2077222"/>
            <a:ext cx="1990175" cy="192955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Spring Configuration</a:t>
            </a:r>
            <a:endParaRPr lang="en-US" dirty="0">
              <a:solidFill>
                <a:srgbClr val="000000"/>
              </a:solidFill>
            </a:endParaRPr>
          </a:p>
        </p:txBody>
      </p:sp>
      <p:sp>
        <p:nvSpPr>
          <p:cNvPr id="16" name="TextBox 15"/>
          <p:cNvSpPr txBox="1"/>
          <p:nvPr/>
        </p:nvSpPr>
        <p:spPr>
          <a:xfrm>
            <a:off x="5603904" y="4119892"/>
            <a:ext cx="1833057" cy="307777"/>
          </a:xfrm>
          <a:prstGeom prst="rect">
            <a:avLst/>
          </a:prstGeom>
          <a:noFill/>
        </p:spPr>
        <p:txBody>
          <a:bodyPr wrap="square" rtlCol="0">
            <a:spAutoFit/>
          </a:bodyPr>
          <a:lstStyle/>
          <a:p>
            <a:r>
              <a:rPr lang="en-US" sz="1400" dirty="0" smtClean="0">
                <a:solidFill>
                  <a:srgbClr val="000000"/>
                </a:solidFill>
              </a:rPr>
              <a:t>Hadoop-</a:t>
            </a:r>
            <a:r>
              <a:rPr lang="en-US" sz="1400" dirty="0" err="1" smtClean="0">
                <a:solidFill>
                  <a:srgbClr val="000000"/>
                </a:solidFill>
              </a:rPr>
              <a:t>resources.xml</a:t>
            </a:r>
            <a:endParaRPr lang="en-US" sz="1400" dirty="0">
              <a:solidFill>
                <a:srgbClr val="000000"/>
              </a:solidFill>
            </a:endParaRPr>
          </a:p>
        </p:txBody>
      </p:sp>
      <p:sp>
        <p:nvSpPr>
          <p:cNvPr id="17" name="TextBox 16"/>
          <p:cNvSpPr txBox="1"/>
          <p:nvPr/>
        </p:nvSpPr>
        <p:spPr>
          <a:xfrm>
            <a:off x="837968" y="5159049"/>
            <a:ext cx="3024541" cy="584776"/>
          </a:xfrm>
          <a:prstGeom prst="rect">
            <a:avLst/>
          </a:prstGeom>
          <a:noFill/>
        </p:spPr>
        <p:txBody>
          <a:bodyPr wrap="square" rtlCol="0">
            <a:spAutoFit/>
          </a:bodyPr>
          <a:lstStyle/>
          <a:p>
            <a:r>
              <a:rPr lang="en-US" sz="1600" dirty="0" smtClean="0"/>
              <a:t>Each step is a class </a:t>
            </a:r>
            <a:r>
              <a:rPr lang="en-US" sz="1600" dirty="0"/>
              <a:t>that extends </a:t>
            </a:r>
            <a:r>
              <a:rPr lang="en-US" sz="1600" dirty="0">
                <a:latin typeface="Courier"/>
                <a:cs typeface="Courier"/>
              </a:rPr>
              <a:t>AbstractMediationStep </a:t>
            </a:r>
          </a:p>
        </p:txBody>
      </p:sp>
    </p:spTree>
    <p:extLst>
      <p:ext uri="{BB962C8B-B14F-4D97-AF65-F5344CB8AC3E}">
        <p14:creationId xmlns:p14="http://schemas.microsoft.com/office/powerpoint/2010/main" val="398152765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Steps Configuration</a:t>
            </a:r>
            <a:endParaRPr lang="en-US" sz="3200" spc="-60" dirty="0">
              <a:solidFill>
                <a:srgbClr val="4F65C4"/>
              </a:solidFill>
              <a:latin typeface="Helvetica"/>
              <a:ea typeface="+mj-ea"/>
              <a:cs typeface="Helvetica"/>
            </a:endParaRPr>
          </a:p>
        </p:txBody>
      </p:sp>
      <p:sp>
        <p:nvSpPr>
          <p:cNvPr id="8" name="TextBox 7"/>
          <p:cNvSpPr txBox="1"/>
          <p:nvPr/>
        </p:nvSpPr>
        <p:spPr>
          <a:xfrm>
            <a:off x="157119" y="1217745"/>
            <a:ext cx="8759386" cy="4339649"/>
          </a:xfrm>
          <a:prstGeom prst="rect">
            <a:avLst/>
          </a:prstGeom>
          <a:noFill/>
        </p:spPr>
        <p:txBody>
          <a:bodyPr wrap="square" rtlCol="0">
            <a:spAutoFit/>
          </a:bodyPr>
          <a:lstStyle/>
          <a:p>
            <a:r>
              <a:rPr lang="en-US" sz="1200" dirty="0" smtClean="0">
                <a:latin typeface="Courier"/>
                <a:cs typeface="Courier"/>
              </a:rPr>
              <a:t>&lt;</a:t>
            </a:r>
            <a:r>
              <a:rPr lang="en-US" sz="1200" dirty="0">
                <a:latin typeface="Courier"/>
                <a:cs typeface="Courier"/>
              </a:rPr>
              <a:t>bean id="</a:t>
            </a:r>
            <a:r>
              <a:rPr lang="en-US" sz="1200" dirty="0" err="1">
                <a:latin typeface="Courier"/>
                <a:cs typeface="Courier"/>
              </a:rPr>
              <a:t>userLoginResolverStep</a:t>
            </a:r>
            <a:r>
              <a:rPr lang="en-US" sz="1200" dirty="0">
                <a:latin typeface="Courier"/>
                <a:cs typeface="Courier"/>
              </a:rPr>
              <a:t>" </a:t>
            </a:r>
            <a:r>
              <a:rPr lang="en-US" sz="1200" dirty="0" smtClean="0">
                <a:latin typeface="Courier"/>
                <a:cs typeface="Courier"/>
              </a:rPr>
              <a:t>  class</a:t>
            </a:r>
            <a:r>
              <a:rPr lang="en-US" sz="1200" dirty="0">
                <a:latin typeface="Courier"/>
                <a:cs typeface="Courier"/>
              </a:rPr>
              <a:t>="com.sapienter.jbilling.server.mediation.step.user.UserLoginResolutionStep" &gt;</a:t>
            </a:r>
          </a:p>
          <a:p>
            <a:r>
              <a:rPr lang="en-US" sz="1200" dirty="0">
                <a:latin typeface="Courier"/>
                <a:cs typeface="Courier"/>
              </a:rPr>
              <a:t>        &lt;property name="</a:t>
            </a:r>
            <a:r>
              <a:rPr lang="en-US" sz="1200" dirty="0" err="1">
                <a:latin typeface="Courier"/>
                <a:cs typeface="Courier"/>
              </a:rPr>
              <a:t>usernameField</a:t>
            </a:r>
            <a:r>
              <a:rPr lang="en-US" sz="1200" dirty="0">
                <a:latin typeface="Courier"/>
                <a:cs typeface="Courier"/>
              </a:rPr>
              <a:t>" value="</a:t>
            </a:r>
            <a:r>
              <a:rPr lang="en-US" sz="1200" dirty="0" err="1">
                <a:latin typeface="Courier"/>
                <a:cs typeface="Courier"/>
              </a:rPr>
              <a:t>userfield</a:t>
            </a:r>
            <a:r>
              <a:rPr lang="en-US" sz="1200" dirty="0">
                <a:latin typeface="Courier"/>
                <a:cs typeface="Courier"/>
              </a:rPr>
              <a:t>"/&gt;</a:t>
            </a:r>
          </a:p>
          <a:p>
            <a:r>
              <a:rPr lang="en-US" sz="1200" dirty="0" smtClean="0">
                <a:latin typeface="Courier"/>
                <a:cs typeface="Courier"/>
              </a:rPr>
              <a:t>&lt;</a:t>
            </a:r>
            <a:r>
              <a:rPr lang="en-US" sz="1200" dirty="0">
                <a:latin typeface="Courier"/>
                <a:cs typeface="Courier"/>
              </a:rPr>
              <a:t>/bean&gt;</a:t>
            </a:r>
          </a:p>
          <a:p>
            <a:endParaRPr lang="en-US" sz="1200" dirty="0" smtClean="0">
              <a:latin typeface="Courier"/>
              <a:cs typeface="Courier"/>
            </a:endParaRPr>
          </a:p>
          <a:p>
            <a:r>
              <a:rPr lang="en-US" sz="1200" dirty="0" smtClean="0">
                <a:latin typeface="Courier"/>
                <a:cs typeface="Courier"/>
              </a:rPr>
              <a:t>&lt;</a:t>
            </a:r>
            <a:r>
              <a:rPr lang="en-US" sz="1200" dirty="0">
                <a:latin typeface="Courier"/>
                <a:cs typeface="Courier"/>
              </a:rPr>
              <a:t>bean id="</a:t>
            </a:r>
            <a:r>
              <a:rPr lang="en-US" sz="1200" dirty="0" err="1">
                <a:latin typeface="Courier"/>
                <a:cs typeface="Courier"/>
              </a:rPr>
              <a:t>eventDateResolverStep</a:t>
            </a:r>
            <a:r>
              <a:rPr lang="en-US" sz="1200" dirty="0">
                <a:latin typeface="Courier"/>
                <a:cs typeface="Courier"/>
              </a:rPr>
              <a:t>" class="com.sapienter.jbilling.server.mediation.step.eventDate.EventDateResolutionStep" /&gt;</a:t>
            </a:r>
          </a:p>
          <a:p>
            <a:endParaRPr lang="en-US" sz="1200" dirty="0" smtClean="0">
              <a:latin typeface="Courier"/>
              <a:cs typeface="Courier"/>
            </a:endParaRPr>
          </a:p>
          <a:p>
            <a:r>
              <a:rPr lang="en-US" sz="1200" dirty="0" smtClean="0">
                <a:latin typeface="Courier"/>
                <a:cs typeface="Courier"/>
              </a:rPr>
              <a:t>&lt;</a:t>
            </a:r>
            <a:r>
              <a:rPr lang="en-US" sz="1200" dirty="0">
                <a:latin typeface="Courier"/>
                <a:cs typeface="Courier"/>
              </a:rPr>
              <a:t>bean id="</a:t>
            </a:r>
            <a:r>
              <a:rPr lang="en-US" sz="1200" dirty="0" err="1">
                <a:latin typeface="Courier"/>
                <a:cs typeface="Courier"/>
              </a:rPr>
              <a:t>itemResolverStep</a:t>
            </a:r>
            <a:r>
              <a:rPr lang="en-US" sz="1200" dirty="0">
                <a:latin typeface="Courier"/>
                <a:cs typeface="Courier"/>
              </a:rPr>
              <a:t>" class="com.sapienter.jbilling.server.mediation.step.item.ItemResolutionStep" &gt;</a:t>
            </a:r>
          </a:p>
          <a:p>
            <a:r>
              <a:rPr lang="en-US" sz="1200" dirty="0">
                <a:latin typeface="Courier"/>
                <a:cs typeface="Courier"/>
              </a:rPr>
              <a:t>        &lt;property name="</a:t>
            </a:r>
            <a:r>
              <a:rPr lang="en-US" sz="1200" dirty="0" err="1">
                <a:latin typeface="Courier"/>
                <a:cs typeface="Courier"/>
              </a:rPr>
              <a:t>itemId</a:t>
            </a:r>
            <a:r>
              <a:rPr lang="en-US" sz="1200" dirty="0">
                <a:latin typeface="Courier"/>
                <a:cs typeface="Courier"/>
              </a:rPr>
              <a:t>" value="2800" /&gt;</a:t>
            </a:r>
          </a:p>
          <a:p>
            <a:r>
              <a:rPr lang="en-US" sz="1200" dirty="0" smtClean="0">
                <a:latin typeface="Courier"/>
                <a:cs typeface="Courier"/>
              </a:rPr>
              <a:t>&lt;</a:t>
            </a:r>
            <a:r>
              <a:rPr lang="en-US" sz="1200" dirty="0">
                <a:latin typeface="Courier"/>
                <a:cs typeface="Courier"/>
              </a:rPr>
              <a:t>/bean</a:t>
            </a:r>
            <a:r>
              <a:rPr lang="en-US" sz="1200" dirty="0" smtClean="0">
                <a:latin typeface="Courier"/>
                <a:cs typeface="Courier"/>
              </a:rPr>
              <a:t>&gt;</a:t>
            </a:r>
          </a:p>
          <a:p>
            <a:endParaRPr lang="en-US" sz="1200" dirty="0">
              <a:latin typeface="Courier"/>
              <a:cs typeface="Courier"/>
            </a:endParaRPr>
          </a:p>
          <a:p>
            <a:r>
              <a:rPr lang="en-US" sz="1200" dirty="0" smtClean="0">
                <a:latin typeface="Courier"/>
                <a:cs typeface="Courier"/>
              </a:rPr>
              <a:t>&lt;</a:t>
            </a:r>
            <a:r>
              <a:rPr lang="en-US" sz="1200" dirty="0">
                <a:latin typeface="Courier"/>
                <a:cs typeface="Courier"/>
              </a:rPr>
              <a:t>!-- Mapping between mediation steps used in the example mediation task implementation --&gt;</a:t>
            </a:r>
          </a:p>
          <a:p>
            <a:r>
              <a:rPr lang="en-US" sz="1200" dirty="0">
                <a:latin typeface="Courier"/>
                <a:cs typeface="Courier"/>
              </a:rPr>
              <a:t>    &lt;</a:t>
            </a:r>
            <a:r>
              <a:rPr lang="en-US" sz="1200" dirty="0" err="1">
                <a:latin typeface="Courier"/>
                <a:cs typeface="Courier"/>
              </a:rPr>
              <a:t>util:map</a:t>
            </a:r>
            <a:r>
              <a:rPr lang="en-US" sz="1200" dirty="0">
                <a:latin typeface="Courier"/>
                <a:cs typeface="Courier"/>
              </a:rPr>
              <a:t> id="</a:t>
            </a:r>
            <a:r>
              <a:rPr lang="en-US" sz="1200" dirty="0" err="1">
                <a:latin typeface="Courier"/>
                <a:cs typeface="Courier"/>
              </a:rPr>
              <a:t>exampleMediationStepConfig</a:t>
            </a:r>
            <a:r>
              <a:rPr lang="en-US" sz="1200" dirty="0">
                <a:latin typeface="Courier"/>
                <a:cs typeface="Courier"/>
              </a:rPr>
              <a:t>" map-class="</a:t>
            </a:r>
            <a:r>
              <a:rPr lang="en-US" sz="1200" dirty="0" err="1" smtClean="0">
                <a:latin typeface="Courier"/>
                <a:cs typeface="Courier"/>
              </a:rPr>
              <a:t>java.util.LinkedHashMap</a:t>
            </a:r>
            <a:r>
              <a:rPr lang="en-US" sz="1200" dirty="0" smtClean="0">
                <a:latin typeface="Courier"/>
                <a:cs typeface="Courier"/>
              </a:rPr>
              <a:t>”&gt;</a:t>
            </a:r>
            <a:endParaRPr lang="en-US" sz="1200" dirty="0">
              <a:latin typeface="Courier"/>
              <a:cs typeface="Courier"/>
            </a:endParaRPr>
          </a:p>
          <a:p>
            <a:r>
              <a:rPr lang="en-US" sz="1200" dirty="0">
                <a:latin typeface="Courier"/>
                <a:cs typeface="Courier"/>
              </a:rPr>
              <a:t>        &lt;entry key="USER_CURRENCY" value-ref="</a:t>
            </a:r>
            <a:r>
              <a:rPr lang="en-US" sz="1200" dirty="0" err="1">
                <a:latin typeface="Courier"/>
                <a:cs typeface="Courier"/>
              </a:rPr>
              <a:t>userLoginResolverStep</a:t>
            </a:r>
            <a:r>
              <a:rPr lang="en-US" sz="1200" dirty="0">
                <a:latin typeface="Courier"/>
                <a:cs typeface="Courier"/>
              </a:rPr>
              <a:t>" /&gt;</a:t>
            </a:r>
          </a:p>
          <a:p>
            <a:r>
              <a:rPr lang="en-US" sz="1200" dirty="0">
                <a:latin typeface="Courier"/>
                <a:cs typeface="Courier"/>
              </a:rPr>
              <a:t>        &lt;entry key="EVENT_DATE" value-ref="</a:t>
            </a:r>
            <a:r>
              <a:rPr lang="en-US" sz="1200" dirty="0" err="1">
                <a:latin typeface="Courier"/>
                <a:cs typeface="Courier"/>
              </a:rPr>
              <a:t>eventDateResolverStep</a:t>
            </a:r>
            <a:r>
              <a:rPr lang="en-US" sz="1200" dirty="0">
                <a:latin typeface="Courier"/>
                <a:cs typeface="Courier"/>
              </a:rPr>
              <a:t>" /&gt;</a:t>
            </a:r>
          </a:p>
          <a:p>
            <a:r>
              <a:rPr lang="en-US" sz="1200" dirty="0">
                <a:latin typeface="Courier"/>
                <a:cs typeface="Courier"/>
              </a:rPr>
              <a:t>        &lt;entry key="CURRENT_ORDER" value-ref="</a:t>
            </a:r>
            <a:r>
              <a:rPr lang="en-US" sz="1200" dirty="0" err="1">
                <a:latin typeface="Courier"/>
                <a:cs typeface="Courier"/>
              </a:rPr>
              <a:t>currentOrderResolverStep</a:t>
            </a:r>
            <a:r>
              <a:rPr lang="en-US" sz="1200" dirty="0">
                <a:latin typeface="Courier"/>
                <a:cs typeface="Courier"/>
              </a:rPr>
              <a:t>" /&gt;</a:t>
            </a:r>
          </a:p>
          <a:p>
            <a:r>
              <a:rPr lang="en-US" sz="1200" dirty="0">
                <a:latin typeface="Courier"/>
                <a:cs typeface="Courier"/>
              </a:rPr>
              <a:t>        &lt;entry key="ORDER_LINE_ITEM" value-ref="</a:t>
            </a:r>
            <a:r>
              <a:rPr lang="en-US" sz="1200" dirty="0" err="1">
                <a:latin typeface="Courier"/>
                <a:cs typeface="Courier"/>
              </a:rPr>
              <a:t>itemResolverStep</a:t>
            </a:r>
            <a:r>
              <a:rPr lang="en-US" sz="1200" dirty="0">
                <a:latin typeface="Courier"/>
                <a:cs typeface="Courier"/>
              </a:rPr>
              <a:t>" /&gt;</a:t>
            </a:r>
          </a:p>
          <a:p>
            <a:r>
              <a:rPr lang="en-US" sz="1200" dirty="0">
                <a:latin typeface="Courier"/>
                <a:cs typeface="Courier"/>
              </a:rPr>
              <a:t>        &lt;entry key="PRICING" value-ref="</a:t>
            </a:r>
            <a:r>
              <a:rPr lang="en-US" sz="1200" dirty="0" err="1">
                <a:latin typeface="Courier"/>
                <a:cs typeface="Courier"/>
              </a:rPr>
              <a:t>pricingResolverStep</a:t>
            </a:r>
            <a:r>
              <a:rPr lang="en-US" sz="1200" dirty="0">
                <a:latin typeface="Courier"/>
                <a:cs typeface="Courier"/>
              </a:rPr>
              <a:t>" /&gt;</a:t>
            </a:r>
          </a:p>
          <a:p>
            <a:r>
              <a:rPr lang="en-US" sz="1200" dirty="0">
                <a:latin typeface="Courier"/>
                <a:cs typeface="Courier"/>
              </a:rPr>
              <a:t>        &lt;entry key="ITEM_MANAGEMENT" value-ref="</a:t>
            </a:r>
            <a:r>
              <a:rPr lang="en-US" sz="1200" dirty="0" err="1">
                <a:latin typeface="Courier"/>
                <a:cs typeface="Courier"/>
              </a:rPr>
              <a:t>itemManagementStep</a:t>
            </a:r>
            <a:r>
              <a:rPr lang="en-US" sz="1200" dirty="0">
                <a:latin typeface="Courier"/>
                <a:cs typeface="Courier"/>
              </a:rPr>
              <a:t>" /&gt;</a:t>
            </a:r>
          </a:p>
          <a:p>
            <a:r>
              <a:rPr lang="en-US" sz="1200" dirty="0">
                <a:latin typeface="Courier"/>
                <a:cs typeface="Courier"/>
              </a:rPr>
              <a:t>        &lt;entry key="DIFF_MANAGEMENT" value-ref="</a:t>
            </a:r>
            <a:r>
              <a:rPr lang="en-US" sz="1200" dirty="0" err="1">
                <a:latin typeface="Courier"/>
                <a:cs typeface="Courier"/>
              </a:rPr>
              <a:t>oderDiffManagementStep</a:t>
            </a:r>
            <a:r>
              <a:rPr lang="en-US" sz="1200" dirty="0">
                <a:latin typeface="Courier"/>
                <a:cs typeface="Courier"/>
              </a:rPr>
              <a:t>" /&gt;</a:t>
            </a:r>
          </a:p>
          <a:p>
            <a:r>
              <a:rPr lang="en-US" sz="1200" dirty="0">
                <a:latin typeface="Courier"/>
                <a:cs typeface="Courier"/>
              </a:rPr>
              <a:t>    &lt;/</a:t>
            </a:r>
            <a:r>
              <a:rPr lang="en-US" sz="1200" dirty="0" err="1">
                <a:latin typeface="Courier"/>
                <a:cs typeface="Courier"/>
              </a:rPr>
              <a:t>util:map</a:t>
            </a:r>
            <a:r>
              <a:rPr lang="en-US" sz="1200" dirty="0">
                <a:latin typeface="Courier"/>
                <a:cs typeface="Courier"/>
              </a:rPr>
              <a:t>&gt;</a:t>
            </a:r>
          </a:p>
        </p:txBody>
      </p:sp>
    </p:spTree>
    <p:extLst>
      <p:ext uri="{BB962C8B-B14F-4D97-AF65-F5344CB8AC3E}">
        <p14:creationId xmlns:p14="http://schemas.microsoft.com/office/powerpoint/2010/main" val="336793530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Example</a:t>
            </a:r>
            <a:endParaRPr lang="en-US" sz="3200" spc="-60" dirty="0">
              <a:solidFill>
                <a:srgbClr val="4F65C4"/>
              </a:solidFill>
              <a:latin typeface="Helvetica"/>
              <a:ea typeface="+mj-ea"/>
              <a:cs typeface="Helvetica"/>
            </a:endParaRPr>
          </a:p>
        </p:txBody>
      </p:sp>
      <p:sp>
        <p:nvSpPr>
          <p:cNvPr id="2" name="TextBox 1"/>
          <p:cNvSpPr txBox="1"/>
          <p:nvPr/>
        </p:nvSpPr>
        <p:spPr>
          <a:xfrm>
            <a:off x="634508" y="1296309"/>
            <a:ext cx="7620273" cy="461665"/>
          </a:xfrm>
          <a:prstGeom prst="rect">
            <a:avLst/>
          </a:prstGeom>
          <a:noFill/>
        </p:spPr>
        <p:txBody>
          <a:bodyPr wrap="square" rtlCol="0">
            <a:spAutoFit/>
          </a:bodyPr>
          <a:lstStyle/>
          <a:p>
            <a:pPr algn="ctr"/>
            <a:r>
              <a:rPr lang="en-US" sz="2400" b="1" dirty="0" smtClean="0"/>
              <a:t>Process 200,000 asterisk CDRs in Amazon EC2 instances </a:t>
            </a:r>
            <a:endParaRPr lang="en-US" sz="2400" b="1" dirty="0"/>
          </a:p>
        </p:txBody>
      </p:sp>
      <p:sp>
        <p:nvSpPr>
          <p:cNvPr id="3" name="TextBox 2"/>
          <p:cNvSpPr txBox="1"/>
          <p:nvPr/>
        </p:nvSpPr>
        <p:spPr>
          <a:xfrm>
            <a:off x="733217" y="2422397"/>
            <a:ext cx="1977081" cy="1754327"/>
          </a:xfrm>
          <a:prstGeom prst="rect">
            <a:avLst/>
          </a:prstGeom>
          <a:noFill/>
          <a:ln>
            <a:solidFill>
              <a:schemeClr val="bg1">
                <a:lumMod val="65000"/>
              </a:schemeClr>
            </a:solidFill>
          </a:ln>
        </p:spPr>
        <p:txBody>
          <a:bodyPr wrap="square" rtlCol="0">
            <a:spAutoFit/>
          </a:bodyPr>
          <a:lstStyle/>
          <a:p>
            <a:r>
              <a:rPr lang="en-US" u="sng" dirty="0" smtClean="0"/>
              <a:t>jBilling server</a:t>
            </a:r>
          </a:p>
          <a:p>
            <a:endParaRPr lang="en-US" u="sng" dirty="0" smtClean="0"/>
          </a:p>
          <a:p>
            <a:r>
              <a:rPr lang="en-US" dirty="0" smtClean="0"/>
              <a:t>Type: m3.xlarge</a:t>
            </a:r>
          </a:p>
          <a:p>
            <a:r>
              <a:rPr lang="en-US" dirty="0" smtClean="0"/>
              <a:t>Cores: 4</a:t>
            </a:r>
          </a:p>
          <a:p>
            <a:r>
              <a:rPr lang="en-US" dirty="0" smtClean="0"/>
              <a:t>RAM: 16GB</a:t>
            </a:r>
            <a:endParaRPr lang="en-US" dirty="0"/>
          </a:p>
          <a:p>
            <a:endParaRPr lang="en-US" dirty="0"/>
          </a:p>
        </p:txBody>
      </p:sp>
      <p:sp>
        <p:nvSpPr>
          <p:cNvPr id="6" name="TextBox 5"/>
          <p:cNvSpPr txBox="1"/>
          <p:nvPr/>
        </p:nvSpPr>
        <p:spPr>
          <a:xfrm>
            <a:off x="3510812" y="2417669"/>
            <a:ext cx="1977081" cy="1754327"/>
          </a:xfrm>
          <a:prstGeom prst="rect">
            <a:avLst/>
          </a:prstGeom>
          <a:noFill/>
          <a:ln>
            <a:solidFill>
              <a:schemeClr val="bg1">
                <a:lumMod val="65000"/>
              </a:schemeClr>
            </a:solidFill>
          </a:ln>
        </p:spPr>
        <p:txBody>
          <a:bodyPr wrap="square" rtlCol="0">
            <a:spAutoFit/>
          </a:bodyPr>
          <a:lstStyle/>
          <a:p>
            <a:r>
              <a:rPr lang="en-US" u="sng" dirty="0" smtClean="0"/>
              <a:t>Mediation server</a:t>
            </a:r>
          </a:p>
          <a:p>
            <a:endParaRPr lang="en-US" u="sng" dirty="0" smtClean="0"/>
          </a:p>
          <a:p>
            <a:r>
              <a:rPr lang="en-US" dirty="0" smtClean="0"/>
              <a:t>Type: cc2.8xlarge Cores: 32</a:t>
            </a:r>
          </a:p>
          <a:p>
            <a:r>
              <a:rPr lang="en-US" dirty="0" smtClean="0"/>
              <a:t>RAM: 60GB</a:t>
            </a:r>
            <a:endParaRPr lang="en-US" dirty="0"/>
          </a:p>
          <a:p>
            <a:endParaRPr lang="en-US" dirty="0"/>
          </a:p>
        </p:txBody>
      </p:sp>
      <p:sp>
        <p:nvSpPr>
          <p:cNvPr id="7" name="TextBox 6"/>
          <p:cNvSpPr txBox="1"/>
          <p:nvPr/>
        </p:nvSpPr>
        <p:spPr>
          <a:xfrm>
            <a:off x="6288407" y="2417669"/>
            <a:ext cx="1977081" cy="1754327"/>
          </a:xfrm>
          <a:prstGeom prst="rect">
            <a:avLst/>
          </a:prstGeom>
          <a:noFill/>
          <a:ln>
            <a:solidFill>
              <a:schemeClr val="bg1">
                <a:lumMod val="65000"/>
              </a:schemeClr>
            </a:solidFill>
          </a:ln>
        </p:spPr>
        <p:txBody>
          <a:bodyPr wrap="square" rtlCol="0">
            <a:spAutoFit/>
          </a:bodyPr>
          <a:lstStyle/>
          <a:p>
            <a:r>
              <a:rPr lang="en-US" u="sng" dirty="0" err="1" smtClean="0"/>
              <a:t>Postgres</a:t>
            </a:r>
            <a:r>
              <a:rPr lang="en-US" u="sng" dirty="0" smtClean="0"/>
              <a:t> server</a:t>
            </a:r>
          </a:p>
          <a:p>
            <a:endParaRPr lang="en-US" u="sng" dirty="0" smtClean="0"/>
          </a:p>
          <a:p>
            <a:r>
              <a:rPr lang="en-US" dirty="0" smtClean="0"/>
              <a:t>Type: hi1.4xlarge Cores: 16</a:t>
            </a:r>
          </a:p>
          <a:p>
            <a:r>
              <a:rPr lang="en-US" dirty="0" smtClean="0"/>
              <a:t>RAM: 60GB</a:t>
            </a:r>
            <a:endParaRPr lang="en-US" dirty="0"/>
          </a:p>
          <a:p>
            <a:endParaRPr lang="en-US" dirty="0"/>
          </a:p>
        </p:txBody>
      </p:sp>
      <p:cxnSp>
        <p:nvCxnSpPr>
          <p:cNvPr id="9" name="Straight Connector 8"/>
          <p:cNvCxnSpPr>
            <a:stCxn id="6" idx="3"/>
            <a:endCxn id="7" idx="1"/>
          </p:cNvCxnSpPr>
          <p:nvPr/>
        </p:nvCxnSpPr>
        <p:spPr>
          <a:xfrm>
            <a:off x="5487893" y="3294833"/>
            <a:ext cx="80051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5296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Results</a:t>
            </a:r>
            <a:endParaRPr lang="en-US" sz="3200" spc="-60" dirty="0">
              <a:solidFill>
                <a:srgbClr val="4F65C4"/>
              </a:solidFill>
              <a:latin typeface="Helvetica"/>
              <a:ea typeface="+mj-ea"/>
              <a:cs typeface="Helvetica"/>
            </a:endParaRPr>
          </a:p>
        </p:txBody>
      </p:sp>
      <p:sp>
        <p:nvSpPr>
          <p:cNvPr id="2" name="TextBox 1"/>
          <p:cNvSpPr txBox="1"/>
          <p:nvPr/>
        </p:nvSpPr>
        <p:spPr>
          <a:xfrm>
            <a:off x="634508" y="1296309"/>
            <a:ext cx="7620273" cy="461665"/>
          </a:xfrm>
          <a:prstGeom prst="rect">
            <a:avLst/>
          </a:prstGeom>
          <a:noFill/>
        </p:spPr>
        <p:txBody>
          <a:bodyPr wrap="square" rtlCol="0">
            <a:spAutoFit/>
          </a:bodyPr>
          <a:lstStyle/>
          <a:p>
            <a:pPr algn="ctr"/>
            <a:r>
              <a:rPr lang="en-US" sz="2400" b="1" dirty="0" smtClean="0"/>
              <a:t>Process 200,000 asterisk CDRs in Amazon EC2 instances </a:t>
            </a:r>
            <a:endParaRPr lang="en-US" sz="2400" b="1" dirty="0"/>
          </a:p>
        </p:txBody>
      </p:sp>
      <p:sp>
        <p:nvSpPr>
          <p:cNvPr id="5" name="TextBox 4"/>
          <p:cNvSpPr txBox="1"/>
          <p:nvPr/>
        </p:nvSpPr>
        <p:spPr>
          <a:xfrm>
            <a:off x="634508" y="2278361"/>
            <a:ext cx="3430432" cy="3139321"/>
          </a:xfrm>
          <a:prstGeom prst="rect">
            <a:avLst/>
          </a:prstGeom>
          <a:noFill/>
        </p:spPr>
        <p:txBody>
          <a:bodyPr wrap="square" rtlCol="0">
            <a:spAutoFit/>
          </a:bodyPr>
          <a:lstStyle/>
          <a:p>
            <a:pPr marL="285750" indent="-285750">
              <a:buFont typeface="Arial"/>
              <a:buChar char="•"/>
            </a:pPr>
            <a:r>
              <a:rPr lang="en-US" dirty="0" smtClean="0"/>
              <a:t>50 </a:t>
            </a:r>
            <a:r>
              <a:rPr lang="en-US" dirty="0"/>
              <a:t>mappers + 50 reducer + 100K CDRs will clock at </a:t>
            </a:r>
            <a:r>
              <a:rPr lang="en-US" b="1" dirty="0"/>
              <a:t>280</a:t>
            </a:r>
            <a:r>
              <a:rPr lang="en-US" dirty="0"/>
              <a:t> CDR/s, </a:t>
            </a:r>
            <a:r>
              <a:rPr lang="en-US" dirty="0" smtClean="0"/>
              <a:t>(5</a:t>
            </a:r>
            <a:r>
              <a:rPr lang="en-US" dirty="0"/>
              <a:t>:</a:t>
            </a:r>
            <a:r>
              <a:rPr lang="en-US" dirty="0" smtClean="0"/>
              <a:t>30mins)</a:t>
            </a:r>
          </a:p>
          <a:p>
            <a:pPr marL="285750" indent="-285750">
              <a:buFont typeface="Arial"/>
              <a:buChar char="•"/>
            </a:pPr>
            <a:endParaRPr lang="en-US" dirty="0"/>
          </a:p>
          <a:p>
            <a:pPr marL="285750" indent="-285750">
              <a:buFont typeface="Arial"/>
              <a:buChar char="•"/>
            </a:pPr>
            <a:r>
              <a:rPr lang="en-US" dirty="0" smtClean="0"/>
              <a:t>50 </a:t>
            </a:r>
            <a:r>
              <a:rPr lang="en-US" dirty="0"/>
              <a:t>mappers + 50 reducer + 200K CDRs will clock at </a:t>
            </a:r>
            <a:r>
              <a:rPr lang="en-US" b="1" dirty="0"/>
              <a:t>380</a:t>
            </a:r>
            <a:r>
              <a:rPr lang="en-US" dirty="0"/>
              <a:t> CDR/s, </a:t>
            </a:r>
            <a:r>
              <a:rPr lang="en-US" dirty="0" smtClean="0"/>
              <a:t>(8</a:t>
            </a:r>
            <a:r>
              <a:rPr lang="en-US" dirty="0"/>
              <a:t>:</a:t>
            </a:r>
            <a:r>
              <a:rPr lang="en-US" dirty="0" smtClean="0"/>
              <a:t>45mins)</a:t>
            </a:r>
          </a:p>
          <a:p>
            <a:pPr marL="285750" indent="-285750">
              <a:buFont typeface="Arial"/>
              <a:buChar char="•"/>
            </a:pPr>
            <a:endParaRPr lang="en-US" dirty="0"/>
          </a:p>
          <a:p>
            <a:pPr marL="285750" indent="-285750">
              <a:buFont typeface="Arial"/>
              <a:buChar char="•"/>
            </a:pPr>
            <a:r>
              <a:rPr lang="en-US" dirty="0" smtClean="0"/>
              <a:t>50 </a:t>
            </a:r>
            <a:r>
              <a:rPr lang="en-US" dirty="0"/>
              <a:t>mappers + 60 reducer + 1M CDRs will clock at </a:t>
            </a:r>
            <a:r>
              <a:rPr lang="en-US" b="1" dirty="0"/>
              <a:t>490</a:t>
            </a:r>
            <a:r>
              <a:rPr lang="en-US" dirty="0"/>
              <a:t> CDR/s, </a:t>
            </a:r>
            <a:r>
              <a:rPr lang="en-US" dirty="0" smtClean="0"/>
              <a:t>(34min)</a:t>
            </a:r>
            <a:endParaRPr lang="en-US" dirty="0"/>
          </a:p>
        </p:txBody>
      </p:sp>
      <p:sp>
        <p:nvSpPr>
          <p:cNvPr id="8" name="TextBox 7"/>
          <p:cNvSpPr txBox="1"/>
          <p:nvPr/>
        </p:nvSpPr>
        <p:spPr>
          <a:xfrm>
            <a:off x="4078033" y="2566430"/>
            <a:ext cx="4176748" cy="1477328"/>
          </a:xfrm>
          <a:prstGeom prst="rect">
            <a:avLst/>
          </a:prstGeom>
          <a:noFill/>
          <a:ln>
            <a:solidFill>
              <a:schemeClr val="bg1">
                <a:lumMod val="75000"/>
              </a:schemeClr>
            </a:solidFill>
          </a:ln>
        </p:spPr>
        <p:txBody>
          <a:bodyPr wrap="square" rtlCol="0">
            <a:spAutoFit/>
          </a:bodyPr>
          <a:lstStyle/>
          <a:p>
            <a:r>
              <a:rPr lang="en-US" dirty="0"/>
              <a:t>Both mapper and reducer have a fixed cost for start-up and that is somewhere from 40 to 50 seconds. This is because of the full spring context initialization which includes hibernate, caching etc.</a:t>
            </a:r>
          </a:p>
        </p:txBody>
      </p:sp>
      <p:sp>
        <p:nvSpPr>
          <p:cNvPr id="10" name="TextBox 9"/>
          <p:cNvSpPr txBox="1"/>
          <p:nvPr/>
        </p:nvSpPr>
        <p:spPr>
          <a:xfrm>
            <a:off x="4800505" y="4586685"/>
            <a:ext cx="4176748" cy="646331"/>
          </a:xfrm>
          <a:prstGeom prst="rect">
            <a:avLst/>
          </a:prstGeom>
          <a:noFill/>
          <a:ln>
            <a:solidFill>
              <a:schemeClr val="bg1">
                <a:lumMod val="75000"/>
              </a:schemeClr>
            </a:solidFill>
          </a:ln>
        </p:spPr>
        <p:txBody>
          <a:bodyPr wrap="square" rtlCol="0">
            <a:spAutoFit/>
          </a:bodyPr>
          <a:lstStyle/>
          <a:p>
            <a:r>
              <a:rPr lang="en-US" dirty="0" smtClean="0"/>
              <a:t>The DB starts with a cold cache. This has a grater impact on EC2, which has slow IO.</a:t>
            </a:r>
            <a:endParaRPr lang="en-US" dirty="0"/>
          </a:p>
        </p:txBody>
      </p:sp>
    </p:spTree>
    <p:extLst>
      <p:ext uri="{BB962C8B-B14F-4D97-AF65-F5344CB8AC3E}">
        <p14:creationId xmlns:p14="http://schemas.microsoft.com/office/powerpoint/2010/main" val="16772190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Results</a:t>
            </a:r>
            <a:endParaRPr lang="en-US" sz="3200" spc="-60" dirty="0">
              <a:solidFill>
                <a:srgbClr val="4F65C4"/>
              </a:solidFill>
              <a:latin typeface="Helvetica"/>
              <a:ea typeface="+mj-ea"/>
              <a:cs typeface="Helvetica"/>
            </a:endParaRPr>
          </a:p>
        </p:txBody>
      </p:sp>
      <p:sp>
        <p:nvSpPr>
          <p:cNvPr id="2" name="TextBox 1"/>
          <p:cNvSpPr txBox="1"/>
          <p:nvPr/>
        </p:nvSpPr>
        <p:spPr>
          <a:xfrm>
            <a:off x="634508" y="1296309"/>
            <a:ext cx="7620273" cy="461665"/>
          </a:xfrm>
          <a:prstGeom prst="rect">
            <a:avLst/>
          </a:prstGeom>
          <a:noFill/>
        </p:spPr>
        <p:txBody>
          <a:bodyPr wrap="square" rtlCol="0">
            <a:spAutoFit/>
          </a:bodyPr>
          <a:lstStyle/>
          <a:p>
            <a:pPr algn="ctr"/>
            <a:r>
              <a:rPr lang="en-US" sz="2400" b="1" dirty="0" smtClean="0"/>
              <a:t>Process 200,000 asterisk CDRs in Amazon EC2 instances </a:t>
            </a:r>
            <a:endParaRPr lang="en-US" sz="2400" b="1" dirty="0"/>
          </a:p>
        </p:txBody>
      </p:sp>
      <p:sp>
        <p:nvSpPr>
          <p:cNvPr id="5" name="TextBox 4"/>
          <p:cNvSpPr txBox="1"/>
          <p:nvPr/>
        </p:nvSpPr>
        <p:spPr>
          <a:xfrm>
            <a:off x="634508" y="2278361"/>
            <a:ext cx="3430432" cy="3416320"/>
          </a:xfrm>
          <a:prstGeom prst="rect">
            <a:avLst/>
          </a:prstGeom>
          <a:noFill/>
        </p:spPr>
        <p:txBody>
          <a:bodyPr wrap="square" rtlCol="0">
            <a:spAutoFit/>
          </a:bodyPr>
          <a:lstStyle/>
          <a:p>
            <a:pPr marL="285750" indent="-285750">
              <a:buFont typeface="Arial"/>
              <a:buChar char="•"/>
            </a:pPr>
            <a:r>
              <a:rPr lang="en-US" dirty="0" smtClean="0"/>
              <a:t>We get about 15 CDR/sec per </a:t>
            </a:r>
            <a:r>
              <a:rPr lang="en-US" dirty="0" err="1" smtClean="0"/>
              <a:t>vCPU</a:t>
            </a:r>
            <a:endParaRPr lang="en-US" dirty="0" smtClean="0"/>
          </a:p>
          <a:p>
            <a:pPr marL="285750" indent="-285750">
              <a:buFont typeface="Arial"/>
              <a:buChar char="•"/>
            </a:pPr>
            <a:endParaRPr lang="en-US" dirty="0"/>
          </a:p>
          <a:p>
            <a:pPr marL="285750" indent="-285750">
              <a:buFont typeface="Arial"/>
              <a:buChar char="•"/>
            </a:pPr>
            <a:r>
              <a:rPr lang="en-US" dirty="0" smtClean="0"/>
              <a:t>We get about 30 CDR/sec per physical core</a:t>
            </a:r>
          </a:p>
          <a:p>
            <a:pPr marL="285750" indent="-285750">
              <a:buFont typeface="Arial"/>
              <a:buChar char="•"/>
            </a:pPr>
            <a:endParaRPr lang="en-US" dirty="0"/>
          </a:p>
          <a:p>
            <a:pPr marL="285750" indent="-285750">
              <a:buFont typeface="Arial"/>
              <a:buChar char="•"/>
            </a:pPr>
            <a:r>
              <a:rPr lang="en-US" dirty="0" smtClean="0"/>
              <a:t>EC2 VMs cost:</a:t>
            </a:r>
            <a:br>
              <a:rPr lang="en-US" dirty="0" smtClean="0"/>
            </a:br>
            <a:r>
              <a:rPr lang="en-US" dirty="0" smtClean="0"/>
              <a:t>Mediation: 0.904 per hour</a:t>
            </a:r>
            <a:br>
              <a:rPr lang="en-US" dirty="0" smtClean="0"/>
            </a:br>
            <a:r>
              <a:rPr lang="en-US" dirty="0" smtClean="0"/>
              <a:t>DB: 1.477 per hour</a:t>
            </a:r>
            <a:br>
              <a:rPr lang="en-US" dirty="0" smtClean="0"/>
            </a:br>
            <a:r>
              <a:rPr lang="en-US" dirty="0" smtClean="0"/>
              <a:t/>
            </a:r>
            <a:br>
              <a:rPr lang="en-US" dirty="0" smtClean="0"/>
            </a:br>
            <a:r>
              <a:rPr lang="en-US" dirty="0" smtClean="0"/>
              <a:t/>
            </a:r>
            <a:br>
              <a:rPr lang="en-US" dirty="0" smtClean="0"/>
            </a:br>
            <a:endParaRPr lang="en-US" dirty="0" smtClean="0"/>
          </a:p>
        </p:txBody>
      </p:sp>
      <p:sp>
        <p:nvSpPr>
          <p:cNvPr id="8" name="TextBox 7"/>
          <p:cNvSpPr txBox="1"/>
          <p:nvPr/>
        </p:nvSpPr>
        <p:spPr>
          <a:xfrm>
            <a:off x="4078033" y="2566430"/>
            <a:ext cx="4176748" cy="369332"/>
          </a:xfrm>
          <a:prstGeom prst="rect">
            <a:avLst/>
          </a:prstGeom>
          <a:noFill/>
          <a:ln>
            <a:solidFill>
              <a:schemeClr val="bg1">
                <a:lumMod val="75000"/>
              </a:schemeClr>
            </a:solidFill>
          </a:ln>
        </p:spPr>
        <p:txBody>
          <a:bodyPr wrap="square" rtlCol="0">
            <a:spAutoFit/>
          </a:bodyPr>
          <a:lstStyle/>
          <a:p>
            <a:r>
              <a:rPr lang="en-US" dirty="0"/>
              <a:t>500 CDRs per second = 1.8M per </a:t>
            </a:r>
            <a:r>
              <a:rPr lang="en-US" dirty="0" smtClean="0"/>
              <a:t>hour</a:t>
            </a:r>
            <a:endParaRPr lang="en-US" dirty="0"/>
          </a:p>
        </p:txBody>
      </p:sp>
      <p:sp>
        <p:nvSpPr>
          <p:cNvPr id="3" name="Rectangle 2"/>
          <p:cNvSpPr/>
          <p:nvPr/>
        </p:nvSpPr>
        <p:spPr>
          <a:xfrm>
            <a:off x="228617" y="5014866"/>
            <a:ext cx="8647808"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Cost: $1.32 for 1 million CDRs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400967110"/>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Conclusion: jBilling Mediation 3.0</a:t>
            </a:r>
            <a:endParaRPr lang="en-US" sz="3200" spc="-60" dirty="0">
              <a:solidFill>
                <a:srgbClr val="4F65C4"/>
              </a:solidFill>
              <a:latin typeface="Helvetica"/>
              <a:ea typeface="+mj-ea"/>
              <a:cs typeface="Helvetica"/>
            </a:endParaRPr>
          </a:p>
        </p:txBody>
      </p:sp>
      <p:sp>
        <p:nvSpPr>
          <p:cNvPr id="5" name="TextBox 4"/>
          <p:cNvSpPr txBox="1"/>
          <p:nvPr/>
        </p:nvSpPr>
        <p:spPr>
          <a:xfrm>
            <a:off x="634508" y="1741505"/>
            <a:ext cx="7620273" cy="4093428"/>
          </a:xfrm>
          <a:prstGeom prst="rect">
            <a:avLst/>
          </a:prstGeom>
          <a:noFill/>
        </p:spPr>
        <p:txBody>
          <a:bodyPr wrap="square" rtlCol="0">
            <a:spAutoFit/>
          </a:bodyPr>
          <a:lstStyle/>
          <a:p>
            <a:pPr marL="285750" indent="-285750">
              <a:buFont typeface="Arial"/>
              <a:buChar char="•"/>
            </a:pPr>
            <a:r>
              <a:rPr lang="en-US" sz="2000" dirty="0" smtClean="0"/>
              <a:t>Horizontal scalability</a:t>
            </a:r>
            <a:br>
              <a:rPr lang="en-US" sz="2000" dirty="0" smtClean="0"/>
            </a:br>
            <a:endParaRPr lang="en-US" sz="2000" dirty="0" smtClean="0"/>
          </a:p>
          <a:p>
            <a:pPr marL="285750" indent="-285750">
              <a:buFont typeface="Arial"/>
              <a:buChar char="•"/>
            </a:pPr>
            <a:r>
              <a:rPr lang="en-US" sz="2000" dirty="0" smtClean="0"/>
              <a:t>Virtually unlimited speed: tens of thousands of CDRs per second is possible</a:t>
            </a:r>
            <a:br>
              <a:rPr lang="en-US" sz="2000" dirty="0" smtClean="0"/>
            </a:br>
            <a:endParaRPr lang="en-US" sz="2000" dirty="0" smtClean="0"/>
          </a:p>
          <a:p>
            <a:pPr marL="285750" indent="-285750">
              <a:buFont typeface="Arial"/>
              <a:buChar char="•"/>
            </a:pPr>
            <a:r>
              <a:rPr lang="en-US" sz="2000" dirty="0" smtClean="0"/>
              <a:t>Implementation of mediation is limited to development of Step objects</a:t>
            </a:r>
            <a:br>
              <a:rPr lang="en-US" sz="2000" dirty="0" smtClean="0"/>
            </a:br>
            <a:endParaRPr lang="en-US" sz="2000" dirty="0" smtClean="0"/>
          </a:p>
          <a:p>
            <a:pPr marL="285750" indent="-285750">
              <a:buFont typeface="Arial"/>
              <a:buChar char="•"/>
            </a:pPr>
            <a:r>
              <a:rPr lang="en-US" sz="2000" dirty="0" smtClean="0"/>
              <a:t>The Steps developer does not deal with the  complexity of parallel processing.</a:t>
            </a:r>
            <a:br>
              <a:rPr lang="en-US" sz="2000" dirty="0" smtClean="0"/>
            </a:br>
            <a:endParaRPr lang="en-US" sz="2000" dirty="0" smtClean="0"/>
          </a:p>
          <a:p>
            <a:pPr marL="285750" indent="-285750">
              <a:buFont typeface="Arial"/>
              <a:buChar char="•"/>
            </a:pPr>
            <a:r>
              <a:rPr lang="en-US" sz="2000" dirty="0" smtClean="0"/>
              <a:t>Hadoop and EC2 work very well together and provide very cost effective high volume CDR processing.</a:t>
            </a:r>
          </a:p>
        </p:txBody>
      </p:sp>
    </p:spTree>
    <p:extLst>
      <p:ext uri="{BB962C8B-B14F-4D97-AF65-F5344CB8AC3E}">
        <p14:creationId xmlns:p14="http://schemas.microsoft.com/office/powerpoint/2010/main" val="3740734321"/>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Thanks!</a:t>
            </a:r>
            <a:endParaRPr lang="en-US" sz="3200" spc="-60" dirty="0">
              <a:solidFill>
                <a:srgbClr val="4F65C4"/>
              </a:solidFill>
              <a:latin typeface="Helvetica"/>
              <a:ea typeface="+mj-ea"/>
              <a:cs typeface="Helvetica"/>
            </a:endParaRPr>
          </a:p>
        </p:txBody>
      </p:sp>
      <p:sp>
        <p:nvSpPr>
          <p:cNvPr id="5" name="TextBox 4"/>
          <p:cNvSpPr txBox="1"/>
          <p:nvPr/>
        </p:nvSpPr>
        <p:spPr>
          <a:xfrm>
            <a:off x="2951452" y="1741504"/>
            <a:ext cx="2063264" cy="2554545"/>
          </a:xfrm>
          <a:prstGeom prst="rect">
            <a:avLst/>
          </a:prstGeom>
          <a:noFill/>
        </p:spPr>
        <p:txBody>
          <a:bodyPr wrap="square" rtlCol="0">
            <a:spAutoFit/>
          </a:bodyPr>
          <a:lstStyle/>
          <a:p>
            <a:pPr algn="ctr"/>
            <a:r>
              <a:rPr lang="en-US" sz="3200" dirty="0" err="1" smtClean="0"/>
              <a:t>Vlade</a:t>
            </a:r>
            <a:r>
              <a:rPr lang="en-US" sz="3200" dirty="0" smtClean="0"/>
              <a:t/>
            </a:r>
            <a:br>
              <a:rPr lang="en-US" sz="3200" dirty="0" smtClean="0"/>
            </a:br>
            <a:endParaRPr lang="en-US" sz="3200" dirty="0" smtClean="0"/>
          </a:p>
          <a:p>
            <a:pPr algn="ctr"/>
            <a:r>
              <a:rPr lang="en-US" sz="3200" dirty="0" err="1" smtClean="0"/>
              <a:t>Panche</a:t>
            </a:r>
            <a:endParaRPr lang="en-US" sz="3200" dirty="0" smtClean="0"/>
          </a:p>
          <a:p>
            <a:pPr algn="ctr"/>
            <a:endParaRPr lang="en-US" sz="3200" dirty="0"/>
          </a:p>
          <a:p>
            <a:pPr algn="ctr"/>
            <a:r>
              <a:rPr lang="en-US" sz="3200" dirty="0" err="1" smtClean="0"/>
              <a:t>Vikas</a:t>
            </a:r>
            <a:endParaRPr lang="en-US" sz="3200" dirty="0" smtClean="0"/>
          </a:p>
        </p:txBody>
      </p:sp>
      <p:pic>
        <p:nvPicPr>
          <p:cNvPr id="2" name="Picture 1" descr="stk19992boj.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6867" y="1166688"/>
            <a:ext cx="1002825" cy="3532750"/>
          </a:xfrm>
          <a:prstGeom prst="rect">
            <a:avLst/>
          </a:prstGeom>
        </p:spPr>
      </p:pic>
    </p:spTree>
    <p:extLst>
      <p:ext uri="{BB962C8B-B14F-4D97-AF65-F5344CB8AC3E}">
        <p14:creationId xmlns:p14="http://schemas.microsoft.com/office/powerpoint/2010/main" val="59876219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billing_cdr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47749"/>
          </a:xfrm>
          <a:prstGeom prst="rect">
            <a:avLst/>
          </a:prstGeom>
        </p:spPr>
      </p:pic>
    </p:spTree>
    <p:extLst>
      <p:ext uri="{BB962C8B-B14F-4D97-AF65-F5344CB8AC3E}">
        <p14:creationId xmlns:p14="http://schemas.microsoft.com/office/powerpoint/2010/main" val="25838110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A bit of history</a:t>
            </a:r>
            <a:endParaRPr lang="en-US" sz="3200" spc="-60" dirty="0">
              <a:solidFill>
                <a:srgbClr val="4F65C4"/>
              </a:solidFill>
              <a:latin typeface="Helvetica"/>
              <a:ea typeface="+mj-ea"/>
              <a:cs typeface="Helvetica"/>
            </a:endParaRPr>
          </a:p>
        </p:txBody>
      </p:sp>
      <p:sp>
        <p:nvSpPr>
          <p:cNvPr id="3" name="Rectangle 2"/>
          <p:cNvSpPr/>
          <p:nvPr/>
        </p:nvSpPr>
        <p:spPr>
          <a:xfrm>
            <a:off x="625096" y="1134171"/>
            <a:ext cx="367893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Mediation 2</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508577015"/>
              </p:ext>
            </p:extLst>
          </p:nvPr>
        </p:nvGraphicFramePr>
        <p:xfrm>
          <a:off x="1524004" y="2262472"/>
          <a:ext cx="6096000" cy="3312160"/>
        </p:xfrm>
        <a:graphic>
          <a:graphicData uri="http://schemas.openxmlformats.org/drawingml/2006/table">
            <a:tbl>
              <a:tblPr firstRow="1" bandRow="1">
                <a:tableStyleId>{616DA210-FB5B-4158-B5E0-FEB733F419BA}</a:tableStyleId>
              </a:tblPr>
              <a:tblGrid>
                <a:gridCol w="3048000"/>
                <a:gridCol w="3048000"/>
              </a:tblGrid>
              <a:tr h="370840">
                <a:tc>
                  <a:txBody>
                    <a:bodyPr/>
                    <a:lstStyle/>
                    <a:p>
                      <a:r>
                        <a:rPr lang="en-US" dirty="0" smtClean="0"/>
                        <a:t>jBilling</a:t>
                      </a:r>
                      <a:r>
                        <a:rPr lang="en-US" baseline="0" dirty="0" smtClean="0"/>
                        <a:t> version</a:t>
                      </a:r>
                      <a:endParaRPr lang="en-US" dirty="0"/>
                    </a:p>
                  </a:txBody>
                  <a:tcPr/>
                </a:tc>
                <a:tc>
                  <a:txBody>
                    <a:bodyPr/>
                    <a:lstStyle/>
                    <a:p>
                      <a:r>
                        <a:rPr lang="en-US" dirty="0" smtClean="0"/>
                        <a:t>3.0.0 </a:t>
                      </a:r>
                      <a:endParaRPr lang="en-US" dirty="0"/>
                    </a:p>
                  </a:txBody>
                  <a:tcPr/>
                </a:tc>
              </a:tr>
              <a:tr h="370840">
                <a:tc>
                  <a:txBody>
                    <a:bodyPr/>
                    <a:lstStyle/>
                    <a:p>
                      <a:r>
                        <a:rPr lang="en-US" dirty="0" smtClean="0"/>
                        <a:t>Release date</a:t>
                      </a:r>
                      <a:endParaRPr lang="en-US" dirty="0"/>
                    </a:p>
                  </a:txBody>
                  <a:tcPr/>
                </a:tc>
                <a:tc>
                  <a:txBody>
                    <a:bodyPr/>
                    <a:lstStyle/>
                    <a:p>
                      <a:r>
                        <a:rPr lang="en-US" dirty="0" smtClean="0"/>
                        <a:t>February 9, 2012</a:t>
                      </a:r>
                      <a:endParaRPr lang="en-US" dirty="0"/>
                    </a:p>
                  </a:txBody>
                  <a:tcPr/>
                </a:tc>
              </a:tr>
              <a:tr h="370840">
                <a:tc>
                  <a:txBody>
                    <a:bodyPr/>
                    <a:lstStyle/>
                    <a:p>
                      <a:r>
                        <a:rPr lang="en-US" dirty="0" smtClean="0"/>
                        <a:t>Based</a:t>
                      </a:r>
                      <a:r>
                        <a:rPr lang="en-US" baseline="0" dirty="0" smtClean="0"/>
                        <a:t> on </a:t>
                      </a:r>
                      <a:endParaRPr lang="en-US" dirty="0"/>
                    </a:p>
                  </a:txBody>
                  <a:tcPr/>
                </a:tc>
                <a:tc>
                  <a:txBody>
                    <a:bodyPr/>
                    <a:lstStyle/>
                    <a:p>
                      <a:r>
                        <a:rPr lang="en-US" dirty="0" smtClean="0"/>
                        <a:t>Java</a:t>
                      </a:r>
                      <a:endParaRPr lang="en-US" dirty="0"/>
                    </a:p>
                  </a:txBody>
                  <a:tcPr/>
                </a:tc>
              </a:tr>
              <a:tr h="370840">
                <a:tc>
                  <a:txBody>
                    <a:bodyPr/>
                    <a:lstStyle/>
                    <a:p>
                      <a:r>
                        <a:rPr lang="en-US" dirty="0" smtClean="0"/>
                        <a:t>Pros</a:t>
                      </a:r>
                      <a:endParaRPr lang="en-US" dirty="0"/>
                    </a:p>
                  </a:txBody>
                  <a:tcPr/>
                </a:tc>
                <a:tc>
                  <a:txBody>
                    <a:bodyPr/>
                    <a:lstStyle/>
                    <a:p>
                      <a:r>
                        <a:rPr lang="en-US" dirty="0" smtClean="0"/>
                        <a:t>Easy to understand for Java developers</a:t>
                      </a:r>
                      <a:endParaRPr lang="en-US" dirty="0"/>
                    </a:p>
                    <a:p>
                      <a:r>
                        <a:rPr lang="en-US" dirty="0" smtClean="0"/>
                        <a:t>Maintains</a:t>
                      </a:r>
                      <a:r>
                        <a:rPr lang="en-US" baseline="0" dirty="0" smtClean="0"/>
                        <a:t> same design and configuration as v1.</a:t>
                      </a:r>
                      <a:endParaRPr lang="en-US" dirty="0" smtClean="0"/>
                    </a:p>
                  </a:txBody>
                  <a:tcPr/>
                </a:tc>
              </a:tr>
              <a:tr h="370840">
                <a:tc>
                  <a:txBody>
                    <a:bodyPr/>
                    <a:lstStyle/>
                    <a:p>
                      <a:r>
                        <a:rPr lang="en-US" dirty="0" smtClean="0"/>
                        <a:t>Cons</a:t>
                      </a:r>
                      <a:endParaRPr lang="en-US" dirty="0"/>
                    </a:p>
                  </a:txBody>
                  <a:tcPr/>
                </a:tc>
                <a:tc>
                  <a:txBody>
                    <a:bodyPr/>
                    <a:lstStyle/>
                    <a:p>
                      <a:r>
                        <a:rPr lang="en-US" dirty="0" smtClean="0"/>
                        <a:t>As fast as 1 core can</a:t>
                      </a:r>
                      <a:r>
                        <a:rPr lang="en-US" baseline="0" dirty="0" smtClean="0"/>
                        <a:t> handle: single threaded.</a:t>
                      </a:r>
                      <a:endParaRPr lang="en-US" dirty="0"/>
                    </a:p>
                  </a:txBody>
                  <a:tcPr/>
                </a:tc>
              </a:tr>
              <a:tr h="370840">
                <a:tc>
                  <a:txBody>
                    <a:bodyPr/>
                    <a:lstStyle/>
                    <a:p>
                      <a:r>
                        <a:rPr lang="en-US" dirty="0" smtClean="0"/>
                        <a:t>CDRs per</a:t>
                      </a:r>
                      <a:r>
                        <a:rPr lang="en-US" baseline="0" dirty="0" smtClean="0"/>
                        <a:t> second</a:t>
                      </a:r>
                      <a:endParaRPr lang="en-US" dirty="0"/>
                    </a:p>
                  </a:txBody>
                  <a:tcPr/>
                </a:tc>
                <a:tc>
                  <a:txBody>
                    <a:bodyPr/>
                    <a:lstStyle/>
                    <a:p>
                      <a:r>
                        <a:rPr lang="en-US" dirty="0" smtClean="0"/>
                        <a:t>30 to 60</a:t>
                      </a:r>
                      <a:endParaRPr lang="en-US" dirty="0"/>
                    </a:p>
                  </a:txBody>
                  <a:tcPr/>
                </a:tc>
              </a:tr>
            </a:tbl>
          </a:graphicData>
        </a:graphic>
      </p:graphicFrame>
    </p:spTree>
    <p:extLst>
      <p:ext uri="{BB962C8B-B14F-4D97-AF65-F5344CB8AC3E}">
        <p14:creationId xmlns:p14="http://schemas.microsoft.com/office/powerpoint/2010/main" val="131524803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5"/>
          <a:stretch>
            <a:fillRect/>
          </a:stretch>
        </p:blipFill>
        <p:spPr>
          <a:xfrm>
            <a:off x="1187508" y="1081561"/>
            <a:ext cx="6851750" cy="4302899"/>
          </a:xfrm>
          <a:prstGeom prst="rect">
            <a:avLst/>
          </a:prstGeom>
        </p:spPr>
      </p:pic>
      <p:sp>
        <p:nvSpPr>
          <p:cNvPr id="7" name="TextBox 6"/>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Computing Resources</a:t>
            </a:r>
            <a:endParaRPr lang="en-US" sz="3200" spc="-60" dirty="0">
              <a:solidFill>
                <a:srgbClr val="4F65C4"/>
              </a:solidFill>
              <a:latin typeface="Helvetica"/>
              <a:ea typeface="+mj-ea"/>
              <a:cs typeface="Helvetica"/>
            </a:endParaRPr>
          </a:p>
        </p:txBody>
      </p:sp>
      <p:sp>
        <p:nvSpPr>
          <p:cNvPr id="8" name="TextBox 7"/>
          <p:cNvSpPr txBox="1"/>
          <p:nvPr/>
        </p:nvSpPr>
        <p:spPr>
          <a:xfrm>
            <a:off x="1914070" y="5669716"/>
            <a:ext cx="5315861" cy="369332"/>
          </a:xfrm>
          <a:prstGeom prst="rect">
            <a:avLst/>
          </a:prstGeom>
          <a:noFill/>
        </p:spPr>
        <p:txBody>
          <a:bodyPr wrap="square" rtlCol="0">
            <a:spAutoFit/>
          </a:bodyPr>
          <a:lstStyle/>
          <a:p>
            <a:pPr algn="ctr"/>
            <a:r>
              <a:rPr lang="en-US" dirty="0" smtClean="0"/>
              <a:t>CPUs are not getting faster… but they are multiplying.</a:t>
            </a:r>
            <a:endParaRPr lang="en-US" dirty="0"/>
          </a:p>
        </p:txBody>
      </p:sp>
    </p:spTree>
    <p:extLst>
      <p:ext uri="{BB962C8B-B14F-4D97-AF65-F5344CB8AC3E}">
        <p14:creationId xmlns:p14="http://schemas.microsoft.com/office/powerpoint/2010/main" val="2257966710"/>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Computing Resources</a:t>
            </a:r>
            <a:endParaRPr lang="en-US" sz="3200" spc="-60" dirty="0">
              <a:solidFill>
                <a:srgbClr val="4F65C4"/>
              </a:solidFill>
              <a:latin typeface="Helvetica"/>
              <a:ea typeface="+mj-ea"/>
              <a:cs typeface="Helvetica"/>
            </a:endParaRPr>
          </a:p>
        </p:txBody>
      </p:sp>
      <p:sp>
        <p:nvSpPr>
          <p:cNvPr id="8" name="TextBox 7"/>
          <p:cNvSpPr txBox="1"/>
          <p:nvPr/>
        </p:nvSpPr>
        <p:spPr>
          <a:xfrm>
            <a:off x="1914070" y="5669716"/>
            <a:ext cx="5315861" cy="369332"/>
          </a:xfrm>
          <a:prstGeom prst="rect">
            <a:avLst/>
          </a:prstGeom>
          <a:noFill/>
        </p:spPr>
        <p:txBody>
          <a:bodyPr wrap="square" rtlCol="0">
            <a:spAutoFit/>
          </a:bodyPr>
          <a:lstStyle/>
          <a:p>
            <a:pPr algn="ctr"/>
            <a:r>
              <a:rPr lang="en-US" dirty="0" smtClean="0"/>
              <a:t>Memory is getting consistently cheaper.</a:t>
            </a:r>
            <a:endParaRPr lang="en-US" dirty="0"/>
          </a:p>
        </p:txBody>
      </p:sp>
      <p:pic>
        <p:nvPicPr>
          <p:cNvPr id="3" name="Picture 2"/>
          <p:cNvPicPr>
            <a:picLocks noChangeAspect="1"/>
          </p:cNvPicPr>
          <p:nvPr/>
        </p:nvPicPr>
        <p:blipFill>
          <a:blip r:embed="rId5"/>
          <a:stretch>
            <a:fillRect/>
          </a:stretch>
        </p:blipFill>
        <p:spPr>
          <a:xfrm>
            <a:off x="2369117" y="1316162"/>
            <a:ext cx="4059669" cy="3929760"/>
          </a:xfrm>
          <a:prstGeom prst="rect">
            <a:avLst/>
          </a:prstGeom>
        </p:spPr>
      </p:pic>
    </p:spTree>
    <p:extLst>
      <p:ext uri="{BB962C8B-B14F-4D97-AF65-F5344CB8AC3E}">
        <p14:creationId xmlns:p14="http://schemas.microsoft.com/office/powerpoint/2010/main" val="180024086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Cloud Computing</a:t>
            </a:r>
            <a:endParaRPr lang="en-US" sz="3200" spc="-60" dirty="0">
              <a:solidFill>
                <a:srgbClr val="4F65C4"/>
              </a:solidFill>
              <a:latin typeface="Helvetica"/>
              <a:ea typeface="+mj-ea"/>
              <a:cs typeface="Helvetica"/>
            </a:endParaRPr>
          </a:p>
        </p:txBody>
      </p:sp>
      <p:sp>
        <p:nvSpPr>
          <p:cNvPr id="2" name="TextBox 1"/>
          <p:cNvSpPr txBox="1"/>
          <p:nvPr/>
        </p:nvSpPr>
        <p:spPr>
          <a:xfrm>
            <a:off x="697472" y="5182537"/>
            <a:ext cx="7639398" cy="400110"/>
          </a:xfrm>
          <a:prstGeom prst="rect">
            <a:avLst/>
          </a:prstGeom>
          <a:noFill/>
        </p:spPr>
        <p:txBody>
          <a:bodyPr wrap="square" rtlCol="0">
            <a:spAutoFit/>
          </a:bodyPr>
          <a:lstStyle/>
          <a:p>
            <a:pPr algn="ctr"/>
            <a:r>
              <a:rPr lang="en-US" sz="2000" dirty="0" smtClean="0"/>
              <a:t>Dynamic allocation of computing resources: RAM and CPUs (number)</a:t>
            </a:r>
            <a:endParaRPr lang="en-US" sz="2000" dirty="0"/>
          </a:p>
        </p:txBody>
      </p:sp>
      <p:sp>
        <p:nvSpPr>
          <p:cNvPr id="4" name="Cloud 3"/>
          <p:cNvSpPr/>
          <p:nvPr/>
        </p:nvSpPr>
        <p:spPr>
          <a:xfrm>
            <a:off x="2435343" y="1518907"/>
            <a:ext cx="3129287" cy="326703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6450945" y="1772788"/>
            <a:ext cx="2626808" cy="2626808"/>
          </a:xfrm>
          <a:prstGeom prst="rect">
            <a:avLst/>
          </a:prstGeom>
        </p:spPr>
      </p:pic>
      <p:sp>
        <p:nvSpPr>
          <p:cNvPr id="5" name="Rounded Rectangle 4"/>
          <p:cNvSpPr/>
          <p:nvPr/>
        </p:nvSpPr>
        <p:spPr>
          <a:xfrm>
            <a:off x="3325685" y="2252173"/>
            <a:ext cx="1191486" cy="6154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u="sng" dirty="0" smtClean="0"/>
              <a:t>Small</a:t>
            </a:r>
            <a:r>
              <a:rPr lang="en-US" sz="1200" dirty="0" smtClean="0"/>
              <a:t/>
            </a:r>
            <a:br>
              <a:rPr lang="en-US" sz="1200" dirty="0" smtClean="0"/>
            </a:br>
            <a:r>
              <a:rPr lang="en-US" sz="1200" dirty="0" smtClean="0"/>
              <a:t>2 CPU</a:t>
            </a:r>
            <a:br>
              <a:rPr lang="en-US" sz="1200" dirty="0" smtClean="0"/>
            </a:br>
            <a:r>
              <a:rPr lang="en-US" sz="1200" dirty="0" smtClean="0"/>
              <a:t>4 GB RAM</a:t>
            </a:r>
            <a:endParaRPr lang="en-US" dirty="0"/>
          </a:p>
        </p:txBody>
      </p:sp>
      <p:sp>
        <p:nvSpPr>
          <p:cNvPr id="8" name="Rounded Rectangle 7"/>
          <p:cNvSpPr/>
          <p:nvPr/>
        </p:nvSpPr>
        <p:spPr>
          <a:xfrm>
            <a:off x="3378057" y="3468432"/>
            <a:ext cx="1191486" cy="6154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u="sng" dirty="0" smtClean="0"/>
              <a:t>Medium</a:t>
            </a:r>
            <a:r>
              <a:rPr lang="en-US" sz="1200" dirty="0" smtClean="0"/>
              <a:t/>
            </a:r>
            <a:br>
              <a:rPr lang="en-US" sz="1200" dirty="0" smtClean="0"/>
            </a:br>
            <a:r>
              <a:rPr lang="en-US" sz="1200" dirty="0" smtClean="0"/>
              <a:t>8 CPU</a:t>
            </a:r>
            <a:br>
              <a:rPr lang="en-US" sz="1200" dirty="0" smtClean="0"/>
            </a:br>
            <a:r>
              <a:rPr lang="en-US" sz="1200" dirty="0" smtClean="0"/>
              <a:t>16 GB RAM</a:t>
            </a:r>
            <a:endParaRPr lang="en-US" dirty="0"/>
          </a:p>
        </p:txBody>
      </p:sp>
      <p:sp>
        <p:nvSpPr>
          <p:cNvPr id="9" name="Rounded Rectangle 8"/>
          <p:cNvSpPr/>
          <p:nvPr/>
        </p:nvSpPr>
        <p:spPr>
          <a:xfrm>
            <a:off x="3478085" y="2404573"/>
            <a:ext cx="1191486" cy="6154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u="sng" dirty="0" smtClean="0"/>
              <a:t>Small</a:t>
            </a:r>
            <a:r>
              <a:rPr lang="en-US" sz="1200" dirty="0" smtClean="0"/>
              <a:t/>
            </a:r>
            <a:br>
              <a:rPr lang="en-US" sz="1200" dirty="0" smtClean="0"/>
            </a:br>
            <a:r>
              <a:rPr lang="en-US" sz="1200" dirty="0" smtClean="0"/>
              <a:t>2 CPU</a:t>
            </a:r>
            <a:br>
              <a:rPr lang="en-US" sz="1200" dirty="0" smtClean="0"/>
            </a:br>
            <a:r>
              <a:rPr lang="en-US" sz="1200" dirty="0" smtClean="0"/>
              <a:t>4 GB RAM</a:t>
            </a:r>
            <a:endParaRPr lang="en-US" dirty="0"/>
          </a:p>
        </p:txBody>
      </p:sp>
      <p:sp>
        <p:nvSpPr>
          <p:cNvPr id="10" name="Rounded Rectangle 9"/>
          <p:cNvSpPr/>
          <p:nvPr/>
        </p:nvSpPr>
        <p:spPr>
          <a:xfrm>
            <a:off x="3630485" y="2556973"/>
            <a:ext cx="1191486" cy="6154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b="1" u="sng" dirty="0" smtClean="0"/>
              <a:t>Small</a:t>
            </a:r>
            <a:r>
              <a:rPr lang="en-US" sz="1200" dirty="0" smtClean="0"/>
              <a:t/>
            </a:r>
            <a:br>
              <a:rPr lang="en-US" sz="1200" dirty="0" smtClean="0"/>
            </a:br>
            <a:r>
              <a:rPr lang="en-US" sz="1200" dirty="0" smtClean="0"/>
              <a:t>2 CPU</a:t>
            </a:r>
            <a:br>
              <a:rPr lang="en-US" sz="1200" dirty="0" smtClean="0"/>
            </a:br>
            <a:r>
              <a:rPr lang="en-US" sz="1200" dirty="0" smtClean="0"/>
              <a:t>4 GB RAM</a:t>
            </a:r>
            <a:endParaRPr lang="en-US" dirty="0"/>
          </a:p>
        </p:txBody>
      </p:sp>
      <p:pic>
        <p:nvPicPr>
          <p:cNvPr id="11" name="Picture 10" descr="7288396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39" y="2644995"/>
            <a:ext cx="1675936" cy="1026396"/>
          </a:xfrm>
          <a:prstGeom prst="rect">
            <a:avLst/>
          </a:prstGeom>
        </p:spPr>
      </p:pic>
      <p:cxnSp>
        <p:nvCxnSpPr>
          <p:cNvPr id="13" name="Straight Arrow Connector 12"/>
          <p:cNvCxnSpPr>
            <a:stCxn id="11" idx="3"/>
            <a:endCxn id="4" idx="2"/>
          </p:cNvCxnSpPr>
          <p:nvPr/>
        </p:nvCxnSpPr>
        <p:spPr>
          <a:xfrm flipV="1">
            <a:off x="1717275" y="3152424"/>
            <a:ext cx="727775" cy="5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0"/>
          </p:cNvCxnSpPr>
          <p:nvPr/>
        </p:nvCxnSpPr>
        <p:spPr>
          <a:xfrm flipV="1">
            <a:off x="5562022" y="2556973"/>
            <a:ext cx="888923" cy="5954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0"/>
            <a:endCxn id="3" idx="1"/>
          </p:cNvCxnSpPr>
          <p:nvPr/>
        </p:nvCxnSpPr>
        <p:spPr>
          <a:xfrm flipV="1">
            <a:off x="5562022" y="3086192"/>
            <a:ext cx="888923" cy="662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4" idx="0"/>
          </p:cNvCxnSpPr>
          <p:nvPr/>
        </p:nvCxnSpPr>
        <p:spPr>
          <a:xfrm>
            <a:off x="5562022" y="3152424"/>
            <a:ext cx="888923" cy="199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4" idx="0"/>
          </p:cNvCxnSpPr>
          <p:nvPr/>
        </p:nvCxnSpPr>
        <p:spPr>
          <a:xfrm>
            <a:off x="5562022" y="3152424"/>
            <a:ext cx="888923" cy="6186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66390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Taking advantage of these trends</a:t>
            </a:r>
            <a:endParaRPr lang="en-US" sz="3200" spc="-60" dirty="0">
              <a:solidFill>
                <a:srgbClr val="4F65C4"/>
              </a:solidFill>
              <a:latin typeface="Helvetica"/>
              <a:ea typeface="+mj-ea"/>
              <a:cs typeface="Helvetica"/>
            </a:endParaRPr>
          </a:p>
        </p:txBody>
      </p:sp>
      <p:graphicFrame>
        <p:nvGraphicFramePr>
          <p:cNvPr id="6" name="Table 5"/>
          <p:cNvGraphicFramePr>
            <a:graphicFrameLocks noGrp="1"/>
          </p:cNvGraphicFramePr>
          <p:nvPr>
            <p:extLst>
              <p:ext uri="{D42A27DB-BD31-4B8C-83A1-F6EECF244321}">
                <p14:modId xmlns:p14="http://schemas.microsoft.com/office/powerpoint/2010/main" val="4138296431"/>
              </p:ext>
            </p:extLst>
          </p:nvPr>
        </p:nvGraphicFramePr>
        <p:xfrm>
          <a:off x="672936" y="1283214"/>
          <a:ext cx="2236355" cy="4334125"/>
        </p:xfrm>
        <a:graphic>
          <a:graphicData uri="http://schemas.openxmlformats.org/drawingml/2006/table">
            <a:tbl>
              <a:tblPr firstRow="1" bandRow="1">
                <a:tableStyleId>{69C7853C-536D-4A76-A0AE-DD22124D55A5}</a:tableStyleId>
              </a:tblPr>
              <a:tblGrid>
                <a:gridCol w="2236355"/>
              </a:tblGrid>
              <a:tr h="592936">
                <a:tc>
                  <a:txBody>
                    <a:bodyPr/>
                    <a:lstStyle/>
                    <a:p>
                      <a:pPr algn="ctr"/>
                      <a:r>
                        <a:rPr lang="en-US" sz="2400" dirty="0" smtClean="0"/>
                        <a:t>Trend</a:t>
                      </a:r>
                      <a:endParaRPr lang="en-US" sz="2400" dirty="0"/>
                    </a:p>
                  </a:txBody>
                  <a:tcPr anchor="ctr"/>
                </a:tc>
              </a:tr>
              <a:tr h="1247063">
                <a:tc>
                  <a:txBody>
                    <a:bodyPr/>
                    <a:lstStyle/>
                    <a:p>
                      <a:pPr algn="ctr"/>
                      <a:r>
                        <a:rPr lang="en-US" sz="2400" dirty="0" smtClean="0"/>
                        <a:t>Lots</a:t>
                      </a:r>
                      <a:r>
                        <a:rPr lang="en-US" sz="2400" baseline="0" dirty="0" smtClean="0"/>
                        <a:t> of RAM</a:t>
                      </a:r>
                      <a:endParaRPr lang="en-US" sz="2400" dirty="0"/>
                    </a:p>
                  </a:txBody>
                  <a:tcPr anchor="ctr"/>
                </a:tc>
              </a:tr>
              <a:tr h="1247063">
                <a:tc>
                  <a:txBody>
                    <a:bodyPr/>
                    <a:lstStyle/>
                    <a:p>
                      <a:pPr algn="ctr"/>
                      <a:r>
                        <a:rPr lang="en-US" sz="2400" dirty="0" smtClean="0"/>
                        <a:t>Slow CPUs,</a:t>
                      </a:r>
                      <a:r>
                        <a:rPr lang="en-US" sz="2400" baseline="0" dirty="0" smtClean="0"/>
                        <a:t> but many</a:t>
                      </a:r>
                      <a:endParaRPr lang="en-US" sz="2400" dirty="0"/>
                    </a:p>
                  </a:txBody>
                  <a:tcPr anchor="ctr"/>
                </a:tc>
              </a:tr>
              <a:tr h="1247063">
                <a:tc>
                  <a:txBody>
                    <a:bodyPr/>
                    <a:lstStyle/>
                    <a:p>
                      <a:pPr algn="ctr"/>
                      <a:r>
                        <a:rPr lang="en-US" sz="2400" dirty="0" smtClean="0"/>
                        <a:t>Cloud computing</a:t>
                      </a:r>
                      <a:endParaRPr lang="en-US" sz="2400" dirty="0"/>
                    </a:p>
                  </a:txBody>
                  <a:tcPr anchor="ctr"/>
                </a:tc>
              </a:tr>
            </a:tbl>
          </a:graphicData>
        </a:graphic>
      </p:graphicFrame>
      <p:sp>
        <p:nvSpPr>
          <p:cNvPr id="12" name="Right Arrow 11"/>
          <p:cNvSpPr/>
          <p:nvPr/>
        </p:nvSpPr>
        <p:spPr>
          <a:xfrm>
            <a:off x="3351873" y="2330739"/>
            <a:ext cx="1924708" cy="314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Snip Diagonal Corner Rectangle 15"/>
          <p:cNvSpPr/>
          <p:nvPr/>
        </p:nvSpPr>
        <p:spPr>
          <a:xfrm>
            <a:off x="5747940" y="1990294"/>
            <a:ext cx="2506842" cy="890394"/>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a:buChar char="•"/>
            </a:pPr>
            <a:r>
              <a:rPr lang="en-US" dirty="0" smtClean="0">
                <a:solidFill>
                  <a:schemeClr val="tx1"/>
                </a:solidFill>
              </a:rPr>
              <a:t>Cache</a:t>
            </a:r>
          </a:p>
          <a:p>
            <a:pPr marL="285750" indent="-285750">
              <a:buFont typeface="Arial"/>
              <a:buChar char="•"/>
            </a:pPr>
            <a:r>
              <a:rPr lang="en-US" dirty="0" smtClean="0">
                <a:solidFill>
                  <a:schemeClr val="tx1"/>
                </a:solidFill>
              </a:rPr>
              <a:t>Fast RDBMS server</a:t>
            </a:r>
            <a:endParaRPr lang="en-US" dirty="0">
              <a:solidFill>
                <a:schemeClr val="tx1"/>
              </a:solidFill>
            </a:endParaRPr>
          </a:p>
        </p:txBody>
      </p:sp>
      <p:sp>
        <p:nvSpPr>
          <p:cNvPr id="20" name="Right Arrow 19"/>
          <p:cNvSpPr/>
          <p:nvPr/>
        </p:nvSpPr>
        <p:spPr>
          <a:xfrm>
            <a:off x="3351872" y="3543755"/>
            <a:ext cx="1924708" cy="314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Snip Diagonal Corner Rectangle 21"/>
          <p:cNvSpPr/>
          <p:nvPr/>
        </p:nvSpPr>
        <p:spPr>
          <a:xfrm>
            <a:off x="5747939" y="3203310"/>
            <a:ext cx="2828141" cy="890394"/>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a:buChar char="•"/>
            </a:pPr>
            <a:r>
              <a:rPr lang="en-US" dirty="0" smtClean="0">
                <a:solidFill>
                  <a:schemeClr val="tx1"/>
                </a:solidFill>
              </a:rPr>
              <a:t>Parallel processing</a:t>
            </a:r>
          </a:p>
          <a:p>
            <a:pPr marL="285750" indent="-285750">
              <a:buFont typeface="Arial"/>
              <a:buChar char="•"/>
            </a:pPr>
            <a:r>
              <a:rPr lang="en-US" dirty="0" smtClean="0">
                <a:solidFill>
                  <a:schemeClr val="tx1"/>
                </a:solidFill>
              </a:rPr>
              <a:t>Distributed processing</a:t>
            </a:r>
            <a:endParaRPr lang="en-US" dirty="0">
              <a:solidFill>
                <a:schemeClr val="tx1"/>
              </a:solidFill>
            </a:endParaRPr>
          </a:p>
        </p:txBody>
      </p:sp>
      <p:sp>
        <p:nvSpPr>
          <p:cNvPr id="23" name="Right Arrow 22"/>
          <p:cNvSpPr/>
          <p:nvPr/>
        </p:nvSpPr>
        <p:spPr>
          <a:xfrm>
            <a:off x="3351873" y="4800783"/>
            <a:ext cx="1924708" cy="314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Snip Diagonal Corner Rectangle 23"/>
          <p:cNvSpPr/>
          <p:nvPr/>
        </p:nvSpPr>
        <p:spPr>
          <a:xfrm>
            <a:off x="5747939" y="4460337"/>
            <a:ext cx="2736487" cy="1157001"/>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a:buChar char="•"/>
            </a:pPr>
            <a:r>
              <a:rPr lang="en-US" dirty="0" smtClean="0">
                <a:solidFill>
                  <a:schemeClr val="tx1"/>
                </a:solidFill>
              </a:rPr>
              <a:t>Allocate resources when needed</a:t>
            </a:r>
          </a:p>
          <a:p>
            <a:pPr marL="285750" indent="-285750">
              <a:buFont typeface="Arial"/>
              <a:buChar char="•"/>
            </a:pPr>
            <a:r>
              <a:rPr lang="en-US" dirty="0" smtClean="0">
                <a:solidFill>
                  <a:schemeClr val="tx1"/>
                </a:solidFill>
              </a:rPr>
              <a:t>Submit mediation jobs to cloud cluster</a:t>
            </a:r>
            <a:endParaRPr lang="en-US" dirty="0">
              <a:solidFill>
                <a:schemeClr val="tx1"/>
              </a:solidFill>
            </a:endParaRPr>
          </a:p>
        </p:txBody>
      </p:sp>
    </p:spTree>
    <p:extLst>
      <p:ext uri="{BB962C8B-B14F-4D97-AF65-F5344CB8AC3E}">
        <p14:creationId xmlns:p14="http://schemas.microsoft.com/office/powerpoint/2010/main" val="22360370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584776"/>
          </a:xfrm>
          <a:prstGeom prst="rect">
            <a:avLst/>
          </a:prstGeom>
          <a:noFill/>
        </p:spPr>
        <p:txBody>
          <a:bodyPr>
            <a:spAutoFit/>
          </a:bodyPr>
          <a:lstStyle/>
          <a:p>
            <a:pPr fontAlgn="auto">
              <a:spcBef>
                <a:spcPts val="0"/>
              </a:spcBef>
              <a:spcAft>
                <a:spcPts val="0"/>
              </a:spcAft>
              <a:defRPr/>
            </a:pPr>
            <a:r>
              <a:rPr lang="en-US" sz="3200" spc="-60" dirty="0" smtClean="0">
                <a:solidFill>
                  <a:srgbClr val="4F65C4"/>
                </a:solidFill>
                <a:latin typeface="Helvetica"/>
                <a:ea typeface="+mj-ea"/>
                <a:cs typeface="Helvetica"/>
              </a:rPr>
              <a:t>Hadoop</a:t>
            </a:r>
            <a:endParaRPr lang="en-US" sz="3200" spc="-60" dirty="0">
              <a:solidFill>
                <a:srgbClr val="4F65C4"/>
              </a:solidFill>
              <a:latin typeface="Helvetica"/>
              <a:ea typeface="+mj-ea"/>
              <a:cs typeface="Helvetica"/>
            </a:endParaRPr>
          </a:p>
        </p:txBody>
      </p:sp>
      <p:sp>
        <p:nvSpPr>
          <p:cNvPr id="5" name="Rectangle 4"/>
          <p:cNvSpPr/>
          <p:nvPr/>
        </p:nvSpPr>
        <p:spPr>
          <a:xfrm>
            <a:off x="41001" y="1203694"/>
            <a:ext cx="9062021" cy="646331"/>
          </a:xfrm>
          <a:prstGeom prst="rect">
            <a:avLst/>
          </a:prstGeom>
          <a:noFill/>
          <a:ln>
            <a:solidFill>
              <a:schemeClr val="bg1">
                <a:lumMod val="65000"/>
              </a:schemeClr>
            </a:solidFill>
          </a:ln>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Framewor</a:t>
            </a: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 for parallel, distributed processing</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ounded Rectangle 5"/>
          <p:cNvSpPr/>
          <p:nvPr/>
        </p:nvSpPr>
        <p:spPr>
          <a:xfrm>
            <a:off x="756658" y="2476944"/>
            <a:ext cx="1661931" cy="10402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jBilling</a:t>
            </a:r>
          </a:p>
          <a:p>
            <a:pPr algn="ctr"/>
            <a:r>
              <a:rPr lang="en-US" dirty="0" smtClean="0">
                <a:solidFill>
                  <a:srgbClr val="000000"/>
                </a:solidFill>
              </a:rPr>
              <a:t>Server</a:t>
            </a:r>
            <a:endParaRPr lang="en-US" dirty="0">
              <a:solidFill>
                <a:srgbClr val="000000"/>
              </a:solidFill>
            </a:endParaRPr>
          </a:p>
        </p:txBody>
      </p:sp>
      <p:sp>
        <p:nvSpPr>
          <p:cNvPr id="7" name="Right Arrow 6"/>
          <p:cNvSpPr/>
          <p:nvPr/>
        </p:nvSpPr>
        <p:spPr>
          <a:xfrm>
            <a:off x="2864474" y="2597708"/>
            <a:ext cx="2310490" cy="7970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CDRs for processing</a:t>
            </a:r>
            <a:endParaRPr lang="en-US" dirty="0">
              <a:solidFill>
                <a:srgbClr val="000000"/>
              </a:solidFill>
            </a:endParaRPr>
          </a:p>
        </p:txBody>
      </p:sp>
      <p:grpSp>
        <p:nvGrpSpPr>
          <p:cNvPr id="15" name="Group 14"/>
          <p:cNvGrpSpPr/>
          <p:nvPr/>
        </p:nvGrpSpPr>
        <p:grpSpPr>
          <a:xfrm>
            <a:off x="5741042" y="2014638"/>
            <a:ext cx="2366113" cy="1943785"/>
            <a:chOff x="4539910" y="3554773"/>
            <a:chExt cx="2366113" cy="1943785"/>
          </a:xfrm>
        </p:grpSpPr>
        <p:sp>
          <p:nvSpPr>
            <p:cNvPr id="13" name="Rounded Rectangle 12"/>
            <p:cNvSpPr/>
            <p:nvPr/>
          </p:nvSpPr>
          <p:spPr>
            <a:xfrm>
              <a:off x="4539910" y="3554773"/>
              <a:ext cx="2366113" cy="1943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u="sng" dirty="0" smtClean="0">
                  <a:solidFill>
                    <a:srgbClr val="000000"/>
                  </a:solidFill>
                </a:rPr>
                <a:t>Hadoop Cluster</a:t>
              </a:r>
              <a:endParaRPr lang="en-US" u="sng" dirty="0">
                <a:solidFill>
                  <a:srgbClr val="000000"/>
                </a:solidFill>
              </a:endParaRPr>
            </a:p>
          </p:txBody>
        </p:sp>
        <p:grpSp>
          <p:nvGrpSpPr>
            <p:cNvPr id="14" name="Group 13"/>
            <p:cNvGrpSpPr/>
            <p:nvPr/>
          </p:nvGrpSpPr>
          <p:grpSpPr>
            <a:xfrm>
              <a:off x="4901738" y="4080013"/>
              <a:ext cx="1595950" cy="1312118"/>
              <a:chOff x="5310073" y="2242656"/>
              <a:chExt cx="1595950" cy="1312118"/>
            </a:xfrm>
          </p:grpSpPr>
          <p:sp>
            <p:nvSpPr>
              <p:cNvPr id="8" name="Rectangle 7"/>
              <p:cNvSpPr/>
              <p:nvPr/>
            </p:nvSpPr>
            <p:spPr>
              <a:xfrm>
                <a:off x="5310073" y="2242656"/>
                <a:ext cx="986350" cy="702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Hadoop node</a:t>
                </a:r>
                <a:endParaRPr lang="en-US" dirty="0">
                  <a:solidFill>
                    <a:srgbClr val="000000"/>
                  </a:solidFill>
                </a:endParaRPr>
              </a:p>
            </p:txBody>
          </p:sp>
          <p:sp>
            <p:nvSpPr>
              <p:cNvPr id="9" name="Rectangle 8"/>
              <p:cNvSpPr/>
              <p:nvPr/>
            </p:nvSpPr>
            <p:spPr>
              <a:xfrm>
                <a:off x="5462473" y="2395056"/>
                <a:ext cx="986350" cy="702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Hadoop node</a:t>
                </a:r>
                <a:endParaRPr lang="en-US" dirty="0">
                  <a:solidFill>
                    <a:srgbClr val="000000"/>
                  </a:solidFill>
                </a:endParaRPr>
              </a:p>
            </p:txBody>
          </p:sp>
          <p:sp>
            <p:nvSpPr>
              <p:cNvPr id="10" name="Rectangle 9"/>
              <p:cNvSpPr/>
              <p:nvPr/>
            </p:nvSpPr>
            <p:spPr>
              <a:xfrm>
                <a:off x="5614873" y="2547456"/>
                <a:ext cx="986350" cy="702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Hadoop node</a:t>
                </a:r>
                <a:endParaRPr lang="en-US" dirty="0">
                  <a:solidFill>
                    <a:srgbClr val="000000"/>
                  </a:solidFill>
                </a:endParaRPr>
              </a:p>
            </p:txBody>
          </p:sp>
          <p:sp>
            <p:nvSpPr>
              <p:cNvPr id="11" name="Rectangle 10"/>
              <p:cNvSpPr/>
              <p:nvPr/>
            </p:nvSpPr>
            <p:spPr>
              <a:xfrm>
                <a:off x="5767273" y="2699856"/>
                <a:ext cx="986350" cy="702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Hadoop node</a:t>
                </a:r>
                <a:endParaRPr lang="en-US" dirty="0">
                  <a:solidFill>
                    <a:srgbClr val="000000"/>
                  </a:solidFill>
                </a:endParaRPr>
              </a:p>
            </p:txBody>
          </p:sp>
          <p:sp>
            <p:nvSpPr>
              <p:cNvPr id="12" name="Rectangle 11"/>
              <p:cNvSpPr/>
              <p:nvPr/>
            </p:nvSpPr>
            <p:spPr>
              <a:xfrm>
                <a:off x="5919673" y="2852256"/>
                <a:ext cx="986350" cy="702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Hadoop node</a:t>
                </a:r>
                <a:endParaRPr lang="en-US" dirty="0">
                  <a:solidFill>
                    <a:srgbClr val="000000"/>
                  </a:solidFill>
                </a:endParaRPr>
              </a:p>
            </p:txBody>
          </p:sp>
        </p:grpSp>
      </p:grpSp>
      <p:sp>
        <p:nvSpPr>
          <p:cNvPr id="16" name="Rounded Rectangle 15"/>
          <p:cNvSpPr/>
          <p:nvPr/>
        </p:nvSpPr>
        <p:spPr>
          <a:xfrm>
            <a:off x="567490" y="4574780"/>
            <a:ext cx="1661931" cy="10402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jBilling</a:t>
            </a:r>
          </a:p>
          <a:p>
            <a:pPr algn="ctr"/>
            <a:r>
              <a:rPr lang="en-US" dirty="0" smtClean="0">
                <a:solidFill>
                  <a:srgbClr val="000000"/>
                </a:solidFill>
              </a:rPr>
              <a:t>Server</a:t>
            </a:r>
            <a:endParaRPr lang="en-US" dirty="0">
              <a:solidFill>
                <a:srgbClr val="000000"/>
              </a:solidFill>
            </a:endParaRPr>
          </a:p>
        </p:txBody>
      </p:sp>
      <p:sp>
        <p:nvSpPr>
          <p:cNvPr id="17" name="Right Arrow 16"/>
          <p:cNvSpPr/>
          <p:nvPr/>
        </p:nvSpPr>
        <p:spPr>
          <a:xfrm>
            <a:off x="2675306" y="4695544"/>
            <a:ext cx="2310490" cy="7970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Hadoop Job</a:t>
            </a:r>
            <a:endParaRPr lang="en-US" dirty="0">
              <a:solidFill>
                <a:srgbClr val="000000"/>
              </a:solidFill>
            </a:endParaRPr>
          </a:p>
        </p:txBody>
      </p:sp>
      <p:sp>
        <p:nvSpPr>
          <p:cNvPr id="18" name="Rounded Rectangle 17"/>
          <p:cNvSpPr/>
          <p:nvPr/>
        </p:nvSpPr>
        <p:spPr>
          <a:xfrm>
            <a:off x="5235140" y="4796040"/>
            <a:ext cx="927906" cy="6965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EC2 </a:t>
            </a:r>
          </a:p>
          <a:p>
            <a:pPr algn="ctr"/>
            <a:r>
              <a:rPr lang="en-US" dirty="0" smtClean="0">
                <a:solidFill>
                  <a:srgbClr val="000000"/>
                </a:solidFill>
              </a:rPr>
              <a:t>API</a:t>
            </a:r>
            <a:endParaRPr lang="en-US" dirty="0">
              <a:solidFill>
                <a:srgbClr val="000000"/>
              </a:solidFill>
            </a:endParaRPr>
          </a:p>
        </p:txBody>
      </p:sp>
      <p:sp>
        <p:nvSpPr>
          <p:cNvPr id="19" name="Cloud 18"/>
          <p:cNvSpPr/>
          <p:nvPr/>
        </p:nvSpPr>
        <p:spPr>
          <a:xfrm>
            <a:off x="6370902" y="4390741"/>
            <a:ext cx="2060360" cy="1553647"/>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rPr>
              <a:t>Elastic </a:t>
            </a:r>
            <a:r>
              <a:rPr lang="en-US" dirty="0" err="1" smtClean="0">
                <a:solidFill>
                  <a:srgbClr val="000000"/>
                </a:solidFill>
              </a:rPr>
              <a:t>MapReduce</a:t>
            </a:r>
            <a:r>
              <a:rPr lang="en-US"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6240127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jBilling Temp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8987</TotalTime>
  <Words>1489</Words>
  <Application>Microsoft Macintosh PowerPoint</Application>
  <PresentationFormat>On-screen Show (4:3)</PresentationFormat>
  <Paragraphs>267</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jBilling Template 2</vt:lpstr>
      <vt:lpstr>Mediation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LongerDays.com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Lawie</dc:creator>
  <cp:lastModifiedBy>Emiliano Conde</cp:lastModifiedBy>
  <cp:revision>216</cp:revision>
  <dcterms:created xsi:type="dcterms:W3CDTF">2012-02-10T14:50:52Z</dcterms:created>
  <dcterms:modified xsi:type="dcterms:W3CDTF">2013-06-21T13:50:31Z</dcterms:modified>
</cp:coreProperties>
</file>