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4.wmf" ContentType="image/x-wmf"/>
  <Override PartName="/ppt/media/image20.png" ContentType="image/png"/>
  <Override PartName="/ppt/media/image19.png" ContentType="image/png"/>
  <Override PartName="/ppt/media/image26.wmf" ContentType="image/x-wmf"/>
  <Override PartName="/ppt/media/image18.jpeg" ContentType="image/jpeg"/>
  <Override PartName="/ppt/media/image22.wmf" ContentType="image/x-wmf"/>
  <Override PartName="/ppt/media/image17.jpeg" ContentType="image/jpeg"/>
  <Override PartName="/ppt/media/image14.png" ContentType="image/png"/>
  <Override PartName="/ppt/media/image16.png" ContentType="image/png"/>
  <Override PartName="/ppt/media/image25.wmf" ContentType="image/x-wmf"/>
  <Override PartName="/ppt/media/image23.wmf" ContentType="image/x-wmf"/>
  <Override PartName="/ppt/media/image21.wmf" ContentType="image/x-wmf"/>
  <Override PartName="/ppt/media/image12.png" ContentType="image/png"/>
  <Override PartName="/ppt/media/image15.jpeg" ContentType="image/jpeg"/>
  <Override PartName="/ppt/media/image13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AF4BC30E-B110-47CD-92A8-6B34857D3C5F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4688398-5794-48AC-AED4-C7626E3E2D9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89FE649-7B32-4A85-8C5D-55DA0704666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12/4/13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3DACD51-C86A-4254-95ED-BF0821F939A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wmf"/><Relationship Id="rId6" Type="http://schemas.openxmlformats.org/officeDocument/2006/relationships/image" Target="../media/image24.wmf"/><Relationship Id="rId7" Type="http://schemas.openxmlformats.org/officeDocument/2006/relationships/image" Target="../media/image25.wmf"/><Relationship Id="rId8" Type="http://schemas.openxmlformats.org/officeDocument/2006/relationships/image" Target="../media/image26.wmf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469160" y="2288520"/>
            <a:ext cx="6400440" cy="756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Notifications</a:t>
            </a:r>
            <a:endParaRPr/>
          </a:p>
        </p:txBody>
      </p:sp>
    </p:spTree>
  </p:cSld>
</p:sld>
</file>

<file path=ppt/slides/slide10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75" name="TextShape 1"/><p:cNvSpPr txBox="1"/><p:nvPr/></p:nvSpPr><p:spPr><a:xfrm><a:off x="493200" y="470520"/><a:ext cx="640044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Velocity syntax (scripting)</a:t></a:r><a:endParaRPr/></a:p></p:txBody></p:sp><p:sp><p:nvSpPr><p:cNvPr id="76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77" name="CustomShape 3"/><p:cNvSpPr/><p:nvPr/></p:nvSpPr><p:spPr><a:xfrm><a:off x="2288520" y="1607760"/><a:ext cx="4257720" cy="4857120"/></a:xfrm><a:prstGeom prst="rect"><a:avLst></a:avLst></a:prstGeom><a:noFill/><a:ln><a:noFill/></a:ln></p:spPr><p:txBody><a:bodyPr/><a:p><a:pPr><a:lnSpc><a:spcPct val="100000"/></a:lnSpc><a:buFont typeface="Arial"/><a:buChar char="•"/></a:pPr><a:r><a:rPr lang="en-US" sz="1400"><a:solidFill><a:srgbClr val="000000"/></a:solidFill><a:latin typeface="Calibri"/><a:ea typeface="ＭＳ Ｐゴシック"/></a:rPr><a:t>COMMENTS- ## This is a single line comment.</a:t></a:r><a:endParaRPr/></a:p><a:p><a:pPr><a:lnSpc><a:spcPct val="100000"/></a:lnSpc></a:pPr><a:endParaRPr/></a:p><a:p><a:pPr><a:lnSpc><a:spcPct val="100000"/></a:lnSpc><a:buFont typeface="Arial"/><a:buChar char="•"/></a:pPr><a:r><a:rPr lang="en-US" sz="1400"><a:solidFill><a:srgbClr val="000000"/></a:solidFill><a:latin typeface="Calibri"/><a:ea typeface="ＭＳ Ｐゴシック"/></a:rPr><a:t>ACCESS</a:t></a:r><a:endParaRPr/></a:p><a:p><a:pPr><a:lnSpc><a:spcPct val="100000"/></a:lnSpc></a:pPr><a:r><a:rPr lang="en-US" sz="1400"><a:solidFill><a:srgbClr val="000000"/></a:solidFill><a:latin typeface="Calibri"/><a:ea typeface="ＭＳ Ｐゴシック"/></a:rPr><a:t>$customer.getAddress()</a:t></a:r><a:endParaRPr/></a:p><a:p><a:pPr><a:lnSpc><a:spcPct val="100000"/></a:lnSpc></a:pPr><a:r><a:rPr lang="en-US" sz="1400"><a:solidFill><a:srgbClr val="000000"/></a:solidFill><a:latin typeface="Calibri"/><a:ea typeface="ＭＳ Ｐゴシック"/></a:rPr><a:t>$invoice.getTotal()</a:t></a:r><a:endParaRPr/></a:p><a:p><a:pPr><a:lnSpc><a:spcPct val="100000"/></a:lnSpc></a:pPr><a:endParaRPr/></a:p><a:p><a:pPr><a:lnSpc><a:spcPct val="100000"/></a:lnSpc><a:buFont typeface="Arial"/><a:buChar char="•"/></a:pPr><a:r><a:rPr lang="en-US" sz="1400"><a:solidFill><a:srgbClr val="000000"/></a:solidFill><a:latin typeface="Calibri"/><a:ea typeface="ＭＳ Ｐゴシック"/></a:rPr><a:t>CONDITION</a:t></a:r><a:endParaRPr/></a:p><a:p><a:pPr><a:lnSpc><a:spcPct val="100000"/></a:lnSpc></a:pPr><a:endParaRPr/></a:p><a:p><a:pPr><a:lnSpc><a:spcPct val="100000"/></a:lnSpc></a:pPr><a:r><a:rPr lang="en-US" sz="1400"><a:solidFill><a:srgbClr val="000000"/></a:solidFill><a:latin typeface="Calibri"/><a:ea typeface="ＭＳ Ｐゴシック"/></a:rPr><a:t>#if( $foo ) Velocity!</a:t></a:r><a:endParaRPr/></a:p><a:p><a:pPr><a:lnSpc><a:spcPct val="100000"/></a:lnSpc></a:pPr><a:r><a:rPr lang="en-US" sz="1400"><a:solidFill><a:srgbClr val="000000"/></a:solidFill><a:latin typeface="Calibri"/><a:ea typeface="ＭＳ Ｐゴシック"/></a:rPr><a:t>#end</a:t></a:r><a:endParaRPr/></a:p><a:p><a:pPr><a:lnSpc><a:spcPct val="100000"/></a:lnSpc></a:pPr><a:endParaRPr/></a:p><a:p><a:pPr><a:lnSpc><a:spcPct val="100000"/></a:lnSpc></a:pPr><a:r><a:rPr lang="en-US" sz="1400"><a:solidFill><a:srgbClr val="000000"/></a:solidFill><a:latin typeface="Calibri"/><a:ea typeface="ＭＳ Ｐゴシック"/></a:rPr><a:t>#if( $foo &lt; 10 )</a:t></a:r><a:endParaRPr/></a:p><a:p><a:pPr><a:lnSpc><a:spcPct val="100000"/></a:lnSpc></a:pPr><a:r><a:rPr lang="en-US" sz="1400"><a:solidFill><a:srgbClr val="000000"/></a:solidFill><a:latin typeface="Calibri"/><a:ea typeface="ＭＳ Ｐゴシック"/></a:rPr><a:t> </a:t></a:r><a:r><a:rPr lang="en-US" sz="1400"><a:solidFill><a:srgbClr val="000000"/></a:solidFill><a:latin typeface="Calibri"/><a:ea typeface="ＭＳ Ｐゴシック"/></a:rPr><a:t>&lt;strong&gt;Go North&lt;/strong&gt; </a:t></a:r><a:endParaRPr/></a:p><a:p><a:pPr><a:lnSpc><a:spcPct val="100000"/></a:lnSpc></a:pPr><a:r><a:rPr lang="en-US" sz="1400"><a:solidFill><a:srgbClr val="000000"/></a:solidFill><a:latin typeface="Calibri"/><a:ea typeface="ＭＳ Ｐゴシック"/></a:rPr><a:t>#elseif( $foo == 10 )</a:t></a:r><a:endParaRPr/></a:p><a:p><a:pPr><a:lnSpc><a:spcPct val="100000"/></a:lnSpc></a:pPr><a:r><a:rPr lang="en-US" sz="1400"><a:solidFill><a:srgbClr val="000000"/></a:solidFill><a:latin typeface="Calibri"/><a:ea typeface="ＭＳ Ｐゴシック"/></a:rPr><a:t> </a:t></a:r><a:r><a:rPr lang="en-US" sz="1400"><a:solidFill><a:srgbClr val="000000"/></a:solidFill><a:latin typeface="Calibri"/><a:ea typeface="ＭＳ Ｐゴシック"/></a:rPr><a:t>&lt;strong&gt;Go East&lt;/strong&gt; </a:t></a:r><a:endParaRPr/></a:p><a:p><a:pPr><a:lnSpc><a:spcPct val="100000"/></a:lnSpc></a:pPr><a:r><a:rPr lang="en-US" sz="1400"><a:solidFill><a:srgbClr val="000000"/></a:solidFill><a:latin typeface="Calibri"/><a:ea typeface="ＭＳ Ｐゴシック"/></a:rPr><a:t>#elseif( $bar == 6 ) &lt;strong&gt;Go South&lt;/strong&gt; </a:t></a:r><a:endParaRPr/></a:p><a:p><a:pPr><a:lnSpc><a:spcPct val="100000"/></a:lnSpc></a:pPr><a:r><a:rPr lang="en-US" sz="1400"><a:solidFill><a:srgbClr val="000000"/></a:solidFill><a:latin typeface="Calibri"/><a:ea typeface="ＭＳ Ｐゴシック"/></a:rPr><a:t>#else &lt;strong&gt;Go West&lt;/strong&gt; #end</a:t></a:r><a:endParaRPr/></a:p><a:p><a:pPr><a:lnSpc><a:spcPct val="100000"/></a:lnSpc></a:pPr><a:endParaRPr/></a:p><a:p><a:pPr><a:lnSpc><a:spcPct val="100000"/></a:lnSpc><a:buFont typeface="Arial"/><a:buChar char="•"/></a:pPr><a:r><a:rPr lang="en-US" sz="1400"><a:solidFill><a:srgbClr val="000000"/></a:solidFill><a:latin typeface="Calibri"/><a:ea typeface="ＭＳ Ｐゴシック"/></a:rPr><a:t>LOOP</a:t></a:r><a:endParaRPr/></a:p><a:p><a:pPr><a:lnSpc><a:spcPct val="100000"/></a:lnSpc></a:pPr><a:endParaRPr/></a:p><a:p><a:pPr><a:lnSpc><a:spcPct val="100000"/></a:lnSpc></a:pPr><a:r><a:rPr lang="en-US" sz="1400"><a:solidFill><a:srgbClr val="000000"/></a:solidFill><a:latin typeface="Calibri"/><a:ea typeface="ＭＳ Ｐゴシック"/></a:rPr><a:t>&lt;ul&gt; </a:t></a:r><a:endParaRPr/></a:p><a:p><a:pPr><a:lnSpc><a:spcPct val="100000"/></a:lnSpc></a:pPr><a:r><a:rPr lang="en-US" sz="1400"><a:solidFill><a:srgbClr val="000000"/></a:solidFill><a:latin typeface="Calibri"/><a:ea typeface="ＭＳ Ｐゴシック"/></a:rPr><a:t>#foreach ($line in $invoice.invoiceLines)</a:t></a:r><a:endParaRPr/></a:p><a:p><a:pPr><a:lnSpc><a:spcPct val="100000"/></a:lnSpc></a:pPr><a:r><a:rPr lang="en-US" sz="1400"><a:solidFill><a:srgbClr val="000000"/></a:solidFill><a:latin typeface="Calibri"/><a:ea typeface="ＭＳ Ｐゴシック"/></a:rPr><a:t>Qty: $line.quantity $</a:t></a:r><a:endParaRPr/></a:p><a:p><a:pPr><a:lnSpc><a:spcPct val="100000"/></a:lnSpc></a:pPr><a:r><a:rPr lang="en-US" sz="1400"><a:solidFill><a:srgbClr val="000000"/></a:solidFill><a:latin typeface="Calibri"/><a:ea typeface="ＭＳ Ｐゴシック"/></a:rPr><a:t>line.description $</a:t></a:r><a:endParaRPr/></a:p><a:p><a:pPr><a:lnSpc><a:spcPct val="100000"/></a:lnSpc></a:pPr><a:r><a:rPr lang="en-US" sz="1400"><a:solidFill><a:srgbClr val="000000"/></a:solidFill><a:latin typeface="Calibri"/><a:ea typeface="ＭＳ Ｐゴシック"/></a:rPr><a:t>line.amount</a:t></a:r><a:endParaRPr/></a:p><a:p><a:pPr><a:lnSpc><a:spcPct val="100000"/></a:lnSpc></a:pPr><a:r><a:rPr lang="en-US" sz="1400"><a:solidFill><a:srgbClr val="000000"/></a:solidFill><a:latin typeface="Calibri"/><a:ea typeface="ＭＳ Ｐゴシック"/></a:rPr><a:t>#end</a:t></a:r><a:endParaRPr/></a:p><a:p><a:pPr><a:lnSpc><a:spcPct val="100000"/></a:lnSpc></a:pPr><a:r><a:rPr lang="en-US" sz="1400"><a:solidFill><a:srgbClr val="000000"/></a:solidFill><a:latin typeface="Calibri"/><a:ea typeface="ＭＳ Ｐゴシック"/></a:rPr><a:t>&lt;/ul&gt;</a:t></a:r><a:endParaRPr/></a:p><a:p><a:pPr><a:lnSpc><a:spcPct val="100000"/></a:lnSpc></a:pPr><a:endParaRPr/></a:p></p:txBody></p:sp></p:spTree></p:cSld><p:timing><p:tnLst><p:par><p:cTn dur="indefinite" id="127" nodeType="tmRoot" restart="never"><p:childTnLst><p:seq><p:cTn dur="indefinite" id="128" nodeType="mainSeq"><p:childTnLst><p:par><p:cTn fill="hold" id="129"><p:stCondLst><p:cond delay="indefinite"/></p:stCondLst><p:childTnLst><p:par><p:cTn fill="hold" id="130"><p:stCondLst><p:cond delay="0"/></p:stCondLst><p:childTnLst><p:par><p:cTn fill="hold" id="131" nodeType="clickEffect" presetClass="entr" presetID="16" presetSubtype="21"><p:stCondLst><p:cond delay="0"/></p:stCondLst><p:endCondLst><p:cond delay="5000"/></p:stCondLst><p:childTnLst><p:set><p:cBhvr><p:cTn dur="1" fill="hold" id="132"><p:stCondLst><p:cond delay="0"/></p:stCondLst></p:cTn><p:tgtEl><p:spTgt spid="76"></p:spTgt></p:tgtEl><p:attrNameLst><p:attrName>style.visibility</p:attrName></p:attrNameLst></p:cBhvr><p:to><p:strVal val="visible"/></p:to></p:set><p:animEffect filter="barn(inVertical)" transition="out"><p:cBhvr additive="repl"><p:cTn dur="500" id="133"></p:cTn><p:tgtEl><p:spTgt spid="76"></p:spTgt></p:tgtEl></p:cBhvr></p:animEffect></p:childTnLst></p:cTn></p:par></p:childTnLst></p:cTn></p:par></p:childTnLst></p:cTn></p:par><p:par><p:cTn fill="hold" id="134"><p:stCondLst><p:cond delay="indefinite"/></p:stCondLst><p:childTnLst><p:par><p:cTn fill="hold" id="135"><p:stCondLst><p:cond delay="0"/></p:stCondLst><p:childTnLst><p:par><p:cTn fill="hold" id="136" nodeType="clickEffect" presetClass="entr" presetID="26"><p:stCondLst><p:cond delay="0"/></p:stCondLst><p:childTnLst><p:set><p:cBhvr><p:cTn dur="1" fill="hold" id="137"><p:stCondLst><p:cond delay="0"/></p:stCondLst></p:cTn><p:tgtEl><p:spTgt spid="77"></p:spTgt></p:tgtEl><p:attrNameLst><p:attrName>style.visibility</p:attrName></p:attrNameLst></p:cBhvr><p:to><p:strVal val="visible"/></p:to></p:set><p:animEffect filter="wipe(down)" transition="out"><p:cBhvr additive="repl"><p:cTn dur="580" id="138"><p:stCondLst><p:cond delay="0"/></p:stCondLst></p:cTn><p:tgtEl><p:spTgt spid="77"></p:spTgt></p:tgtEl></p:cBhvr></p:animEffect><p:anim calcmode="lin" valueType="num"><p:cBhvr additive="repl"><p:cTn dur="1822" id="139"><p:stCondLst><p:cond delay="0"/></p:stCondLst></p:cTn><p:tgtEl><p:spTgt spid="77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140"><p:stCondLst><p:cond delay="0"/></p:stCondLst></p:cTn><p:tgtEl><p:spTgt spid="77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141"><p:stCondLst><p:cond delay="664"/></p:stCondLst></p:cTn><p:tgtEl><p:spTgt spid="77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142"><p:stCondLst><p:cond delay="1324"/></p:stCondLst></p:cTn><p:tgtEl><p:spTgt spid="77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143"><p:stCondLst><p:cond delay="1656"/></p:stCondLst></p:cTn><p:tgtEl><p:spTgt spid="77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1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78" name="TextShape 1"/><p:cNvSpPr txBox="1"/><p:nvPr/></p:nvSpPr><p:spPr><a:xfrm><a:off x="493200" y="470520"/><a:ext cx="640044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Configuration </a:t></a:r><a:endParaRPr/></a:p></p:txBody></p:sp><p:sp><p:nvSpPr><p:cNvPr id="79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80" name="CustomShape 3"/><p:cNvSpPr/><p:nvPr/></p:nvSpPr><p:spPr><a:xfrm><a:off x="1636560" y="1909440"/><a:ext cx="5182200" cy="3498840"/></a:xfrm><a:prstGeom prst="rect"><a:avLst></a:avLst></a:prstGeom><a:noFill/><a:ln><a:noFill/></a:ln></p:spPr><p:txBody><a:bodyPr/><a:p><a:pPr><a:lnSpc><a:spcPct val="100000"/></a:lnSpc></a:pPr><a:r><a:rPr lang="en-US" sz="1600"><a:solidFill><a:srgbClr val="000000"/></a:solidFill><a:latin typeface="Calibri"/><a:ea typeface="ＭＳ Ｐゴシック"/></a:rPr><a:t>1) Set up each user :  First set up the user for notifications by editing the user and checking the include in notifications flag.</a:t></a:r><a:endParaRPr/></a:p><a:p><a:pPr><a:lnSpc><a:spcPct val="100000"/></a:lnSpc></a:pPr><a:endParaRPr/></a:p><a:p><a:pPr><a:lnSpc><a:spcPct val="100000"/></a:lnSpc></a:pPr><a:r><a:rPr lang="en-US" sz="1600"><a:solidFill><a:srgbClr val="000000"/></a:solidFill><a:latin typeface="Calibri"/><a:ea typeface="ＭＳ Ｐゴシック"/></a:rPr><a:t>2) Now we can configure any type of Notification type like invoice, order, payment, etc. First check the active checkbox and then using the tokens we can write the email body.</a:t></a:r><a:endParaRPr/></a:p><a:p><a:pPr><a:lnSpc><a:spcPct val="100000"/></a:lnSpc></a:pPr><a:endParaRPr/></a:p></p:txBody></p:sp></p:spTree></p:cSld><p:timing><p:tnLst><p:par><p:cTn dur="indefinite" id="144" nodeType="tmRoot" restart="never"><p:childTnLst><p:seq><p:cTn dur="indefinite" id="145" nodeType="mainSeq"><p:childTnLst><p:par><p:cTn fill="hold" id="146"><p:stCondLst><p:cond delay="indefinite"/></p:stCondLst><p:childTnLst><p:par><p:cTn fill="hold" id="147"><p:stCondLst><p:cond delay="0"/></p:stCondLst><p:childTnLst><p:par><p:cTn fill="hold" id="148" nodeType="clickEffect" presetClass="entr" presetID="16" presetSubtype="21"><p:stCondLst><p:cond delay="0"/></p:stCondLst><p:endCondLst><p:cond delay="5000"/></p:stCondLst><p:childTnLst><p:set><p:cBhvr><p:cTn dur="1" fill="hold" id="149"><p:stCondLst><p:cond delay="0"/></p:stCondLst></p:cTn><p:tgtEl><p:spTgt spid="79"></p:spTgt></p:tgtEl><p:attrNameLst><p:attrName>style.visibility</p:attrName></p:attrNameLst></p:cBhvr><p:to><p:strVal val="visible"/></p:to></p:set><p:animEffect filter="barn(inVertical)" transition="out"><p:cBhvr additive="repl"><p:cTn dur="500" id="150"></p:cTn><p:tgtEl><p:spTgt spid="79"></p:spTgt></p:tgtEl></p:cBhvr></p:animEffect></p:childTnLst></p:cTn></p:par></p:childTnLst></p:cTn></p:par></p:childTnLst></p:cTn></p:par><p:par><p:cTn fill="hold" id="151"><p:stCondLst><p:cond delay="indefinite"/></p:stCondLst><p:childTnLst><p:par><p:cTn fill="hold" id="152"><p:stCondLst><p:cond delay="0"/></p:stCondLst><p:childTnLst><p:par><p:cTn fill="hold" id="153" nodeType="clickEffect" presetClass="entr" presetID="26"><p:stCondLst><p:cond delay="0"/></p:stCondLst><p:childTnLst><p:set><p:cBhvr><p:cTn dur="1" fill="hold" id="154"><p:stCondLst><p:cond delay="0"/></p:stCondLst></p:cTn><p:tgtEl><p:spTgt spid="80"></p:spTgt></p:tgtEl><p:attrNameLst><p:attrName>style.visibility</p:attrName></p:attrNameLst></p:cBhvr><p:to><p:strVal val="visible"/></p:to></p:set><p:animEffect filter="wipe(down)" transition="out"><p:cBhvr additive="repl"><p:cTn dur="580" id="155"><p:stCondLst><p:cond delay="0"/></p:stCondLst></p:cTn><p:tgtEl><p:spTgt spid="80"></p:spTgt></p:tgtEl></p:cBhvr></p:animEffect><p:anim calcmode="lin" valueType="num"><p:cBhvr additive="repl"><p:cTn dur="1822" id="156"><p:stCondLst><p:cond delay="0"/></p:stCondLst></p:cTn><p:tgtEl><p:spTgt spid="80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157"><p:stCondLst><p:cond delay="0"/></p:stCondLst></p:cTn><p:tgtEl><p:spTgt spid="80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158"><p:stCondLst><p:cond delay="664"/></p:stCondLst></p:cTn><p:tgtEl><p:spTgt spid="80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159"><p:stCondLst><p:cond delay="1324"/></p:stCondLst></p:cTn><p:tgtEl><p:spTgt spid="80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160"><p:stCondLst><p:cond delay="1656"/></p:stCondLst></p:cTn><p:tgtEl><p:spTgt spid="80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81" name="TextShape 1"/><p:cNvSpPr txBox="1"/><p:nvPr/></p:nvSpPr><p:spPr><a:xfrm><a:off x="493200" y="470520"/><a:ext cx="640044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Configuring Email-Plugin for Notification</a:t></a:r><a:endParaRPr/></a:p></p:txBody></p:sp><p:sp><p:nvSpPr><p:cNvPr id="82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83" name="CustomShape 3"/><p:cNvSpPr/><p:nvPr/></p:nvSpPr><p:spPr><a:xfrm><a:off x="1619640" y="2084400"/><a:ext cx="5182200" cy="3498840"/></a:xfrm><a:prstGeom prst="rect"><a:avLst></a:avLst></a:prstGeom><a:noFill/><a:ln><a:noFill/></a:ln></p:spPr><p:txBody><a:bodyPr/><a:p><a:pPr><a:lnSpc><a:spcPct val="100000"/></a:lnSpc></a:pPr><a:r><a:rPr lang="en-US" sz="1600"><a:solidFill><a:srgbClr val="000000"/></a:solidFill><a:latin typeface="Calibri"/><a:ea typeface="ＭＳ Ｐゴシック"/></a:rPr><a:t>1) The email plugins are grouped under Configuration &gt; Plug-ins &gt; Notification Plugins.</a:t></a:r><a:endParaRPr/></a:p><a:p><a:pPr><a:lnSpc><a:spcPct val="100000"/></a:lnSpc></a:pPr><a:endParaRPr/></a:p><a:p><a:pPr><a:lnSpc><a:spcPct val="100000"/></a:lnSpc></a:pPr><a:r><a:rPr lang="en-US" sz="1600"><a:solidFill><a:srgbClr val="000000"/></a:solidFill><a:latin typeface="Calibri"/><a:ea typeface="ＭＳ Ｐゴシック"/></a:rPr><a:t>2) Standard Email Notification is the name of the plugin of which you have to set the parameters.</a:t></a:r><a:endParaRPr/></a:p></p:txBody></p:sp></p:spTree></p:cSld><p:timing><p:tnLst><p:par><p:cTn dur="indefinite" id="161" nodeType="tmRoot" restart="never"><p:childTnLst><p:seq><p:cTn dur="indefinite" id="162" nodeType="mainSeq"><p:childTnLst><p:par><p:cTn fill="hold" id="163"><p:stCondLst><p:cond delay="indefinite"/></p:stCondLst><p:childTnLst><p:par><p:cTn fill="hold" id="164"><p:stCondLst><p:cond delay="0"/></p:stCondLst><p:childTnLst><p:par><p:cTn fill="hold" id="165" nodeType="clickEffect" presetClass="entr" presetID="16" presetSubtype="21"><p:stCondLst><p:cond delay="0"/></p:stCondLst><p:endCondLst><p:cond delay="5000"/></p:stCondLst><p:childTnLst><p:set><p:cBhvr><p:cTn dur="1" fill="hold" id="166"><p:stCondLst><p:cond delay="0"/></p:stCondLst></p:cTn><p:tgtEl><p:spTgt spid="82"></p:spTgt></p:tgtEl><p:attrNameLst><p:attrName>style.visibility</p:attrName></p:attrNameLst></p:cBhvr><p:to><p:strVal val="visible"/></p:to></p:set><p:animEffect filter="barn(inVertical)" transition="out"><p:cBhvr additive="repl"><p:cTn dur="500" id="167"></p:cTn><p:tgtEl><p:spTgt spid="82"></p:spTgt></p:tgtEl></p:cBhvr></p:animEffect></p:childTnLst></p:cTn></p:par></p:childTnLst></p:cTn></p:par></p:childTnLst></p:cTn></p:par><p:par><p:cTn fill="hold" id="168"><p:stCondLst><p:cond delay="indefinite"/></p:stCondLst><p:childTnLst><p:par><p:cTn fill="hold" id="169"><p:stCondLst><p:cond delay="0"/></p:stCondLst><p:childTnLst><p:par><p:cTn fill="hold" id="170" nodeType="clickEffect" presetClass="entr" presetID="26"><p:stCondLst><p:cond delay="0"/></p:stCondLst><p:childTnLst><p:set><p:cBhvr><p:cTn dur="1" fill="hold" id="171"><p:stCondLst><p:cond delay="0"/></p:stCondLst></p:cTn><p:tgtEl><p:spTgt spid="83"></p:spTgt></p:tgtEl><p:attrNameLst><p:attrName>style.visibility</p:attrName></p:attrNameLst></p:cBhvr><p:to><p:strVal val="visible"/></p:to></p:set><p:animEffect filter="wipe(down)" transition="out"><p:cBhvr additive="repl"><p:cTn dur="580" id="172"><p:stCondLst><p:cond delay="0"/></p:stCondLst></p:cTn><p:tgtEl><p:spTgt spid="83"></p:spTgt></p:tgtEl></p:cBhvr></p:animEffect><p:anim calcmode="lin" valueType="num"><p:cBhvr additive="repl"><p:cTn dur="1822" id="173"><p:stCondLst><p:cond delay="0"/></p:stCondLst></p:cTn><p:tgtEl><p:spTgt spid="83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174"><p:stCondLst><p:cond delay="0"/></p:stCondLst></p:cTn><p:tgtEl><p:spTgt spid="83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175"><p:stCondLst><p:cond delay="664"/></p:stCondLst></p:cTn><p:tgtEl><p:spTgt spid="83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176"><p:stCondLst><p:cond delay="1324"/></p:stCondLst></p:cTn><p:tgtEl><p:spTgt spid="83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177"><p:stCondLst><p:cond delay="1656"/></p:stCondLst></p:cTn><p:tgtEl><p:spTgt spid="83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3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84" name="TextShape 1"/><p:cNvSpPr txBox="1"/><p:nvPr/></p:nvSpPr><p:spPr><a:xfrm><a:off x="493200" y="470520"/><a:ext cx="729828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TROUBLESHOOTING NOTIFICATIONS</a:t></a:r><a:endParaRPr/></a:p></p:txBody></p:sp><p:sp><p:nvSpPr><p:cNvPr id="85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86" name="CustomShape 3"/><p:cNvSpPr/><p:nvPr/></p:nvSpPr><p:spPr><a:xfrm><a:off x="1619640" y="2084400"/><a:ext cx="5182200" cy="3498840"/></a:xfrm><a:prstGeom prst="rect"><a:avLst></a:avLst></a:prstGeom><a:noFill/><a:ln><a:noFill/></a:ln></p:spPr><p:txBody><a:bodyPr/><a:p><a:pPr><a:lnSpc><a:spcPct val="100000"/></a:lnSpc></a:pPr><a:r><a:rPr lang="en-US" sz="1600"><a:solidFill><a:srgbClr val="000000"/></a:solidFill><a:latin typeface="Calibri"/><a:ea typeface="ＭＳ Ｐゴシック"/></a:rPr><a:t>Configuration for Test Email Plugin</a:t></a:r><a:endParaRPr/></a:p><a:p><a:pPr><a:lnSpc><a:spcPct val="100000"/></a:lnSpc></a:pPr><a:endParaRPr/></a:p><a:p><a:pPr><a:lnSpc><a:spcPct val="100000"/></a:lnSpc></a:pPr><a:r><a:rPr lang="en-US" sz="1600"><a:solidFill><a:srgbClr val="000000"/></a:solidFill><a:latin typeface="Calibri"/><a:ea typeface="ＭＳ Ｐゴシック"/></a:rPr><a:t>1) Go to Configuration  &gt; Plugins &gt; Notifications</a:t></a:r><a:endParaRPr/></a:p><a:p><a:pPr><a:lnSpc><a:spcPct val="100000"/></a:lnSpc></a:pPr><a:endParaRPr/></a:p><a:p><a:pPr><a:lnSpc><a:spcPct val="100000"/></a:lnSpc></a:pPr><a:r><a:rPr lang="en-US" sz="1600"><a:solidFill><a:srgbClr val="000000"/></a:solidFill><a:latin typeface="Calibri"/><a:ea typeface="ＭＳ Ｐゴシック"/></a:rPr><a:t>2) Add the Notification Task For Testing Plugin.</a:t></a:r><a:endParaRPr/></a:p><a:p><a:pPr><a:lnSpc><a:spcPct val="100000"/></a:lnSpc></a:pPr><a:endParaRPr/></a:p><a:p><a:pPr><a:lnSpc><a:spcPct val="100000"/></a:lnSpc></a:pPr><a:r><a:rPr lang="en-US" sz="1600"><a:solidFill><a:srgbClr val="000000"/></a:solidFill><a:latin typeface="Calibri"/><a:ea typeface="ＭＳ Ｐゴシック"/></a:rPr><a:t>3) Now you can see the email which were scheduled to be sent in real will be stored in a file named emails_sent.txt.  </a:t></a:r><a:endParaRPr/></a:p><a:p><a:pPr><a:lnSpc><a:spcPct val="100000"/></a:lnSpc></a:pPr><a:endParaRPr/></a:p></p:txBody></p:sp></p:spTree></p:cSld><p:timing><p:tnLst><p:par><p:cTn dur="indefinite" id="178" nodeType="tmRoot" restart="never"><p:childTnLst><p:seq><p:cTn dur="indefinite" id="179" nodeType="mainSeq"><p:childTnLst><p:par><p:cTn fill="hold" id="180"><p:stCondLst><p:cond delay="indefinite"/></p:stCondLst><p:childTnLst><p:par><p:cTn fill="hold" id="181"><p:stCondLst><p:cond delay="0"/></p:stCondLst><p:childTnLst><p:par><p:cTn fill="hold" id="182" nodeType="clickEffect" presetClass="entr" presetID="16" presetSubtype="21"><p:stCondLst><p:cond delay="0"/></p:stCondLst><p:endCondLst><p:cond delay="5000"/></p:stCondLst><p:childTnLst><p:set><p:cBhvr><p:cTn dur="1" fill="hold" id="183"><p:stCondLst><p:cond delay="0"/></p:stCondLst></p:cTn><p:tgtEl><p:spTgt spid="85"></p:spTgt></p:tgtEl><p:attrNameLst><p:attrName>style.visibility</p:attrName></p:attrNameLst></p:cBhvr><p:to><p:strVal val="visible"/></p:to></p:set><p:animEffect filter="barn(inVertical)" transition="out"><p:cBhvr additive="repl"><p:cTn dur="500" id="184"></p:cTn><p:tgtEl><p:spTgt spid="85"></p:spTgt></p:tgtEl></p:cBhvr></p:animEffect></p:childTnLst></p:cTn></p:par></p:childTnLst></p:cTn></p:par></p:childTnLst></p:cTn></p:par><p:par><p:cTn fill="hold" id="185"><p:stCondLst><p:cond delay="indefinite"/></p:stCondLst><p:childTnLst><p:par><p:cTn fill="hold" id="186"><p:stCondLst><p:cond delay="0"/></p:stCondLst><p:childTnLst><p:par><p:cTn fill="hold" id="187" nodeType="clickEffect" presetClass="entr" presetID="26"><p:stCondLst><p:cond delay="0"/></p:stCondLst><p:childTnLst><p:set><p:cBhvr><p:cTn dur="1" fill="hold" id="188"><p:stCondLst><p:cond delay="0"/></p:stCondLst></p:cTn><p:tgtEl><p:spTgt spid="86"></p:spTgt></p:tgtEl><p:attrNameLst><p:attrName>style.visibility</p:attrName></p:attrNameLst></p:cBhvr><p:to><p:strVal val="visible"/></p:to></p:set><p:animEffect filter="wipe(down)" transition="out"><p:cBhvr additive="repl"><p:cTn dur="580" id="189"><p:stCondLst><p:cond delay="0"/></p:stCondLst></p:cTn><p:tgtEl><p:spTgt spid="86"></p:spTgt></p:tgtEl></p:cBhvr></p:animEffect><p:anim calcmode="lin" valueType="num"><p:cBhvr additive="repl"><p:cTn dur="1822" id="190"><p:stCondLst><p:cond delay="0"/></p:stCondLst></p:cTn><p:tgtEl><p:spTgt spid="86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191"><p:stCondLst><p:cond delay="0"/></p:stCondLst></p:cTn><p:tgtEl><p:spTgt spid="86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192"><p:stCondLst><p:cond delay="664"/></p:stCondLst></p:cTn><p:tgtEl><p:spTgt spid="86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193"><p:stCondLst><p:cond delay="1324"/></p:stCondLst></p:cTn><p:tgtEl><p:spTgt spid="86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194"><p:stCondLst><p:cond delay="1656"/></p:stCondLst></p:cTn><p:tgtEl><p:spTgt spid="86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4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87" name="TextShape 1"/><p:cNvSpPr txBox="1"/><p:nvPr/></p:nvSpPr><p:spPr><a:xfrm><a:off x="493200" y="470520"/><a:ext cx="729828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Create new notifications (OLD)</a:t></a:r><a:endParaRPr/></a:p></p:txBody></p:sp><p:sp><p:nvSpPr><p:cNvPr id="88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89" name="CustomShape 3"/><p:cNvSpPr/><p:nvPr/></p:nvSpPr><p:spPr><a:xfrm><a:off x="1191600" y="1595160"/><a:ext cx="5811840" cy="4445280"/></a:xfrm><a:prstGeom prst="rect"><a:avLst></a:avLst></a:prstGeom><a:noFill/><a:ln><a:noFill/></a:ln></p:spPr><p:txBody><a:bodyPr/><a:p><a:pPr><a:lnSpc><a:spcPct val="100000"/></a:lnSpc><a:buFont typeface="Arial"/><a:buChar char="•"/></a:pPr><a:r><a:rPr lang="en-US" sz="1600"><a:solidFill><a:srgbClr val="000000"/></a:solidFill><a:latin typeface="Calibri"/><a:ea typeface="ＭＳ Ｐゴシック"/></a:rPr><a:t>There are many types of notifications , which are defined under various categories, like invoices, payments, users, custom.  These are stored in the notification_category table.</a:t></a:r><a:endParaRPr/></a:p><a:p><a:pPr><a:lnSpc><a:spcPct val="100000"/></a:lnSpc></a:pPr><a:endParaRPr/></a:p><a:p><a:pPr><a:lnSpc><a:spcPct val="100000"/></a:lnSpc><a:buFont typeface="Arial"/><a:buChar char="•"/></a:pPr><a:r><a:rPr lang="en-US" sz="1600"><a:solidFill><a:srgbClr val="000000"/></a:solidFill><a:latin typeface="Calibri"/><a:ea typeface="ＭＳ Ｐゴシック"/></a:rPr><a:t>Corresponding to each of the types there are some notifications, like payment_successful, invoice generated, etc.</a:t></a:r><a:endParaRPr/></a:p><a:p><a:pPr><a:lnSpc><a:spcPct val="100000"/></a:lnSpc></a:pPr><a:endParaRPr/></a:p><a:p><a:pPr><a:lnSpc><a:spcPct val="100000"/></a:lnSpc><a:buFont typeface="Arial"/><a:buChar char="•"/></a:pPr><a:r><a:rPr lang="en-US" sz="1600"><a:solidFill><a:srgbClr val="000000"/></a:solidFill><a:latin typeface="Calibri"/><a:ea typeface="ＭＳ Ｐゴシック"/></a:rPr><a:t>There are 2 main tables notification_category which tells us for which category the notification belongs for ex: Payments and notification_message_type which has the type of  notification under the above category like Payment (Successful). </a:t></a:r><a:endParaRPr/></a:p><a:p><a:pPr><a:lnSpc><a:spcPct val="100000"/></a:lnSpc></a:pPr><a:endParaRPr/></a:p><a:p><a:pPr><a:lnSpc><a:spcPct val="100000"/></a:lnSpc><a:buFont typeface="Arial"/><a:buChar char="•"/></a:pPr><a:r><a:rPr lang="en-US" sz="1600"><a:solidFill><a:srgbClr val="000000"/></a:solidFill><a:latin typeface="Calibri"/><a:ea typeface="ＭＳ Ｐゴシック"/></a:rPr><a:t>Corresponding to both tables there are entries in the international_description table.  </a:t></a:r><a:endParaRPr/></a:p><a:p><a:pPr><a:lnSpc><a:spcPct val="100000"/></a:lnSpc></a:pPr><a:endParaRPr/></a:p><a:p><a:pPr><a:lnSpc><a:spcPct val="100000"/></a:lnSpc></a:pPr><a:endParaRPr/></a:p><a:p><a:pPr><a:lnSpc><a:spcPct val="100000"/></a:lnSpc></a:pPr><a:endParaRPr/></a:p></p:txBody></p:sp></p:spTree></p:cSld><p:timing><p:tnLst><p:par><p:cTn dur="indefinite" id="195" nodeType="tmRoot" restart="never"><p:childTnLst><p:seq><p:cTn dur="indefinite" id="196" nodeType="mainSeq"><p:childTnLst><p:par><p:cTn fill="hold" id="197"><p:stCondLst><p:cond delay="indefinite"/></p:stCondLst><p:childTnLst><p:par><p:cTn fill="hold" id="198"><p:stCondLst><p:cond delay="0"/></p:stCondLst><p:childTnLst><p:par><p:cTn fill="hold" id="199" nodeType="clickEffect" presetClass="entr" presetID="16" presetSubtype="21"><p:stCondLst><p:cond delay="0"/></p:stCondLst><p:endCondLst><p:cond delay="5000"/></p:stCondLst><p:childTnLst><p:set><p:cBhvr><p:cTn dur="1" fill="hold" id="200"><p:stCondLst><p:cond delay="0"/></p:stCondLst></p:cTn><p:tgtEl><p:spTgt spid="88"></p:spTgt></p:tgtEl><p:attrNameLst><p:attrName>style.visibility</p:attrName></p:attrNameLst></p:cBhvr><p:to><p:strVal val="visible"/></p:to></p:set><p:animEffect filter="barn(inVertical)" transition="out"><p:cBhvr additive="repl"><p:cTn dur="500" id="201"></p:cTn><p:tgtEl><p:spTgt spid="88"></p:spTgt></p:tgtEl></p:cBhvr></p:animEffect></p:childTnLst></p:cTn></p:par></p:childTnLst></p:cTn></p:par></p:childTnLst></p:cTn></p:par><p:par><p:cTn fill="hold" id="202"><p:stCondLst><p:cond delay="indefinite"/></p:stCondLst><p:childTnLst><p:par><p:cTn fill="hold" id="203"><p:stCondLst><p:cond delay="0"/></p:stCondLst><p:childTnLst><p:par><p:cTn fill="hold" id="204" nodeType="clickEffect" presetClass="entr" presetID="26"><p:stCondLst><p:cond delay="0"/></p:stCondLst><p:childTnLst><p:set><p:cBhvr><p:cTn dur="1" fill="hold" id="205"><p:stCondLst><p:cond delay="0"/></p:stCondLst></p:cTn><p:tgtEl><p:spTgt spid="89"></p:spTgt></p:tgtEl><p:attrNameLst><p:attrName>style.visibility</p:attrName></p:attrNameLst></p:cBhvr><p:to><p:strVal val="visible"/></p:to></p:set><p:animEffect filter="wipe(down)" transition="out"><p:cBhvr additive="repl"><p:cTn dur="580" id="206"><p:stCondLst><p:cond delay="0"/></p:stCondLst></p:cTn><p:tgtEl><p:spTgt spid="89"></p:spTgt></p:tgtEl></p:cBhvr></p:animEffect><p:anim calcmode="lin" valueType="num"><p:cBhvr additive="repl"><p:cTn dur="1822" id="207"><p:stCondLst><p:cond delay="0"/></p:stCondLst></p:cTn><p:tgtEl><p:spTgt spid="89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208"><p:stCondLst><p:cond delay="0"/></p:stCondLst></p:cTn><p:tgtEl><p:spTgt spid="89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209"><p:stCondLst><p:cond delay="664"/></p:stCondLst></p:cTn><p:tgtEl><p:spTgt spid="89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210"><p:stCondLst><p:cond delay="1324"/></p:stCondLst></p:cTn><p:tgtEl><p:spTgt spid="89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211"><p:stCondLst><p:cond delay="1656"/></p:stCondLst></p:cTn><p:tgtEl><p:spTgt spid="89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5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0" name="TextShape 1"/><p:cNvSpPr txBox="1"/><p:nvPr/></p:nvSpPr><p:spPr><a:xfrm><a:off x="493200" y="470520"/><a:ext cx="729828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Create new notifications (OLD)</a:t></a:r><a:endParaRPr/></a:p></p:txBody></p:sp><p:sp><p:nvSpPr><p:cNvPr id="91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92" name="CustomShape 3"/><p:cNvSpPr/><p:nvPr/></p:nvSpPr><p:spPr><a:xfrm><a:off x="1191600" y="1595160"/><a:ext cx="5811840" cy="4445280"/></a:xfrm><a:prstGeom prst="rect"><a:avLst></a:avLst></a:prstGeom><a:noFill/><a:ln><a:noFill/></a:ln></p:spPr><p:txBody><a:bodyPr/><a:p><a:pPr><a:lnSpc><a:spcPct val="100000"/></a:lnSpc></a:pPr><a:r><a:rPr lang="en-US" sz="1600"><a:solidFill><a:srgbClr val="000000"/></a:solidFill><a:latin typeface="Calibri"/><a:ea typeface="ＭＳ Ｐゴシック"/></a:rPr><a:t>Basically we have 4 main steps to trigger a new notification:</a:t></a:r><a:endParaRPr/></a:p><a:p><a:pPr><a:lnSpc><a:spcPct val="100000"/></a:lnSpc></a:pPr><a:endParaRPr/></a:p><a:p><a:pPr><a:lnSpc><a:spcPct val="100000"/></a:lnSpc><a:buFont typeface="Arial"/><a:buChar char="•"/></a:pPr><a:r><a:rPr lang="en-US" sz="1600"><a:solidFill><a:srgbClr val="000000"/></a:solidFill><a:latin typeface="Calibri"/><a:ea typeface="ＭＳ Ｐゴシック"/></a:rPr><a:t>Insert a new row in the appropriate notification_message_type via sql, if its entirely a new notification i.e. a new notification category then you need to Insert a row in the  notification_category table as well.</a:t></a:r><a:endParaRPr/></a:p><a:p><a:pPr><a:lnSpc><a:spcPct val="100000"/></a:lnSpc><a:buFont typeface="Arial"/><a:buChar char="•"/></a:pPr><a:r><a:rPr lang="en-US" sz="1600"><a:solidFill><a:srgbClr val="000000"/></a:solidFill><a:latin typeface="Calibri"/><a:ea typeface="ＭＳ Ｐゴシック"/></a:rPr><a:t>Insert a new row into the International Description Table.</a:t></a:r><a:endParaRPr/></a:p><a:p><a:pPr><a:lnSpc><a:spcPct val="100000"/></a:lnSpc></a:pPr><a:endParaRPr/></a:p><a:p><a:pPr><a:lnSpc><a:spcPct val="100000"/></a:lnSpc><a:buFont typeface="Arial"/><a:buChar char="•"/></a:pPr><a:r><a:rPr lang="en-US" sz="1600"><a:solidFill><a:srgbClr val="000000"/></a:solidFill><a:latin typeface="Calibri"/><a:ea typeface="ＭＳ Ｐゴシック"/></a:rPr><a:t>In the BL of the notification type, fire the event.</a:t></a:r><a:endParaRPr/></a:p><a:p><a:pPr><a:lnSpc><a:spcPct val="100000"/></a:lnSpc></a:pPr><a:endParaRPr/></a:p><a:p><a:pPr><a:lnSpc><a:spcPct val="100000"/></a:lnSpc><a:buFont typeface="Arial"/><a:buChar char="•"/></a:pPr><a:r><a:rPr lang="en-US" sz="1600"><a:solidFill><a:srgbClr val="000000"/></a:solidFill><a:latin typeface="Calibri"/><a:ea typeface="ＭＳ Ｐゴシック"/></a:rPr><a:t>You may also have to add a method in NotificationBL.java to construct a messageDTO specific for this notification.</a:t></a:r><a:endParaRPr/></a:p><a:p><a:pPr><a:lnSpc><a:spcPct val="100000"/></a:lnSpc></a:pPr><a:endParaRPr/></a:p><a:p><a:pPr><a:lnSpc><a:spcPct val="100000"/></a:lnSpc></a:pPr><a:endParaRPr/></a:p></p:txBody></p:sp></p:spTree></p:cSld><p:timing><p:tnLst><p:par><p:cTn dur="indefinite" id="212" nodeType="tmRoot" restart="never"><p:childTnLst><p:seq><p:cTn dur="indefinite" id="213" nodeType="mainSeq"><p:childTnLst><p:par><p:cTn fill="hold" id="214"><p:stCondLst><p:cond delay="indefinite"/></p:stCondLst><p:childTnLst><p:par><p:cTn fill="hold" id="215"><p:stCondLst><p:cond delay="0"/></p:stCondLst><p:childTnLst><p:par><p:cTn fill="hold" id="216" nodeType="clickEffect" presetClass="entr" presetID="16" presetSubtype="21"><p:stCondLst><p:cond delay="0"/></p:stCondLst><p:endCondLst><p:cond delay="5000"/></p:stCondLst><p:childTnLst><p:set><p:cBhvr><p:cTn dur="1" fill="hold" id="217"><p:stCondLst><p:cond delay="0"/></p:stCondLst></p:cTn><p:tgtEl><p:spTgt spid="91"></p:spTgt></p:tgtEl><p:attrNameLst><p:attrName>style.visibility</p:attrName></p:attrNameLst></p:cBhvr><p:to><p:strVal val="visible"/></p:to></p:set><p:animEffect filter="barn(inVertical)" transition="out"><p:cBhvr additive="repl"><p:cTn dur="500" id="218"></p:cTn><p:tgtEl><p:spTgt spid="91"></p:spTgt></p:tgtEl></p:cBhvr></p:animEffect></p:childTnLst></p:cTn></p:par></p:childTnLst></p:cTn></p:par></p:childTnLst></p:cTn></p:par><p:par><p:cTn fill="hold" id="219"><p:stCondLst><p:cond delay="indefinite"/></p:stCondLst><p:childTnLst><p:par><p:cTn fill="hold" id="220"><p:stCondLst><p:cond delay="0"/></p:stCondLst><p:childTnLst><p:par><p:cTn fill="hold" id="221" nodeType="clickEffect" presetClass="entr" presetID="26"><p:stCondLst><p:cond delay="0"/></p:stCondLst><p:childTnLst><p:set><p:cBhvr><p:cTn dur="1" fill="hold" id="222"><p:stCondLst><p:cond delay="0"/></p:stCondLst></p:cTn><p:tgtEl><p:spTgt spid="92"></p:spTgt></p:tgtEl><p:attrNameLst><p:attrName>style.visibility</p:attrName></p:attrNameLst></p:cBhvr><p:to><p:strVal val="visible"/></p:to></p:set><p:animEffect filter="wipe(down)" transition="out"><p:cBhvr additive="repl"><p:cTn dur="580" id="223"><p:stCondLst><p:cond delay="0"/></p:stCondLst></p:cTn><p:tgtEl><p:spTgt spid="92"></p:spTgt></p:tgtEl></p:cBhvr></p:animEffect><p:anim calcmode="lin" valueType="num"><p:cBhvr additive="repl"><p:cTn dur="1822" id="224"><p:stCondLst><p:cond delay="0"/></p:stCondLst></p:cTn><p:tgtEl><p:spTgt spid="92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225"><p:stCondLst><p:cond delay="0"/></p:stCondLst></p:cTn><p:tgtEl><p:spTgt spid="92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226"><p:stCondLst><p:cond delay="664"/></p:stCondLst></p:cTn><p:tgtEl><p:spTgt spid="92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227"><p:stCondLst><p:cond delay="1324"/></p:stCondLst></p:cTn><p:tgtEl><p:spTgt spid="92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228"><p:stCondLst><p:cond delay="1656"/></p:stCondLst></p:cTn><p:tgtEl><p:spTgt spid="92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6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3" name="TextShape 1"/><p:cNvSpPr txBox="1"/><p:nvPr/></p:nvSpPr><p:spPr><a:xfrm><a:off x="493200" y="470520"/><a:ext cx="7298280" cy="756720"/></a:xfrm><a:prstGeom prst="rect"><a:avLst/></a:prstGeom></p:spPr><p:txBody><a:bodyPr anchor="ctr"/><a:p><a:pPr><a:lnSpc><a:spcPct val="100000"/></a:lnSpc></a:pPr><a:r><a:rPr lang="en-US" sz="2400"><a:solidFill><a:srgbClr val="4f65c4"/></a:solidFill><a:latin typeface="Arial"/></a:rPr><a:t>EXAMPLE: If we want to enter a new notification whose category is suppose payments (OLD)</a:t></a:r><a:endParaRPr/></a:p></p:txBody></p:sp><p:sp><p:nvSpPr><p:cNvPr id="94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95" name="CustomShape 3"/><p:cNvSpPr/><p:nvPr/></p:nvSpPr><p:spPr><a:xfrm><a:off x="1191600" y="1595160"/><a:ext cx="5811840" cy="4445280"/></a:xfrm><a:prstGeom prst="rect"><a:avLst></a:avLst></a:prstGeom><a:noFill/><a:ln><a:noFill/></a:ln></p:spPr><p:txBody><a:bodyPr/><a:p><a:pPr><a:lnSpc><a:spcPct val="100000"/></a:lnSpc></a:pPr><a:r><a:rPr lang="en-US" sz="1600"><a:solidFill><a:srgbClr val="000000"/></a:solidFill><a:latin typeface="Calibri"/><a:ea typeface="ＭＳ Ｐゴシック"/></a:rPr><a:t>1) Insert a new notification_message_type , it has a id of 52 </a:t></a:r><a:endParaRPr/></a:p><a:p><a:pPr><a:lnSpc><a:spcPct val="100000"/></a:lnSpc></a:pPr><a:r><a:rPr lang="en-US" sz="1600"><a:solidFill><a:srgbClr val="000000"/></a:solidFill><a:latin typeface="Calibri"/><a:ea typeface="ＭＳ Ｐゴシック"/></a:rPr><a:t>in jbilling_table</a:t></a: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 </a:t></a:r><a:r><a:rPr lang="en-US" sz="1600"><a:solidFill><a:srgbClr val="000000"/></a:solidFill><a:latin typeface="Calibri"/><a:ea typeface="ＭＳ Ｐゴシック"/></a:rPr><a:t>insert into notification_message_type(id, category_id, optlock) (23, 5, 1);</a:t></a:r><a:endParaRPr/></a:p><a:p><a:pPr><a:lnSpc><a:spcPct val="100000"/></a:lnSpc></a:pP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 </a:t></a:r><a:r><a:rPr lang="en-US" sz="1600"><a:solidFill><a:srgbClr val="000000"/></a:solidFill><a:latin typeface="Calibri"/><a:ea typeface="ＭＳ Ｐゴシック"/></a:rPr><a:t>insert into international_description(table_id, foreign_id, psudo_column, language_id, content) values(52, 23, &apos;description&apos;,1,&apos;Special Payment&apos;);</a:t></a:r><a:endParaRPr/></a:p><a:p><a:pPr><a:lnSpc><a:spcPct val="100000"/></a:lnSpc></a:pPr><a:endParaRPr/></a:p><a:p><a:pPr><a:lnSpc><a:spcPct val="100000"/></a:lnSpc></a:pPr><a:r><a:rPr lang="en-US" sz="1600"><a:solidFill><a:srgbClr val="000000"/></a:solidFill><a:latin typeface="Calibri"/><a:ea typeface="ＭＳ Ｐゴシック"/></a:rPr><a:t>3) Now Fire The Event. You will have to add </a:t></a:r><a:endParaRPr/></a:p><a:p><a:pPr><a:lnSpc><a:spcPct val="100000"/></a:lnSpc></a:pPr><a:r><a:rPr lang="en-US" sz="1600"><a:solidFill><a:srgbClr val="000000"/></a:solidFill><a:latin typeface="Calibri"/><a:ea typeface="ＭＳ Ｐゴシック"/></a:rPr><a:t>your own specific MessageDTO object which </a:t></a:r><a:endParaRPr/></a:p><a:p><a:pPr><a:lnSpc><a:spcPct val="100000"/></a:lnSpc></a:pPr><a:r><a:rPr lang="en-US" sz="1600"><a:solidFill><a:srgbClr val="000000"/></a:solidFill><a:latin typeface="Calibri"/><a:ea typeface="ＭＳ Ｐゴシック"/></a:rPr><a:t>basically adds parameters which can be used </a:t></a:r><a:endParaRPr/></a:p><a:p><a:pPr><a:lnSpc><a:spcPct val="100000"/></a:lnSpc></a:pPr><a:r><a:rPr lang="en-US" sz="1600"><a:solidFill><a:srgbClr val="000000"/></a:solidFill><a:latin typeface="Calibri"/><a:ea typeface="ＭＳ Ｐゴシック"/></a:rPr><a:t>for that notification.</a:t></a:r><a:endParaRPr/></a:p><a:p><a:pPr><a:lnSpc><a:spcPct val="100000"/></a:lnSpc></a:pPr><a:endParaRPr/></a:p><a:p><a:pPr><a:lnSpc><a:spcPct val="100000"/></a:lnSpc></a:pPr><a:r><a:rPr lang="en-US" sz="1600"><a:solidFill><a:srgbClr val="000000"/></a:solidFill><a:latin typeface="Calibri"/><a:ea typeface="ＭＳ Ｐゴシック"/></a:rPr><a:t>4) You may also have to add a method in NotificationBL.java to construct a messageDTO specific for this notification  notification_message_type = 52  in jbilling_table table.</a:t></a:r><a:endParaRPr/></a:p><a:p><a:pPr><a:lnSpc><a:spcPct val="100000"/></a:lnSpc></a:pPr><a:endParaRPr/></a:p><a:p><a:pPr><a:lnSpc><a:spcPct val="100000"/></a:lnSpc></a:pPr><a:r><a:rPr lang="en-US" sz="1600"><a:solidFill><a:srgbClr val="000000"/></a:solidFill><a:latin typeface="Calibri"/><a:ea typeface="ＭＳ Ｐゴシック"/></a:rPr><a:t> </a:t></a:r><a:endParaRPr/></a:p><a:p><a:pPr><a:lnSpc><a:spcPct val="100000"/></a:lnSpc></a:pPr><a:endParaRPr/></a:p><a:p><a:pPr><a:lnSpc><a:spcPct val="100000"/></a:lnSpc></a:pPr><a:endParaRPr/></a:p></p:txBody></p:sp></p:spTree></p:cSld><p:timing><p:tnLst><p:par><p:cTn dur="indefinite" id="229" nodeType="tmRoot" restart="never"><p:childTnLst><p:seq><p:cTn dur="indefinite" id="230" nodeType="mainSeq"><p:childTnLst><p:par><p:cTn fill="hold" id="231"><p:stCondLst><p:cond delay="indefinite"/></p:stCondLst><p:childTnLst><p:par><p:cTn fill="hold" id="232"><p:stCondLst><p:cond delay="0"/></p:stCondLst><p:childTnLst><p:par><p:cTn fill="hold" id="233" nodeType="clickEffect" presetClass="entr" presetID="16" presetSubtype="21"><p:stCondLst><p:cond delay="0"/></p:stCondLst><p:endCondLst><p:cond delay="5000"/></p:stCondLst><p:childTnLst><p:set><p:cBhvr><p:cTn dur="1" fill="hold" id="234"><p:stCondLst><p:cond delay="0"/></p:stCondLst></p:cTn><p:tgtEl><p:spTgt spid="94"></p:spTgt></p:tgtEl><p:attrNameLst><p:attrName>style.visibility</p:attrName></p:attrNameLst></p:cBhvr><p:to><p:strVal val="visible"/></p:to></p:set><p:animEffect filter="barn(inVertical)" transition="out"><p:cBhvr additive="repl"><p:cTn dur="500" id="235"></p:cTn><p:tgtEl><p:spTgt spid="94"></p:spTgt></p:tgtEl></p:cBhvr></p:animEffect></p:childTnLst></p:cTn></p:par></p:childTnLst></p:cTn></p:par></p:childTnLst></p:cTn></p:par><p:par><p:cTn fill="hold" id="236"><p:stCondLst><p:cond delay="indefinite"/></p:stCondLst><p:childTnLst><p:par><p:cTn fill="hold" id="237"><p:stCondLst><p:cond delay="0"/></p:stCondLst><p:childTnLst><p:par><p:cTn fill="hold" id="238" nodeType="clickEffect" presetClass="entr" presetID="26"><p:stCondLst><p:cond delay="0"/></p:stCondLst><p:childTnLst><p:set><p:cBhvr><p:cTn dur="1" fill="hold" id="239"><p:stCondLst><p:cond delay="0"/></p:stCondLst></p:cTn><p:tgtEl><p:spTgt spid="95"></p:spTgt></p:tgtEl><p:attrNameLst><p:attrName>style.visibility</p:attrName></p:attrNameLst></p:cBhvr><p:to><p:strVal val="visible"/></p:to></p:set><p:animEffect filter="wipe(down)" transition="out"><p:cBhvr additive="repl"><p:cTn dur="580" id="240"><p:stCondLst><p:cond delay="0"/></p:stCondLst></p:cTn><p:tgtEl><p:spTgt spid="95"></p:spTgt></p:tgtEl></p:cBhvr></p:animEffect><p:anim calcmode="lin" valueType="num"><p:cBhvr additive="repl"><p:cTn dur="1822" id="241"><p:stCondLst><p:cond delay="0"/></p:stCondLst></p:cTn><p:tgtEl><p:spTgt spid="95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242"><p:stCondLst><p:cond delay="0"/></p:stCondLst></p:cTn><p:tgtEl><p:spTgt spid="95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243"><p:stCondLst><p:cond delay="664"/></p:stCondLst></p:cTn><p:tgtEl><p:spTgt spid="95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244"><p:stCondLst><p:cond delay="1324"/></p:stCondLst></p:cTn><p:tgtEl><p:spTgt spid="95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245"><p:stCondLst><p:cond delay="1656"/></p:stCondLst></p:cTn><p:tgtEl><p:spTgt spid="95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7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6" name="TextShape 1"/><p:cNvSpPr txBox="1"/><p:nvPr/></p:nvSpPr><p:spPr><a:xfrm><a:off x="600120" y="501120"/><a:ext cx="7298280" cy="756720"/></a:xfrm><a:prstGeom prst="rect"><a:avLst/></a:prstGeom></p:spPr><p:txBody><a:bodyPr anchor="ctr"/><a:p><a:pPr><a:lnSpc><a:spcPct val="100000"/></a:lnSpc></a:pPr><a:r><a:rPr lang="en-US" sz="2400"><a:solidFill><a:srgbClr val="4f65c4"/></a:solidFill><a:latin typeface="Arial"/></a:rPr><a:t>Custom Notification (NEW)</a:t></a:r><a:endParaRPr/></a:p></p:txBody></p:sp><p:sp><p:nvSpPr><p:cNvPr id="97" name="CustomShape 2"/><p:cNvSpPr/><p:nvPr/></p:nvSpPr><p:spPr><a:xfrm><a:off x="508320" y="1511640"/><a:ext cx="6400440" cy="3785400"/></a:xfrm><a:prstGeom prst="rect"><a:avLst></a:avLst></a:prstGeom><a:noFill/><a:ln><a:noFill/></a:ln></p:spPr></p:sp><p:pic><p:nvPicPr><p:cNvPr descr="" id="98" name="Picture 5"/><p:cNvPicPr/><p:nvPr/></p:nvPicPr><p:blipFill><a:blip r:embed="rId1"></a:blip><a:stretch><a:fillRect/></a:stretch></p:blipFill><p:spPr><a:xfrm><a:off x="671400" y="1511640"/><a:ext cx="7800480" cy="4381200"/></a:xfrm><a:prstGeom prst="rect"><a:avLst/></a:prstGeom><a:ln><a:noFill/></a:ln></p:spPr></p:pic></p:spTree></p:cSld><p:timing><p:tnLst><p:par><p:cTn dur="indefinite" id="246" nodeType="tmRoot" restart="never"><p:childTnLst><p:seq><p:cTn dur="indefinite" id="247" nodeType="mainSeq"><p:childTnLst><p:par><p:cTn fill="hold" id="248"><p:stCondLst><p:cond delay="indefinite"/></p:stCondLst><p:childTnLst><p:par><p:cTn fill="hold" id="249"><p:stCondLst><p:cond delay="0"/></p:stCondLst><p:childTnLst><p:par><p:cTn fill="hold" id="250" nodeType="clickEffect" presetClass="entr" presetID="16" presetSubtype="21"><p:stCondLst><p:cond delay="0"/></p:stCondLst><p:endCondLst><p:cond delay="5000"/></p:stCondLst><p:childTnLst><p:set><p:cBhvr><p:cTn dur="1" fill="hold" id="251"><p:stCondLst><p:cond delay="0"/></p:stCondLst></p:cTn><p:tgtEl><p:spTgt spid="97"></p:spTgt></p:tgtEl><p:attrNameLst><p:attrName>style.visibility</p:attrName></p:attrNameLst></p:cBhvr><p:to><p:strVal val="visible"/></p:to></p:set><p:animEffect filter="barn(inVertical)" transition="out"><p:cBhvr additive="repl"><p:cTn dur="500" id="252"></p:cTn><p:tgtEl><p:spTgt spid="97"></p:spTgt></p:tgtEl></p:cBhvr></p:animEffect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8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9" name="TextShape 1"/><p:cNvSpPr txBox="1"/><p:nvPr/></p:nvSpPr><p:spPr><a:xfrm><a:off x="600120" y="384480"/><a:ext cx="7298280" cy="756720"/></a:xfrm><a:prstGeom prst="rect"><a:avLst/></a:prstGeom></p:spPr><p:txBody><a:bodyPr anchor="ctr"/><a:p><a:pPr><a:lnSpc><a:spcPct val="100000"/></a:lnSpc></a:pPr><a:r><a:rPr lang="en-US" sz="2400"><a:solidFill><a:srgbClr val="4f65c4"/></a:solidFill><a:latin typeface="Arial"/></a:rPr><a:t>Custom Notification (NEW)</a:t></a:r><a:endParaRPr/></a:p></p:txBody></p:sp><p:sp><p:nvSpPr><p:cNvPr id="100" name="CustomShape 2"/><p:cNvSpPr/><p:nvPr/></p:nvSpPr><p:spPr><a:xfrm><a:off x="508320" y="1511640"/><a:ext cx="6400440" cy="3785400"/></a:xfrm><a:prstGeom prst="rect"><a:avLst></a:avLst></a:prstGeom><a:noFill/><a:ln><a:noFill/></a:ln></p:spPr></p:sp><p:pic><p:nvPicPr><p:cNvPr descr="" id="101" name="Picture 2"/><p:cNvPicPr/><p:nvPr/></p:nvPicPr><p:blipFill><a:blip r:embed="rId1"></a:blip><a:stretch><a:fillRect/></a:stretch></p:blipFill><p:spPr><a:xfrm><a:off x="869760" y="2606400"/><a:ext cx="7367040" cy="3959280"/></a:xfrm><a:prstGeom prst="rect"><a:avLst/></a:prstGeom><a:ln><a:noFill/></a:ln></p:spPr></p:pic><p:sp><p:nvSpPr><p:cNvPr id="102" name="CustomShape 3"/><p:cNvSpPr/><p:nvPr/></p:nvSpPr><p:spPr><a:xfrm><a:off x="2804040" y="1145160"/><a:ext cx="3219480" cy="1369080"/></a:xfrm><a:prstGeom prst="rect"><a:avLst></a:avLst></a:prstGeom><a:noFill/><a:ln><a:noFill/></a:ln></p:spPr><p:txBody><a:bodyPr bIns="45000" lIns="90000" rIns="90000" tIns="45000"/><a:p><a:pPr><a:lnSpc><a:spcPct val="100000"/></a:lnSpc><a:buFont typeface="StarSymbol"/><a:buChar char="-"/></a:pPr><a:r><a:rPr lang="en-US" sz="1400"><a:solidFill><a:srgbClr val="000000"/></a:solidFill><a:latin typeface="Calibri"/></a:rPr><a:t>Notify user</a:t></a:r><a:endParaRPr/></a:p><a:p><a:pPr><a:lnSpc><a:spcPct val="100000"/></a:lnSpc><a:buFont typeface="StarSymbol"/><a:buChar char="-"/></a:pPr><a:r><a:rPr lang="en-US" sz="1400"><a:solidFill><a:srgbClr val="000000"/></a:solidFill><a:latin typeface="Calibri"/></a:rPr><a:t>Notify parent</a:t></a:r><a:endParaRPr/></a:p><a:p><a:pPr><a:lnSpc><a:spcPct val="100000"/></a:lnSpc><a:buFont typeface="StarSymbol"/><a:buChar char="-"/></a:pPr><a:r><a:rPr lang="en-US" sz="1400"><a:solidFill><a:srgbClr val="000000"/></a:solidFill><a:latin typeface="Calibri"/></a:rPr><a:t>Notify admin</a:t></a:r><a:endParaRPr/></a:p><a:p><a:pPr><a:lnSpc><a:spcPct val="100000"/></a:lnSpc><a:buFont typeface="StarSymbol"/><a:buChar char="-"/></a:pPr><a:r><a:rPr lang="en-US" sz="1400"><a:solidFill><a:srgbClr val="000000"/></a:solidFill><a:latin typeface="Calibri"/></a:rPr><a:t>Notify All parents</a:t></a:r><a:endParaRPr/></a:p><a:p><a:pPr><a:lnSpc><a:spcPct val="100000"/></a:lnSpc><a:buFont typeface="StarSymbol"/><a:buChar char="-"/></a:pPr><a:r><a:rPr lang="en-US" sz="1400"><a:solidFill><a:srgbClr val="000000"/></a:solidFill><a:latin typeface="Calibri"/></a:rPr><a:t>Notify Partner</a:t></a:r><a:endParaRPr/></a:p><a:p><a:pPr><a:lnSpc><a:spcPct val="100000"/></a:lnSpc><a:buFont typeface="StarSymbol"/><a:buChar char="-"/></a:pPr><a:r><a:rPr lang="en-US" sz="1400"><a:solidFill><a:srgbClr val="000000"/></a:solidFill><a:latin typeface="Calibri"/></a:rPr><a:t>Attach Invoice Design</a:t></a:r><a:endParaRPr/></a:p></p:txBody></p:sp></p:spTree></p:cSld><p:timing><p:tnLst><p:par><p:cTn dur="indefinite" id="253" nodeType="tmRoot" restart="never"><p:childTnLst><p:seq><p:cTn dur="indefinite" id="254" nodeType="mainSeq"><p:childTnLst><p:par><p:cTn fill="hold" id="255"><p:stCondLst><p:cond delay="indefinite"/></p:stCondLst><p:childTnLst><p:par><p:cTn fill="hold" id="256"><p:stCondLst><p:cond delay="0"/></p:stCondLst><p:childTnLst><p:par><p:cTn fill="hold" id="257" nodeType="clickEffect" presetClass="entr" presetID="16" presetSubtype="21"><p:stCondLst><p:cond delay="0"/></p:stCondLst><p:endCondLst><p:cond delay="5000"/></p:stCondLst><p:childTnLst><p:set><p:cBhvr><p:cTn dur="1" fill="hold" id="258"><p:stCondLst><p:cond delay="0"/></p:stCondLst></p:cTn><p:tgtEl><p:spTgt spid="100"></p:spTgt></p:tgtEl><p:attrNameLst><p:attrName>style.visibility</p:attrName></p:attrNameLst></p:cBhvr><p:to><p:strVal val="visible"/></p:to></p:set><p:animEffect filter="barn(inVertical)" transition="out"><p:cBhvr additive="repl"><p:cTn dur="500" id="259"></p:cTn><p:tgtEl><p:spTgt spid="100"></p:spTgt></p:tgtEl></p:cBhvr></p:animEffect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9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03" name="TextShape 1"/><p:cNvSpPr txBox="1"/><p:nvPr/></p:nvSpPr><p:spPr><a:xfrm><a:off x="600120" y="384480"/><a:ext cx="7298280" cy="756720"/></a:xfrm><a:prstGeom prst="rect"><a:avLst/></a:prstGeom></p:spPr><p:txBody><a:bodyPr anchor="ctr"/><a:p><a:pPr><a:lnSpc><a:spcPct val="100000"/></a:lnSpc></a:pPr><a:r><a:rPr lang="en-US" sz="2400"><a:solidFill><a:srgbClr val="4f65c4"/></a:solidFill><a:latin typeface="Arial"/></a:rPr><a:t>Custom Notification plugin (NEW)</a:t></a:r><a:endParaRPr/></a:p></p:txBody></p:sp><p:sp><p:nvSpPr><p:cNvPr id="104" name="CustomShape 2"/><p:cNvSpPr/><p:nvPr/></p:nvSpPr><p:spPr><a:xfrm><a:off x="508320" y="1511640"/><a:ext cx="6400440" cy="3785400"/></a:xfrm><a:prstGeom prst="rect"><a:avLst></a:avLst></a:prstGeom><a:noFill/><a:ln><a:noFill/></a:ln></p:spPr></p:sp><p:pic><p:nvPicPr><p:cNvPr descr="" id="105" name="Picture 5"/><p:cNvPicPr/><p:nvPr/></p:nvPicPr><p:blipFill><a:blip r:embed="rId1"></a:blip><a:stretch><a:fillRect/></a:stretch></p:blipFill><p:spPr><a:xfrm><a:off x="1391400" y="1777320"/><a:ext cx="6209280" cy="2653920"/></a:xfrm><a:prstGeom prst="rect"><a:avLst/></a:prstGeom><a:ln><a:noFill/></a:ln></p:spPr></p:pic></p:spTree></p:cSld><p:timing><p:tnLst><p:par><p:cTn dur="indefinite" id="260" nodeType="tmRoot" restart="never"><p:childTnLst><p:seq><p:cTn dur="indefinite" id="261" nodeType="mainSeq"><p:childTnLst><p:par><p:cTn fill="hold" id="262"><p:stCondLst><p:cond delay="indefinite"/></p:stCondLst><p:childTnLst><p:par><p:cTn fill="hold" id="263"><p:stCondLst><p:cond delay="0"/></p:stCondLst><p:childTnLst><p:par><p:cTn fill="hold" id="264" nodeType="clickEffect" presetClass="entr" presetID="16" presetSubtype="21"><p:stCondLst><p:cond delay="0"/></p:stCondLst><p:endCondLst><p:cond delay="5000"/></p:stCondLst><p:childTnLst><p:set><p:cBhvr><p:cTn dur="1" fill="hold" id="265"><p:stCondLst><p:cond delay="0"/></p:stCondLst></p:cTn><p:tgtEl><p:spTgt spid="104"></p:spTgt></p:tgtEl><p:attrNameLst><p:attrName>style.visibility</p:attrName></p:attrNameLst></p:cBhvr><p:to><p:strVal val="visible"/></p:to></p:set><p:animEffect filter="barn(inVertical)" transition="out"><p:cBhvr additive="repl"><p:cTn dur="500" id="266"></p:cTn><p:tgtEl><p:spTgt spid="104"></p:spTgt></p:tgtEl></p:cBhvr></p:animEffect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blipFill><a:blip r:embed="rId1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45" name="TextShape 1"/><p:cNvSpPr txBox="1"/><p:nvPr/></p:nvSpPr><p:spPr><a:xfrm><a:off x="493200" y="470520"/><a:ext cx="640044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Agenda</a:t></a:r><a:endParaRPr/></a:p></p:txBody></p:sp><p:sp><p:nvSpPr><p:cNvPr id="46" name="CustomShape 2"/><p:cNvSpPr/><p:nvPr/></p:nvSpPr><p:spPr><a:xfrm><a:off x="493200" y="1594800"/><a:ext cx="6006600" cy="3152160"/></a:xfrm><a:prstGeom prst="rect"><a:avLst></a:avLst></a:prstGeom><a:noFill/><a:ln><a:noFill/></a:ln></p:spPr></p:sp><p:sp><p:nvSpPr><p:cNvPr id="47" name="TextShape 3"/><p:cNvSpPr txBox="1"/><p:nvPr/></p:nvSpPr><p:spPr><a:xfrm><a:off x="1313640" y="1730880"/><a:ext cx="6400440" cy="3602880"/></a:xfrm><a:prstGeom prst="rect"><a:avLst/></a:prstGeom></p:spPr><p:txBody><a:bodyPr/><a:p><a:pPr><a:lnSpc><a:spcPct val="100000"/></a:lnSpc><a:buFont typeface="Arial"/><a:buChar char="•"/></a:pPr><a:r><a:rPr lang="en-US" sz="2000"><a:solidFill><a:srgbClr val="535353"/></a:solidFill><a:latin typeface="Arial"/></a:rPr><a:t>Types – Notification Categories</a:t></a:r><a:endParaRPr/></a:p><a:p><a:pPr><a:lnSpc><a:spcPct val="100000"/></a:lnSpc><a:buFont typeface="Arial"/><a:buChar char="•"/></a:pPr><a:r><a:rPr lang="en-US" sz="2000"><a:solidFill><a:srgbClr val="535353"/></a:solidFill><a:latin typeface="Arial"/></a:rPr><a:t>Email Plug-ins and Velocity</a:t></a:r><a:endParaRPr/></a:p><a:p><a:pPr><a:lnSpc><a:spcPct val="100000"/></a:lnSpc><a:buFont typeface="Arial"/><a:buChar char="•"/></a:pPr><a:r><a:rPr lang="en-US" sz="2000"><a:solidFill><a:srgbClr val="535353"/></a:solidFill><a:latin typeface="Arial"/></a:rPr><a:t>Test Plugin</a:t></a:r><a:endParaRPr/></a:p><a:p><a:pPr><a:lnSpc><a:spcPct val="100000"/></a:lnSpc><a:buFont typeface="Arial"/><a:buChar char="•"/></a:pPr><a:r><a:rPr lang="en-US" sz="2000"><a:solidFill><a:srgbClr val="535353"/></a:solidFill><a:latin typeface="Arial"/></a:rPr><a:t>Creating New Notifications</a:t></a:r><a:endParaRPr/></a:p><a:p><a:pPr><a:lnSpc><a:spcPct val="100000"/></a:lnSpc><a:buFont typeface="Arial"/><a:buChar char="•"/></a:pPr><a:r><a:rPr lang="en-US" sz="2000"><a:solidFill><a:srgbClr val="535353"/></a:solidFill><a:latin typeface="Arial"/></a:rPr><a:t>Custom notifications</a:t></a:r><a:endParaRPr/></a:p></p:txBody></p:sp></p:spTree></p:cSld><p:timing><p:tnLst><p:par><p:cTn dur="indefinite" id="1" nodeType="tmRoot" restart="never"><p:childTnLst><p:seq><p:cTn dur="indefinite" id="2" nodeType="mainSeq"><p:childTnLst><p:par><p:cTn fill="hold" id="3"><p:stCondLst><p:cond delay="indefinite"/></p:stCondLst><p:childTnLst><p:par><p:cTn fill="hold" id="4"><p:stCondLst><p:cond delay="0"/></p:stCondLst><p:childTnLst><p:par><p:cTn fill="hold" id="5" nodeType="clickEffect" presetClass="entr" presetID="14" presetSubtype="10"><p:stCondLst><p:cond delay="0"/></p:stCondLst><p:childTnLst><p:set><p:cBhvr><p:cTn dur="1" fill="hold" id="6"><p:stCondLst><p:cond delay="0"/></p:stCondLst></p:cTn><p:tgtEl><p:spTgt spid="45"></p:spTgt></p:tgtEl><p:attrNameLst><p:attrName>style.visibility</p:attrName></p:attrNameLst></p:cBhvr><p:to><p:strVal val="visible"/></p:to></p:set><p:animEffect filter="randombar(horizontal)" transition="in"><p:cBhvr additive="repl"><p:cTn dur="500" id="7"></p:cTn><p:tgtEl><p:spTgt spid="45"></p:spTgt></p:tgtEl></p:cBhvr></p:animEffect></p:childTnLst></p:cTn></p:par></p:childTnLst></p:cTn></p:par></p:childTnLst></p:cTn></p:par><p:par><p:cTn fill="hold" id="8"><p:stCondLst><p:cond delay="indefinite"/></p:stCondLst><p:childTnLst><p:par><p:cTn fill="hold" id="9"><p:stCondLst><p:cond delay="0"/></p:stCondLst><p:childTnLst><p:par><p:cTn fill="hold" id="10" nodeType="clickEffect" presetClass="entr" presetID="6" presetSubtype="16"><p:stCondLst><p:cond delay="0"/></p:stCondLst><p:endCondLst><p:cond delay="10000"/></p:stCondLst><p:childTnLst><p:set><p:cBhvr><p:cTn dur="1" fill="hold" id="11"><p:stCondLst><p:cond delay="0"/></p:stCondLst></p:cTn><p:tgtEl><p:spTgt spid="46"></p:spTgt></p:tgtEl><p:attrNameLst><p:attrName>style.visibility</p:attrName></p:attrNameLst></p:cBhvr><p:to><p:strVal val="visible"/></p:to></p:set><p:animEffect filter="circle(in)" transition="out"><p:cBhvr additive="repl"><p:cTn dur="2000" id="12"></p:cTn><p:tgtEl><p:spTgt spid="46"></p:spTgt></p:tgtEl></p:cBhvr></p:animEffect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20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06" name="TextShape 1"/><p:cNvSpPr txBox="1"/><p:nvPr/></p:nvSpPr><p:spPr><a:xfrm><a:off x="600120" y="384480"/><a:ext cx="7298280" cy="756720"/></a:xfrm><a:prstGeom prst="rect"><a:avLst/></a:prstGeom></p:spPr><p:txBody><a:bodyPr anchor="ctr"/><a:p><a:pPr><a:lnSpc><a:spcPct val="100000"/></a:lnSpc></a:pPr><a:r><a:rPr lang="en-US" sz="2400"><a:solidFill><a:srgbClr val="4f65c4"/></a:solidFill><a:latin typeface="Arial"/></a:rPr><a:t>Exercise</a:t></a:r><a:endParaRPr/></a:p></p:txBody></p:sp><p:sp><p:nvSpPr><p:cNvPr id="107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108" name="CustomShape 3"/><p:cNvSpPr/><p:nvPr/></p:nvSpPr><p:spPr><a:xfrm><a:off x="1191600" y="1595160"/><a:ext cx="5811840" cy="4445280"/></a:xfrm><a:prstGeom prst="rect"><a:avLst></a:avLst></a:prstGeom><a:noFill/><a:ln><a:noFill/></a:ln></p:spPr><p:txBody><a:bodyPr/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 </a:t></a:r><a:r><a:rPr lang="en-US" sz="1600"><a:solidFill><a:srgbClr val="000000"/></a:solidFill><a:latin typeface="Calibri"/><a:ea typeface="ＭＳ Ｐゴシック"/></a:rPr><a:t>Create a new custom notification that will be triggered when a new order is being generated for a use</a:t></a:r><a:endParaRPr/></a:p><a:p><a:pPr><a:lnSpc><a:spcPct val="100000"/></a:lnSpc></a:pP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The notification body(text) will have to inform the user(with first name and last name information) that an order is created for him with a total of x amount.</a:t></a:r><a:endParaRPr/></a:p><a:p><a:pPr><a:lnSpc><a:spcPct val="100000"/></a:lnSpc><a:buFont typeface="Calibri"/><a:buChar char="•"/></a:pP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Configure a test notification plugin that tests the email sending. Send a database dump as result of this task. </a:t></a:r><a:endParaRPr/></a:p><a:p><a:pPr><a:lnSpc><a:spcPct val="100000"/></a:lnSpc></a:pPr><a:endParaRPr/></a:p><a:p><a:pPr><a:lnSpc><a:spcPct val="100000"/></a:lnSpc><a:buFont typeface="Calibri"/><a:buChar char="•"/></a:pPr><a:r><a:rPr lang="en-US" sz="1600"><a:solidFill><a:srgbClr val="000000"/></a:solidFill><a:latin typeface="Calibri"/><a:ea typeface="ＭＳ Ｐゴシック"/></a:rPr><a:t>Example:</a:t></a:r><a:endParaRPr/></a:p><a:p><a:pPr><a:lnSpc><a:spcPct val="100000"/></a:lnSpc></a:pPr><a:endParaRPr/></a:p><a:p><a:pPr><a:lnSpc><a:spcPct val="100000"/></a:lnSpc></a:pPr><a:r><a:rPr lang="en-US" sz="1200"><a:solidFill><a:srgbClr val="000000"/></a:solidFill><a:latin typeface="Calibri"/><a:ea typeface="ＭＳ Ｐゴシック"/></a:rPr><a:t>Dear </a:t></a:r><a:r><a:rPr b="1" lang="en-US" sz="1200"><a:solidFill><a:srgbClr val="000000"/></a:solidFill><a:latin typeface="Calibri"/><a:ea typeface="ＭＳ Ｐゴシック"/></a:rPr><a:t>Brian Smith</a:t></a:r><a:r><a:rPr lang="en-US" sz="1200"><a:solidFill><a:srgbClr val="000000"/></a:solidFill><a:latin typeface="Calibri"/><a:ea typeface="ＭＳ Ｐゴシック"/></a:rPr><a:t>,</a:t></a:r><a:endParaRPr/></a:p><a:p><a:pPr><a:lnSpc><a:spcPct val="100000"/></a:lnSpc></a:pPr><a:endParaRPr/></a:p><a:p><a:pPr><a:lnSpc><a:spcPct val="100000"/></a:lnSpc></a:pPr><a:r><a:rPr lang="en-US" sz="1200"><a:solidFill><a:srgbClr val="000000"/></a:solidFill><a:latin typeface="Calibri"/><a:ea typeface="ＭＳ Ｐゴシック"/></a:rPr><a:t>An order is created for you starting from </a:t></a:r><a:r><a:rPr b="1" lang="en-US" sz="1200"><a:solidFill><a:srgbClr val="000000"/></a:solidFill><a:latin typeface="Calibri"/><a:ea typeface="ＭＳ Ｐゴシック"/></a:rPr><a:t>09 Dec 2013 </a:t></a:r><a:r><a:rPr lang="en-US" sz="1200"><a:solidFill><a:srgbClr val="000000"/></a:solidFill><a:latin typeface="Calibri"/><a:ea typeface="ＭＳ Ｐゴシック"/></a:rPr><a:t>with a total of:  </a:t></a:r><a:r><a:rPr b="1" lang="en-US" sz="1200"><a:solidFill><a:srgbClr val="000000"/></a:solidFill><a:latin typeface="Calibri"/><a:ea typeface="ＭＳ Ｐゴシック"/></a:rPr><a:t>30$.</a:t></a:r><a:endParaRPr/></a:p><a:p><a:pPr><a:lnSpc><a:spcPct val="100000"/></a:lnSpc></a:pPr><a:endParaRPr/></a:p><a:p><a:pPr><a:lnSpc><a:spcPct val="100000"/></a:lnSpc></a:pPr><a:r><a:rPr lang="en-US" sz="1200"><a:solidFill><a:srgbClr val="000000"/></a:solidFill><a:latin typeface="Calibri"/><a:ea typeface="ＭＳ Ｐゴシック"/></a:rPr><a:t>If you want to check the order, please login at jbilling.com with your username: </a:t></a:r><a:r><a:rPr b="1" lang="en-US" sz="1200"><a:solidFill><a:srgbClr val="000000"/></a:solidFill><a:latin typeface="Calibri"/><a:ea typeface="ＭＳ Ｐゴシック"/></a:rPr><a:t>brian</a:t></a:r><a:r><a:rPr lang="en-US" sz="1200"><a:solidFill><a:srgbClr val="000000"/></a:solidFill><a:latin typeface="Calibri"/><a:ea typeface="ＭＳ Ｐゴシック"/></a:rPr><a:t> and your private password. </a:t></a:r><a:endParaRPr/></a:p></p:txBody></p:sp></p:spTree></p:cSld><p:timing><p:tnLst><p:par><p:cTn dur="indefinite" id="267" nodeType="tmRoot" restart="never"><p:childTnLst><p:seq><p:cTn dur="indefinite" id="268" nodeType="mainSeq"><p:childTnLst><p:par><p:cTn fill="hold" id="269"><p:stCondLst><p:cond delay="indefinite"/></p:stCondLst><p:childTnLst><p:par><p:cTn fill="hold" id="270"><p:stCondLst><p:cond delay="0"/></p:stCondLst><p:childTnLst><p:par><p:cTn fill="hold" id="271" nodeType="clickEffect" presetClass="entr" presetID="16" presetSubtype="21"><p:stCondLst><p:cond delay="0"/></p:stCondLst><p:endCondLst><p:cond delay="5000"/></p:stCondLst><p:childTnLst><p:set><p:cBhvr><p:cTn dur="1" fill="hold" id="272"><p:stCondLst><p:cond delay="0"/></p:stCondLst></p:cTn><p:tgtEl><p:spTgt spid="107"></p:spTgt></p:tgtEl><p:attrNameLst><p:attrName>style.visibility</p:attrName></p:attrNameLst></p:cBhvr><p:to><p:strVal val="visible"/></p:to></p:set><p:animEffect filter="barn(inVertical)" transition="out"><p:cBhvr additive="repl"><p:cTn dur="500" id="273"></p:cTn><p:tgtEl><p:spTgt spid="107"></p:spTgt></p:tgtEl></p:cBhvr></p:animEffect></p:childTnLst></p:cTn></p:par></p:childTnLst></p:cTn></p:par></p:childTnLst></p:cTn></p:par><p:par><p:cTn fill="hold" id="274"><p:stCondLst><p:cond delay="indefinite"/></p:stCondLst><p:childTnLst><p:par><p:cTn fill="hold" id="275"><p:stCondLst><p:cond delay="0"/></p:stCondLst><p:childTnLst><p:par><p:cTn fill="hold" id="276" nodeType="clickEffect" presetClass="entr" presetID="26"><p:stCondLst><p:cond delay="0"/></p:stCondLst><p:childTnLst><p:set><p:cBhvr><p:cTn dur="1" fill="hold" id="277"><p:stCondLst><p:cond delay="0"/></p:stCondLst></p:cTn><p:tgtEl><p:spTgt spid="108"></p:spTgt></p:tgtEl><p:attrNameLst><p:attrName>style.visibility</p:attrName></p:attrNameLst></p:cBhvr><p:to><p:strVal val="visible"/></p:to></p:set><p:animEffect filter="wipe(down)" transition="out"><p:cBhvr additive="repl"><p:cTn dur="580" id="278"><p:stCondLst><p:cond delay="0"/></p:stCondLst></p:cTn><p:tgtEl><p:spTgt spid="108"></p:spTgt></p:tgtEl></p:cBhvr></p:animEffect><p:anim calcmode="lin" valueType="num"><p:cBhvr additive="repl"><p:cTn dur="1822" id="279"><p:stCondLst><p:cond delay="0"/></p:stCondLst></p:cTn><p:tgtEl><p:spTgt spid="108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280"><p:stCondLst><p:cond delay="0"/></p:stCondLst></p:cTn><p:tgtEl><p:spTgt spid="108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281"><p:stCondLst><p:cond delay="664"/></p:stCondLst></p:cTn><p:tgtEl><p:spTgt spid="108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282"><p:stCondLst><p:cond delay="1324"/></p:stCondLst></p:cTn><p:tgtEl><p:spTgt spid="108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283"><p:stCondLst><p:cond delay="1656"/></p:stCondLst></p:cTn><p:tgtEl><p:spTgt spid="108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50520" y="784440"/>
            <a:ext cx="1401120" cy="1401120"/>
          </a:xfrm>
          <a:prstGeom prst="rect">
            <a:avLst/>
          </a:prstGeom>
          <a:ln>
            <a:noFill/>
          </a:ln>
        </p:spPr>
      </p:pic>
      <p:pic>
        <p:nvPicPr>
          <p:cNvPr descr="" id="11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80400" y="862560"/>
            <a:ext cx="1230120" cy="2646360"/>
          </a:xfrm>
          <a:prstGeom prst="rect">
            <a:avLst/>
          </a:prstGeom>
          <a:ln>
            <a:noFill/>
          </a:ln>
        </p:spPr>
      </p:pic>
      <p:pic>
        <p:nvPicPr>
          <p:cNvPr descr="" id="111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063560" y="2625120"/>
            <a:ext cx="1201680" cy="2913840"/>
          </a:xfrm>
          <a:prstGeom prst="rect">
            <a:avLst/>
          </a:prstGeom>
          <a:ln>
            <a:noFill/>
          </a:ln>
        </p:spPr>
      </p:pic>
      <p:pic>
        <p:nvPicPr>
          <p:cNvPr descr="" id="112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728280" y="3894480"/>
            <a:ext cx="1537920" cy="1825200"/>
          </a:xfrm>
          <a:prstGeom prst="rect">
            <a:avLst/>
          </a:prstGeom>
          <a:ln>
            <a:noFill/>
          </a:ln>
        </p:spPr>
      </p:pic>
      <p:pic>
        <p:nvPicPr>
          <p:cNvPr descr="" id="113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792520" y="2495160"/>
            <a:ext cx="1069560" cy="1809360"/>
          </a:xfrm>
          <a:prstGeom prst="rect">
            <a:avLst/>
          </a:prstGeom>
          <a:ln>
            <a:noFill/>
          </a:ln>
        </p:spPr>
      </p:pic>
      <p:pic>
        <p:nvPicPr>
          <p:cNvPr descr="" id="114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1411200" y="698040"/>
            <a:ext cx="1520640" cy="1796760"/>
          </a:xfrm>
          <a:prstGeom prst="rect">
            <a:avLst/>
          </a:prstGeom>
          <a:ln>
            <a:noFill/>
          </a:ln>
        </p:spPr>
      </p:pic>
      <p:pic>
        <p:nvPicPr>
          <p:cNvPr descr="" id="115" name="Picture 9"/>
          <p:cNvPicPr/>
          <p:nvPr/>
        </p:nvPicPr>
        <p:blipFill>
          <a:blip r:embed="rId8"/>
          <a:stretch>
            <a:fillRect/>
          </a:stretch>
        </p:blipFill>
        <p:spPr>
          <a:xfrm>
            <a:off x="4280400" y="4020480"/>
            <a:ext cx="1977840" cy="19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284" nodeType="tmRoot" restart="never">
          <p:childTnLst>
            <p:seq>
              <p:cTn dur="indefinite" id="285" nodeType="mainSeq">
                <p:childTnLst>
                  <p:par>
                    <p:cTn fill="hold" id="286">
                      <p:stCondLst>
                        <p:cond delay="indefinite"/>
                      </p:stCondLst>
                      <p:childTnLst>
                        <p:par>
                          <p:cTn fill="hold" id="287">
                            <p:stCondLst>
                              <p:cond delay="0"/>
                            </p:stCondLst>
                            <p:childTnLst>
                              <p:par>
                                <p:cTn fill="hold" id="288" nodeType="clickEffect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290"/>
                                        <p:tgtEl>
                                          <p:spTgt spid="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91"/>
                                        <p:tgtEl>
                                          <p:spTgt spid="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292"/>
                                        <p:tgtEl>
                                          <p:spTgt spid="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id="293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4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96"/>
                                        <p:tgtEl>
                                          <p:spTgt spid="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97"/>
                                        <p:tgtEl>
                                          <p:spTgt spid="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500" id="298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9" nodeType="with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80" id="3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id="3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id="30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id="305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id="306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07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id="309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0" nodeType="with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dur="2000" id="312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3" nodeType="withEffect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3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id="3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6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id="318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336760" y="2165400"/>
            <a:ext cx="4853880" cy="2285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7200">
                <a:solidFill>
                  <a:srgbClr val="000000"/>
                </a:solidFill>
                <a:latin typeface="Calibri"/>
              </a:rPr>
              <a:t>!Thank you!</a:t>
            </a:r>
            <a:endParaRPr/>
          </a:p>
        </p:txBody>
      </p:sp>
    </p:spTree>
  </p:cSld>
  <p:timing>
    <p:tnLst>
      <p:par>
        <p:cTn dur="indefinite" id="319" nodeType="tmRoot" restart="never">
          <p:childTnLst>
            <p:seq>
              <p:cTn dur="indefinite" id="320" nodeType="mainSeq">
                <p:childTnLst>
                  <p:par>
                    <p:cTn fill="hold" id="321">
                      <p:stCondLst>
                        <p:cond delay="indefinite"/>
                      </p:stCondLst>
                      <p:childTnLst>
                        <p:par>
                          <p:cTn fill="hold" id="322">
                            <p:stCondLst>
                              <p:cond delay="0"/>
                            </p:stCondLst>
                            <p:childTnLst>
                              <p:par>
                                <p:cTn fill="hold" id="32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325"/>
                                        <p:tgtEl>
                                          <p:spTgt spid="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326"/>
                                        <p:tgtEl>
                                          <p:spTgt spid="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500" id="327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93200" y="470520"/>
            <a:ext cx="640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Why do we need it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1150200" y="2128680"/>
            <a:ext cx="6400440" cy="2316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Arial"/>
                <a:ea typeface="WenQuanYi Micro Hei"/>
              </a:rPr>
              <a:t>TO NOTIFY THE USER WHEN AN MAJOR EVENT IS TRIGERED IN JBILLING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dur="indefinite" id="14" nodeType="mainSeq">
                <p:childTnLst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80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id="22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id="23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id="2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blipFill><a:blip r:embed="rId1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50" name="TextShape 1"/><p:cNvSpPr txBox="1"/><p:nvPr/></p:nvSpPr><p:spPr><a:xfrm><a:off x="493200" y="470520"/><a:ext cx="640044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Notification categories</a:t></a:r><a:endParaRPr/></a:p></p:txBody></p:sp><p:sp><p:nvSpPr><p:cNvPr id="51" name="CustomShape 2"/><p:cNvSpPr/><p:nvPr/></p:nvSpPr><p:spPr><a:xfrm><a:off x="595800" y="1511640"/><a:ext cx="6400440" cy="3785400"/></a:xfrm><a:prstGeom prst="rect"><a:avLst></a:avLst></a:prstGeom><a:noFill/><a:ln><a:noFill/></a:ln></p:spPr></p:sp><p:pic><p:nvPicPr><p:cNvPr descr="" id="52" name="Picture 5"/><p:cNvPicPr/><p:nvPr/></p:nvPicPr><p:blipFill><a:blip r:embed="rId2"></a:blip><a:stretch><a:fillRect/></a:stretch></p:blipFill><p:spPr><a:xfrm><a:off x="595800" y="1867320"/><a:ext cx="7604280" cy="2671560"/></a:xfrm><a:prstGeom prst="rect"><a:avLst/></a:prstGeom><a:ln><a:noFill/></a:ln></p:spPr></p:pic></p:spTree></p:cSld><p:timing><p:tnLst><p:par><p:cTn dur="indefinite" id="25" nodeType="tmRoot" restart="never"><p:childTnLst><p:seq><p:cTn dur="indefinite" id="26" nodeType="mainSeq"><p:childTnLst><p:par><p:cTn fill="hold" id="27"><p:stCondLst><p:cond delay="indefinite"/></p:stCondLst><p:childTnLst><p:par><p:cTn fill="hold" id="28"><p:stCondLst><p:cond delay="0"/></p:stCondLst><p:childTnLst><p:par><p:cTn fill="hold" id="29" nodeType="clickEffect" presetClass="entr" presetID="14" presetSubtype="10"><p:stCondLst><p:cond delay="0"/></p:stCondLst><p:endCondLst><p:cond delay="5000"/></p:stCondLst><p:childTnLst><p:set><p:cBhvr><p:cTn dur="1" fill="hold" id="30"><p:stCondLst><p:cond delay="0"/></p:stCondLst></p:cTn><p:tgtEl><p:spTgt spid="51"></p:spTgt></p:tgtEl><p:attrNameLst><p:attrName>style.visibility</p:attrName></p:attrNameLst></p:cBhvr><p:to><p:strVal val="visible"/></p:to></p:set><p:animEffect filter="randombar(horizontal)" transition="in"><p:cBhvr additive="repl"><p:cTn dur="500" id="31"></p:cTn><p:tgtEl><p:spTgt spid="51"></p:spTgt></p:tgtEl></p:cBhvr></p:animEffect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5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blipFill><a:blip r:embed="rId1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53" name="TextShape 1"/><p:cNvSpPr txBox="1"/><p:nvPr/></p:nvSpPr><p:spPr><a:xfrm><a:off x="493200" y="470520"/><a:ext cx="640044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Composition</a:t></a:r><a:endParaRPr/></a:p></p:txBody></p:sp><p:sp><p:nvSpPr><p:cNvPr id="54" name="CustomShape 2"/><p:cNvSpPr/><p:nvPr/></p:nvSpPr><p:spPr><a:xfrm><a:off x="508320" y="1511640"/><a:ext cx="6400440" cy="3785400"/></a:xfrm><a:prstGeom prst="rect"><a:avLst></a:avLst></a:prstGeom><a:noFill/><a:ln><a:noFill/></a:ln></p:spPr></p:sp><p:pic><p:nvPicPr><p:cNvPr descr="" id="55" name="Picture 5"/><p:cNvPicPr/><p:nvPr/></p:nvPicPr><p:blipFill><a:blip r:embed="rId2"></a:blip><a:stretch><a:fillRect/></a:stretch></p:blipFill><p:spPr><a:xfrm><a:off x="1222560" y="1325880"/><a:ext cx="5335200" cy="4157640"/></a:xfrm><a:prstGeom prst="rect"><a:avLst/></a:prstGeom><a:ln><a:noFill/></a:ln></p:spPr></p:pic></p:spTree></p:cSld><p:timing><p:tnLst><p:par><p:cTn dur="indefinite" id="32" nodeType="tmRoot" restart="never"><p:childTnLst><p:seq><p:cTn dur="indefinite" id="33" nodeType="mainSeq"><p:childTnLst><p:par><p:cTn fill="hold" id="34"><p:stCondLst><p:cond delay="indefinite"/></p:stCondLst><p:childTnLst><p:par><p:cTn fill="hold" id="35"><p:stCondLst><p:cond delay="0"/></p:stCondLst><p:childTnLst><p:par><p:cTn fill="hold" id="36" nodeType="clickEffect" presetClass="entr" presetID="16" presetSubtype="21"><p:stCondLst><p:cond delay="0"/></p:stCondLst><p:endCondLst><p:cond delay="5000"/></p:stCondLst><p:childTnLst><p:set><p:cBhvr><p:cTn dur="1" fill="hold" id="37"><p:stCondLst><p:cond delay="0"/></p:stCondLst></p:cTn><p:tgtEl><p:spTgt spid="54"></p:spTgt></p:tgtEl><p:attrNameLst><p:attrName>style.visibility</p:attrName></p:attrNameLst></p:cBhvr><p:to><p:strVal val="visible"/></p:to></p:set><p:animEffect filter="barn(inVertical)" transition="out"><p:cBhvr additive="repl"><p:cTn dur="500" id="38"></p:cTn><p:tgtEl><p:spTgt spid="54"></p:spTgt></p:tgtEl></p:cBhvr></p:animEffect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6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bg><p:bgPr><a:blipFill><a:blip r:embed="rId1"></a:blip><a:stretch><a:fillRect/></a:stretch></a:blipFill></p:bgPr></p:bg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56" name="TextShape 1"/><p:cNvSpPr txBox="1"/><p:nvPr/></p:nvSpPr><p:spPr><a:xfrm><a:off x="493200" y="470520"/><a:ext cx="640044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Composition</a:t></a:r><a:endParaRPr/></a:p></p:txBody></p:sp><p:sp><p:nvSpPr><p:cNvPr id="57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58" name="CustomShape 3"/><p:cNvSpPr/><p:nvPr/></p:nvSpPr><p:spPr><a:xfrm><a:off x="819720" y="1379520"/><a:ext cx="6689880" cy="3917520"/></a:xfrm><a:prstGeom prst="rect"><a:avLst></a:avLst></a:prstGeom><a:noFill/><a:ln><a:noFill/></a:ln></p:spPr><p:txBody><a:bodyPr/><a:p><a:pPr><a:lnSpc><a:spcPct val="100000"/></a:lnSpc><a:buFont typeface="Arial"/><a:buChar char="•"/></a:pPr><a:r><a:rPr lang="en-US" sz="1400"><a:solidFill><a:srgbClr val="535353"/></a:solidFill><a:latin typeface="Arial"/></a:rPr><a:t>Active</a:t></a:r><a:endParaRPr/></a:p><a:p><a:pPr><a:lnSpc><a:spcPct val="100000"/></a:lnSpc></a:pPr><a:endParaRPr/></a:p><a:p><a:pPr><a:lnSpc><a:spcPct val="100000"/></a:lnSpc><a:buFont typeface="Arial"/><a:buChar char="•"/></a:pPr><a:r><a:rPr lang="en-US" sz="1400"><a:solidFill><a:srgbClr val="535353"/></a:solidFill><a:latin typeface="Arial"/></a:rPr><a:t>Subject</a:t></a:r><a:endParaRPr/></a:p><a:p><a:pPr><a:lnSpc><a:spcPct val="100000"/></a:lnSpc></a:pPr><a:endParaRPr/></a:p><a:p><a:pPr><a:lnSpc><a:spcPct val="100000"/></a:lnSpc></a:pPr><a:endParaRPr/></a:p><a:p><a:pPr><a:lnSpc><a:spcPct val="100000"/></a:lnSpc><a:buFont typeface="Arial"/><a:buChar char="•"/></a:pPr><a:r><a:rPr lang="en-US" sz="1400"><a:solidFill><a:srgbClr val="535353"/></a:solidFill><a:latin typeface="Arial"/></a:rPr><a:t>Body(text)</a:t></a:r><a:endParaRPr/></a:p><a:p><a:pPr><a:lnSpc><a:spcPct val="100000"/></a:lnSpc></a:pPr><a:endParaRPr/></a:p><a:p><a:pPr><a:lnSpc><a:spcPct val="100000"/></a:lnSpc></a:pPr><a:endParaRPr/></a:p><a:p><a:pPr><a:lnSpc><a:spcPct val="100000"/></a:lnSpc></a:pPr><a:endParaRPr/></a:p><a:p><a:pPr><a:lnSpc><a:spcPct val="100000"/></a:lnSpc></a:pPr><a:endParaRPr/></a:p><a:p><a:pPr><a:lnSpc><a:spcPct val="100000"/></a:lnSpc></a:pPr><a:endParaRPr/></a:p><a:p><a:pPr><a:lnSpc><a:spcPct val="100000"/></a:lnSpc><a:buFont typeface="Arial"/><a:buChar char="•"/></a:pPr><a:r><a:rPr lang="en-US" sz="1400"><a:solidFill><a:srgbClr val="535353"/></a:solidFill><a:latin typeface="Arial"/></a:rPr><a:t>Body(html)</a:t></a:r><a:endParaRPr/></a:p></p:txBody></p:sp><p:pic><p:nvPicPr><p:cNvPr descr="" id="59" name="Picture 2"/><p:cNvPicPr/><p:nvPr/></p:nvPicPr><p:blipFill><a:blip r:embed="rId2"></a:blip><a:stretch><a:fillRect/></a:stretch></p:blipFill><p:spPr><a:xfrm><a:off x="3039480" y="1316880"/><a:ext cx="1377000" cy="484200"/></a:xfrm><a:prstGeom prst="rect"><a:avLst/></a:prstGeom><a:ln><a:noFill/></a:ln></p:spPr></p:pic><p:pic><p:nvPicPr><p:cNvPr descr="" id="60" name="Picture 3"/><p:cNvPicPr/><p:nvPr/></p:nvPicPr><p:blipFill><a:blip r:embed="rId3"></a:blip><a:stretch><a:fillRect/></a:stretch></p:blipFill><p:spPr><a:xfrm><a:off x="2392200" y="2031120"/><a:ext cx="4010040" cy="421920"/></a:xfrm><a:prstGeom prst="rect"><a:avLst/></a:prstGeom><a:ln><a:noFill/></a:ln></p:spPr></p:pic><p:pic><p:nvPicPr><p:cNvPr descr="" id="61" name="Picture 7"/><p:cNvPicPr/><p:nvPr/></p:nvPicPr><p:blipFill><a:blip r:embed="rId4"></a:blip><a:stretch><a:fillRect/></a:stretch></p:blipFill><p:spPr><a:xfrm><a:off x="2550600" y="2736000"/><a:ext cx="3287160" cy="1336680"/></a:xfrm><a:prstGeom prst="rect"><a:avLst/></a:prstGeom><a:ln><a:noFill/></a:ln></p:spPr></p:pic><p:pic><p:nvPicPr><p:cNvPr descr="" id="62" name="Picture 8"/><p:cNvPicPr/><p:nvPr/></p:nvPicPr><p:blipFill><a:blip r:embed="rId5"></a:blip><a:stretch><a:fillRect/></a:stretch></p:blipFill><p:spPr><a:xfrm><a:off x="2550240" y="4370760"/><a:ext cx="3287160" cy="1375200"/></a:xfrm><a:prstGeom prst="rect"><a:avLst/></a:prstGeom><a:ln><a:noFill/></a:ln></p:spPr></p:pic></p:spTree></p:cSld><p:timing><p:tnLst><p:par><p:cTn dur="indefinite" id="39" nodeType="tmRoot" restart="never"><p:childTnLst><p:seq><p:cTn dur="indefinite" id="40" nodeType="mainSeq"><p:childTnLst><p:par><p:cTn fill="hold" id="41"><p:stCondLst><p:cond delay="indefinite"/></p:stCondLst><p:childTnLst><p:par><p:cTn fill="hold" id="42"><p:stCondLst><p:cond delay="0"/></p:stCondLst><p:childTnLst><p:par><p:cTn fill="hold" id="43" nodeType="clickEffect" presetClass="entr" presetID="16" presetSubtype="21"><p:stCondLst><p:cond delay="0"/></p:stCondLst><p:endCondLst><p:cond delay="5000"/></p:stCondLst><p:childTnLst><p:set><p:cBhvr><p:cTn dur="1" fill="hold" id="44"><p:stCondLst><p:cond delay="0"/></p:stCondLst></p:cTn><p:tgtEl><p:spTgt spid="57"></p:spTgt></p:tgtEl><p:attrNameLst><p:attrName>style.visibility</p:attrName></p:attrNameLst></p:cBhvr><p:to><p:strVal val="visible"/></p:to></p:set><p:animEffect filter="barn(inVertical)" transition="out"><p:cBhvr additive="repl"><p:cTn dur="500" id="45"></p:cTn><p:tgtEl><p:spTgt spid="57"></p:spTgt></p:tgtEl></p:cBhvr></p:animEffect></p:childTnLst></p:cTn></p:par></p:childTnLst></p:cTn></p:par></p:childTnLst></p:cTn></p:par><p:par><p:cTn fill="hold" id="46"><p:stCondLst><p:cond delay="indefinite"/></p:stCondLst><p:childTnLst><p:par><p:cTn fill="hold" id="47"><p:stCondLst><p:cond delay="0"/></p:stCondLst><p:childTnLst><p:par><p:cTn fill="hold" id="48" nodeType="clickEffect" presetClass="entr" presetID="26"><p:stCondLst><p:cond delay="0"/></p:stCondLst><p:childTnLst><p:set><p:cBhvr><p:cTn dur="1" fill="hold" id="49"><p:stCondLst><p:cond delay="0"/></p:stCondLst></p:cTn><p:tgtEl><p:spTgt spid="58"></p:spTgt></p:tgtEl><p:attrNameLst><p:attrName>style.visibility</p:attrName></p:attrNameLst></p:cBhvr><p:to><p:strVal val="visible"/></p:to></p:set><p:animEffect filter="wipe(down)" transition="out"><p:cBhvr additive="repl"><p:cTn dur="580" id="50"><p:stCondLst><p:cond delay="0"/></p:stCondLst></p:cTn><p:tgtEl><p:spTgt spid="58"></p:spTgt></p:tgtEl></p:cBhvr></p:animEffect><p:anim calcmode="lin" valueType="num"><p:cBhvr additive="repl"><p:cTn dur="1822" id="51"><p:stCondLst><p:cond delay="0"/></p:stCondLst></p:cTn><p:tgtEl><p:spTgt spid="58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52"><p:stCondLst><p:cond delay="0"/></p:stCondLst></p:cTn><p:tgtEl><p:spTgt spid="58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53"><p:stCondLst><p:cond delay="664"/></p:stCondLst></p:cTn><p:tgtEl><p:spTgt spid="58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54"><p:stCondLst><p:cond delay="1324"/></p:stCondLst></p:cTn><p:tgtEl><p:spTgt spid="58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55"><p:stCondLst><p:cond delay="1656"/></p:stCondLst></p:cTn><p:tgtEl><p:spTgt spid="58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7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63" name="TextShape 1"/><p:cNvSpPr txBox="1"/><p:nvPr/></p:nvSpPr><p:spPr><a:xfrm><a:off x="493200" y="470520"/><a:ext cx="640044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Velocity</a:t></a:r><a:endParaRPr/></a:p></p:txBody></p:sp><p:sp><p:nvSpPr><p:cNvPr id="64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65" name="CustomShape 3"/><p:cNvSpPr/><p:nvPr/></p:nvSpPr><p:spPr><a:xfrm><a:off x="819720" y="1652040"/><a:ext cx="6689880" cy="3917520"/></a:xfrm><a:prstGeom prst="rect"><a:avLst></a:avLst></a:prstGeom><a:noFill/><a:ln><a:noFill/></a:ln></p:spPr><p:txBody><a:bodyPr/><a:p><a:pPr><a:lnSpc><a:spcPct val="100000"/></a:lnSpc><a:buFont typeface="Arial"/><a:buChar char="•"/></a:pPr><a:r><a:rPr lang="en-US" sz="1400"><a:solidFill><a:srgbClr val="535353"/></a:solidFill><a:latin typeface="Arial"/></a:rPr><a:t>Velocity is an open source template engine that is part of the apache software foundation (http://velocity.apache.org/). </a:t></a:r><a:endParaRPr/></a:p><a:p><a:pPr><a:lnSpc><a:spcPct val="100000"/></a:lnSpc></a:pPr><a:endParaRPr/></a:p><a:p><a:pPr><a:lnSpc><a:spcPct val="100000"/></a:lnSpc><a:buFont typeface="Arial"/><a:buChar char="•"/></a:pPr><a:r><a:rPr lang="en-US" sz="1400"><a:solidFill><a:srgbClr val="535353"/></a:solidFill><a:latin typeface="Arial"/></a:rPr><a:t>With it, it is possible to enable jBilling&apos;s notifications to have variables and even embedded logic. For example, for an invoice total we need a variable; but to display the invoice lines, we need a way to loop over each invoice line to display it. We can&apos;t know how many invoice lines every invoice will have when we are writing the invoice email notification.</a:t></a:r><a:endParaRPr/></a:p><a:p><a:pPr><a:lnSpc><a:spcPct val="100000"/></a:lnSpc></a:pPr><a:endParaRPr/></a:p><a:p><a:pPr><a:lnSpc><a:spcPct val="100000"/></a:lnSpc><a:buFont typeface="Arial"/><a:buChar char="•"/></a:pPr><a:r><a:rPr lang="en-US" sz="1400"><a:solidFill><a:srgbClr val="535353"/></a:solidFill><a:latin typeface="Arial"/></a:rPr><a:t>This section will explain why and how jBilling implements the notification templates with Velocity, but it is not a replacement for Velocity&apos;s documentation. Velocity is a feature-rich product, we encourage you to read its documentation or some of the books written about it.</a:t></a:r><a:endParaRPr/></a:p></p:txBody></p:sp></p:spTree></p:cSld><p:timing><p:tnLst><p:par><p:cTn dur="indefinite" id="56" nodeType="tmRoot" restart="never"><p:childTnLst><p:seq><p:cTn dur="indefinite" id="57" nodeType="mainSeq"><p:childTnLst><p:par><p:cTn fill="hold" id="58"><p:stCondLst><p:cond delay="indefinite"/></p:stCondLst><p:childTnLst><p:par><p:cTn fill="hold" id="59"><p:stCondLst><p:cond delay="0"/></p:stCondLst><p:childTnLst><p:par><p:cTn fill="hold" id="60" nodeType="clickEffect" presetClass="entr" presetID="16" presetSubtype="21"><p:stCondLst><p:cond delay="0"/></p:stCondLst><p:endCondLst><p:cond delay="5000"/></p:stCondLst><p:childTnLst><p:set><p:cBhvr><p:cTn dur="1" fill="hold" id="61"><p:stCondLst><p:cond delay="0"/></p:stCondLst></p:cTn><p:tgtEl><p:spTgt spid="64"></p:spTgt></p:tgtEl><p:attrNameLst><p:attrName>style.visibility</p:attrName></p:attrNameLst></p:cBhvr><p:to><p:strVal val="visible"/></p:to></p:set><p:animEffect filter="barn(inVertical)" transition="out"><p:cBhvr additive="repl"><p:cTn dur="500" id="62"></p:cTn><p:tgtEl><p:spTgt spid="64"></p:spTgt></p:tgtEl></p:cBhvr></p:animEffect></p:childTnLst></p:cTn></p:par></p:childTnLst></p:cTn></p:par></p:childTnLst></p:cTn></p:par><p:par><p:cTn fill="hold" id="63"><p:stCondLst><p:cond delay="indefinite"/></p:stCondLst><p:childTnLst><p:par><p:cTn fill="hold" id="64"><p:stCondLst><p:cond delay="0"/></p:stCondLst><p:childTnLst><p:par><p:cTn fill="hold" id="65" nodeType="clickEffect" presetClass="entr" presetID="26"><p:stCondLst><p:cond delay="0"/></p:stCondLst><p:childTnLst><p:set><p:cBhvr><p:cTn dur="1" fill="hold" id="66"><p:stCondLst><p:cond delay="0"/></p:stCondLst></p:cTn><p:tgtEl><p:spTgt spid="65"></p:spTgt></p:tgtEl><p:attrNameLst><p:attrName>style.visibility</p:attrName></p:attrNameLst></p:cBhvr><p:to><p:strVal val="visible"/></p:to></p:set><p:animEffect filter="wipe(down)" transition="out"><p:cBhvr additive="repl"><p:cTn dur="580" id="67"><p:stCondLst><p:cond delay="0"/></p:stCondLst></p:cTn><p:tgtEl><p:spTgt spid="65"></p:spTgt></p:tgtEl></p:cBhvr></p:animEffect><p:anim calcmode="lin" valueType="num"><p:cBhvr additive="repl"><p:cTn dur="1822" id="68"><p:stCondLst><p:cond delay="0"/></p:stCondLst></p:cTn><p:tgtEl><p:spTgt spid="65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69"><p:stCondLst><p:cond delay="0"/></p:stCondLst></p:cTn><p:tgtEl><p:spTgt spid="65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70"><p:stCondLst><p:cond delay="664"/></p:stCondLst></p:cTn><p:tgtEl><p:spTgt spid="65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71"><p:stCondLst><p:cond delay="1324"/></p:stCondLst></p:cTn><p:tgtEl><p:spTgt spid="65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72"><p:stCondLst><p:cond delay="1656"/></p:stCondLst></p:cTn><p:tgtEl><p:spTgt spid="65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8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66" name="TextShape 1"/><p:cNvSpPr txBox="1"/><p:nvPr/></p:nvSpPr><p:spPr><a:xfrm><a:off x="493200" y="470520"/><a:ext cx="640044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Velocity – jBiIlling tokens</a:t></a:r><a:endParaRPr/></a:p></p:txBody></p:sp><p:sp><p:nvSpPr><p:cNvPr id="67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68" name="CustomShape 3"/><p:cNvSpPr/><p:nvPr/></p:nvSpPr><p:spPr><a:xfrm><a:off x="819720" y="1379520"/><a:ext cx="6689880" cy="3917520"/></a:xfrm><a:prstGeom prst="rect"><a:avLst></a:avLst></a:prstGeom><a:noFill/><a:ln><a:noFill/></a:ln></p:spPr></p:sp><p:pic><p:nvPicPr><p:cNvPr descr="" id="69" name="Picture 3"/><p:cNvPicPr/><p:nvPr/></p:nvPicPr><p:blipFill><a:blip r:embed="rId1"></a:blip><a:stretch><a:fillRect/></a:stretch></p:blipFill><p:spPr><a:xfrm><a:off x="165240" y="1600920"/><a:ext cx="8404200" cy="3404520"/></a:xfrm><a:prstGeom prst="rect"><a:avLst/></a:prstGeom><a:ln><a:noFill/></a:ln></p:spPr></p:pic></p:spTree></p:cSld><p:timing><p:tnLst><p:par><p:cTn dur="indefinite" id="73" nodeType="tmRoot" restart="never"><p:childTnLst><p:seq><p:cTn dur="indefinite" id="74" nodeType="mainSeq"><p:childTnLst><p:par><p:cTn fill="hold" id="75"><p:stCondLst><p:cond delay="indefinite"/></p:stCondLst><p:childTnLst><p:par><p:cTn fill="hold" id="76"><p:stCondLst><p:cond delay="0"/></p:stCondLst><p:childTnLst><p:par><p:cTn fill="hold" id="77" nodeType="clickEffect" presetClass="entr" presetID="16" presetSubtype="21"><p:stCondLst><p:cond delay="0"/></p:stCondLst><p:endCondLst><p:cond delay="5000"/></p:stCondLst><p:childTnLst><p:set><p:cBhvr><p:cTn dur="1" fill="hold" id="78"><p:stCondLst><p:cond delay="0"/></p:stCondLst></p:cTn><p:tgtEl><p:spTgt spid="67"></p:spTgt></p:tgtEl><p:attrNameLst><p:attrName>style.visibility</p:attrName></p:attrNameLst></p:cBhvr><p:to><p:strVal val="visible"/></p:to></p:set><p:animEffect filter="barn(inVertical)" transition="out"><p:cBhvr additive="repl"><p:cTn dur="500" id="79"></p:cTn><p:tgtEl><p:spTgt spid="67"></p:spTgt></p:tgtEl></p:cBhvr></p:animEffect></p:childTnLst></p:cTn></p:par></p:childTnLst></p:cTn></p:par></p:childTnLst></p:cTn></p:par><p:par><p:cTn fill="hold" id="80"><p:stCondLst><p:cond delay="indefinite"/></p:stCondLst><p:childTnLst><p:par><p:cTn fill="hold" id="81"><p:stCondLst><p:cond delay="0"/></p:stCondLst><p:childTnLst><p:par><p:cTn fill="hold" id="82" nodeType="clickEffect" presetClass="entr" presetID="26"><p:stCondLst><p:cond delay="0"/></p:stCondLst><p:endCondLst><p:cond delay="10000"/></p:stCondLst><p:childTnLst><p:set><p:cBhvr><p:cTn dur="1" fill="hold" id="83"><p:stCondLst><p:cond delay="0"/></p:stCondLst></p:cTn><p:tgtEl><p:spTgt spid="68"></p:spTgt></p:tgtEl><p:attrNameLst><p:attrName>style.visibility</p:attrName></p:attrNameLst></p:cBhvr><p:to><p:strVal val="visible"/></p:to></p:set><p:animEffect filter="wipe(down)" transition="out"><p:cBhvr additive="repl"><p:cTn dur="580" id="84"><p:stCondLst><p:cond delay="0"/></p:stCondLst></p:cTn><p:tgtEl><p:spTgt spid="68"></p:spTgt></p:tgtEl></p:cBhvr></p:animEffect><p:anim calcmode="lin" valueType="num"><p:cBhvr additive="repl"><p:cTn dur="1822" id="85"><p:stCondLst><p:cond delay="0"/></p:stCondLst></p:cTn><p:tgtEl><p:spTgt spid="68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86"><p:stCondLst><p:cond delay="0"/></p:stCondLst></p:cTn><p:tgtEl><p:spTgt spid="68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87"><p:stCondLst><p:cond delay="664"/></p:stCondLst></p:cTn><p:tgtEl><p:spTgt spid="68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88"><p:stCondLst><p:cond delay="1324"/></p:stCondLst></p:cTn><p:tgtEl><p:spTgt spid="68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89"><p:stCondLst><p:cond delay="1656"/></p:stCondLst></p:cTn><p:tgtEl><p:spTgt spid="68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9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70" name="TextShape 1"/><p:cNvSpPr txBox="1"/><p:nvPr/></p:nvSpPr><p:spPr><a:xfrm><a:off x="493200" y="470520"/><a:ext cx="6400440" cy="756720"/></a:xfrm><a:prstGeom prst="rect"><a:avLst/></a:prstGeom></p:spPr><p:txBody><a:bodyPr anchor="ctr"/><a:p><a:pPr><a:lnSpc><a:spcPct val="100000"/></a:lnSpc></a:pPr><a:r><a:rPr lang="en-US" sz="3200"><a:solidFill><a:srgbClr val="4f65c4"/></a:solidFill><a:latin typeface="Arial"/></a:rPr><a:t>Velocity – jBiIlling tokens</a:t></a:r><a:endParaRPr/></a:p></p:txBody></p:sp><p:sp><p:nvSpPr><p:cNvPr id="71" name="CustomShape 2"/><p:cNvSpPr/><p:nvPr/></p:nvSpPr><p:spPr><a:xfrm><a:off x="508320" y="1511640"/><a:ext cx="6400440" cy="3785400"/></a:xfrm><a:prstGeom prst="rect"><a:avLst></a:avLst></a:prstGeom><a:noFill/><a:ln><a:noFill/></a:ln></p:spPr></p:sp><p:sp><p:nvSpPr><p:cNvPr id="72" name="CustomShape 3"/><p:cNvSpPr/><p:nvPr/></p:nvSpPr><p:spPr><a:xfrm><a:off x="819720" y="1379520"/><a:ext cx="6689880" cy="3917520"/></a:xfrm><a:prstGeom prst="rect"><a:avLst></a:avLst></a:prstGeom><a:noFill/><a:ln><a:noFill/></a:ln></p:spPr></p:sp><p:sp><p:nvSpPr><p:cNvPr id="73" name="CustomShape 4"/><p:cNvSpPr/><p:nvPr/></p:nvSpPr><p:spPr><a:xfrm><a:off x="1413000" y="1407240"/><a:ext cx="2983680" cy="4954320"/></a:xfrm><a:prstGeom prst="rect"><a:avLst></a:avLst></a:prstGeom><a:noFill/><a:ln><a:noFill/></a:ln></p:spPr><p:txBody><a:bodyPr/><a:p><a:pPr><a:lnSpc><a:spcPct val="100000"/></a:lnSpc></a:pPr><a:r><a:rPr b="1" lang="en-US" sz="1000"><a:solidFill><a:srgbClr val="000000"/></a:solidFill><a:latin typeface="Calibri"/><a:ea typeface="ＭＳ Ｐゴシック"/></a:rPr><a:t>Invoice Reminder</a:t></a:r><a:endParaRPr/></a:p><a:p><a:pPr><a:lnSpc><a:spcPct val="100000"/></a:lnSpc></a:pPr><a:endParaRPr/></a:p><a:p><a:pPr><a:lnSpc><a:spcPct val="100000"/></a:lnSpc></a:pPr><a:r><a:rPr lang="en-US" sz="1000"><a:solidFill><a:srgbClr val="000000"/></a:solidFill><a:latin typeface="Calibri"/><a:ea typeface="ＭＳ Ｐゴシック"/></a:rPr><a:t>$days - days before the invoice is due</a:t></a:r><a:endParaRPr/></a:p><a:p><a:pPr><a:lnSpc><a:spcPct val="100000"/></a:lnSpc></a:pPr><a:r><a:rPr lang="en-US" sz="1000"><a:solidFill><a:srgbClr val="000000"/></a:solidFill><a:latin typeface="Calibri"/><a:ea typeface="ＭＳ Ｐゴシック"/></a:rPr><a:t>$dueDate - date that the invoice is due</a:t></a:r><a:endParaRPr/></a:p><a:p><a:pPr><a:lnSpc><a:spcPct val="100000"/></a:lnSpc></a:pPr><a:r><a:rPr lang="en-US" sz="1000"><a:solidFill><a:srgbClr val="000000"/></a:solidFill><a:latin typeface="Calibri"/><a:ea typeface="ＭＳ Ｐゴシック"/></a:rPr><a:t>$number - the invoice number</a:t></a:r><a:endParaRPr/></a:p><a:p><a:pPr><a:lnSpc><a:spcPct val="100000"/></a:lnSpc></a:pPr><a:r><a:rPr lang="en-US" sz="1000"><a:solidFill><a:srgbClr val="000000"/></a:solidFill><a:latin typeface="Calibri"/><a:ea typeface="ＭＳ Ｐゴシック"/></a:rPr><a:t>$total - the total invoice amount that is due</a:t></a:r><a:endParaRPr/></a:p><a:p><a:pPr><a:lnSpc><a:spcPct val="100000"/></a:lnSpc></a:pPr><a:r><a:rPr lang="en-US" sz="1000"><a:solidFill><a:srgbClr val="000000"/></a:solidFill><a:latin typeface="Calibri"/><a:ea typeface="ＭＳ Ｐゴシック"/></a:rPr><a:t>$date - date that the reminder is sent</a:t></a:r><a:endParaRPr/></a:p><a:p><a:pPr><a:lnSpc><a:spcPct val="100000"/></a:lnSpc></a:pPr><a:endParaRPr/></a:p><a:p><a:pPr><a:lnSpc><a:spcPct val="100000"/></a:lnSpc></a:pPr><a:r><a:rPr b="1" lang="en-US" sz="1000"><a:solidFill><a:srgbClr val="000000"/></a:solidFill><a:latin typeface="Calibri"/><a:ea typeface="ＭＳ Ｐゴシック"/></a:rPr><a:t>New Invoice Email</a:t></a:r><a:endParaRPr/></a:p><a:p><a:pPr><a:lnSpc><a:spcPct val="100000"/></a:lnSpc></a:pPr><a:endParaRPr/></a:p><a:p><a:pPr><a:lnSpc><a:spcPct val="100000"/></a:lnSpc></a:pPr><a:r><a:rPr lang="en-US" sz="1000"><a:solidFill><a:srgbClr val="000000"/></a:solidFill><a:latin typeface="Calibri"/><a:ea typeface="ＭＳ Ｐゴシック"/></a:rPr><a:t>$total - the total invoice amount that is due</a:t></a:r><a:endParaRPr/></a:p><a:p><a:pPr><a:lnSpc><a:spcPct val="100000"/></a:lnSpc></a:pPr><a:r><a:rPr lang="en-US" sz="1000"><a:solidFill><a:srgbClr val="000000"/></a:solidFill><a:latin typeface="Calibri"/><a:ea typeface="ＭＳ Ｐゴシック"/></a:rPr><a:t>$id - ID of the invoice</a:t></a:r><a:endParaRPr/></a:p><a:p><a:pPr><a:lnSpc><a:spcPct val="100000"/></a:lnSpc></a:pPr><a:r><a:rPr lang="en-US" sz="1000"><a:solidFill><a:srgbClr val="000000"/></a:solidFill><a:latin typeface="Calibri"/><a:ea typeface="ＭＳ Ｐゴシック"/></a:rPr><a:t>$number - invoice number</a:t></a:r><a:endParaRPr/></a:p><a:p><a:pPr><a:lnSpc><a:spcPct val="100000"/></a:lnSpc></a:pPr><a:r><a:rPr lang="en-US" sz="1000"><a:solidFill><a:srgbClr val="000000"/></a:solidFill><a:latin typeface="Calibri"/><a:ea typeface="ＭＳ Ｐゴシック"/></a:rPr><a:t>$due_date - date that the invoice is due</a:t></a:r><a:endParaRPr/></a:p><a:p><a:pPr><a:lnSpc><a:spcPct val="100000"/></a:lnSpc></a:pPr><a:r><a:rPr lang="en-US" sz="1000"><a:solidFill><a:srgbClr val="000000"/></a:solidFill><a:latin typeface="Calibri"/><a:ea typeface="ＭＳ Ｐゴシック"/></a:rPr><a:t>$notes - any notes that correspond to the invoice</a:t></a:r><a:endParaRPr/></a:p><a:p><a:pPr><a:lnSpc><a:spcPct val="100000"/></a:lnSpc></a:pPr><a:r><a:rPr lang="en-US" sz="1000"><a:solidFill><a:srgbClr val="000000"/></a:solidFill><a:latin typeface="Calibri"/><a:ea typeface="ＭＳ Ｐゴシック"/></a:rPr><a:t>$invoice - the invoice DTO object</a:t></a:r><a:endParaRPr/></a:p><a:p><a:pPr><a:lnSpc><a:spcPct val="100000"/></a:lnSpc></a:pPr><a:endParaRPr/></a:p><a:p><a:pPr><a:lnSpc><a:spcPct val="100000"/></a:lnSpc></a:pPr><a:r><a:rPr lang="en-US" sz="1000"><a:solidFill><a:srgbClr val="000000"/></a:solidFill><a:latin typeface="Calibri"/><a:ea typeface="ＭＳ Ｐゴシック"/></a:rPr><a:t>Ageing Message</a:t></a:r><a:endParaRPr/></a:p><a:p><a:pPr><a:lnSpc><a:spcPct val="100000"/></a:lnSpc></a:pPr><a:r><a:rPr lang="en-US" sz="1000"><a:solidFill><a:srgbClr val="000000"/></a:solidFill><a:latin typeface="Calibri"/><a:ea typeface="ＭＳ Ｐゴシック"/></a:rPr><a:t>$total - outstanding invoice balance</a:t></a:r><a:endParaRPr/></a:p><a:p><a:pPr><a:lnSpc><a:spcPct val="100000"/></a:lnSpc></a:pPr><a:r><a:rPr lang="en-US" sz="1000"><a:solidFill><a:srgbClr val="000000"/></a:solidFill><a:latin typeface="Calibri"/><a:ea typeface="ＭＳ Ｐゴシック"/></a:rPr><a:t>$invoice - the invoice DTO object that is still outstanding on the account</a:t></a:r><a:endParaRPr/></a:p><a:p><a:pPr><a:lnSpc><a:spcPct val="100000"/></a:lnSpc></a:pPr><a:endParaRPr/></a:p></p:txBody></p:sp><p:sp><p:nvSpPr><p:cNvPr id="74" name="CustomShape 5"/><p:cNvSpPr/><p:nvPr/></p:nvSpPr><p:spPr><a:xfrm><a:off x="4941000" y="1524600"/><a:ext cx="2983680" cy="4954320"/></a:xfrm><a:prstGeom prst="rect"><a:avLst></a:avLst></a:prstGeom><a:noFill/><a:ln><a:noFill/></a:ln></p:spPr><p:txBody><a:bodyPr/><a:p><a:pPr><a:lnSpc><a:spcPct val="100000"/></a:lnSpc></a:pPr><a:r><a:rPr b="1" lang="en-US" sz="1000"><a:solidFill><a:srgbClr val="000000"/></a:solidFill><a:latin typeface="Calibri"/><a:ea typeface="ＭＳ Ｐゴシック"/></a:rPr><a:t>Order Expiry Notification</a:t></a:r><a:endParaRPr/></a:p><a:p><a:pPr><a:lnSpc><a:spcPct val="100000"/></a:lnSpc></a:pPr><a:endParaRPr/></a:p><a:p><a:pPr><a:lnSpc><a:spcPct val="100000"/></a:lnSpc></a:pPr><a:r><a:rPr lang="en-US" sz="1000"><a:solidFill><a:srgbClr val="000000"/></a:solidFill><a:latin typeface="Calibri"/><a:ea typeface="ＭＳ Ｐゴシック"/></a:rPr><a:t>$period_start</a:t></a:r><a:endParaRPr/></a:p><a:p><a:pPr><a:lnSpc><a:spcPct val="100000"/></a:lnSpc></a:pPr><a:r><a:rPr lang="en-US" sz="1000"><a:solidFill><a:srgbClr val="000000"/></a:solidFill><a:latin typeface="Calibri"/><a:ea typeface="ＭＳ Ｐゴシック"/></a:rPr><a:t>$period_end</a:t></a:r><a:endParaRPr/></a:p><a:p><a:pPr><a:lnSpc><a:spcPct val="100000"/></a:lnSpc></a:pPr><a:r><a:rPr lang="en-US" sz="1000"><a:solidFill><a:srgbClr val="000000"/></a:solidFill><a:latin typeface="Calibri"/><a:ea typeface="ＭＳ Ｐゴシック"/></a:rPr><a:t>$total</a:t></a:r><a:endParaRPr/></a:p><a:p><a:pPr><a:lnSpc><a:spcPct val="100000"/></a:lnSpc></a:pPr><a:endParaRPr/></a:p><a:p><a:pPr><a:lnSpc><a:spcPct val="100000"/></a:lnSpc></a:pPr><a:r><a:rPr b="1" lang="en-US" sz="1000"><a:solidFill><a:srgbClr val="000000"/></a:solidFill><a:latin typeface="Calibri"/><a:ea typeface="ＭＳ Ｐゴシック"/></a:rPr><a:t>Partner Payout Message</a:t></a:r><a:endParaRPr/></a:p><a:p><a:pPr><a:lnSpc><a:spcPct val="100000"/></a:lnSpc></a:pPr><a:endParaRPr/></a:p><a:p><a:pPr><a:lnSpc><a:spcPct val="100000"/></a:lnSpc></a:pPr><a:r><a:rPr lang="en-US" sz="1000"><a:solidFill><a:srgbClr val="000000"/></a:solidFill><a:latin typeface="Calibri"/><a:ea typeface="ＭＳ Ｐゴシック"/></a:rPr><a:t>$total</a:t></a:r><a:endParaRPr/></a:p><a:p><a:pPr><a:lnSpc><a:spcPct val="100000"/></a:lnSpc></a:pPr><a:r><a:rPr lang="en-US" sz="1000"><a:solidFill><a:srgbClr val="000000"/></a:solidFill><a:latin typeface="Calibri"/><a:ea typeface="ＭＳ Ｐゴシック"/></a:rPr><a:t>$company - company description </a:t></a:r><a:endParaRPr/></a:p><a:p><a:pPr><a:lnSpc><a:spcPct val="100000"/></a:lnSpc></a:pPr><a:r><a:rPr lang="en-US" sz="1000"><a:solidFill><a:srgbClr val="000000"/></a:solidFill><a:latin typeface="Calibri"/><a:ea typeface="ＭＳ Ｐゴシック"/></a:rPr><a:t>$period_start</a:t></a:r><a:endParaRPr/></a:p><a:p><a:pPr><a:lnSpc><a:spcPct val="100000"/></a:lnSpc></a:pPr><a:r><a:rPr lang="en-US" sz="1000"><a:solidFill><a:srgbClr val="000000"/></a:solidFill><a:latin typeface="Calibri"/><a:ea typeface="ＭＳ Ｐゴシック"/></a:rPr><a:t>$period_end</a:t></a:r><a:endParaRPr/></a:p><a:p><a:pPr><a:lnSpc><a:spcPct val="100000"/></a:lnSpc></a:pPr><a:r><a:rPr lang="en-US" sz="1000"><a:solidFill><a:srgbClr val="000000"/></a:solidFill><a:latin typeface="Calibri"/><a:ea typeface="ＭＳ Ｐゴシック"/></a:rPr><a:t>$partner_id</a:t></a:r><a:endParaRPr/></a:p><a:p><a:pPr><a:lnSpc><a:spcPct val="100000"/></a:lnSpc></a:pPr><a:endParaRPr/></a:p><a:p><a:pPr><a:lnSpc><a:spcPct val="100000"/></a:lnSpc></a:pPr><a:r><a:rPr b="1" lang="en-US" sz="1000"><a:solidFill><a:srgbClr val="000000"/></a:solidFill><a:latin typeface="Calibri"/><a:ea typeface="ＭＳ Ｐゴシック"/></a:rPr><a:t>Credit Card Expiry Message</a:t></a:r><a:endParaRPr/></a:p><a:p><a:pPr><a:lnSpc><a:spcPct val="100000"/></a:lnSpc></a:pPr><a:endParaRPr/></a:p><a:p><a:pPr><a:lnSpc><a:spcPct val="100000"/></a:lnSpc></a:pPr><a:r><a:rPr lang="en-US" sz="1000"><a:solidFill><a:srgbClr val="000000"/></a:solidFill><a:latin typeface="Calibri"/><a:ea typeface="ＭＳ Ｐゴシック"/></a:rPr><a:t>$expiry_date</a:t></a:r><a:endParaRPr/></a:p></p:txBody></p:sp></p:spTree></p:cSld><p:timing><p:tnLst><p:par><p:cTn dur="indefinite" id="90" nodeType="tmRoot" restart="never"><p:childTnLst><p:seq><p:cTn dur="indefinite" id="91" nodeType="mainSeq"><p:childTnLst><p:par><p:cTn fill="hold" id="92"><p:stCondLst><p:cond delay="indefinite"/></p:stCondLst><p:childTnLst><p:par><p:cTn fill="hold" id="93"><p:stCondLst><p:cond delay="0"/></p:stCondLst><p:childTnLst><p:par><p:cTn fill="hold" id="94" nodeType="clickEffect" presetClass="entr" presetID="16" presetSubtype="21"><p:stCondLst><p:cond delay="0"/></p:stCondLst><p:endCondLst><p:cond delay="5000"/></p:stCondLst><p:childTnLst><p:set><p:cBhvr><p:cTn dur="1" fill="hold" id="95"><p:stCondLst><p:cond delay="0"/></p:stCondLst></p:cTn><p:tgtEl><p:spTgt spid="71"></p:spTgt></p:tgtEl><p:attrNameLst><p:attrName>style.visibility</p:attrName></p:attrNameLst></p:cBhvr><p:to><p:strVal val="visible"/></p:to></p:set><p:animEffect filter="barn(inVertical)" transition="out"><p:cBhvr additive="repl"><p:cTn dur="500" id="96"></p:cTn><p:tgtEl><p:spTgt spid="71"></p:spTgt></p:tgtEl></p:cBhvr></p:animEffect></p:childTnLst></p:cTn></p:par></p:childTnLst></p:cTn></p:par></p:childTnLst></p:cTn></p:par><p:par><p:cTn fill="hold" id="97"><p:stCondLst><p:cond delay="indefinite"/></p:stCondLst><p:childTnLst><p:par><p:cTn fill="hold" id="98"><p:stCondLst><p:cond delay="0"/></p:stCondLst><p:childTnLst><p:par><p:cTn fill="hold" id="99" nodeType="clickEffect" presetClass="entr" presetID="26"><p:stCondLst><p:cond delay="0"/></p:stCondLst><p:endCondLst><p:cond delay="10000"/></p:stCondLst><p:childTnLst><p:set><p:cBhvr><p:cTn dur="1" fill="hold" id="100"><p:stCondLst><p:cond delay="0"/></p:stCondLst></p:cTn><p:tgtEl><p:spTgt spid="72"></p:spTgt></p:tgtEl><p:attrNameLst><p:attrName>style.visibility</p:attrName></p:attrNameLst></p:cBhvr><p:to><p:strVal val="visible"/></p:to></p:set><p:animEffect filter="wipe(down)" transition="out"><p:cBhvr additive="repl"><p:cTn dur="580" id="101"><p:stCondLst><p:cond delay="0"/></p:stCondLst></p:cTn><p:tgtEl><p:spTgt spid="72"></p:spTgt></p:tgtEl></p:cBhvr></p:animEffect><p:anim calcmode="lin" valueType="num"><p:cBhvr additive="repl"><p:cTn dur="1822" id="102"><p:stCondLst><p:cond delay="0"/></p:stCondLst></p:cTn><p:tgtEl><p:spTgt spid="72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103"><p:stCondLst><p:cond delay="0"/></p:stCondLst></p:cTn><p:tgtEl><p:spTgt spid="72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104"><p:stCondLst><p:cond delay="664"/></p:stCondLst></p:cTn><p:tgtEl><p:spTgt spid="72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105"><p:stCondLst><p:cond delay="1324"/></p:stCondLst></p:cTn><p:tgtEl><p:spTgt spid="72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106"><p:stCondLst><p:cond delay="1656"/></p:stCondLst></p:cTn><p:tgtEl><p:spTgt spid="72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p:par><p:cTn fill="hold" id="107"><p:stCondLst><p:cond delay="indefinite"/></p:stCondLst><p:childTnLst><p:par><p:cTn fill="hold" id="108"><p:stCondLst><p:cond delay="0"/></p:stCondLst><p:childTnLst><p:par><p:cTn fill="hold" id="109" nodeType="clickEffect" presetClass="entr" presetID="26"><p:stCondLst><p:cond delay="0"/></p:stCondLst><p:childTnLst><p:set><p:cBhvr><p:cTn dur="1" fill="hold" id="110"><p:stCondLst><p:cond delay="0"/></p:stCondLst></p:cTn><p:tgtEl><p:spTgt spid="73"></p:spTgt></p:tgtEl><p:attrNameLst><p:attrName>style.visibility</p:attrName></p:attrNameLst></p:cBhvr><p:to><p:strVal val="visible"/></p:to></p:set><p:animEffect filter="wipe(down)" transition="out"><p:cBhvr additive="repl"><p:cTn dur="580" id="111"><p:stCondLst><p:cond delay="0"/></p:stCondLst></p:cTn><p:tgtEl><p:spTgt spid="73"></p:spTgt></p:tgtEl></p:cBhvr></p:animEffect><p:anim calcmode="lin" valueType="num"><p:cBhvr additive="repl"><p:cTn dur="1822" id="112"><p:stCondLst><p:cond delay="0"/></p:stCondLst></p:cTn><p:tgtEl><p:spTgt spid="73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113"><p:stCondLst><p:cond delay="0"/></p:stCondLst></p:cTn><p:tgtEl><p:spTgt spid="73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114"><p:stCondLst><p:cond delay="664"/></p:stCondLst></p:cTn><p:tgtEl><p:spTgt spid="73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115"><p:stCondLst><p:cond delay="1324"/></p:stCondLst></p:cTn><p:tgtEl><p:spTgt spid="73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116"><p:stCondLst><p:cond delay="1656"/></p:stCondLst></p:cTn><p:tgtEl><p:spTgt spid="73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p:par><p:cTn fill="hold" id="117"><p:stCondLst><p:cond delay="indefinite"/></p:stCondLst><p:childTnLst><p:par><p:cTn fill="hold" id="118"><p:stCondLst><p:cond delay="0"/></p:stCondLst><p:childTnLst><p:par><p:cTn fill="hold" id="119" nodeType="clickEffect" presetClass="entr" presetID="26"><p:stCondLst><p:cond delay="0"/></p:stCondLst><p:childTnLst><p:set><p:cBhvr><p:cTn dur="1" fill="hold" id="120"><p:stCondLst><p:cond delay="0"/></p:stCondLst></p:cTn><p:tgtEl><p:spTgt spid="74"></p:spTgt></p:tgtEl><p:attrNameLst><p:attrName>style.visibility</p:attrName></p:attrNameLst></p:cBhvr><p:to><p:strVal val="visible"/></p:to></p:set><p:animEffect filter="wipe(down)" transition="out"><p:cBhvr additive="repl"><p:cTn dur="580" id="121"><p:stCondLst><p:cond delay="0"/></p:stCondLst></p:cTn><p:tgtEl><p:spTgt spid="74"></p:spTgt></p:tgtEl></p:cBhvr></p:animEffect><p:anim calcmode="lin" valueType="num"><p:cBhvr additive="repl"><p:cTn dur="1822" id="122"><p:stCondLst><p:cond delay="0"/></p:stCondLst></p:cTn><p:tgtEl><p:spTgt spid="74"></p:spTgt></p:tgtEl><p:attrNameLst><p:attrName>ppt_x</p:attrName></p:attrNameLst></p:cBhvr><p:tavLst><p:tav tm="0"><p:val><p:strVal val="#ppt_x-0.25"/></p:val></p:tav><p:tav tm="100000"><p:val><p:strVal val="#ppt_x"/></p:val></p:tav></p:tavLst></p:anim><p:anim calcmode="lin" valueType="num"><p:cBhvr additive="repl"><p:cTn dur="664" id="123"><p:stCondLst><p:cond delay="0"/></p:stCondLst></p:cTn><p:tgtEl><p:spTgt spid="74"></p:spTgt></p:tgtEl><p:attrNameLst><p:attrName>ppt_y</p:attrName></p:attrNameLst></p:cBhvr><p:tavLst><p:tav tm="0"><p:val></p:val></p:tav><p:tav tm="100000"><p:val></p:val></p:tav></p:tavLst></p:anim><p:anim calcmode="lin" valueType="num"><p:cBhvr additive="repl"><p:cTn dur="664" id="124"><p:stCondLst><p:cond delay="664"/></p:stCondLst></p:cTn><p:tgtEl><p:spTgt spid="74"></p:spTgt></p:tgtEl><p:attrNameLst><p:attrName>ppt_y</p:attrName></p:attrNameLst></p:cBhvr><p:tavLst><p:tav tm="0"><p:val></p:val></p:tav><p:tav tm="100000"><p:val></p:val></p:tav></p:tavLst></p:anim><p:anim calcmode="lin" valueType="num"><p:cBhvr additive="repl"><p:cTn dur="332" id="125"><p:stCondLst><p:cond delay="1324"/></p:stCondLst></p:cTn><p:tgtEl><p:spTgt spid="74"></p:spTgt></p:tgtEl><p:attrNameLst><p:attrName>ppt_y</p:attrName></p:attrNameLst></p:cBhvr><p:tavLst><p:tav tm="0"><p:val></p:val></p:tav><p:tav tm="100000"><p:val></p:val></p:tav></p:tavLst></p:anim><p:anim calcmode="lin" valueType="num"><p:cBhvr additive="repl"><p:cTn dur="164" id="126"><p:stCondLst><p:cond delay="1656"/></p:stCondLst></p:cTn><p:tgtEl><p:spTgt spid="74"></p:spTgt></p:tgtEl><p:attrNameLst><p:attrName>ppt_y</p:attrName></p:attrNameLst></p:cBhvr><p:tavLst><p:tav tm="0"><p:val></p:val></p:tav><p:tav tm="100000"><p:val></p:val></p:tav></p:tavLst></p:anim></p:childTnLst></p:cTn></p:par></p:childTnLst></p:cTn></p:par></p:childTnLst></p:cTn></p:par></p:childTnLst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