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2.wmf" ContentType="image/x-wmf"/>
  <Override PartName="/ppt/media/image41.wmf" ContentType="image/x-wmf"/>
  <Override PartName="/ppt/media/image38.wmf" ContentType="image/x-wmf"/>
  <Override PartName="/ppt/media/image37.wmf" ContentType="image/x-wmf"/>
  <Override PartName="/ppt/media/image36.png" ContentType="image/png"/>
  <Override PartName="/ppt/media/image33.jpeg" ContentType="image/jpeg"/>
  <Override PartName="/ppt/media/image32.png" ContentType="image/png"/>
  <Override PartName="/ppt/media/image35.png" ContentType="image/png"/>
  <Override PartName="/ppt/media/image31.jpeg" ContentType="image/jpeg"/>
  <Override PartName="/ppt/media/image30.png" ContentType="image/png"/>
  <Override PartName="/ppt/media/image25.png" ContentType="image/png"/>
  <Override PartName="/ppt/media/image28.png" ContentType="image/png"/>
  <Override PartName="/ppt/media/image24.jpeg" ContentType="image/jpeg"/>
  <Override PartName="/ppt/media/image22.png" ContentType="image/png"/>
  <Override PartName="/ppt/media/image20.png" ContentType="image/png"/>
  <Override PartName="/ppt/media/image19.png" ContentType="image/png"/>
  <Override PartName="/ppt/media/image18.jpeg" ContentType="image/jpeg"/>
  <Override PartName="/ppt/media/image17.png" ContentType="image/png"/>
  <Override PartName="/ppt/media/image16.jpeg" ContentType="image/jpeg"/>
  <Override PartName="/ppt/media/image39.wmf" ContentType="image/x-wmf"/>
  <Override PartName="/ppt/media/image15.png" ContentType="image/png"/>
  <Override PartName="/ppt/media/image40.wmf" ContentType="image/x-wmf"/>
  <Override PartName="/ppt/media/image23.jpeg" ContentType="image/jpeg"/>
  <Override PartName="/ppt/media/image13.png" ContentType="image/png"/>
  <Override PartName="/ppt/media/image21.jpeg" ContentType="image/jpeg"/>
  <Override PartName="/ppt/media/image10.png" ContentType="image/png"/>
  <Override PartName="/ppt/media/image8.png" ContentType="image/png"/>
  <Override PartName="/ppt/media/image26.jpeg" ContentType="image/jpeg"/>
  <Override PartName="/ppt/media/image29.png" ContentType="image/png"/>
  <Override PartName="/ppt/media/image6.png" ContentType="image/png"/>
  <Override PartName="/ppt/media/image34.jpeg" ContentType="image/jpeg"/>
  <Override PartName="/ppt/media/image5.png" ContentType="image/png"/>
  <Override PartName="/ppt/media/image27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7333A38A-0821-4936-A0B7-253AAD85A9D4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1DE398-BA8E-440B-84DC-3A7B98C7D67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388061-26FC-4A04-975F-8AF3DADFC21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13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wmf"/><Relationship Id="rId8" Type="http://schemas.openxmlformats.org/officeDocument/2006/relationships/image" Target="../media/image42.wmf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469160" y="2288520"/>
            <a:ext cx="639972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493560" y="2293560"/>
            <a:ext cx="640008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493560" y="3050640"/>
            <a:ext cx="6400080" cy="57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535353"/>
                </a:solidFill>
                <a:latin typeface="Arial"/>
              </a:rPr>
              <a:t>jBilling Academy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8280" y="457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Statuses 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709560" y="1280880"/>
            <a:ext cx="7245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Configurable list of order change statuses. The status has a flag to determine whether the order change needs to be applied to the order when it reaches that status.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6200" y="2477160"/>
            <a:ext cx="6487560" cy="27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8280" y="457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Applied 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709560" y="1280880"/>
            <a:ext cx="7245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When an order change reaches the “APPLIED” status and the effective date has passed, the corresponding order line is added/modified/deleted on order save.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A list of order changes is displayed for the order.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0320" y="2851200"/>
            <a:ext cx="7772400" cy="23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Events &amp; Plugins 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709560" y="1316880"/>
            <a:ext cx="7245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535353"/>
                </a:solidFill>
                <a:latin typeface="Arial"/>
              </a:rPr>
              <a:t>IScheduledTask : </a:t>
            </a:r>
            <a:r>
              <a:rPr b="1" i="1" lang="en-US" sz="2000">
                <a:solidFill>
                  <a:srgbClr val="535353"/>
                </a:solidFill>
                <a:latin typeface="Arial"/>
              </a:rPr>
              <a:t>OrderChangeUpdateTask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 – cron scheduler that evaluates all order changes and determines which ones need to be applied to their orders based on their statuses and effective date.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535353"/>
                </a:solidFill>
                <a:latin typeface="Arial"/>
              </a:rPr>
              <a:t>OrderChangeAppliedEvent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 – event fired when the order change is applied to an order.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35353"/>
                </a:solidFill>
                <a:latin typeface="Arial"/>
              </a:rPr>
              <a:t>OrderChangeStatusTransitionEvent -  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event fired when the order change status for particular order change is modified.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- Assets 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709560" y="1244880"/>
            <a:ext cx="7245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Order Changes also works with products that allow asset management.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 When the order change with asset is applied, the order line is created/updated with the asset from the order change.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8200" y="3008880"/>
            <a:ext cx="7219080" cy="216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- Plans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709560" y="1244880"/>
            <a:ext cx="7245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Order Changes allows for adding plans containing bundled items to the order.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9840" y="2536920"/>
            <a:ext cx="7079760" cy="21265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0560" y="2610000"/>
            <a:ext cx="4284000" cy="214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Applied - Plans 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709560" y="1244880"/>
            <a:ext cx="7245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When an order change containing a plan is applied, new child order will be created for the bundled items that have different period than the original order period.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560" y="2538000"/>
            <a:ext cx="6296760" cy="15768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94360" y="4270320"/>
            <a:ext cx="5873400" cy="14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- Provisioning 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709560" y="1244880"/>
            <a:ext cx="761148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The provisioning commands can be sent when an order change status has transited to a new status.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This is done by handling the  </a:t>
            </a:r>
            <a:r>
              <a:rPr i="1" lang="en-US" sz="2000">
                <a:solidFill>
                  <a:srgbClr val="535353"/>
                </a:solidFill>
                <a:latin typeface="Arial"/>
              </a:rPr>
              <a:t>OrderChangeStatusTransitionEvent 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 in a AbstractProvisioningTask implementation (Ex. OrderLineProvisioningTask)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When the provisioning command is successfully processed, the order change that triggered that command is applied to the order (by updating its status to APPLY)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 Type (telco only)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1225800" y="175500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CAPTURE DIFFERENT DATA SET PER ORDER CHANGE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MODIFY THE ORDER STATUS WHEN THE ORDER CHANGE IS APPLIED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TRIGGER DIFFERENT ACTIONS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 Type - Configuration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619560" y="1122480"/>
            <a:ext cx="761148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The Order Change Types can be configured in the Configuration – Order Change Type menu.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3440" y="2374560"/>
            <a:ext cx="7680960" cy="25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8280" y="529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 Type - Usage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618120" y="1097280"/>
            <a:ext cx="761148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 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The order change types are</a:t>
            </a:r>
            <a:r>
              <a:rPr lang="en-US" sz="2000">
                <a:solidFill>
                  <a:srgbClr val="535353"/>
                </a:solidFill>
                <a:latin typeface="Arial"/>
              </a:rPr>
              <a:t> used when a new order change is created. In that case a list of all available order change types for the selected product / plan will be presented.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2729520"/>
            <a:ext cx="7955280" cy="248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4" name="CustomShape 1"/><p:cNvSpPr/><p:nvPr/></p:nvSpPr><p:spPr><a:xfrm><a:off x="493200" y="470520"/><a:ext cx="6399720" cy="75600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Agenda</a:t></a:r><a:endParaRPr/></a:p></p:txBody></p:sp><p:sp><p:nvSpPr><p:cNvPr id="45" name="CustomShape 2"/><p:cNvSpPr/><p:nvPr/></p:nvSpPr><p:spPr><a:xfrm><a:off x="493200" y="1594800"/><a:ext cx="6005880" cy="3151440"/></a:xfrm><a:prstGeom prst="rect"><a:avLst></a:avLst></a:prstGeom><a:noFill/><a:ln><a:noFill/></a:ln></p:spPr></p:sp><p:sp><p:nvSpPr><p:cNvPr id="46" name="CustomShape 3"/><p:cNvSpPr/><p:nvPr/></p:nvSpPr><p:spPr><a:xfrm><a:off x="1313640" y="1730880"/><a:ext cx="6399720" cy="360216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 sz="2000"><a:solidFill><a:srgbClr val="535353"/></a:solidFill><a:latin typeface="Arial"/></a:rPr><a:t>Order Statuses – why do we need</a:t></a:r><a:endParaRPr/></a:p><a:p><a:pPr><a:lnSpc><a:spcPct val="100000"/></a:lnSpc><a:buFont typeface="Arial"/><a:buChar char="•"/></a:pPr><a:r><a:rPr lang="en-US" sz="2000"><a:solidFill><a:srgbClr val="535353"/></a:solidFill><a:latin typeface="Arial"/></a:rPr><a:t>Order Statuses Configuration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Order Changes As Entities</a:t></a:r><a:endParaRPr/></a:p><a:p><a:pPr><a:lnSpc><a:spcPct val="100000"/></a:lnSpc><a:buFont typeface="Arial"/><a:buChar char="•"/></a:pPr><a:r><a:rPr lang="en-US" sz="2000"><a:solidFill><a:srgbClr val="535353"/></a:solidFill><a:latin typeface="Arial"/></a:rPr><a:t>Order Change Statuses</a:t></a:r><a:endParaRPr/></a:p><a:p><a:pPr><a:lnSpc><a:spcPct val="100000"/></a:lnSpc><a:buFont typeface="Arial"/><a:buChar char="•"/></a:pPr><a:r><a:rPr lang="en-US" sz="2000"><a:solidFill><a:srgbClr val="535353"/></a:solidFill><a:latin typeface="Arial"/></a:rPr><a:t>Order Change Plan Items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Order Change Types</a:t></a:r><a:endParaRPr/></a:p><a:p><a:pPr><a:lnSpc><a:spcPct val="100000"/></a:lnSpc><a:buFont typeface="Arial"/><a:buChar char="•"/></a:pPr><a:r><a:rPr lang="en-US" sz="2000"><a:solidFill><a:srgbClr val="535353"/></a:solidFill><a:latin typeface="Arial"/></a:rPr><a:t>Order Change Type MetaFields</a:t></a:r><a:endParaRPr/></a:p></p:txBody></p:sp></p:spTree></p:cSld><p:timing><p:tnLst><p:par><p:cTn id="3" dur="indefinite" restart="never" nodeType="tmRoot"><p:childTnLst><p:seq><p:cTn id="4" dur="indefinite" nodeType="mainSeq"><p:childTnLst><p:par><p:cTn id="5" fill="hold"><p:stCondLst><p:cond delay="indefinite"/></p:stCondLst><p:childTnLst><p:par><p:cTn id="6" fill="hold"><p:stCondLst><p:cond delay="0"/></p:stCondLst><p:childTnLst><p:par><p:cTn id="7" nodeType="clickEffect" fill="hold" presetClass="entr" presetID="14" presetSubtype="10"><p:stCondLst><p:cond delay="0"/></p:stCondLst><p:childTnLst><p:set><p:cBhvr><p:cTn id="8" dur="1" fill="hold"><p:stCondLst><p:cond delay="0"/></p:stCondLst></p:cTn><p:tgtEl><p:spTgt spid="44"></p:spTgt></p:tgtEl><p:attrNameLst><p:attrName>style.visibility</p:attrName></p:attrNameLst></p:cBhvr><p:to><p:strVal val="visible"/></p:to></p:set><p:animEffect filter="randombar(horizontal)" transition="in"><p:cBhvr additive="repl"><p:cTn id="9" dur="500"></p:cTn><p:tgtEl><p:spTgt spid="44"></p:spTgt></p:tgtEl></p:cBhvr></p:animEffect></p:childTnLst></p:cTn></p:par></p:childTnLst></p:cTn></p:par></p:childTnLst></p:cTn></p:par><p:par><p:cTn id="10" fill="hold"><p:stCondLst><p:cond delay="indefinite"/></p:stCondLst><p:childTnLst><p:par><p:cTn id="11" fill="hold"><p:stCondLst><p:cond delay="0"/></p:stCondLst><p:childTnLst><p:par><p:cTn id="12" nodeType="clickEffect" fill="hold" presetClass="entr" presetID="6" presetSubtype="16"><p:stCondLst><p:cond delay="0"/></p:stCondLst><p:endCondLst><p:cond delay="10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7" name="CustomShape 1"/><p:cNvSpPr/><p:nvPr/></p:nvSpPr><p:spPr><a:xfrm><a:off x="493200" y="470520"/><a:ext cx="8376120" cy="75600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Order Changes – Tables &amp; Relationships</a:t></a:r><a:endParaRPr/></a:p></p:txBody></p:sp><p:sp><p:nvSpPr><p:cNvPr id="108" name="CustomShape 2"/><p:cNvSpPr/><p:nvPr/></p:nvSpPr><p:spPr><a:xfrm><a:off x="508320" y="1511640"/><a:ext cx="6399720" cy="3784680"/></a:xfrm><a:prstGeom prst="rect"><a:avLst></a:avLst></a:prstGeom><a:noFill/><a:ln><a:noFill/></a:ln></p:spPr></p:sp><p:sp><p:nvSpPr><p:cNvPr id="109" name="CustomShape 3"/><p:cNvSpPr/><p:nvPr/></p:nvSpPr><p:spPr><a:xfrm><a:off x="2288520" y="1607760"/><a:ext cx="4257000" cy="4856400"/></a:xfrm><a:prstGeom prst="rect"><a:avLst></a:avLst></a:prstGeom><a:noFill/><a:ln><a:noFill/></a:ln></p:spPr></p:sp><p:pic><p:nvPicPr><p:cNvPr id="110" name="" descr=""/><p:cNvPicPr/><p:nvPr/></p:nvPicPr><p:blipFill><a:blip r:embed="rId1"></a:blip><a:stretch><a:fillRect/></a:stretch></p:blipFill><p:spPr><a:xfrm><a:off x="268200" y="1570680"/><a:ext cx="8438040" cy="4447800"/></a:xfrm><a:prstGeom prst="rect"><a:avLst/></a:prstGeom><a:ln><a:noFill/></a:ln></p:spPr></p:pic></p:spTree></p:cSld><p:timing><p:tnLst><p:par><p:cTn id="57" dur="indefinite" restart="never" nodeType="tmRoot"><p:childTnLst><p:seq><p:cTn id="58" dur="indefinite" nodeType="mainSeq"><p:childTnLst><p:par><p:cTn id="59" fill="hold"><p:stCondLst><p:cond delay="indefinite"/></p:stCondLst><p:childTnLst><p:par><p:cTn id="60" fill="hold"><p:stCondLst><p:cond delay="0"/></p:stCondLst><p:childTnLst><p:par><p:cTn id="61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11" name="CustomShape 1"/><p:cNvSpPr/><p:nvPr/></p:nvSpPr><p:spPr><a:xfrm><a:off x="600120" y="384480"/><a:ext cx="7297560" cy="75600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2400"><a:solidFill><a:srgbClr val="4f65c4"/></a:solidFill><a:latin typeface="Arial"/></a:rPr><a:t>Exercise (GUI) – telco</a:t></a:r><a:endParaRPr/></a:p></p:txBody></p:sp><p:sp><p:nvSpPr><p:cNvPr id="112" name="CustomShape 2"/><p:cNvSpPr/><p:nvPr/></p:nvSpPr><p:spPr><a:xfrm><a:off x="508320" y="1511640"/><a:ext cx="6399720" cy="3784680"/></a:xfrm><a:prstGeom prst="rect"><a:avLst></a:avLst></a:prstGeom><a:noFill/><a:ln><a:noFill/></a:ln></p:spPr></p:sp><p:sp><p:nvSpPr><p:cNvPr id="113" name="CustomShape 3"/><p:cNvSpPr/><p:nvPr/></p:nvSpPr><p:spPr><a:xfrm><a:off x="1191600" y="1271160"/><a:ext cx="5811120" cy="4444560"/></a:xfrm><a:prstGeom prst="rect"><a:avLst></a:avLst></a:prstGeom><a:noFill/><a:ln><a:noFill/></a:ln></p:spPr><p:txBody><a:bodyPr lIns="90000" rIns="90000" tIns="45000" bIns="45000"/><a:p><a:pPr><a:lnSpc><a:spcPct val="100000"/></a:lnSpc></a:pPr><a:r><a:rPr lang="en-US" sz="1600"><a:solidFill><a:srgbClr val="000000"/></a:solidFill><a:latin typeface="Calibri"/><a:ea typeface="ＭＳ Ｐゴシック"/></a:rPr><a:t> 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2 order change statuses: NEW and APPLIED.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order status: NEW. 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Configure a product called MSISDN in a product category called: MSISDN Repository. This product category will require asset management. Add assets for both products.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a New Number Activation order change type that does a number activation on the MSISDN product. 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an customer and add</a:t></a:r><a:r><a:rPr lang="en-US" sz="1600"><a:solidFill><a:srgbClr val="000000"/></a:solidFill><a:latin typeface="Calibri"/><a:ea typeface="ＭＳ Ｐゴシック"/></a:rPr><a:t> order(with status:NEW) for that customer. Add the MSISDN product thorough </a:t></a:r><a:r><a:rPr lang="en-US" sz="1600"><a:solidFill><a:srgbClr val="000000"/></a:solidFill><a:latin typeface="Calibri"/><a:ea typeface="ＭＳ Ｐゴシック"/></a:rPr><a:t>New Number Activation order change.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When the order change is applied for this product, the whole purchase order needs to be activated as well. (order status = ACTIVE)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Apply the order change to the order.</a:t></a:r><a:endParaRPr/></a:p><a:p><a:pPr><a:lnSpc><a:spcPct val="100000"/></a:lnSpc></a:pPr><a:endParaRPr/></a:p><a:p><a:pPr><a:lnSpc><a:spcPct val="100000"/></a:lnSpc><a:buFont typeface="Calibri"/><a:buChar char="•"/></a:pPr><a:endParaRPr/></a:p></p:txBody></p:sp></p:spTree></p:cSld><p:timing><p:tnLst><p:par><p:cTn id="62" dur="indefinite" restart="never" nodeType="tmRoot"><p:childTnLst><p:seq><p:cTn id="63" dur="indefinite" nodeType="mainSeq"><p:childTnLst><p:par><p:cTn id="64" fill="hold"><p:stCondLst><p:cond delay="indefinite"/></p:stCondLst><p:childTnLst><p:par><p:cTn id="65" fill="hold"><p:stCondLst><p:cond delay="0"/></p:stCondLst><p:childTnLst><p:par><p:cTn id="66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14" name="CustomShape 1"/><p:cNvSpPr/><p:nvPr/></p:nvSpPr><p:spPr><a:xfrm><a:off x="600120" y="384480"/><a:ext cx="7297560" cy="75600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2400"><a:solidFill><a:srgbClr val="4f65c4"/></a:solidFill><a:latin typeface="Arial"/></a:rPr><a:t>Advanced Exercise (API)</a:t></a:r><a:endParaRPr/></a:p></p:txBody></p:sp><p:sp><p:nvSpPr><p:cNvPr id="115" name="CustomShape 2"/><p:cNvSpPr/><p:nvPr/></p:nvSpPr><p:spPr><a:xfrm><a:off x="508320" y="1511640"/><a:ext cx="6399720" cy="3784680"/></a:xfrm><a:prstGeom prst="rect"><a:avLst></a:avLst></a:prstGeom><a:noFill/><a:ln><a:noFill/></a:ln></p:spPr></p:sp><p:sp><p:nvSpPr><p:cNvPr id="116" name="CustomShape 3"/><p:cNvSpPr/><p:nvPr/></p:nvSpPr><p:spPr><a:xfrm><a:off x="1191600" y="1595160"/><a:ext cx="5811120" cy="4444560"/></a:xfrm><a:prstGeom prst="rect"><a:avLst></a:avLst></a:prstGeom><a:noFill/><a:ln><a:noFill/></a:ln></p:spPr><p:txBody><a:bodyPr lIns="90000" rIns="90000" tIns="45000" bIns="45000"/><a:p><a:pPr><a:lnSpc><a:spcPct val="100000"/></a:lnSpc></a:pPr><a:r><a:rPr lang="en-US" sz="1600"><a:solidFill><a:srgbClr val="000000"/></a:solidFill><a:latin typeface="Calibri"/><a:ea typeface="ＭＳ Ｐゴシック"/></a:rPr><a:t> 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Repeat the same GUI exercise, but this time using the jBIlling API.</a:t></a:r><a:endParaRPr/></a:p><a:p><a:pPr><a:lnSpc><a:spcPct val="100000"/></a:lnSpc></a:pPr><a:endParaRPr/></a:p></p:txBody></p:sp></p:spTree></p:cSld><p:timing><p:tnLst><p:par><p:cTn id="67" dur="indefinite" restart="never" nodeType="tmRoot"><p:childTnLst><p:seq><p:cTn id="68" dur="indefinite" nodeType="mainSeq"><p:childTnLst><p:par><p:cTn id="69" fill="hold"><p:stCondLst><p:cond delay="indefinite"/></p:stCondLst><p:childTnLst><p:par><p:cTn id="70" fill="hold"><p:stCondLst><p:cond delay="0"/></p:stCondLst><p:childTnLst><p:par><p:cTn id="71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0520" y="78444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80400" y="862560"/>
            <a:ext cx="1229400" cy="2645640"/>
          </a:xfrm>
          <a:prstGeom prst="rect">
            <a:avLst/>
          </a:prstGeom>
          <a:ln>
            <a:noFill/>
          </a:ln>
        </p:spPr>
      </p:pic>
      <p:pic>
        <p:nvPicPr>
          <p:cNvPr id="119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63560" y="2625120"/>
            <a:ext cx="1200960" cy="2913120"/>
          </a:xfrm>
          <a:prstGeom prst="rect">
            <a:avLst/>
          </a:prstGeom>
          <a:ln>
            <a:noFill/>
          </a:ln>
        </p:spPr>
      </p:pic>
      <p:pic>
        <p:nvPicPr>
          <p:cNvPr id="120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8280" y="3894480"/>
            <a:ext cx="1537200" cy="182448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792520" y="2495160"/>
            <a:ext cx="1068840" cy="18086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11200" y="698040"/>
            <a:ext cx="1519920" cy="1796040"/>
          </a:xfrm>
          <a:prstGeom prst="rect">
            <a:avLst/>
          </a:prstGeom>
          <a:ln>
            <a:noFill/>
          </a:ln>
        </p:spPr>
      </p:pic>
      <p:pic>
        <p:nvPicPr>
          <p:cNvPr id="123" name="Picture 9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280400" y="4020480"/>
            <a:ext cx="1977120" cy="190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8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79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0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84" dur="500" fill="hold"/>
                                        <p:tgtEl>
                                          <p:spTgt spid="12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5" dur="500" fill="hold"/>
                                        <p:tgtEl>
                                          <p:spTgt spid="12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9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9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9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0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336760" y="2165400"/>
            <a:ext cx="485316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000000"/>
                </a:solidFill>
                <a:latin typeface="Calibri"/>
              </a:rPr>
              <a:t>jThank you!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3" dur="500" fill="hold"/>
                                        <p:tgtEl>
                                          <p:spTgt spid="12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4" dur="500" fill="hold"/>
                                        <p:tgtEl>
                                          <p:spTgt spid="12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8280" y="457200"/>
            <a:ext cx="63997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Statuses – Why to we need 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1150200" y="21286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MAKE THE ORDER STATUSES DYNAMICALLY CONFIGURABLE.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BE ABLE TO CREATE NEW ORDER STATUSES AS NEEDED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8280" y="457200"/>
            <a:ext cx="63997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Statuses – Old 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865440" y="1404000"/>
            <a:ext cx="6399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Predefined set of order statuses.</a:t>
            </a:r>
            <a:endParaRPr/>
          </a:p>
        </p:txBody>
      </p:sp>
      <p:graphicFrame>
        <p:nvGraphicFramePr>
          <p:cNvPr id="51" name="Table 3"/>
          <p:cNvGraphicFramePr/>
          <p:nvPr/>
        </p:nvGraphicFramePr>
        <p:xfrm>
          <a:off x="1455840" y="2324520"/>
          <a:ext cx="6829560" cy="1971720"/>
        </p:xfrm>
        <a:graphic>
          <a:graphicData uri="http://schemas.openxmlformats.org/drawingml/2006/table">
            <a:tbl>
              <a:tblPr/>
              <a:tblGrid>
                <a:gridCol w="3413880"/>
                <a:gridCol w="3415680"/>
              </a:tblGrid>
              <a:tr h="455040"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Active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 sz="1500"/>
                        <a:t>When order is considered to be invoiced</a:t>
                      </a:r>
                      <a:endParaRPr/>
                    </a:p>
                  </a:txBody>
                  <a:tcPr/>
                </a:tc>
              </a:tr>
              <a:tr h="455040"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Finished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When order has finished invoicing for all of its period (in the case of a recurring order)</a:t>
                      </a:r>
                      <a:endParaRPr/>
                    </a:p>
                  </a:txBody>
                  <a:tcPr/>
                </a:tc>
              </a:tr>
              <a:tr h="455040"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Suspended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When order is suspended for by the user itself</a:t>
                      </a:r>
                      <a:endParaRPr/>
                    </a:p>
                  </a:txBody>
                  <a:tcPr/>
                </a:tc>
              </a:tr>
              <a:tr h="456120"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Suspended Ageing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Used by the ageing process to suspend all the orders of a user who himself is getting suspended by the ageing process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8280" y="457200"/>
            <a:ext cx="63997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Statuses – New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925560" y="1568880"/>
            <a:ext cx="6399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Configurable order statuses – Flags</a:t>
            </a:r>
            <a:endParaRPr/>
          </a:p>
        </p:txBody>
      </p:sp>
      <p:graphicFrame>
        <p:nvGraphicFramePr>
          <p:cNvPr id="54" name="Table 3"/>
          <p:cNvGraphicFramePr/>
          <p:nvPr/>
        </p:nvGraphicFramePr>
        <p:xfrm>
          <a:off x="1404000" y="2346480"/>
          <a:ext cx="6185520" cy="2702160"/>
        </p:xfrm>
        <a:graphic>
          <a:graphicData uri="http://schemas.openxmlformats.org/drawingml/2006/table">
            <a:tbl>
              <a:tblPr/>
              <a:tblGrid>
                <a:gridCol w="1235880"/>
                <a:gridCol w="1235880"/>
                <a:gridCol w="1235880"/>
                <a:gridCol w="1235880"/>
                <a:gridCol w="1242000"/>
              </a:tblGrid>
              <a:tr h="540000"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Flag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 sz="1400"/>
                        <a:t>Minimum statuses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Maximum statuses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Editable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Assignable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 wrap="none" lIns="90000" rIns="90000" tIns="46800" bIns="46800"/>
                    <a:p>
                      <a:r>
                        <a:rPr lang="en-US"/>
                        <a:t>Invoice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no limit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Yes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 wrap="none" lIns="90000" rIns="90000" tIns="46800" bIns="46800"/>
                    <a:p>
                      <a:r>
                        <a:rPr lang="en-US"/>
                        <a:t>Not Invoice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no limit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Yes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 wrap="none" lIns="90000" rIns="90000" tIns="46800" bIns="46800"/>
                    <a:p>
                      <a:r>
                        <a:rPr lang="en-US"/>
                        <a:t>Finished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Yes</a:t>
                      </a:r>
                      <a:endParaRPr/>
                    </a:p>
                  </a:txBody>
                  <a:tcPr/>
                </a:tc>
              </a:tr>
              <a:tr h="542160">
                <a:tc>
                  <a:txBody>
                    <a:bodyPr wrap="none" lIns="90000" rIns="90000" tIns="46800" bIns="46800"/>
                    <a:p>
                      <a:r>
                        <a:rPr lang="en-US"/>
                        <a:t>Ageing</a:t>
                      </a:r>
                      <a:endParaRPr/>
                    </a:p>
                    <a:p>
                      <a:r>
                        <a:rPr lang="en-US"/>
                        <a:t>Suspended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r>
                        <a:rPr lang="en-US"/>
                        <a:t>No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8280" y="457200"/>
            <a:ext cx="63997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Statuses – Configuration 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200" y="1483200"/>
            <a:ext cx="6216120" cy="34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8280" y="457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– Why do we need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1007280" y="16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ADD/REMOVE/CHANGE PRODUCT/PLAN TO AN ORDER LINE ON A FUTURE DATE.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1002960" y="34804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TRACK THE ORDER LINE CHANGES DONE IN THE ORDER.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8280" y="457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Lines – Old 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709560" y="1496880"/>
            <a:ext cx="6399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When a product/plan is added to an order, an order line is immediately created and rated.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00" y="2544120"/>
            <a:ext cx="7905960" cy="21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8280" y="457200"/>
            <a:ext cx="7314120" cy="7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Order Changes – New 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1835280" y="3431880"/>
            <a:ext cx="6399720" cy="23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709560" y="1496880"/>
            <a:ext cx="6399720" cy="360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35353"/>
                </a:solidFill>
                <a:latin typeface="Arial"/>
              </a:rPr>
              <a:t>When a product/plan is added to an order, an order change is created with the product and 2 new fields: effective date and status.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8200" y="2556720"/>
            <a:ext cx="7396200" cy="265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