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9.xml.rels" ContentType="application/vnd.openxmlformats-package.relationships+xml"/>
  <Override PartName="/ppt/notesSlides/notesSlide19.xml" ContentType="application/vnd.openxmlformats-officedocument.presentationml.notes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IN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D02C993D-C8CF-47F7-A704-0192F322DD51}" type="slidenum">
              <a:rPr lang="en-I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0F40B69-8AE6-43CA-9863-2A19E42E8ED8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0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18/07/14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D1743E9-AF36-4BD2-98DA-46A5F53FC628}" type="slidenum">
              <a:rPr lang="en-IN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469160" y="2108160"/>
            <a:ext cx="6400440" cy="756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Payment Processing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93200" y="470520"/>
            <a:ext cx="8650440" cy="75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Rules for implementing a payment processor</a:t>
            </a:r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493200" y="1361880"/>
            <a:ext cx="8232120" cy="3785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IN" sz="1200" u="sng">
                <a:solidFill>
                  <a:srgbClr val="8b8b8b"/>
                </a:solidFill>
                <a:latin typeface="Calibri"/>
                <a:ea typeface="ＭＳ Ｐゴシック"/>
              </a:rPr>
              <a:t>Rule 2 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Always Use Parameters for configurable values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For example: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gateway url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Api key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Username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Password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This practice helps in easily switching test and production settings.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493200" y="470520"/>
            <a:ext cx="8650440" cy="75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Rules for implementing a payment processor</a:t>
            </a:r>
            <a:endParaRPr/>
          </a:p>
        </p:txBody>
      </p:sp>
      <p:sp>
        <p:nvSpPr>
          <p:cNvPr id="65" name="CustomShape 2"/>
          <p:cNvSpPr/>
          <p:nvPr/>
        </p:nvSpPr>
        <p:spPr>
          <a:xfrm>
            <a:off x="493200" y="1361880"/>
            <a:ext cx="8232120" cy="3785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IN" sz="1200" u="sng">
                <a:solidFill>
                  <a:srgbClr val="8b8b8b"/>
                </a:solidFill>
                <a:latin typeface="Calibri"/>
                <a:ea typeface="ＭＳ Ｐゴシック"/>
              </a:rPr>
              <a:t>Rule 3 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Update the payment object with the result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	</a:t>
            </a: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Constants.ok</a:t>
            </a: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
</a:t>
            </a: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constants.fail</a:t>
            </a: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
</a:t>
            </a: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constants.unavailable</a:t>
            </a:r>
            <a:endParaRPr/>
          </a:p>
        </p:txBody>
      </p:sp>
      <p:pic>
        <p:nvPicPr>
          <p:cNvPr descr="" id="6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506600" y="3247200"/>
            <a:ext cx="6134760" cy="129528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493200" y="470520"/>
            <a:ext cx="8650440" cy="75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Rules for implementing a payment processor</a:t>
            </a:r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493200" y="1361880"/>
            <a:ext cx="8232120" cy="3785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IN" sz="1200" u="sng">
                <a:solidFill>
                  <a:srgbClr val="8b8b8b"/>
                </a:solidFill>
                <a:latin typeface="Calibri"/>
                <a:ea typeface="ＭＳ Ｐゴシック"/>
              </a:rPr>
              <a:t>Rule 4 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Parse the processor result as paymentauthorizationDto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	</a:t>
            </a:r>
            <a:endParaRPr/>
          </a:p>
        </p:txBody>
      </p:sp>
      <p:pic>
        <p:nvPicPr>
          <p:cNvPr descr="" id="69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199160" y="1965960"/>
            <a:ext cx="6890040" cy="396396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493200" y="470520"/>
            <a:ext cx="8650440" cy="75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Rules for implementing a payment processor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493200" y="1361880"/>
            <a:ext cx="8232120" cy="3785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IN" sz="1200" u="sng">
                <a:solidFill>
                  <a:srgbClr val="8b8b8b"/>
                </a:solidFill>
                <a:latin typeface="Calibri"/>
                <a:ea typeface="ＭＳ Ｐゴシック"/>
              </a:rPr>
              <a:t>Rule 5 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Return true or false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As a rule, always return false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Return true only if the gateway is unavailable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This gives a chance for the other processors to be called to process the payment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493200" y="470520"/>
            <a:ext cx="8650440" cy="75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Rules for implementing a payment processor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493200" y="1361880"/>
            <a:ext cx="8232120" cy="3785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IN" sz="1200" u="sng">
                <a:solidFill>
                  <a:srgbClr val="8b8b8b"/>
                </a:solidFill>
                <a:latin typeface="Calibri"/>
                <a:ea typeface="ＭＳ Ｐゴシック"/>
              </a:rPr>
              <a:t>Rule 6 - 7 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Add authorization result to the payment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Create the auth record in the database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	</a:t>
            </a:r>
            <a:endParaRPr/>
          </a:p>
        </p:txBody>
      </p:sp>
      <p:pic>
        <p:nvPicPr>
          <p:cNvPr descr="" id="74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79480" y="2920680"/>
            <a:ext cx="7392240" cy="152388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93200" y="470520"/>
            <a:ext cx="8650440" cy="75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Payment Instrument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93200" y="1361880"/>
            <a:ext cx="8232120" cy="3785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IN" sz="1200" u="sng">
                <a:solidFill>
                  <a:srgbClr val="8b8b8b"/>
                </a:solidFill>
                <a:latin typeface="Calibri"/>
              </a:rPr>
              <a:t>PaymentInfoTask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</a:rPr>
              <a:t>Is a category of plug-in which is tasked to find Customer’s payment method  or instrument (</a:t>
            </a:r>
            <a:r>
              <a:rPr b="1" lang="en-IN" sz="1200">
                <a:solidFill>
                  <a:srgbClr val="8b8b8b"/>
                </a:solidFill>
                <a:latin typeface="Calibri"/>
              </a:rPr>
              <a:t>Credit Card</a:t>
            </a:r>
            <a:r>
              <a:rPr lang="en-IN" sz="1200">
                <a:solidFill>
                  <a:srgbClr val="8b8b8b"/>
                </a:solidFill>
                <a:latin typeface="Calibri"/>
              </a:rPr>
              <a:t>,</a:t>
            </a:r>
            <a:r>
              <a:rPr b="1" lang="en-IN" sz="1200">
                <a:solidFill>
                  <a:srgbClr val="8b8b8b"/>
                </a:solidFill>
                <a:latin typeface="Calibri"/>
              </a:rPr>
              <a:t> ACH</a:t>
            </a:r>
            <a:r>
              <a:rPr lang="en-IN" sz="1200">
                <a:solidFill>
                  <a:srgbClr val="8b8b8b"/>
                </a:solidFill>
                <a:latin typeface="Calibri"/>
              </a:rPr>
              <a:t>). Typically, find a valid credit card for a user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</a:rPr>
              <a:t>The return value of this plug-in will be the parameter for the payment processing plug-in (</a:t>
            </a:r>
            <a:r>
              <a:rPr b="1" lang="en-IN" sz="1200">
                <a:solidFill>
                  <a:srgbClr val="8b8b8b"/>
                </a:solidFill>
                <a:latin typeface="Calibri"/>
              </a:rPr>
              <a:t>PaymentDTOEx</a:t>
            </a:r>
            <a:r>
              <a:rPr lang="en-IN" sz="1200">
                <a:solidFill>
                  <a:srgbClr val="8b8b8b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493200" y="3226320"/>
            <a:ext cx="7927200" cy="1369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Calibri"/>
              </a:rPr>
              <a:t>public interface PaymentInfoTask 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IN" sz="1400">
                <a:solidFill>
                  <a:srgbClr val="000000"/>
                </a:solidFill>
                <a:latin typeface="Calibri"/>
              </a:rPr>
              <a:t>PaymentDTOEx getPaymentInfo(Integer userId) </a:t>
            </a:r>
            <a:r>
              <a:rPr b="1" lang="en-IN" sz="14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1400">
                <a:solidFill>
                  <a:srgbClr val="000000"/>
                </a:solidFill>
                <a:latin typeface="Calibri"/>
              </a:rPr>
              <a:t>throws TaskException;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93200" y="470520"/>
            <a:ext cx="8650440" cy="75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Payment Routing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93200" y="1361880"/>
            <a:ext cx="8232120" cy="3785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IN" sz="1200" u="sng">
                <a:solidFill>
                  <a:srgbClr val="8b8b8b"/>
                </a:solidFill>
                <a:latin typeface="Calibri"/>
              </a:rPr>
              <a:t>PaymentRouterTask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</a:rPr>
              <a:t>Not really a PaymentTask payment task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</a:rPr>
              <a:t>Routes payment processing to the right PaymentTask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338760" y="2530440"/>
            <a:ext cx="8921520" cy="20980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0000"/>
                </a:solidFill>
                <a:latin typeface="Calibri"/>
              </a:rPr>
              <a:t>public abstract class AbstractPaymentRouterTask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0000"/>
                </a:solidFill>
                <a:latin typeface="Calibri"/>
              </a:rPr>
              <a:t> </a:t>
            </a:r>
            <a:r>
              <a:rPr b="1" lang="en-IN" sz="1200">
                <a:solidFill>
                  <a:srgbClr val="000000"/>
                </a:solidFill>
                <a:latin typeface="Calibri"/>
              </a:rPr>
              <a:t>extends PluggableTask implements PaymentTask {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Calibri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Calibri"/>
              </a:rPr>
              <a:t>    </a:t>
            </a:r>
            <a:r>
              <a:rPr lang="en-IN" sz="1200">
                <a:solidFill>
                  <a:srgbClr val="000000"/>
                </a:solidFill>
                <a:latin typeface="Calibri"/>
              </a:rPr>
              <a:t>/**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Calibri"/>
              </a:rPr>
              <a:t>     </a:t>
            </a:r>
            <a:r>
              <a:rPr lang="en-IN" sz="1200">
                <a:solidFill>
                  <a:srgbClr val="000000"/>
                </a:solidFill>
                <a:latin typeface="Calibri"/>
              </a:rPr>
              <a:t>* Determines what processor is to process the payment.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Calibri"/>
              </a:rPr>
              <a:t>     </a:t>
            </a:r>
            <a:r>
              <a:rPr lang="en-IN" sz="1200">
                <a:solidFill>
                  <a:srgbClr val="000000"/>
                </a:solidFill>
                <a:latin typeface="Calibri"/>
              </a:rPr>
              <a:t>* Takes the payment info and returns a processor.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Calibri"/>
              </a:rPr>
              <a:t>     </a:t>
            </a:r>
            <a:r>
              <a:rPr lang="en-IN" sz="1200">
                <a:solidFill>
                  <a:srgbClr val="000000"/>
                </a:solidFill>
                <a:latin typeface="Calibri"/>
              </a:rPr>
              <a:t>*/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IN" sz="1200">
                <a:solidFill>
                  <a:srgbClr val="000000"/>
                </a:solidFill>
                <a:latin typeface="Calibri"/>
              </a:rPr>
              <a:t>protected abstract PaymentTask selectDelegate(PaymentDTOEx paymentInfo) throws PluggableTaskException;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93200" y="470520"/>
            <a:ext cx="8650440" cy="75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Asynchronous Payment Processing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93200" y="1361880"/>
            <a:ext cx="8232120" cy="3785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</a:rPr>
              <a:t>The billing process should not ‘wait’ to get a payment processed (ideally, payment processing would be in a different batch)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</a:rPr>
              <a:t>When the time comes to process a payment, the billing process will post a message in a queue.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</a:rPr>
              <a:t>Using JMS with ActiveMQ, a message driven class will pick up the request: ProcessPaymentMDB.java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</a:rPr>
              <a:t>The configuration for JMS is all done with Spring: grails-app/conf/spring/resources.xml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93200" y="470520"/>
            <a:ext cx="8650440" cy="75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Plugins to integrate</a:t>
            </a:r>
            <a:endParaRPr/>
          </a:p>
        </p:txBody>
      </p:sp>
      <p:pic>
        <p:nvPicPr>
          <p:cNvPr descr="" id="84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544120" y="1493640"/>
            <a:ext cx="3543480" cy="412452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691360" y="2169360"/>
            <a:ext cx="3290760" cy="75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Thanks!!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93200" y="470520"/>
            <a:ext cx="6400440" cy="75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493200" y="1594800"/>
            <a:ext cx="6006600" cy="3152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000">
                <a:solidFill>
                  <a:srgbClr val="8b8b8b"/>
                </a:solidFill>
                <a:latin typeface="Calibri"/>
              </a:rPr>
              <a:t>Payments: why, what?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000">
                <a:solidFill>
                  <a:srgbClr val="8b8b8b"/>
                </a:solidFill>
                <a:latin typeface="Calibri"/>
              </a:rPr>
              <a:t>Payment processor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000">
                <a:solidFill>
                  <a:srgbClr val="8b8b8b"/>
                </a:solidFill>
                <a:latin typeface="Calibri"/>
              </a:rPr>
              <a:t>Payment processor tasks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000">
                <a:solidFill>
                  <a:srgbClr val="8b8b8b"/>
                </a:solidFill>
                <a:latin typeface="Calibri"/>
              </a:rPr>
              <a:t>Rules of implementing payment processor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000">
                <a:solidFill>
                  <a:srgbClr val="8b8b8b"/>
                </a:solidFill>
                <a:latin typeface="Calibri"/>
              </a:rPr>
              <a:t>Asynchronous payment processing 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7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dur="2000" fill="freeze" id="12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93200" y="470520"/>
            <a:ext cx="6400440" cy="75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Payments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0" y="1468800"/>
            <a:ext cx="8460360" cy="3785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</a:rPr>
              <a:t>Payments are the last step of the main billing workflow</a:t>
            </a:r>
            <a:endParaRPr/>
          </a:p>
        </p:txBody>
      </p:sp>
      <p:pic>
        <p:nvPicPr>
          <p:cNvPr descr="" id="47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60160" y="1842480"/>
            <a:ext cx="6107760" cy="429588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493200" y="470520"/>
            <a:ext cx="6400440" cy="75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Payments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0" y="1361880"/>
            <a:ext cx="8725320" cy="3785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</a:rPr>
              <a:t>Payments have a many-to-many relationship with invoices</a:t>
            </a:r>
            <a:endParaRPr/>
          </a:p>
        </p:txBody>
      </p:sp>
      <p:pic>
        <p:nvPicPr>
          <p:cNvPr descr="" id="50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663200" y="1730160"/>
            <a:ext cx="5230440" cy="387000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93200" y="470520"/>
            <a:ext cx="6400440" cy="75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Payments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493200" y="1556280"/>
            <a:ext cx="8232120" cy="3785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 </a:t>
            </a: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jBilling is not standalone billing system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 </a:t>
            </a: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Integrated application with many interfaces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 </a:t>
            </a: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Plug-in architecture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 </a:t>
            </a: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Payment plugins  extend the payment interface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Step-by-step instructions on how to create a new payment processing plug-in are in the ‘jBilling Extension Guide’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93200" y="470520"/>
            <a:ext cx="7386120" cy="75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PaymentsProcessor Requirements</a:t>
            </a: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493200" y="2003760"/>
            <a:ext cx="8232120" cy="3785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 </a:t>
            </a: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Support many payment options (credit card, ach or direct debit)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 </a:t>
            </a: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Provide fail-over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 </a:t>
            </a: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Support for custom protocols for each gateway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 </a:t>
            </a: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Ease of use/configuration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Abstract classes that provide default implementation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93200" y="470520"/>
            <a:ext cx="7386120" cy="75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Different Processor Tasks</a:t>
            </a:r>
            <a:endParaRPr/>
          </a:p>
        </p:txBody>
      </p:sp>
      <p:sp>
        <p:nvSpPr>
          <p:cNvPr id="56" name="CustomShape 2"/>
          <p:cNvSpPr/>
          <p:nvPr/>
        </p:nvSpPr>
        <p:spPr>
          <a:xfrm>
            <a:off x="493200" y="1799640"/>
            <a:ext cx="8232120" cy="3785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 </a:t>
            </a: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Payment Task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 </a:t>
            </a: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payment info task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 </a:t>
            </a: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payment router task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93200" y="470520"/>
            <a:ext cx="7386120" cy="75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Interface : PaymentTask</a:t>
            </a:r>
            <a:endParaRPr/>
          </a:p>
        </p:txBody>
      </p:sp>
      <p:pic>
        <p:nvPicPr>
          <p:cNvPr descr="" id="58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96000" y="1976040"/>
            <a:ext cx="8453160" cy="396216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93200" y="470520"/>
            <a:ext cx="8465760" cy="7567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4f65c4"/>
                </a:solidFill>
                <a:latin typeface="Arial"/>
              </a:rPr>
              <a:t>Rules for implementing a payment processor</a:t>
            </a:r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493200" y="1361880"/>
            <a:ext cx="8232120" cy="37854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IN" sz="1200" u="sng">
                <a:solidFill>
                  <a:srgbClr val="8b8b8b"/>
                </a:solidFill>
                <a:latin typeface="Calibri"/>
                <a:ea typeface="ＭＳ Ｐゴシック"/>
              </a:rPr>
              <a:t>Rule 1 :</a:t>
            </a:r>
            <a:r>
              <a:rPr lang="en-IN" sz="1200">
                <a:solidFill>
                  <a:srgbClr val="8b8b8b"/>
                </a:solidFill>
                <a:latin typeface="Calibri"/>
                <a:ea typeface="ＭＳ Ｐゴシック"/>
              </a:rPr>
              <a:t> Implement a time-out seconds or mili-seconds: For timeout, gateway unavailable </a:t>
            </a:r>
            <a:endParaRPr/>
          </a:p>
        </p:txBody>
      </p:sp>
      <p:pic>
        <p:nvPicPr>
          <p:cNvPr descr="" id="6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60920" y="2116800"/>
            <a:ext cx="6715080" cy="39042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