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5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6" r:id="rId28"/>
    <p:sldId id="267" r:id="rId29"/>
    <p:sldId id="268" r:id="rId30"/>
    <p:sldId id="288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DD02DAB-D1A3-3648-8DF3-53BEC6F129AD}" type="datetimeFigureOut">
              <a:rPr lang="en-US"/>
              <a:pPr>
                <a:defRPr/>
              </a:pPr>
              <a:t>5/17/2013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1D2D0F8-1A1B-D940-B84F-534557A4EA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7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3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4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60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765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2222344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jBilling Plug-ins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334" y="3148594"/>
            <a:ext cx="73754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Extending jBilling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Invoice composition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com.sapienter.jBilling.server.pluggableTask.InvoiceCompositionTask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Called by the billing process, or when an invoice is created manually.</a:t>
            </a:r>
          </a:p>
          <a:p>
            <a:r>
              <a:rPr lang="en-US" sz="2000" dirty="0" smtClean="0"/>
              <a:t>It ‘copies’ the orders into the invoice. Creates </a:t>
            </a:r>
            <a:r>
              <a:rPr lang="en-US" sz="2000" dirty="0"/>
              <a:t>an invoice from a given order/s or invoice/s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New implementations are usually used chained, after the ‘Basic’ type ran.</a:t>
            </a:r>
          </a:p>
        </p:txBody>
      </p:sp>
    </p:spTree>
    <p:extLst>
      <p:ext uri="{BB962C8B-B14F-4D97-AF65-F5344CB8AC3E}">
        <p14:creationId xmlns:p14="http://schemas.microsoft.com/office/powerpoint/2010/main" val="161930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Order Period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com.sapienter.jBilling.server.pluggableTask.OrderPeriodTask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Called when an invoice is created (mostly by the billing process). Called after order filter if it return ‘true’.</a:t>
            </a:r>
          </a:p>
          <a:p>
            <a:r>
              <a:rPr lang="en-US" sz="2000" dirty="0" smtClean="0"/>
              <a:t>Calculates </a:t>
            </a:r>
            <a:r>
              <a:rPr lang="en-US" sz="2000" dirty="0"/>
              <a:t>the start and end dates of the period of an order to be included in an invoice.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035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Payment Gateway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com.sapienter.jBilling.server.pluggableTask.PaymentTask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Submits a payment request to a payment gateway, usually to clear a credit card or ACH payment.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706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Notification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com.sapienter.jBilling.server.pluggableTask.NotificationTask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Sends a notification to a customer.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747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Payment method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com.sapienter.jBilling.server.pluggableTask.PaymentInfoTask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Called before the payment processing plug-in is called. Finds </a:t>
            </a:r>
            <a:r>
              <a:rPr lang="en-US" sz="2000" dirty="0"/>
              <a:t>and selects the payment </a:t>
            </a:r>
            <a:r>
              <a:rPr lang="en-US" sz="2000" dirty="0" smtClean="0"/>
              <a:t>information (instrument, like a credit card or bank information) </a:t>
            </a:r>
            <a:r>
              <a:rPr lang="en-US" sz="2000" dirty="0"/>
              <a:t>prior to submitting a </a:t>
            </a:r>
            <a:r>
              <a:rPr lang="en-US" sz="2000" dirty="0" smtClean="0"/>
              <a:t>payment.</a:t>
            </a:r>
            <a:endParaRPr lang="en-US" sz="2000" dirty="0"/>
          </a:p>
          <a:p>
            <a:r>
              <a:rPr lang="en-US" sz="2000" dirty="0" smtClean="0"/>
              <a:t>Example: filter out expired credit card.</a:t>
            </a:r>
          </a:p>
        </p:txBody>
      </p:sp>
    </p:spTree>
    <p:extLst>
      <p:ext uri="{BB962C8B-B14F-4D97-AF65-F5344CB8AC3E}">
        <p14:creationId xmlns:p14="http://schemas.microsoft.com/office/powerpoint/2010/main" val="315873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Interests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com.sapienter.jBilling.server.pluggableTask.PenaltyTask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Decides if a penalty (interest) is required for an overdue invoices, and if so it calculates the amount.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7376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Gateway down alarm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com.sapienter.jBilling.server.pluggableTask.ProcessorAlarm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Sends a notification if a payment gateway is </a:t>
            </a:r>
            <a:r>
              <a:rPr lang="en-US" sz="2000" dirty="0" smtClean="0"/>
              <a:t>down.</a:t>
            </a:r>
            <a:endParaRPr lang="en-US" sz="2000" dirty="0"/>
          </a:p>
          <a:p>
            <a:r>
              <a:rPr lang="en-US" sz="2000" dirty="0" smtClean="0"/>
              <a:t>Pretty much obsoleted.</a:t>
            </a:r>
          </a:p>
        </p:txBody>
      </p:sp>
    </p:spTree>
    <p:extLst>
      <p:ext uri="{BB962C8B-B14F-4D97-AF65-F5344CB8AC3E}">
        <p14:creationId xmlns:p14="http://schemas.microsoft.com/office/powerpoint/2010/main" val="4224351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User subscription status manager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com.sapienter.jBilling.server.user.tasks.ISubscriptionStatusManager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Handles the state machine where the transitions from statuses is </a:t>
            </a:r>
            <a:r>
              <a:rPr lang="en-US" sz="2000" dirty="0" smtClean="0"/>
              <a:t>defined.</a:t>
            </a:r>
          </a:p>
          <a:p>
            <a:r>
              <a:rPr lang="en-US" sz="2000" dirty="0" smtClean="0"/>
              <a:t>Pretty much obsoleted.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5353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Asynchronous payment parameters.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com.sapienter.jBilling.server.payment.tasks.IAsyncPaymentParameters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Can add additional parameters to help distribute load for asynchronous payment processing.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031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Item Management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com.sapienter.jBilling.server.item.tasks.IItemPurchaseManager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Executes adding an item into an order. It can decide to manipulate that item or the order by, for example, adding other items.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061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Vision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082" y="2512883"/>
            <a:ext cx="737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jBilling is an application framework for the billing domain.</a:t>
            </a:r>
            <a:r>
              <a:rPr lang="en-US" dirty="0" smtClean="0"/>
              <a:t> </a:t>
            </a:r>
            <a:r>
              <a:rPr lang="en-US" u="sng" dirty="0" smtClean="0"/>
              <a:t>Did you know?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79307" y="3145757"/>
            <a:ext cx="737547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idea is to capture the </a:t>
            </a:r>
            <a:r>
              <a:rPr lang="en-US" b="1" dirty="0" smtClean="0"/>
              <a:t>common requirements</a:t>
            </a:r>
            <a:r>
              <a:rPr lang="en-US" dirty="0" smtClean="0"/>
              <a:t> of all billing systems, and have a universal billing framework that anyone can use to implement a billing system.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9307" y="4352276"/>
            <a:ext cx="737547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 implementation will involve development to code the specific requirements of a company… but at least they don’t need to start from scratch!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Item pricing (rating)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com.sapienter.jBilling.server.item.tasks.IPricing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Gives an item a </a:t>
            </a:r>
            <a:r>
              <a:rPr lang="en-US" sz="2000" dirty="0" smtClean="0"/>
              <a:t>price</a:t>
            </a:r>
            <a:endParaRPr lang="en-US" sz="2000" dirty="0"/>
          </a:p>
          <a:p>
            <a:r>
              <a:rPr lang="en-US" sz="2000" dirty="0" smtClean="0"/>
              <a:t>One common implementation for pricing models. The rest are to integrate with Drools (obsoleted in jB3).</a:t>
            </a:r>
          </a:p>
        </p:txBody>
      </p:sp>
    </p:spTree>
    <p:extLst>
      <p:ext uri="{BB962C8B-B14F-4D97-AF65-F5344CB8AC3E}">
        <p14:creationId xmlns:p14="http://schemas.microsoft.com/office/powerpoint/2010/main" val="139534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Mediation record reader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com.sapienter.jBilling.server.mediation.task.IMediationReader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For the mediation process only. It reads </a:t>
            </a:r>
            <a:r>
              <a:rPr lang="en-US" sz="2000" dirty="0"/>
              <a:t>records from a source for the mediation process.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5911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Mediation </a:t>
            </a:r>
            <a:r>
              <a:rPr lang="en-US" dirty="0" smtClean="0"/>
              <a:t>processor</a:t>
            </a:r>
            <a:endParaRPr lang="en-US" dirty="0"/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com.sapienter.jBilling.server.mediation.task.IMediationProcess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Called by the mediation process after the reader plug-in has been called and brought some records. Takes </a:t>
            </a:r>
            <a:r>
              <a:rPr lang="en-US" sz="2000" dirty="0"/>
              <a:t>an event record and translates its fields to data jBilling can understand: which items are involved, the customer responsible for the event and the date of the event.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81498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Internal Events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com.sapienter.jBilling.server.system.event.task.IInternalEventsTask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Plug-ins of this category will be called every time there is an internal event. The plug-in can subscribe to only some events. The information related to the event is passed to the plug-in as an Event object </a:t>
            </a:r>
            <a:r>
              <a:rPr lang="en-US" sz="2000" dirty="0" smtClean="0"/>
              <a:t>parameter.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527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External Provisioning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com.sapienter.jBilling.server.provisioning.task.IExternalProvisioning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Does communication with external provisioning systems. It receives a command string it must interpret, communicates with the external system, then returns a Map of response parameters.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42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Scheduled Tasks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com.sapienter.jbilling.server.process.task.IScheduledTask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Plug-ins of this type are scheduled as Quartz Job using a Quartz scheduler at the time of Application startup. Depending on the type of parameters, a </a:t>
            </a:r>
            <a:r>
              <a:rPr lang="en-US" sz="2000" dirty="0" err="1"/>
              <a:t>Cron</a:t>
            </a:r>
            <a:r>
              <a:rPr lang="en-US" sz="2000" dirty="0"/>
              <a:t> Expression or Start and Repeat instructions, this plug-in can be a </a:t>
            </a:r>
            <a:r>
              <a:rPr lang="en-US" sz="2000" dirty="0" err="1"/>
              <a:t>AbstractCronTask</a:t>
            </a:r>
            <a:r>
              <a:rPr lang="en-US" sz="2000" dirty="0"/>
              <a:t> or an </a:t>
            </a:r>
            <a:r>
              <a:rPr lang="en-US" sz="2000" dirty="0" err="1"/>
              <a:t>AbstractSimpleScheduledTask</a:t>
            </a:r>
            <a:r>
              <a:rPr lang="en-US" sz="2000" dirty="0"/>
              <a:t>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1833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 smtClean="0"/>
              <a:t>Rules Generator</a:t>
            </a:r>
            <a:endParaRPr lang="en-US" dirty="0"/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com.sapienter.jbilling.server.rule.task.IRulesGenerator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This was used to dynamically generate Drools code based on data sent from the API. This has been obsoleted.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000" dirty="0"/>
          </a:p>
          <a:p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02989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Ageing Task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b="1" u="sng" dirty="0" smtClean="0"/>
          </a:p>
          <a:p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com.sapienter.jbilling.server.process.task.IAgeingTask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The business logic of what to do with customers that do not pay is encapsulated in this plug-in category.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455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New 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131" y="2946554"/>
            <a:ext cx="7698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need a new category when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Something is ‘hardcoded’ in the core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is in the core, is always used by everybody using jBilling. We can’t change it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preference would be messy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new functionality needed, only applies to this one project.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3176" y="2023224"/>
            <a:ext cx="1904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When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0961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New 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131" y="2946554"/>
            <a:ext cx="769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easy to extract a piece of the core into a plug-in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Create an interface for the new Category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Put the current core code into a new plug-in: the default implementation of this new category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the helper object </a:t>
            </a:r>
            <a:r>
              <a:rPr lang="en-US" sz="1600" dirty="0" err="1" smtClean="0">
                <a:latin typeface="Courier New"/>
                <a:cs typeface="Courier New"/>
              </a:rPr>
              <a:t>PluggableTaskManager</a:t>
            </a:r>
            <a:r>
              <a:rPr lang="en-US" sz="1600" dirty="0" smtClean="0"/>
              <a:t> </a:t>
            </a:r>
            <a:r>
              <a:rPr lang="en-US" dirty="0" smtClean="0"/>
              <a:t>to get an instance of the plug-in in the core, where the logic used to be.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‘Register’ the new plug-in category and type in the DB (</a:t>
            </a:r>
            <a:r>
              <a:rPr lang="en-US" dirty="0" err="1" smtClean="0"/>
              <a:t>upgrade.xml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308" y="2023224"/>
            <a:ext cx="1509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20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Architecture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082" y="2512883"/>
            <a:ext cx="737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Any solutions?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79307" y="3145757"/>
            <a:ext cx="737547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One Big System?</a:t>
            </a:r>
          </a:p>
          <a:p>
            <a:r>
              <a:rPr lang="en-US" dirty="0" smtClean="0"/>
              <a:t>Having a lot of ‘ifs’ and a million flags and preferences will make it impossible to extend and maintain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9307" y="4352276"/>
            <a:ext cx="7375474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Strategy Pattern </a:t>
            </a:r>
            <a:r>
              <a:rPr lang="en-US" dirty="0" smtClean="0"/>
              <a:t>(</a:t>
            </a:r>
            <a:r>
              <a:rPr lang="en-US" dirty="0" err="1" smtClean="0"/>
              <a:t>GoF</a:t>
            </a:r>
            <a:r>
              <a:rPr lang="en-US" dirty="0" smtClean="0"/>
              <a:t>) </a:t>
            </a:r>
            <a:r>
              <a:rPr lang="en-US" b="1" dirty="0" smtClean="0"/>
              <a:t>Plugin </a:t>
            </a:r>
            <a:r>
              <a:rPr lang="en-US" dirty="0" smtClean="0"/>
              <a:t>(Fowler)</a:t>
            </a:r>
          </a:p>
          <a:p>
            <a:r>
              <a:rPr lang="en-US" dirty="0" smtClean="0"/>
              <a:t>Instantiate at run-time an object that implements an interface and call it. The core does not know about the details of this object. Need something different? Create a new implementation of this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Database Structure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7" y="2341578"/>
            <a:ext cx="7562934" cy="286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1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New Plugin Category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131" y="2946554"/>
            <a:ext cx="76986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Inser</a:t>
            </a:r>
            <a:r>
              <a:rPr lang="en-US" dirty="0" smtClean="0"/>
              <a:t>t a query for a new category</a:t>
            </a:r>
          </a:p>
          <a:p>
            <a:pPr lvl="1"/>
            <a:r>
              <a:rPr lang="en-US" sz="1600" b="1" dirty="0" smtClean="0"/>
              <a:t>insert into </a:t>
            </a:r>
            <a:r>
              <a:rPr lang="en-US" sz="1600" b="1" dirty="0" err="1" smtClean="0"/>
              <a:t>pluggable_task_type_category</a:t>
            </a:r>
            <a:r>
              <a:rPr lang="en-US" sz="1600" b="1" dirty="0" smtClean="0"/>
              <a:t> </a:t>
            </a:r>
          </a:p>
          <a:p>
            <a:pPr lvl="1"/>
            <a:r>
              <a:rPr lang="en-US" sz="1600" b="1" dirty="0" smtClean="0"/>
              <a:t>(id, </a:t>
            </a:r>
            <a:r>
              <a:rPr lang="en-US" sz="1600" b="1" dirty="0" err="1" smtClean="0"/>
              <a:t>interface_name</a:t>
            </a:r>
            <a:r>
              <a:rPr lang="en-US" sz="1600" b="1" dirty="0" smtClean="0"/>
              <a:t>)</a:t>
            </a: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</a:p>
          <a:p>
            <a:pPr lvl="1"/>
            <a:r>
              <a:rPr lang="en-US" sz="1600" b="1" dirty="0" smtClean="0"/>
              <a:t>(&lt;</a:t>
            </a:r>
            <a:r>
              <a:rPr lang="en-US" sz="1600" b="1" dirty="0" err="1" smtClean="0"/>
              <a:t>next_id</a:t>
            </a:r>
            <a:r>
              <a:rPr lang="en-US" sz="1600" b="1" dirty="0" smtClean="0"/>
              <a:t>&gt;, </a:t>
            </a:r>
            <a:r>
              <a:rPr lang="en-US" sz="1600" b="1" dirty="0"/>
              <a:t>‘</a:t>
            </a:r>
            <a:r>
              <a:rPr lang="en-US" sz="1600" b="1" dirty="0" err="1" smtClean="0"/>
              <a:t>com.sapienter.jbilling.server.pluggableTask.ExampleCategory</a:t>
            </a:r>
            <a:r>
              <a:rPr lang="en-US" sz="1600" b="1" dirty="0" smtClean="0"/>
              <a:t>’)</a:t>
            </a:r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Descriptions for the Category</a:t>
            </a:r>
          </a:p>
          <a:p>
            <a:pPr lvl="1"/>
            <a:r>
              <a:rPr lang="en-US" sz="1600" b="1" dirty="0"/>
              <a:t>insert into </a:t>
            </a:r>
            <a:r>
              <a:rPr lang="en-US" sz="1600" b="1" dirty="0" err="1"/>
              <a:t>international_description</a:t>
            </a:r>
            <a:r>
              <a:rPr lang="en-US" sz="1600" b="1" dirty="0"/>
              <a:t> </a:t>
            </a:r>
          </a:p>
          <a:p>
            <a:pPr lvl="1"/>
            <a:r>
              <a:rPr lang="en-US" sz="1600" b="1" dirty="0"/>
              <a:t>(</a:t>
            </a:r>
            <a:r>
              <a:rPr lang="en-US" sz="1600" b="1" dirty="0" err="1"/>
              <a:t>table_id</a:t>
            </a:r>
            <a:r>
              <a:rPr lang="en-US" sz="1600" b="1" dirty="0"/>
              <a:t>, </a:t>
            </a:r>
            <a:r>
              <a:rPr lang="en-US" sz="1600" b="1" dirty="0" err="1"/>
              <a:t>foreign_id</a:t>
            </a:r>
            <a:r>
              <a:rPr lang="en-US" sz="1600" b="1" dirty="0"/>
              <a:t>, </a:t>
            </a:r>
            <a:r>
              <a:rPr lang="en-US" sz="1600" b="1" dirty="0" err="1"/>
              <a:t>psudo_column</a:t>
            </a:r>
            <a:r>
              <a:rPr lang="en-US" sz="1600" b="1" dirty="0"/>
              <a:t>, </a:t>
            </a:r>
            <a:r>
              <a:rPr lang="en-US" sz="1600" b="1" dirty="0" err="1"/>
              <a:t>language_id</a:t>
            </a:r>
            <a:r>
              <a:rPr lang="en-US" sz="1600" b="1" dirty="0"/>
              <a:t>, content) </a:t>
            </a:r>
            <a:r>
              <a:rPr lang="en-US" sz="1600" b="1" dirty="0" smtClean="0"/>
              <a:t> values </a:t>
            </a:r>
          </a:p>
          <a:p>
            <a:pPr lvl="1"/>
            <a:r>
              <a:rPr lang="en-US" sz="1600" b="1" dirty="0" smtClean="0"/>
              <a:t>(</a:t>
            </a:r>
            <a:r>
              <a:rPr lang="en-US" sz="1600" b="1" dirty="0"/>
              <a:t>23, &lt;</a:t>
            </a:r>
            <a:r>
              <a:rPr lang="en-US" sz="1600" b="1" dirty="0" err="1"/>
              <a:t>id_of_the_category</a:t>
            </a:r>
            <a:r>
              <a:rPr lang="en-US" sz="1600" b="1" dirty="0" smtClean="0"/>
              <a:t>&gt;,  </a:t>
            </a:r>
            <a:r>
              <a:rPr lang="en-US" sz="1600" b="1" dirty="0"/>
              <a:t>'description</a:t>
            </a:r>
            <a:r>
              <a:rPr lang="en-US" sz="1600" b="1" dirty="0" smtClean="0"/>
              <a:t>',  </a:t>
            </a:r>
            <a:r>
              <a:rPr lang="en-US" sz="1600" b="1" dirty="0"/>
              <a:t>&lt;</a:t>
            </a:r>
            <a:r>
              <a:rPr lang="en-US" sz="1600" b="1" dirty="0" err="1"/>
              <a:t>id_of_language</a:t>
            </a:r>
            <a:r>
              <a:rPr lang="en-US" sz="1600" b="1" dirty="0"/>
              <a:t>&gt; , 'Example Category');</a:t>
            </a:r>
            <a:endParaRPr lang="en-US" sz="16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556130" y="2023224"/>
            <a:ext cx="28105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Queries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587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New Plugin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Type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131" y="2946554"/>
            <a:ext cx="769865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One Inser</a:t>
            </a:r>
            <a:r>
              <a:rPr lang="en-US" dirty="0" smtClean="0"/>
              <a:t>t  query for a new Plugin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r>
              <a:rPr lang="en-US" b="1" dirty="0" smtClean="0"/>
              <a:t>	</a:t>
            </a:r>
            <a:r>
              <a:rPr lang="en-US" sz="1600" b="1" dirty="0" smtClean="0"/>
              <a:t>insert </a:t>
            </a:r>
            <a:r>
              <a:rPr lang="en-US" sz="1600" b="1" dirty="0"/>
              <a:t>into </a:t>
            </a:r>
            <a:r>
              <a:rPr lang="en-US" sz="1600" b="1" dirty="0" err="1"/>
              <a:t>pluggable_task_type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r>
              <a:rPr lang="en-US" sz="1600" b="1" dirty="0" smtClean="0"/>
              <a:t>	(</a:t>
            </a:r>
            <a:r>
              <a:rPr lang="en-US" sz="1600" b="1" dirty="0"/>
              <a:t>id</a:t>
            </a:r>
            <a:r>
              <a:rPr lang="en-US" sz="1600" b="1" dirty="0"/>
              <a:t>, </a:t>
            </a:r>
            <a:r>
              <a:rPr lang="en-US" sz="1600" b="1" dirty="0" err="1"/>
              <a:t>category_id</a:t>
            </a:r>
            <a:r>
              <a:rPr lang="en-US" sz="1600" b="1" dirty="0"/>
              <a:t>, </a:t>
            </a:r>
            <a:r>
              <a:rPr lang="en-US" sz="1600" b="1" dirty="0" err="1"/>
              <a:t>class_name</a:t>
            </a:r>
            <a:r>
              <a:rPr lang="en-US" sz="1600" b="1" dirty="0"/>
              <a:t>, </a:t>
            </a:r>
            <a:r>
              <a:rPr lang="en-US" sz="1600" b="1" dirty="0" err="1"/>
              <a:t>min_parameters</a:t>
            </a:r>
            <a:r>
              <a:rPr lang="en-US" sz="1600" b="1" dirty="0"/>
              <a:t>) values 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(&lt;</a:t>
            </a:r>
            <a:r>
              <a:rPr lang="en-US" sz="1600" b="1" dirty="0" err="1" smtClean="0"/>
              <a:t>next_id</a:t>
            </a:r>
            <a:r>
              <a:rPr lang="en-US" sz="1600" b="1" dirty="0" smtClean="0"/>
              <a:t>&gt;, 25, '</a:t>
            </a:r>
            <a:r>
              <a:rPr lang="en-US" sz="1600" b="1" dirty="0" err="1" smtClean="0"/>
              <a:t>com.sapienter.jbilling.server.process.task.BasicExampleTask</a:t>
            </a:r>
            <a:r>
              <a:rPr lang="en-US" sz="1600" b="1" dirty="0" smtClean="0"/>
              <a:t>', </a:t>
            </a:r>
            <a:r>
              <a:rPr lang="en-US" sz="1600" b="1" dirty="0"/>
              <a:t>0</a:t>
            </a:r>
            <a:r>
              <a:rPr lang="en-US" sz="1600" b="1" dirty="0" smtClean="0"/>
              <a:t>);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Descriptions for the Plugin Type</a:t>
            </a:r>
          </a:p>
          <a:p>
            <a:pPr lvl="1"/>
            <a:r>
              <a:rPr lang="en-US" sz="1300" b="1" dirty="0"/>
              <a:t>insert into </a:t>
            </a:r>
            <a:r>
              <a:rPr lang="en-US" sz="1300" b="1" dirty="0" err="1" smtClean="0"/>
              <a:t>international_description</a:t>
            </a:r>
            <a:r>
              <a:rPr lang="en-US" sz="1300" b="1" dirty="0" smtClean="0"/>
              <a:t> (</a:t>
            </a:r>
            <a:r>
              <a:rPr lang="en-US" sz="1300" b="1" dirty="0" err="1" smtClean="0"/>
              <a:t>table_id</a:t>
            </a:r>
            <a:r>
              <a:rPr lang="en-US" sz="1300" b="1" dirty="0" smtClean="0"/>
              <a:t>, </a:t>
            </a:r>
            <a:r>
              <a:rPr lang="en-US" sz="1300" b="1" dirty="0" err="1" smtClean="0"/>
              <a:t>foreign_id</a:t>
            </a:r>
            <a:r>
              <a:rPr lang="en-US" sz="1300" b="1" dirty="0" smtClean="0"/>
              <a:t>, </a:t>
            </a:r>
            <a:r>
              <a:rPr lang="en-US" sz="1300" b="1" dirty="0" err="1" smtClean="0"/>
              <a:t>psudo_column</a:t>
            </a:r>
            <a:r>
              <a:rPr lang="en-US" sz="1300" b="1" dirty="0" smtClean="0"/>
              <a:t>, </a:t>
            </a:r>
            <a:r>
              <a:rPr lang="en-US" sz="1300" b="1" dirty="0" err="1" smtClean="0"/>
              <a:t>language_id</a:t>
            </a:r>
            <a:r>
              <a:rPr lang="en-US" sz="1300" b="1" dirty="0" smtClean="0"/>
              <a:t>, content) </a:t>
            </a:r>
          </a:p>
          <a:p>
            <a:pPr lvl="1"/>
            <a:r>
              <a:rPr lang="en-US" sz="1300" b="1" dirty="0" smtClean="0"/>
              <a:t>values </a:t>
            </a:r>
            <a:r>
              <a:rPr lang="en-US" sz="1300" b="1" dirty="0"/>
              <a:t>(24, &lt;</a:t>
            </a:r>
            <a:r>
              <a:rPr lang="en-US" sz="1300" b="1" dirty="0" err="1"/>
              <a:t>pl_id</a:t>
            </a:r>
            <a:r>
              <a:rPr lang="en-US" sz="1300" b="1" dirty="0"/>
              <a:t>&gt;, 'title', &lt;</a:t>
            </a:r>
            <a:r>
              <a:rPr lang="en-US" sz="1300" b="1" dirty="0" err="1"/>
              <a:t>lang_id</a:t>
            </a:r>
            <a:r>
              <a:rPr lang="en-US" sz="1300" b="1" dirty="0"/>
              <a:t>&gt;, 'Basic Example Title');</a:t>
            </a:r>
          </a:p>
          <a:p>
            <a:pPr lvl="1"/>
            <a:endParaRPr lang="en-US" sz="1300" b="1" dirty="0"/>
          </a:p>
          <a:p>
            <a:pPr lvl="1"/>
            <a:r>
              <a:rPr lang="en-US" sz="1300" b="1" dirty="0"/>
              <a:t>insert into </a:t>
            </a:r>
            <a:r>
              <a:rPr lang="en-US" sz="1300" b="1" dirty="0" err="1"/>
              <a:t>international_description</a:t>
            </a:r>
            <a:r>
              <a:rPr lang="en-US" sz="1300" b="1" dirty="0"/>
              <a:t> </a:t>
            </a:r>
            <a:r>
              <a:rPr lang="en-US" sz="1300" b="1" dirty="0" smtClean="0"/>
              <a:t>(</a:t>
            </a:r>
            <a:r>
              <a:rPr lang="en-US" sz="1300" b="1" dirty="0" err="1" smtClean="0"/>
              <a:t>table_id</a:t>
            </a:r>
            <a:r>
              <a:rPr lang="en-US" sz="1300" b="1" dirty="0"/>
              <a:t>, </a:t>
            </a:r>
            <a:r>
              <a:rPr lang="en-US" sz="1300" b="1" dirty="0" err="1"/>
              <a:t>foreign_id</a:t>
            </a:r>
            <a:r>
              <a:rPr lang="en-US" sz="1300" b="1" dirty="0"/>
              <a:t>, </a:t>
            </a:r>
            <a:r>
              <a:rPr lang="en-US" sz="1300" b="1" dirty="0" err="1"/>
              <a:t>psudo_column</a:t>
            </a:r>
            <a:r>
              <a:rPr lang="en-US" sz="1300" b="1" dirty="0"/>
              <a:t>, </a:t>
            </a:r>
            <a:r>
              <a:rPr lang="en-US" sz="1300" b="1" dirty="0" err="1"/>
              <a:t>language_id</a:t>
            </a:r>
            <a:r>
              <a:rPr lang="en-US" sz="1300" b="1" dirty="0"/>
              <a:t>, content) </a:t>
            </a:r>
          </a:p>
          <a:p>
            <a:pPr lvl="1"/>
            <a:r>
              <a:rPr lang="en-US" sz="1300" b="1" dirty="0"/>
              <a:t>values (24, &lt;</a:t>
            </a:r>
            <a:r>
              <a:rPr lang="en-US" sz="1300" b="1" dirty="0" err="1"/>
              <a:t>pl_id</a:t>
            </a:r>
            <a:r>
              <a:rPr lang="en-US" sz="1300" b="1" dirty="0"/>
              <a:t>&gt;, 'description', &lt;</a:t>
            </a:r>
            <a:r>
              <a:rPr lang="en-US" sz="1300" b="1" dirty="0" err="1"/>
              <a:t>lang_id</a:t>
            </a:r>
            <a:r>
              <a:rPr lang="en-US" sz="1300" b="1" dirty="0"/>
              <a:t>&gt;, 'Basic Example Description');</a:t>
            </a:r>
            <a:endParaRPr lang="en-US" sz="13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556130" y="2023224"/>
            <a:ext cx="28105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Queries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54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Improvements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131" y="2946554"/>
            <a:ext cx="7698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Annotations (@Plugin and @Parameter)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JBilling</a:t>
            </a:r>
            <a:r>
              <a:rPr lang="en-US" dirty="0" smtClean="0"/>
              <a:t> scans for plugins on startup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Adding plugins from third party jars in runtime </a:t>
            </a:r>
            <a:endParaRPr lang="en-US" dirty="0" smtClean="0"/>
          </a:p>
          <a:p>
            <a:endParaRPr lang="en-US" sz="1600" b="1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56130" y="2023224"/>
            <a:ext cx="35309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progress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348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Implementation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539529" y="2191241"/>
            <a:ext cx="8109555" cy="1186922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004356" y="3452863"/>
            <a:ext cx="373521" cy="83831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decagon 7"/>
          <p:cNvSpPr/>
          <p:nvPr/>
        </p:nvSpPr>
        <p:spPr>
          <a:xfrm>
            <a:off x="647436" y="4357579"/>
            <a:ext cx="1095662" cy="1054119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Notifi-cation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435027" y="3452863"/>
            <a:ext cx="373521" cy="83831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decagon 9"/>
          <p:cNvSpPr/>
          <p:nvPr/>
        </p:nvSpPr>
        <p:spPr>
          <a:xfrm>
            <a:off x="2078107" y="4357579"/>
            <a:ext cx="1095662" cy="1054119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Process Payment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854408" y="3452863"/>
            <a:ext cx="373521" cy="83831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decagon 11"/>
          <p:cNvSpPr/>
          <p:nvPr/>
        </p:nvSpPr>
        <p:spPr>
          <a:xfrm>
            <a:off x="3497488" y="4357579"/>
            <a:ext cx="1095662" cy="1054119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Calculate order line total</a:t>
            </a:r>
            <a:endParaRPr lang="en-US" sz="1200" dirty="0"/>
          </a:p>
        </p:txBody>
      </p:sp>
      <p:sp>
        <p:nvSpPr>
          <p:cNvPr id="13" name="Down Arrow 12"/>
          <p:cNvSpPr/>
          <p:nvPr/>
        </p:nvSpPr>
        <p:spPr>
          <a:xfrm>
            <a:off x="5298688" y="3452863"/>
            <a:ext cx="373521" cy="83831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decagon 13"/>
          <p:cNvSpPr/>
          <p:nvPr/>
        </p:nvSpPr>
        <p:spPr>
          <a:xfrm>
            <a:off x="4941768" y="4357579"/>
            <a:ext cx="1095662" cy="1054119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Select who to invoice</a:t>
            </a:r>
            <a:endParaRPr lang="en-US" sz="1600" dirty="0"/>
          </a:p>
        </p:txBody>
      </p:sp>
      <p:sp>
        <p:nvSpPr>
          <p:cNvPr id="15" name="Connector 14"/>
          <p:cNvSpPr/>
          <p:nvPr/>
        </p:nvSpPr>
        <p:spPr>
          <a:xfrm>
            <a:off x="6466062" y="5112893"/>
            <a:ext cx="307118" cy="29880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nector 15"/>
          <p:cNvSpPr/>
          <p:nvPr/>
        </p:nvSpPr>
        <p:spPr>
          <a:xfrm>
            <a:off x="6925580" y="5121193"/>
            <a:ext cx="307118" cy="29880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nector 16"/>
          <p:cNvSpPr/>
          <p:nvPr/>
        </p:nvSpPr>
        <p:spPr>
          <a:xfrm>
            <a:off x="7385098" y="5129493"/>
            <a:ext cx="307118" cy="29880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2123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Categories and Types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082" y="2512883"/>
            <a:ext cx="737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There are many plug-in types for each plug-in category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79307" y="3145757"/>
            <a:ext cx="737547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Categories</a:t>
            </a:r>
          </a:p>
          <a:p>
            <a:r>
              <a:rPr lang="en-US" dirty="0" smtClean="0"/>
              <a:t>Is an area of the billing system that is getting implemented outside the core.</a:t>
            </a:r>
          </a:p>
          <a:p>
            <a:r>
              <a:rPr lang="en-US" dirty="0" smtClean="0"/>
              <a:t>Java: An interface. Only one per category.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9307" y="4352276"/>
            <a:ext cx="7375474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Types</a:t>
            </a:r>
            <a:endParaRPr lang="en-US" dirty="0" smtClean="0"/>
          </a:p>
          <a:p>
            <a:r>
              <a:rPr lang="en-US" dirty="0" smtClean="0"/>
              <a:t>An implementation of a specific business logic for a category. There are many types per category.</a:t>
            </a:r>
          </a:p>
          <a:p>
            <a:r>
              <a:rPr lang="en-US" dirty="0" smtClean="0"/>
              <a:t>Java: A class that implements the interface of the category. There are many classes per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Categories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56722"/>
              </p:ext>
            </p:extLst>
          </p:nvPr>
        </p:nvGraphicFramePr>
        <p:xfrm>
          <a:off x="1806446" y="1475083"/>
          <a:ext cx="5531109" cy="4525975"/>
        </p:xfrm>
        <a:graphic>
          <a:graphicData uri="http://schemas.openxmlformats.org/drawingml/2006/table">
            <a:tbl>
              <a:tblPr/>
              <a:tblGrid>
                <a:gridCol w="468017"/>
                <a:gridCol w="5063092"/>
              </a:tblGrid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Interface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com.sapienter.jbilling.server.pluggableTask.OrderProcessingTask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com.sapienter.jbilling.server.pluggableTask.OrderFilterTask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com.sapienter.jbilling.server.pluggableTask.InvoiceFilterTask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com.sapienter.jbilling.server.pluggableTask.InvoiceCompositionTask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com.sapienter.jbilling.server.pluggableTask.OrderPeriodTask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com.sapienter.jbilling.server.pluggableTask.PaymentTask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com.sapienter.jbilling.server.pluggableTask.NotificationTask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com.sapienter.jbilling.server.pluggableTask.PaymentInfoTask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com.sapienter.jbilling.server.pluggableTask.PenaltyTask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com.sapienter.jbilling.server.pluggableTask.ProcessorAlarm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com.sapienter.jbilling.server.user.tasks.ISubscriptionStatusManager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com.sapienter.jbilling.server.payment.tasks.IAsyncPaymentParameters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com.sapienter.jbilling.server.item.tasks.IItemPurchaseManager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com.sapienter.jbilling.server.item.tasks.IPricing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com.sapienter.jbilling.server.mediation.task.IMediationReader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com.sapienter.jbilling.server.mediation.task.IMediationProcess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com.sapienter.jbilling.server.system.event.task.IInternalEventsTask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com.sapienter.jbilling.server.provisioning.task.IExternalProvisioning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com.sapienter.jbilling.server.user.tasks.IValidatePurchaseTask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com.sapienter.jbilling.server.process.task.IBillingProcessFilterTask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com.sapienter.jbilling.server.mediation.task.IMediationErrorHandler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com.sapienter.jbilling.server.process.task.IScheduledTask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com.sapienter.jbilling.server.rule.task.IRulesGenerator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com.sapienter.jbilling.server.process.task.IAgeingTask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 smtClean="0"/>
              <a:t>: </a:t>
            </a:r>
            <a:r>
              <a:rPr lang="en-US" dirty="0"/>
              <a:t>Order Processing</a:t>
            </a:r>
            <a:r>
              <a:rPr lang="en-US" b="1" dirty="0" smtClean="0"/>
              <a:t> 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 smtClean="0">
                <a:latin typeface="Courier New"/>
                <a:cs typeface="Courier New"/>
              </a:rPr>
              <a:t>com.sapienter.jBilling.server.pluggableTask.OrderProcessingTask</a:t>
            </a: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Called when the order is ready, to ‘recalculate’. Last chance to make modifications.</a:t>
            </a:r>
          </a:p>
          <a:p>
            <a:r>
              <a:rPr lang="en-US" sz="2000" dirty="0" smtClean="0"/>
              <a:t>Calculates </a:t>
            </a:r>
            <a:r>
              <a:rPr lang="en-US" sz="2000" dirty="0"/>
              <a:t>the total amount of an order, based on the order lines.</a:t>
            </a:r>
          </a:p>
          <a:p>
            <a:r>
              <a:rPr lang="en-US" sz="2000" dirty="0"/>
              <a:t>Typically extended to add 'automatic' items, such as taxes (VAT, GST,</a:t>
            </a:r>
          </a:p>
          <a:p>
            <a:r>
              <a:rPr lang="en-US" sz="2000" dirty="0" err="1"/>
              <a:t>etc</a:t>
            </a:r>
            <a:r>
              <a:rPr lang="en-US" sz="2000" dirty="0"/>
              <a:t>).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1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Order Filter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com.sapienter.jBilling.server.pluggableTask.OrderFilterTask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Called by the billing process. Verifies </a:t>
            </a:r>
            <a:r>
              <a:rPr lang="en-US" sz="2000" dirty="0"/>
              <a:t>if an order should be included in an invoice for the billing </a:t>
            </a:r>
            <a:r>
              <a:rPr lang="en-US" sz="2000" dirty="0" smtClean="0"/>
              <a:t>process.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711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Invoice filter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com.sapienter.jBilling.server.pluggableTask.InvoiceFilterTask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Called by the billing process. Decides </a:t>
            </a:r>
            <a:r>
              <a:rPr lang="en-US" sz="2000" dirty="0"/>
              <a:t>if an invoice with outstanding balance should be carried over to a new invoice.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8321105"/>
      </p:ext>
    </p:extLst>
  </p:cSld>
  <p:clrMapOvr>
    <a:masterClrMapping/>
  </p:clrMapOvr>
</p:sld>
</file>

<file path=ppt/theme/theme1.xml><?xml version="1.0" encoding="utf-8"?>
<a:theme xmlns:a="http://schemas.openxmlformats.org/drawingml/2006/main" name="jbilling_academy-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jbilling_academy-presentation_template.pot</Template>
  <TotalTime>4682</TotalTime>
  <Words>507</Words>
  <Application>Microsoft Office PowerPoint</Application>
  <PresentationFormat>On-screen Show (4:3)</PresentationFormat>
  <Paragraphs>280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jbilling_academy-presentation_template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LongerDays.com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Lawie</dc:creator>
  <cp:lastModifiedBy>user</cp:lastModifiedBy>
  <cp:revision>73</cp:revision>
  <dcterms:created xsi:type="dcterms:W3CDTF">2012-02-10T14:50:52Z</dcterms:created>
  <dcterms:modified xsi:type="dcterms:W3CDTF">2013-05-17T11:56:34Z</dcterms:modified>
</cp:coreProperties>
</file>