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98" r:id="rId5"/>
    <p:sldId id="265"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2" r:id="rId19"/>
    <p:sldId id="311" r:id="rId20"/>
    <p:sldId id="313" r:id="rId21"/>
    <p:sldId id="314" r:id="rId22"/>
    <p:sldId id="315" r:id="rId23"/>
    <p:sldId id="316" r:id="rId24"/>
    <p:sldId id="317" r:id="rId25"/>
    <p:sldId id="318" r:id="rId26"/>
    <p:sldId id="319" r:id="rId27"/>
    <p:sldId id="320" r:id="rId28"/>
    <p:sldId id="290" r:id="rId29"/>
    <p:sldId id="291"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BC3A"/>
    <a:srgbClr val="878787"/>
    <a:srgbClr val="535353"/>
    <a:srgbClr val="6C6C6C"/>
    <a:srgbClr val="4F65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02" autoAdjust="0"/>
  </p:normalViewPr>
  <p:slideViewPr>
    <p:cSldViewPr snapToGrid="0" snapToObjects="1">
      <p:cViewPr varScale="1">
        <p:scale>
          <a:sx n="82" d="100"/>
          <a:sy n="82" d="100"/>
        </p:scale>
        <p:origin x="245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1AE309-88A5-4A82-9E06-602DFD39EA5A}" type="datetimeFigureOut">
              <a:rPr lang="es-AR" smtClean="0"/>
              <a:t>17/03/2014</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7F9293-AA54-4931-8709-99DF857CEA9B}" type="slidenum">
              <a:rPr lang="es-AR" smtClean="0"/>
              <a:t>‹Nº›</a:t>
            </a:fld>
            <a:endParaRPr lang="es-AR"/>
          </a:p>
        </p:txBody>
      </p:sp>
    </p:spTree>
    <p:extLst>
      <p:ext uri="{BB962C8B-B14F-4D97-AF65-F5344CB8AC3E}">
        <p14:creationId xmlns:p14="http://schemas.microsoft.com/office/powerpoint/2010/main" val="4151500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047F9293-AA54-4931-8709-99DF857CEA9B}" type="slidenum">
              <a:rPr lang="es-AR" smtClean="0"/>
              <a:t>5</a:t>
            </a:fld>
            <a:endParaRPr lang="es-AR"/>
          </a:p>
        </p:txBody>
      </p:sp>
    </p:spTree>
    <p:extLst>
      <p:ext uri="{BB962C8B-B14F-4D97-AF65-F5344CB8AC3E}">
        <p14:creationId xmlns:p14="http://schemas.microsoft.com/office/powerpoint/2010/main" val="3866753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047F9293-AA54-4931-8709-99DF857CEA9B}" type="slidenum">
              <a:rPr lang="es-AR" smtClean="0"/>
              <a:t>23</a:t>
            </a:fld>
            <a:endParaRPr lang="es-AR"/>
          </a:p>
        </p:txBody>
      </p:sp>
    </p:spTree>
    <p:extLst>
      <p:ext uri="{BB962C8B-B14F-4D97-AF65-F5344CB8AC3E}">
        <p14:creationId xmlns:p14="http://schemas.microsoft.com/office/powerpoint/2010/main" val="952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047F9293-AA54-4931-8709-99DF857CEA9B}" type="slidenum">
              <a:rPr lang="es-AR" smtClean="0"/>
              <a:t>25</a:t>
            </a:fld>
            <a:endParaRPr lang="es-AR"/>
          </a:p>
        </p:txBody>
      </p:sp>
    </p:spTree>
    <p:extLst>
      <p:ext uri="{BB962C8B-B14F-4D97-AF65-F5344CB8AC3E}">
        <p14:creationId xmlns:p14="http://schemas.microsoft.com/office/powerpoint/2010/main" val="11939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047F9293-AA54-4931-8709-99DF857CEA9B}" type="slidenum">
              <a:rPr lang="es-AR" smtClean="0"/>
              <a:t>27</a:t>
            </a:fld>
            <a:endParaRPr lang="es-AR"/>
          </a:p>
        </p:txBody>
      </p:sp>
    </p:spTree>
    <p:extLst>
      <p:ext uri="{BB962C8B-B14F-4D97-AF65-F5344CB8AC3E}">
        <p14:creationId xmlns:p14="http://schemas.microsoft.com/office/powerpoint/2010/main" val="454390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047F9293-AA54-4931-8709-99DF857CEA9B}" type="slidenum">
              <a:rPr lang="es-AR" smtClean="0"/>
              <a:t>28</a:t>
            </a:fld>
            <a:endParaRPr lang="es-AR"/>
          </a:p>
        </p:txBody>
      </p:sp>
    </p:spTree>
    <p:extLst>
      <p:ext uri="{BB962C8B-B14F-4D97-AF65-F5344CB8AC3E}">
        <p14:creationId xmlns:p14="http://schemas.microsoft.com/office/powerpoint/2010/main" val="3866753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047F9293-AA54-4931-8709-99DF857CEA9B}" type="slidenum">
              <a:rPr lang="es-AR" smtClean="0"/>
              <a:t>29</a:t>
            </a:fld>
            <a:endParaRPr lang="es-AR"/>
          </a:p>
        </p:txBody>
      </p:sp>
    </p:spTree>
    <p:extLst>
      <p:ext uri="{BB962C8B-B14F-4D97-AF65-F5344CB8AC3E}">
        <p14:creationId xmlns:p14="http://schemas.microsoft.com/office/powerpoint/2010/main" val="3866753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047F9293-AA54-4931-8709-99DF857CEA9B}" type="slidenum">
              <a:rPr lang="es-AR" smtClean="0"/>
              <a:t>7</a:t>
            </a:fld>
            <a:endParaRPr lang="es-AR"/>
          </a:p>
        </p:txBody>
      </p:sp>
    </p:spTree>
    <p:extLst>
      <p:ext uri="{BB962C8B-B14F-4D97-AF65-F5344CB8AC3E}">
        <p14:creationId xmlns:p14="http://schemas.microsoft.com/office/powerpoint/2010/main" val="3866753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047F9293-AA54-4931-8709-99DF857CEA9B}" type="slidenum">
              <a:rPr lang="es-AR" smtClean="0"/>
              <a:t>9</a:t>
            </a:fld>
            <a:endParaRPr lang="es-AR"/>
          </a:p>
        </p:txBody>
      </p:sp>
    </p:spTree>
    <p:extLst>
      <p:ext uri="{BB962C8B-B14F-4D97-AF65-F5344CB8AC3E}">
        <p14:creationId xmlns:p14="http://schemas.microsoft.com/office/powerpoint/2010/main" val="3866753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047F9293-AA54-4931-8709-99DF857CEA9B}" type="slidenum">
              <a:rPr lang="es-AR" smtClean="0"/>
              <a:t>11</a:t>
            </a:fld>
            <a:endParaRPr lang="es-AR"/>
          </a:p>
        </p:txBody>
      </p:sp>
    </p:spTree>
    <p:extLst>
      <p:ext uri="{BB962C8B-B14F-4D97-AF65-F5344CB8AC3E}">
        <p14:creationId xmlns:p14="http://schemas.microsoft.com/office/powerpoint/2010/main" val="3866753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047F9293-AA54-4931-8709-99DF857CEA9B}" type="slidenum">
              <a:rPr lang="es-AR" smtClean="0"/>
              <a:t>13</a:t>
            </a:fld>
            <a:endParaRPr lang="es-AR"/>
          </a:p>
        </p:txBody>
      </p:sp>
    </p:spTree>
    <p:extLst>
      <p:ext uri="{BB962C8B-B14F-4D97-AF65-F5344CB8AC3E}">
        <p14:creationId xmlns:p14="http://schemas.microsoft.com/office/powerpoint/2010/main" val="386675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smtClean="0"/>
              <a:t>The</a:t>
            </a:r>
            <a:r>
              <a:rPr lang="es-AR" dirty="0" smtClean="0"/>
              <a:t> </a:t>
            </a:r>
            <a:r>
              <a:rPr lang="es-AR" dirty="0" err="1" smtClean="0"/>
              <a:t>quantities</a:t>
            </a:r>
            <a:r>
              <a:rPr lang="es-AR" baseline="0" dirty="0" smtClean="0"/>
              <a:t> </a:t>
            </a:r>
            <a:r>
              <a:rPr lang="es-AR" baseline="0" dirty="0" err="1" smtClean="0"/>
              <a:t>we</a:t>
            </a:r>
            <a:r>
              <a:rPr lang="es-AR" baseline="0" dirty="0" smtClean="0"/>
              <a:t> configure are Inclusive. </a:t>
            </a:r>
            <a:r>
              <a:rPr lang="es-AR" baseline="0" dirty="0" err="1" smtClean="0"/>
              <a:t>If</a:t>
            </a:r>
            <a:r>
              <a:rPr lang="es-AR" baseline="0" dirty="0" smtClean="0"/>
              <a:t> </a:t>
            </a:r>
            <a:r>
              <a:rPr lang="es-AR" baseline="0" dirty="0" err="1" smtClean="0"/>
              <a:t>we</a:t>
            </a:r>
            <a:r>
              <a:rPr lang="es-AR" baseline="0" dirty="0" smtClean="0"/>
              <a:t> </a:t>
            </a:r>
            <a:r>
              <a:rPr lang="es-AR" baseline="0" dirty="0" err="1" smtClean="0"/>
              <a:t>have</a:t>
            </a:r>
            <a:r>
              <a:rPr lang="es-AR" baseline="0" dirty="0" smtClean="0"/>
              <a:t>:</a:t>
            </a:r>
          </a:p>
          <a:p>
            <a:endParaRPr lang="es-AR" baseline="0" dirty="0" smtClean="0"/>
          </a:p>
          <a:p>
            <a:r>
              <a:rPr lang="en-US" dirty="0" smtClean="0"/>
              <a:t> 0 - 3</a:t>
            </a:r>
          </a:p>
          <a:p>
            <a:r>
              <a:rPr lang="en-US" dirty="0" smtClean="0"/>
              <a:t>10 - 2</a:t>
            </a:r>
          </a:p>
          <a:p>
            <a:r>
              <a:rPr lang="en-US" dirty="0" smtClean="0"/>
              <a:t>20 - 1</a:t>
            </a:r>
          </a:p>
          <a:p>
            <a:endParaRPr lang="en-US" dirty="0" smtClean="0"/>
          </a:p>
          <a:p>
            <a:r>
              <a:rPr lang="en-US" dirty="0" smtClean="0"/>
              <a:t>That means the first 0 to 10 units included are rated 3 each, the next 11 to 20 units included are rated 2 and 21 and more are rated 1 each.</a:t>
            </a:r>
          </a:p>
          <a:p>
            <a:endParaRPr lang="es-AR" dirty="0" smtClean="0"/>
          </a:p>
          <a:p>
            <a:r>
              <a:rPr lang="es-AR" dirty="0" smtClean="0"/>
              <a:t>So</a:t>
            </a:r>
            <a:r>
              <a:rPr lang="es-AR" baseline="0" dirty="0" smtClean="0"/>
              <a:t> </a:t>
            </a:r>
            <a:r>
              <a:rPr lang="es-AR" baseline="0" dirty="0" err="1" smtClean="0"/>
              <a:t>if</a:t>
            </a:r>
            <a:r>
              <a:rPr lang="es-AR" baseline="0" dirty="0" smtClean="0"/>
              <a:t> </a:t>
            </a:r>
            <a:r>
              <a:rPr lang="es-AR" baseline="0" dirty="0" err="1" smtClean="0"/>
              <a:t>the</a:t>
            </a:r>
            <a:r>
              <a:rPr lang="es-AR" baseline="0" dirty="0" smtClean="0"/>
              <a:t> </a:t>
            </a:r>
            <a:r>
              <a:rPr lang="es-AR" baseline="0" dirty="0" err="1" smtClean="0"/>
              <a:t>customer</a:t>
            </a:r>
            <a:r>
              <a:rPr lang="es-AR" baseline="0" dirty="0" smtClean="0"/>
              <a:t> </a:t>
            </a:r>
            <a:r>
              <a:rPr lang="es-AR" baseline="0" dirty="0" err="1" smtClean="0"/>
              <a:t>adds</a:t>
            </a:r>
            <a:r>
              <a:rPr lang="es-AR" baseline="0" dirty="0" smtClean="0"/>
              <a:t> 9 </a:t>
            </a:r>
            <a:r>
              <a:rPr lang="es-AR" baseline="0" dirty="0" err="1" smtClean="0"/>
              <a:t>units</a:t>
            </a:r>
            <a:r>
              <a:rPr lang="es-AR" baseline="0" dirty="0" smtClean="0"/>
              <a:t> </a:t>
            </a:r>
            <a:r>
              <a:rPr lang="es-AR" baseline="0" dirty="0" err="1" smtClean="0"/>
              <a:t>the</a:t>
            </a:r>
            <a:r>
              <a:rPr lang="es-AR" baseline="0" dirty="0" smtClean="0"/>
              <a:t> total </a:t>
            </a:r>
            <a:r>
              <a:rPr lang="es-AR" baseline="0" dirty="0" err="1" smtClean="0"/>
              <a:t>will</a:t>
            </a:r>
            <a:r>
              <a:rPr lang="es-AR" baseline="0" dirty="0" smtClean="0"/>
              <a:t> be 9 * 3 = 27.</a:t>
            </a:r>
          </a:p>
          <a:p>
            <a:r>
              <a:rPr lang="es-AR" baseline="0" dirty="0" err="1" smtClean="0"/>
              <a:t>But</a:t>
            </a:r>
            <a:r>
              <a:rPr lang="es-AR" baseline="0" dirty="0" smtClean="0"/>
              <a:t> he </a:t>
            </a:r>
            <a:r>
              <a:rPr lang="es-AR" baseline="0" dirty="0" err="1" smtClean="0"/>
              <a:t>orders</a:t>
            </a:r>
            <a:r>
              <a:rPr lang="es-AR" baseline="0" dirty="0" smtClean="0"/>
              <a:t> 15 </a:t>
            </a:r>
            <a:r>
              <a:rPr lang="es-AR" baseline="0" dirty="0" err="1" smtClean="0"/>
              <a:t>the</a:t>
            </a:r>
            <a:r>
              <a:rPr lang="es-AR" baseline="0" dirty="0" smtClean="0"/>
              <a:t> total </a:t>
            </a:r>
            <a:r>
              <a:rPr lang="es-AR" baseline="0" dirty="0" err="1" smtClean="0"/>
              <a:t>is</a:t>
            </a:r>
            <a:r>
              <a:rPr lang="es-AR" baseline="0" dirty="0" smtClean="0"/>
              <a:t> (10 * 3) + (5 * 2) = 40.</a:t>
            </a:r>
          </a:p>
          <a:p>
            <a:r>
              <a:rPr lang="es-AR" baseline="0" dirty="0" smtClean="0"/>
              <a:t>And so </a:t>
            </a:r>
            <a:r>
              <a:rPr lang="es-AR" baseline="0" dirty="0" err="1" smtClean="0"/>
              <a:t>on</a:t>
            </a:r>
            <a:r>
              <a:rPr lang="es-AR" baseline="0" dirty="0" smtClean="0"/>
              <a:t>…</a:t>
            </a:r>
            <a:endParaRPr lang="en-US" dirty="0" smtClean="0"/>
          </a:p>
        </p:txBody>
      </p:sp>
      <p:sp>
        <p:nvSpPr>
          <p:cNvPr id="4" name="Slide Number Placeholder 3"/>
          <p:cNvSpPr>
            <a:spLocks noGrp="1"/>
          </p:cNvSpPr>
          <p:nvPr>
            <p:ph type="sldNum" sz="quarter" idx="10"/>
          </p:nvPr>
        </p:nvSpPr>
        <p:spPr/>
        <p:txBody>
          <a:bodyPr/>
          <a:lstStyle/>
          <a:p>
            <a:fld id="{047F9293-AA54-4931-8709-99DF857CEA9B}" type="slidenum">
              <a:rPr lang="es-AR" smtClean="0"/>
              <a:t>15</a:t>
            </a:fld>
            <a:endParaRPr lang="es-AR"/>
          </a:p>
        </p:txBody>
      </p:sp>
    </p:spTree>
    <p:extLst>
      <p:ext uri="{BB962C8B-B14F-4D97-AF65-F5344CB8AC3E}">
        <p14:creationId xmlns:p14="http://schemas.microsoft.com/office/powerpoint/2010/main" val="3866753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smtClean="0"/>
              <a:t>The</a:t>
            </a:r>
            <a:r>
              <a:rPr lang="es-AR" dirty="0" smtClean="0"/>
              <a:t> </a:t>
            </a:r>
            <a:r>
              <a:rPr lang="es-AR" dirty="0" err="1" smtClean="0"/>
              <a:t>quantities</a:t>
            </a:r>
            <a:r>
              <a:rPr lang="es-AR" baseline="0" dirty="0" smtClean="0"/>
              <a:t> </a:t>
            </a:r>
            <a:r>
              <a:rPr lang="es-AR" baseline="0" dirty="0" err="1" smtClean="0"/>
              <a:t>we</a:t>
            </a:r>
            <a:r>
              <a:rPr lang="es-AR" baseline="0" dirty="0" smtClean="0"/>
              <a:t> configure are Exclusive. </a:t>
            </a:r>
            <a:r>
              <a:rPr lang="es-AR" baseline="0" dirty="0" err="1" smtClean="0"/>
              <a:t>If</a:t>
            </a:r>
            <a:r>
              <a:rPr lang="es-AR" baseline="0" dirty="0" smtClean="0"/>
              <a:t> </a:t>
            </a:r>
            <a:r>
              <a:rPr lang="es-AR" baseline="0" dirty="0" err="1" smtClean="0"/>
              <a:t>we</a:t>
            </a:r>
            <a:r>
              <a:rPr lang="es-AR" baseline="0" dirty="0" smtClean="0"/>
              <a:t> </a:t>
            </a:r>
            <a:r>
              <a:rPr lang="es-AR" baseline="0" dirty="0" err="1" smtClean="0"/>
              <a:t>have</a:t>
            </a:r>
            <a:r>
              <a:rPr lang="es-AR" baseline="0" dirty="0" smtClean="0"/>
              <a:t>:</a:t>
            </a:r>
          </a:p>
          <a:p>
            <a:endParaRPr lang="es-AR" baseline="0" dirty="0" smtClean="0"/>
          </a:p>
          <a:p>
            <a:r>
              <a:rPr lang="en-US" dirty="0" smtClean="0"/>
              <a:t> 0 - 3</a:t>
            </a:r>
          </a:p>
          <a:p>
            <a:r>
              <a:rPr lang="en-US" dirty="0" smtClean="0"/>
              <a:t>10 - 2</a:t>
            </a:r>
          </a:p>
          <a:p>
            <a:r>
              <a:rPr lang="en-US" dirty="0" smtClean="0"/>
              <a:t>20 - 1</a:t>
            </a:r>
          </a:p>
          <a:p>
            <a:endParaRPr lang="en-US" dirty="0" smtClean="0"/>
          </a:p>
          <a:p>
            <a:r>
              <a:rPr lang="en-US" dirty="0" smtClean="0"/>
              <a:t>That means the first 0 to 9 units included are rated 3 each, 10 to 19 units included are rated 2 and 20 or more are rated 1 each.</a:t>
            </a:r>
          </a:p>
          <a:p>
            <a:endParaRPr lang="es-AR" dirty="0" smtClean="0"/>
          </a:p>
          <a:p>
            <a:r>
              <a:rPr lang="es-AR" dirty="0" smtClean="0"/>
              <a:t>So</a:t>
            </a:r>
            <a:r>
              <a:rPr lang="es-AR" baseline="0" dirty="0" smtClean="0"/>
              <a:t> </a:t>
            </a:r>
            <a:r>
              <a:rPr lang="es-AR" baseline="0" dirty="0" err="1" smtClean="0"/>
              <a:t>if</a:t>
            </a:r>
            <a:r>
              <a:rPr lang="es-AR" baseline="0" dirty="0" smtClean="0"/>
              <a:t> </a:t>
            </a:r>
            <a:r>
              <a:rPr lang="es-AR" baseline="0" dirty="0" err="1" smtClean="0"/>
              <a:t>the</a:t>
            </a:r>
            <a:r>
              <a:rPr lang="es-AR" baseline="0" dirty="0" smtClean="0"/>
              <a:t> </a:t>
            </a:r>
            <a:r>
              <a:rPr lang="es-AR" baseline="0" dirty="0" err="1" smtClean="0"/>
              <a:t>customer</a:t>
            </a:r>
            <a:r>
              <a:rPr lang="es-AR" baseline="0" dirty="0" smtClean="0"/>
              <a:t> </a:t>
            </a:r>
            <a:r>
              <a:rPr lang="es-AR" baseline="0" dirty="0" err="1" smtClean="0"/>
              <a:t>adds</a:t>
            </a:r>
            <a:r>
              <a:rPr lang="es-AR" baseline="0" dirty="0" smtClean="0"/>
              <a:t> 9 </a:t>
            </a:r>
            <a:r>
              <a:rPr lang="es-AR" baseline="0" dirty="0" err="1" smtClean="0"/>
              <a:t>units</a:t>
            </a:r>
            <a:r>
              <a:rPr lang="es-AR" baseline="0" dirty="0" smtClean="0"/>
              <a:t> </a:t>
            </a:r>
            <a:r>
              <a:rPr lang="es-AR" baseline="0" dirty="0" err="1" smtClean="0"/>
              <a:t>the</a:t>
            </a:r>
            <a:r>
              <a:rPr lang="es-AR" baseline="0" dirty="0" smtClean="0"/>
              <a:t> total </a:t>
            </a:r>
            <a:r>
              <a:rPr lang="es-AR" baseline="0" dirty="0" err="1" smtClean="0"/>
              <a:t>will</a:t>
            </a:r>
            <a:r>
              <a:rPr lang="es-AR" baseline="0" dirty="0" smtClean="0"/>
              <a:t> be 9 * 3 = 27.</a:t>
            </a:r>
          </a:p>
          <a:p>
            <a:r>
              <a:rPr lang="es-AR" baseline="0" dirty="0" err="1" smtClean="0"/>
              <a:t>But</a:t>
            </a:r>
            <a:r>
              <a:rPr lang="es-AR" baseline="0" dirty="0" smtClean="0"/>
              <a:t> he </a:t>
            </a:r>
            <a:r>
              <a:rPr lang="es-AR" baseline="0" dirty="0" err="1" smtClean="0"/>
              <a:t>orders</a:t>
            </a:r>
            <a:r>
              <a:rPr lang="es-AR" baseline="0" dirty="0" smtClean="0"/>
              <a:t> 15 </a:t>
            </a:r>
            <a:r>
              <a:rPr lang="es-AR" baseline="0" dirty="0" err="1" smtClean="0"/>
              <a:t>the</a:t>
            </a:r>
            <a:r>
              <a:rPr lang="es-AR" baseline="0" dirty="0" smtClean="0"/>
              <a:t> total </a:t>
            </a:r>
            <a:r>
              <a:rPr lang="es-AR" baseline="0" dirty="0" err="1" smtClean="0"/>
              <a:t>is</a:t>
            </a:r>
            <a:r>
              <a:rPr lang="es-AR" baseline="0" dirty="0" smtClean="0"/>
              <a:t> 15 * 2 = 30.</a:t>
            </a:r>
          </a:p>
          <a:p>
            <a:r>
              <a:rPr lang="es-AR" baseline="0" dirty="0" smtClean="0"/>
              <a:t>And so </a:t>
            </a:r>
            <a:r>
              <a:rPr lang="es-AR" baseline="0" dirty="0" err="1" smtClean="0"/>
              <a:t>on</a:t>
            </a:r>
            <a:r>
              <a:rPr lang="es-AR" baseline="0" dirty="0" smtClean="0"/>
              <a:t>…</a:t>
            </a:r>
            <a:endParaRPr lang="en-US" dirty="0" smtClean="0"/>
          </a:p>
        </p:txBody>
      </p:sp>
      <p:sp>
        <p:nvSpPr>
          <p:cNvPr id="4" name="Slide Number Placeholder 3"/>
          <p:cNvSpPr>
            <a:spLocks noGrp="1"/>
          </p:cNvSpPr>
          <p:nvPr>
            <p:ph type="sldNum" sz="quarter" idx="10"/>
          </p:nvPr>
        </p:nvSpPr>
        <p:spPr/>
        <p:txBody>
          <a:bodyPr/>
          <a:lstStyle/>
          <a:p>
            <a:fld id="{047F9293-AA54-4931-8709-99DF857CEA9B}" type="slidenum">
              <a:rPr lang="es-AR" smtClean="0"/>
              <a:t>17</a:t>
            </a:fld>
            <a:endParaRPr lang="es-AR"/>
          </a:p>
        </p:txBody>
      </p:sp>
    </p:spTree>
    <p:extLst>
      <p:ext uri="{BB962C8B-B14F-4D97-AF65-F5344CB8AC3E}">
        <p14:creationId xmlns:p14="http://schemas.microsoft.com/office/powerpoint/2010/main" val="3778621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047F9293-AA54-4931-8709-99DF857CEA9B}" type="slidenum">
              <a:rPr lang="es-AR" smtClean="0"/>
              <a:t>19</a:t>
            </a:fld>
            <a:endParaRPr lang="es-AR"/>
          </a:p>
        </p:txBody>
      </p:sp>
    </p:spTree>
    <p:extLst>
      <p:ext uri="{BB962C8B-B14F-4D97-AF65-F5344CB8AC3E}">
        <p14:creationId xmlns:p14="http://schemas.microsoft.com/office/powerpoint/2010/main" val="87071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047F9293-AA54-4931-8709-99DF857CEA9B}" type="slidenum">
              <a:rPr lang="es-AR" smtClean="0"/>
              <a:t>21</a:t>
            </a:fld>
            <a:endParaRPr lang="es-AR"/>
          </a:p>
        </p:txBody>
      </p:sp>
    </p:spTree>
    <p:extLst>
      <p:ext uri="{BB962C8B-B14F-4D97-AF65-F5344CB8AC3E}">
        <p14:creationId xmlns:p14="http://schemas.microsoft.com/office/powerpoint/2010/main" val="2641115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F6895A-2A97-CB46-BCD8-EB5446969289}"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289379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6895A-2A97-CB46-BCD8-EB5446969289}"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221792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6895A-2A97-CB46-BCD8-EB5446969289}"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284105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6895A-2A97-CB46-BCD8-EB5446969289}"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421072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F6895A-2A97-CB46-BCD8-EB5446969289}"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412164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F6895A-2A97-CB46-BCD8-EB5446969289}" type="datetimeFigureOut">
              <a:rPr lang="en-US" smtClean="0"/>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112068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F6895A-2A97-CB46-BCD8-EB5446969289}" type="datetimeFigureOut">
              <a:rPr lang="en-US" smtClean="0"/>
              <a:t>3/17/2014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136841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6895A-2A97-CB46-BCD8-EB5446969289}" type="datetimeFigureOut">
              <a:rPr lang="en-US" smtClean="0"/>
              <a:t>3/17/2014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205825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6895A-2A97-CB46-BCD8-EB5446969289}" type="datetimeFigureOut">
              <a:rPr lang="en-US" smtClean="0"/>
              <a:t>3/17/2014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147909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6895A-2A97-CB46-BCD8-EB5446969289}" type="datetimeFigureOut">
              <a:rPr lang="en-US" smtClean="0"/>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11264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6895A-2A97-CB46-BCD8-EB5446969289}" type="datetimeFigureOut">
              <a:rPr lang="en-US" smtClean="0"/>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320142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6895A-2A97-CB46-BCD8-EB5446969289}" type="datetimeFigureOut">
              <a:rPr lang="en-US" smtClean="0"/>
              <a:t>3/17/2014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D616E-36AB-B64B-B485-354C235E9983}" type="slidenum">
              <a:rPr lang="en-US" smtClean="0"/>
              <a:t>‹Nº›</a:t>
            </a:fld>
            <a:endParaRPr lang="en-US"/>
          </a:p>
        </p:txBody>
      </p:sp>
    </p:spTree>
    <p:extLst>
      <p:ext uri="{BB962C8B-B14F-4D97-AF65-F5344CB8AC3E}">
        <p14:creationId xmlns:p14="http://schemas.microsoft.com/office/powerpoint/2010/main" val="352108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1.png"/><Relationship Id="rId7"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gif"/><Relationship Id="rId9" Type="http://schemas.openxmlformats.org/officeDocument/2006/relationships/image" Target="../media/image10.wmf"/></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9114" y="1350198"/>
            <a:ext cx="6400800" cy="757144"/>
          </a:xfrm>
        </p:spPr>
        <p:txBody>
          <a:bodyPr>
            <a:normAutofit/>
          </a:bodyPr>
          <a:lstStyle/>
          <a:p>
            <a:r>
              <a:rPr lang="en-US" sz="3200" spc="-60" dirty="0" smtClean="0">
                <a:solidFill>
                  <a:srgbClr val="4F65C4"/>
                </a:solidFill>
                <a:latin typeface="Helvetica"/>
                <a:cs typeface="Helvetica"/>
              </a:rPr>
              <a:t>Pricing Models II</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1469114" y="2087499"/>
            <a:ext cx="6400800" cy="579531"/>
          </a:xfrm>
        </p:spPr>
        <p:txBody>
          <a:bodyPr>
            <a:normAutofit/>
          </a:bodyPr>
          <a:lstStyle/>
          <a:p>
            <a:r>
              <a:rPr lang="en-US" sz="2000" dirty="0" smtClean="0">
                <a:solidFill>
                  <a:srgbClr val="535353"/>
                </a:solidFill>
                <a:latin typeface="Helvetica"/>
                <a:cs typeface="Helvetica"/>
              </a:rPr>
              <a:t>Functional and Technical</a:t>
            </a:r>
            <a:endParaRPr lang="en-US" sz="2000" dirty="0">
              <a:solidFill>
                <a:srgbClr val="535353"/>
              </a:solidFill>
              <a:latin typeface="Helvetica"/>
              <a:cs typeface="Helvetica"/>
            </a:endParaRPr>
          </a:p>
        </p:txBody>
      </p:sp>
      <p:pic>
        <p:nvPicPr>
          <p:cNvPr id="1026" name="Picture 2" descr="C:\Users\jmvidal\Desktop\Mone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1611" y="3409625"/>
            <a:ext cx="1815805" cy="181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271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Agenda</a:t>
            </a:r>
            <a:endParaRPr lang="en-US" sz="3200" spc="-60" dirty="0">
              <a:solidFill>
                <a:srgbClr val="4F65C4"/>
              </a:solidFill>
              <a:latin typeface="Helvetica"/>
              <a:cs typeface="Helvetica"/>
            </a:endParaRPr>
          </a:p>
        </p:txBody>
      </p:sp>
      <p:sp>
        <p:nvSpPr>
          <p:cNvPr id="5" name="Subtitle 2"/>
          <p:cNvSpPr txBox="1">
            <a:spLocks/>
          </p:cNvSpPr>
          <p:nvPr/>
        </p:nvSpPr>
        <p:spPr>
          <a:xfrm>
            <a:off x="493060" y="1594681"/>
            <a:ext cx="6006800" cy="3152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000" dirty="0" smtClean="0"/>
              <a:t>Pricing Models Basics</a:t>
            </a:r>
            <a:endParaRPr lang="en-US" sz="1000" dirty="0"/>
          </a:p>
          <a:p>
            <a:pPr marL="171450" indent="-171450" algn="l">
              <a:buFont typeface="Arial" pitchFamily="34" charset="0"/>
              <a:buChar char="•"/>
            </a:pPr>
            <a:r>
              <a:rPr lang="en-US" sz="1000" dirty="0" smtClean="0"/>
              <a:t>Implementations</a:t>
            </a:r>
          </a:p>
          <a:p>
            <a:pPr marL="628650" lvl="1" indent="-171450" algn="l">
              <a:buFont typeface="Arial" pitchFamily="34" charset="0"/>
              <a:buChar char="•"/>
            </a:pPr>
            <a:r>
              <a:rPr lang="en-US" sz="1000" dirty="0" smtClean="0"/>
              <a:t>Flat</a:t>
            </a:r>
          </a:p>
          <a:p>
            <a:pPr marL="628650" lvl="1" indent="-171450" algn="l">
              <a:buFont typeface="Arial" pitchFamily="34" charset="0"/>
              <a:buChar char="•"/>
            </a:pPr>
            <a:r>
              <a:rPr lang="en-US" sz="1000" dirty="0" smtClean="0"/>
              <a:t>Metered</a:t>
            </a:r>
          </a:p>
          <a:p>
            <a:pPr marL="628650" lvl="1" indent="-171450" algn="l">
              <a:buFont typeface="Arial" pitchFamily="34" charset="0"/>
              <a:buChar char="•"/>
            </a:pPr>
            <a:r>
              <a:rPr lang="en-US" sz="1000" dirty="0" smtClean="0"/>
              <a:t>Graduated</a:t>
            </a:r>
          </a:p>
          <a:p>
            <a:pPr marL="628650" lvl="1" indent="-171450" algn="l">
              <a:buFont typeface="Arial" pitchFamily="34" charset="0"/>
              <a:buChar char="•"/>
            </a:pPr>
            <a:r>
              <a:rPr lang="en-US" sz="1000" dirty="0" smtClean="0"/>
              <a:t>Graduated Cap</a:t>
            </a:r>
          </a:p>
          <a:p>
            <a:pPr marL="628650" lvl="1" indent="-171450" algn="l">
              <a:buFont typeface="Arial" pitchFamily="34" charset="0"/>
              <a:buChar char="•"/>
            </a:pPr>
            <a:r>
              <a:rPr lang="en-US" sz="1000" dirty="0" smtClean="0"/>
              <a:t>Time of Day</a:t>
            </a:r>
          </a:p>
          <a:p>
            <a:pPr marL="628650" lvl="1" indent="-171450" algn="l">
              <a:buFont typeface="Arial" pitchFamily="34" charset="0"/>
              <a:buChar char="•"/>
            </a:pPr>
            <a:r>
              <a:rPr lang="en-US" sz="1000" dirty="0" smtClean="0"/>
              <a:t>Tiered</a:t>
            </a:r>
          </a:p>
          <a:p>
            <a:pPr marL="628650" lvl="1" indent="-171450" algn="l">
              <a:buFont typeface="Arial" pitchFamily="34" charset="0"/>
              <a:buChar char="•"/>
            </a:pPr>
            <a:r>
              <a:rPr lang="en-US" sz="1000" dirty="0" smtClean="0"/>
              <a:t>Volume</a:t>
            </a:r>
          </a:p>
          <a:p>
            <a:pPr marL="628650" lvl="1" indent="-171450" algn="l">
              <a:buFont typeface="Arial" pitchFamily="34" charset="0"/>
              <a:buChar char="•"/>
            </a:pPr>
            <a:r>
              <a:rPr lang="en-US" sz="1000" dirty="0" smtClean="0"/>
              <a:t>Pooled</a:t>
            </a:r>
          </a:p>
          <a:p>
            <a:pPr marL="628650" lvl="1" indent="-171450" algn="l">
              <a:buFont typeface="Arial" pitchFamily="34" charset="0"/>
              <a:buChar char="•"/>
            </a:pPr>
            <a:r>
              <a:rPr lang="en-US" sz="1000" dirty="0" smtClean="0"/>
              <a:t>Item Selector</a:t>
            </a:r>
          </a:p>
          <a:p>
            <a:pPr marL="628650" lvl="1" indent="-171450" algn="l">
              <a:buFont typeface="Arial" pitchFamily="34" charset="0"/>
              <a:buChar char="•"/>
            </a:pPr>
            <a:r>
              <a:rPr lang="en-US" sz="1000" dirty="0" smtClean="0"/>
              <a:t>Item Percentage Selector</a:t>
            </a:r>
          </a:p>
          <a:p>
            <a:pPr marL="628650" lvl="1" indent="-171450" algn="l">
              <a:buFont typeface="Arial" pitchFamily="34" charset="0"/>
              <a:buChar char="•"/>
            </a:pPr>
            <a:r>
              <a:rPr lang="en-US" sz="1000" dirty="0" smtClean="0"/>
              <a:t>Quantity Add-on</a:t>
            </a:r>
          </a:p>
          <a:p>
            <a:pPr marL="628650" lvl="1" indent="-171450" algn="l">
              <a:buFont typeface="Arial" pitchFamily="34" charset="0"/>
              <a:buChar char="•"/>
            </a:pPr>
            <a:r>
              <a:rPr lang="en-US" sz="1000" dirty="0" smtClean="0"/>
              <a:t>Rate Card</a:t>
            </a:r>
          </a:p>
        </p:txBody>
      </p:sp>
      <p:cxnSp>
        <p:nvCxnSpPr>
          <p:cNvPr id="8" name="Straight Connector 7"/>
          <p:cNvCxnSpPr/>
          <p:nvPr/>
        </p:nvCxnSpPr>
        <p:spPr>
          <a:xfrm>
            <a:off x="1185621" y="2696946"/>
            <a:ext cx="8369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85621" y="2518726"/>
            <a:ext cx="59668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460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xit" presetSubtype="2" fill="hold" nodeType="withEffect">
                                  <p:stCondLst>
                                    <p:cond delay="0"/>
                                  </p:stCondLst>
                                  <p:childTnLst>
                                    <p:animEffect transition="out" filter="wipe(right)">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Implementations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Graduated Cap</a:t>
            </a:r>
            <a:endParaRPr lang="en-US" sz="2000" dirty="0">
              <a:solidFill>
                <a:srgbClr val="535353"/>
              </a:solidFill>
              <a:latin typeface="Helvetica"/>
              <a:cs typeface="Helvetica"/>
            </a:endParaRPr>
          </a:p>
        </p:txBody>
      </p:sp>
      <p:sp>
        <p:nvSpPr>
          <p:cNvPr id="5" name="Subtitle 2"/>
          <p:cNvSpPr txBox="1">
            <a:spLocks/>
          </p:cNvSpPr>
          <p:nvPr/>
        </p:nvSpPr>
        <p:spPr>
          <a:xfrm>
            <a:off x="493060" y="1805554"/>
            <a:ext cx="6969374" cy="151883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a:t>This pricing model is very similar to Graduated. However, there is a cap on the maximum amount on the total</a:t>
            </a:r>
            <a:r>
              <a:rPr lang="en-US" sz="1200" dirty="0" smtClean="0"/>
              <a:t>.</a:t>
            </a:r>
          </a:p>
          <a:p>
            <a:pPr marL="171450" indent="-171450" algn="l">
              <a:buFont typeface="Arial" pitchFamily="34" charset="0"/>
              <a:buChar char="•"/>
            </a:pPr>
            <a:r>
              <a:rPr lang="en-US" sz="1200" dirty="0" smtClean="0"/>
              <a:t>Class</a:t>
            </a:r>
            <a:r>
              <a:rPr lang="en-US" sz="1200" dirty="0"/>
              <a:t>: CappedGraduatedPricingStrategy.java</a:t>
            </a:r>
            <a:endParaRPr lang="en-US" sz="1200" dirty="0" smtClean="0"/>
          </a:p>
          <a:p>
            <a:pPr marL="171450" indent="-171450" algn="l">
              <a:buFont typeface="Arial" pitchFamily="34" charset="0"/>
              <a:buChar char="•"/>
            </a:pPr>
            <a:endParaRPr lang="en-US" sz="1200" dirty="0" smtClean="0"/>
          </a:p>
          <a:p>
            <a:pPr marL="171450" indent="-171450" algn="l">
              <a:buFont typeface="Arial" pitchFamily="34" charset="0"/>
              <a:buChar char="•"/>
            </a:pPr>
            <a:endParaRPr lang="en-US" sz="1200" dirty="0"/>
          </a:p>
        </p:txBody>
      </p:sp>
      <p:sp>
        <p:nvSpPr>
          <p:cNvPr id="6" name="Rectangle 5"/>
          <p:cNvSpPr/>
          <p:nvPr/>
        </p:nvSpPr>
        <p:spPr>
          <a:xfrm>
            <a:off x="2247626" y="4710894"/>
            <a:ext cx="494032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Example</a:t>
            </a:r>
          </a:p>
        </p:txBody>
      </p:sp>
      <p:sp>
        <p:nvSpPr>
          <p:cNvPr id="7" name="Rectangle 6"/>
          <p:cNvSpPr/>
          <p:nvPr/>
        </p:nvSpPr>
        <p:spPr>
          <a:xfrm>
            <a:off x="2818423" y="3355494"/>
            <a:ext cx="3798732"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CODE</a:t>
            </a:r>
          </a:p>
        </p:txBody>
      </p:sp>
    </p:spTree>
    <p:extLst>
      <p:ext uri="{BB962C8B-B14F-4D97-AF65-F5344CB8AC3E}">
        <p14:creationId xmlns:p14="http://schemas.microsoft.com/office/powerpoint/2010/main" val="137994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plus(in)">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plus(in)">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Agenda</a:t>
            </a:r>
            <a:endParaRPr lang="en-US" sz="3200" spc="-60" dirty="0">
              <a:solidFill>
                <a:srgbClr val="4F65C4"/>
              </a:solidFill>
              <a:latin typeface="Helvetica"/>
              <a:cs typeface="Helvetica"/>
            </a:endParaRPr>
          </a:p>
        </p:txBody>
      </p:sp>
      <p:sp>
        <p:nvSpPr>
          <p:cNvPr id="5" name="Subtitle 2"/>
          <p:cNvSpPr txBox="1">
            <a:spLocks/>
          </p:cNvSpPr>
          <p:nvPr/>
        </p:nvSpPr>
        <p:spPr>
          <a:xfrm>
            <a:off x="493060" y="1594681"/>
            <a:ext cx="6006800" cy="3152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000" dirty="0" smtClean="0"/>
              <a:t>Pricing Models Basics</a:t>
            </a:r>
            <a:endParaRPr lang="en-US" sz="1000" dirty="0"/>
          </a:p>
          <a:p>
            <a:pPr marL="171450" indent="-171450" algn="l">
              <a:buFont typeface="Arial" pitchFamily="34" charset="0"/>
              <a:buChar char="•"/>
            </a:pPr>
            <a:r>
              <a:rPr lang="en-US" sz="1000" dirty="0" smtClean="0"/>
              <a:t>Implementations</a:t>
            </a:r>
          </a:p>
          <a:p>
            <a:pPr marL="628650" lvl="1" indent="-171450" algn="l">
              <a:buFont typeface="Arial" pitchFamily="34" charset="0"/>
              <a:buChar char="•"/>
            </a:pPr>
            <a:r>
              <a:rPr lang="en-US" sz="1000" dirty="0" smtClean="0"/>
              <a:t>Flat</a:t>
            </a:r>
          </a:p>
          <a:p>
            <a:pPr marL="628650" lvl="1" indent="-171450" algn="l">
              <a:buFont typeface="Arial" pitchFamily="34" charset="0"/>
              <a:buChar char="•"/>
            </a:pPr>
            <a:r>
              <a:rPr lang="en-US" sz="1000" dirty="0" smtClean="0"/>
              <a:t>Metered</a:t>
            </a:r>
          </a:p>
          <a:p>
            <a:pPr marL="628650" lvl="1" indent="-171450" algn="l">
              <a:buFont typeface="Arial" pitchFamily="34" charset="0"/>
              <a:buChar char="•"/>
            </a:pPr>
            <a:r>
              <a:rPr lang="en-US" sz="1000" dirty="0" smtClean="0"/>
              <a:t>Graduated</a:t>
            </a:r>
          </a:p>
          <a:p>
            <a:pPr marL="628650" lvl="1" indent="-171450" algn="l">
              <a:buFont typeface="Arial" pitchFamily="34" charset="0"/>
              <a:buChar char="•"/>
            </a:pPr>
            <a:r>
              <a:rPr lang="en-US" sz="1000" dirty="0" smtClean="0"/>
              <a:t>Graduated Cap</a:t>
            </a:r>
          </a:p>
          <a:p>
            <a:pPr marL="628650" lvl="1" indent="-171450" algn="l">
              <a:buFont typeface="Arial" pitchFamily="34" charset="0"/>
              <a:buChar char="•"/>
            </a:pPr>
            <a:r>
              <a:rPr lang="en-US" sz="1000" dirty="0" smtClean="0"/>
              <a:t>Time of Day</a:t>
            </a:r>
          </a:p>
          <a:p>
            <a:pPr marL="628650" lvl="1" indent="-171450" algn="l">
              <a:buFont typeface="Arial" pitchFamily="34" charset="0"/>
              <a:buChar char="•"/>
            </a:pPr>
            <a:r>
              <a:rPr lang="en-US" sz="1000" dirty="0" smtClean="0"/>
              <a:t>Tiered</a:t>
            </a:r>
          </a:p>
          <a:p>
            <a:pPr marL="628650" lvl="1" indent="-171450" algn="l">
              <a:buFont typeface="Arial" pitchFamily="34" charset="0"/>
              <a:buChar char="•"/>
            </a:pPr>
            <a:r>
              <a:rPr lang="en-US" sz="1000" dirty="0" smtClean="0"/>
              <a:t>Volume</a:t>
            </a:r>
          </a:p>
          <a:p>
            <a:pPr marL="628650" lvl="1" indent="-171450" algn="l">
              <a:buFont typeface="Arial" pitchFamily="34" charset="0"/>
              <a:buChar char="•"/>
            </a:pPr>
            <a:r>
              <a:rPr lang="en-US" sz="1000" dirty="0" smtClean="0"/>
              <a:t>Pooled</a:t>
            </a:r>
          </a:p>
          <a:p>
            <a:pPr marL="628650" lvl="1" indent="-171450" algn="l">
              <a:buFont typeface="Arial" pitchFamily="34" charset="0"/>
              <a:buChar char="•"/>
            </a:pPr>
            <a:r>
              <a:rPr lang="en-US" sz="1000" dirty="0" smtClean="0"/>
              <a:t>Item Selector</a:t>
            </a:r>
          </a:p>
          <a:p>
            <a:pPr marL="628650" lvl="1" indent="-171450" algn="l">
              <a:buFont typeface="Arial" pitchFamily="34" charset="0"/>
              <a:buChar char="•"/>
            </a:pPr>
            <a:r>
              <a:rPr lang="en-US" sz="1000" dirty="0" smtClean="0"/>
              <a:t>Item Percentage Selector</a:t>
            </a:r>
          </a:p>
          <a:p>
            <a:pPr marL="628650" lvl="1" indent="-171450" algn="l">
              <a:buFont typeface="Arial" pitchFamily="34" charset="0"/>
              <a:buChar char="•"/>
            </a:pPr>
            <a:r>
              <a:rPr lang="en-US" sz="1000" dirty="0" smtClean="0"/>
              <a:t>Quantity Add-on</a:t>
            </a:r>
          </a:p>
          <a:p>
            <a:pPr marL="628650" lvl="1" indent="-171450" algn="l">
              <a:buFont typeface="Arial" pitchFamily="34" charset="0"/>
              <a:buChar char="•"/>
            </a:pPr>
            <a:r>
              <a:rPr lang="en-US" sz="1000" dirty="0" smtClean="0"/>
              <a:t>Rate Card</a:t>
            </a:r>
          </a:p>
        </p:txBody>
      </p:sp>
      <p:cxnSp>
        <p:nvCxnSpPr>
          <p:cNvPr id="8" name="Straight Connector 7"/>
          <p:cNvCxnSpPr/>
          <p:nvPr/>
        </p:nvCxnSpPr>
        <p:spPr>
          <a:xfrm>
            <a:off x="1185621" y="2890671"/>
            <a:ext cx="6819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85621" y="2704702"/>
            <a:ext cx="81366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25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xit" presetSubtype="2" fill="hold" nodeType="withEffect">
                                  <p:stCondLst>
                                    <p:cond delay="0"/>
                                  </p:stCondLst>
                                  <p:childTnLst>
                                    <p:animEffect transition="out" filter="wipe(right)">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Implementations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Time of Day</a:t>
            </a:r>
            <a:endParaRPr lang="en-US" sz="2000" dirty="0">
              <a:solidFill>
                <a:srgbClr val="535353"/>
              </a:solidFill>
              <a:latin typeface="Helvetica"/>
              <a:cs typeface="Helvetica"/>
            </a:endParaRPr>
          </a:p>
        </p:txBody>
      </p:sp>
      <p:sp>
        <p:nvSpPr>
          <p:cNvPr id="5" name="Subtitle 2"/>
          <p:cNvSpPr txBox="1">
            <a:spLocks/>
          </p:cNvSpPr>
          <p:nvPr/>
        </p:nvSpPr>
        <p:spPr>
          <a:xfrm>
            <a:off x="493060" y="1805554"/>
            <a:ext cx="6969374" cy="151883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smtClean="0"/>
              <a:t>You can charge the customer depending on the time of the day in which the order was placed.</a:t>
            </a:r>
          </a:p>
          <a:p>
            <a:pPr marL="171450" indent="-171450" algn="l">
              <a:buFont typeface="Arial" pitchFamily="34" charset="0"/>
              <a:buChar char="•"/>
            </a:pPr>
            <a:r>
              <a:rPr lang="en-US" sz="1200" dirty="0" smtClean="0"/>
              <a:t>Class</a:t>
            </a:r>
            <a:r>
              <a:rPr lang="en-US" sz="1200" dirty="0"/>
              <a:t>: TimeOfDayPricingStrategy.java</a:t>
            </a:r>
            <a:endParaRPr lang="en-US" sz="1200" dirty="0" smtClean="0"/>
          </a:p>
          <a:p>
            <a:pPr marL="171450" indent="-171450" algn="l">
              <a:buFont typeface="Arial" pitchFamily="34" charset="0"/>
              <a:buChar char="•"/>
            </a:pPr>
            <a:endParaRPr lang="en-US" sz="1200" dirty="0" smtClean="0"/>
          </a:p>
          <a:p>
            <a:pPr marL="171450" indent="-171450" algn="l">
              <a:buFont typeface="Arial" pitchFamily="34" charset="0"/>
              <a:buChar char="•"/>
            </a:pPr>
            <a:endParaRPr lang="en-US" sz="1200" dirty="0"/>
          </a:p>
        </p:txBody>
      </p:sp>
      <p:sp>
        <p:nvSpPr>
          <p:cNvPr id="7" name="Rectangle 6"/>
          <p:cNvSpPr/>
          <p:nvPr/>
        </p:nvSpPr>
        <p:spPr>
          <a:xfrm>
            <a:off x="2818423" y="3355494"/>
            <a:ext cx="3798732"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CODE</a:t>
            </a:r>
          </a:p>
        </p:txBody>
      </p:sp>
      <p:sp>
        <p:nvSpPr>
          <p:cNvPr id="6" name="Rectangle 5"/>
          <p:cNvSpPr/>
          <p:nvPr/>
        </p:nvSpPr>
        <p:spPr>
          <a:xfrm>
            <a:off x="2247626" y="4710894"/>
            <a:ext cx="494032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Example</a:t>
            </a:r>
          </a:p>
        </p:txBody>
      </p:sp>
    </p:spTree>
    <p:extLst>
      <p:ext uri="{BB962C8B-B14F-4D97-AF65-F5344CB8AC3E}">
        <p14:creationId xmlns:p14="http://schemas.microsoft.com/office/powerpoint/2010/main" val="414705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plus(in)">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plus(in)">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Agenda</a:t>
            </a:r>
            <a:endParaRPr lang="en-US" sz="3200" spc="-60" dirty="0">
              <a:solidFill>
                <a:srgbClr val="4F65C4"/>
              </a:solidFill>
              <a:latin typeface="Helvetica"/>
              <a:cs typeface="Helvetica"/>
            </a:endParaRPr>
          </a:p>
        </p:txBody>
      </p:sp>
      <p:sp>
        <p:nvSpPr>
          <p:cNvPr id="5" name="Subtitle 2"/>
          <p:cNvSpPr txBox="1">
            <a:spLocks/>
          </p:cNvSpPr>
          <p:nvPr/>
        </p:nvSpPr>
        <p:spPr>
          <a:xfrm>
            <a:off x="493060" y="1594681"/>
            <a:ext cx="6006800" cy="3152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000" dirty="0" smtClean="0"/>
              <a:t>Pricing Models Basics</a:t>
            </a:r>
            <a:endParaRPr lang="en-US" sz="1000" dirty="0"/>
          </a:p>
          <a:p>
            <a:pPr marL="171450" indent="-171450" algn="l">
              <a:buFont typeface="Arial" pitchFamily="34" charset="0"/>
              <a:buChar char="•"/>
            </a:pPr>
            <a:r>
              <a:rPr lang="en-US" sz="1000" dirty="0" smtClean="0"/>
              <a:t>Implementations</a:t>
            </a:r>
          </a:p>
          <a:p>
            <a:pPr marL="628650" lvl="1" indent="-171450" algn="l">
              <a:buFont typeface="Arial" pitchFamily="34" charset="0"/>
              <a:buChar char="•"/>
            </a:pPr>
            <a:r>
              <a:rPr lang="en-US" sz="1000" dirty="0" smtClean="0"/>
              <a:t>Flat</a:t>
            </a:r>
          </a:p>
          <a:p>
            <a:pPr marL="628650" lvl="1" indent="-171450" algn="l">
              <a:buFont typeface="Arial" pitchFamily="34" charset="0"/>
              <a:buChar char="•"/>
            </a:pPr>
            <a:r>
              <a:rPr lang="en-US" sz="1000" dirty="0" smtClean="0"/>
              <a:t>Metered</a:t>
            </a:r>
          </a:p>
          <a:p>
            <a:pPr marL="628650" lvl="1" indent="-171450" algn="l">
              <a:buFont typeface="Arial" pitchFamily="34" charset="0"/>
              <a:buChar char="•"/>
            </a:pPr>
            <a:r>
              <a:rPr lang="en-US" sz="1000" dirty="0" smtClean="0"/>
              <a:t>Graduated</a:t>
            </a:r>
          </a:p>
          <a:p>
            <a:pPr marL="628650" lvl="1" indent="-171450" algn="l">
              <a:buFont typeface="Arial" pitchFamily="34" charset="0"/>
              <a:buChar char="•"/>
            </a:pPr>
            <a:r>
              <a:rPr lang="en-US" sz="1000" dirty="0" smtClean="0"/>
              <a:t>Graduated Cap</a:t>
            </a:r>
          </a:p>
          <a:p>
            <a:pPr marL="628650" lvl="1" indent="-171450" algn="l">
              <a:buFont typeface="Arial" pitchFamily="34" charset="0"/>
              <a:buChar char="•"/>
            </a:pPr>
            <a:r>
              <a:rPr lang="en-US" sz="1000" dirty="0" smtClean="0"/>
              <a:t>Time of Day</a:t>
            </a:r>
          </a:p>
          <a:p>
            <a:pPr marL="628650" lvl="1" indent="-171450" algn="l">
              <a:buFont typeface="Arial" pitchFamily="34" charset="0"/>
              <a:buChar char="•"/>
            </a:pPr>
            <a:r>
              <a:rPr lang="en-US" sz="1000" dirty="0" smtClean="0"/>
              <a:t>Tiered</a:t>
            </a:r>
          </a:p>
          <a:p>
            <a:pPr marL="628650" lvl="1" indent="-171450" algn="l">
              <a:buFont typeface="Arial" pitchFamily="34" charset="0"/>
              <a:buChar char="•"/>
            </a:pPr>
            <a:r>
              <a:rPr lang="en-US" sz="1000" dirty="0" smtClean="0"/>
              <a:t>Volume</a:t>
            </a:r>
          </a:p>
          <a:p>
            <a:pPr marL="628650" lvl="1" indent="-171450" algn="l">
              <a:buFont typeface="Arial" pitchFamily="34" charset="0"/>
              <a:buChar char="•"/>
            </a:pPr>
            <a:r>
              <a:rPr lang="en-US" sz="1000" dirty="0" smtClean="0"/>
              <a:t>Pooled</a:t>
            </a:r>
          </a:p>
          <a:p>
            <a:pPr marL="628650" lvl="1" indent="-171450" algn="l">
              <a:buFont typeface="Arial" pitchFamily="34" charset="0"/>
              <a:buChar char="•"/>
            </a:pPr>
            <a:r>
              <a:rPr lang="en-US" sz="1000" dirty="0" smtClean="0"/>
              <a:t>Item Selector</a:t>
            </a:r>
          </a:p>
          <a:p>
            <a:pPr marL="628650" lvl="1" indent="-171450" algn="l">
              <a:buFont typeface="Arial" pitchFamily="34" charset="0"/>
              <a:buChar char="•"/>
            </a:pPr>
            <a:r>
              <a:rPr lang="en-US" sz="1000" dirty="0" smtClean="0"/>
              <a:t>Item Percentage Selector</a:t>
            </a:r>
          </a:p>
          <a:p>
            <a:pPr marL="628650" lvl="1" indent="-171450" algn="l">
              <a:buFont typeface="Arial" pitchFamily="34" charset="0"/>
              <a:buChar char="•"/>
            </a:pPr>
            <a:r>
              <a:rPr lang="en-US" sz="1000" dirty="0" smtClean="0"/>
              <a:t>Quantity Add-on</a:t>
            </a:r>
          </a:p>
          <a:p>
            <a:pPr marL="628650" lvl="1" indent="-171450" algn="l">
              <a:buFont typeface="Arial" pitchFamily="34" charset="0"/>
              <a:buChar char="•"/>
            </a:pPr>
            <a:r>
              <a:rPr lang="en-US" sz="1000" dirty="0" smtClean="0"/>
              <a:t>Rate Card</a:t>
            </a:r>
          </a:p>
        </p:txBody>
      </p:sp>
      <p:cxnSp>
        <p:nvCxnSpPr>
          <p:cNvPr id="8" name="Straight Connector 7"/>
          <p:cNvCxnSpPr/>
          <p:nvPr/>
        </p:nvCxnSpPr>
        <p:spPr>
          <a:xfrm>
            <a:off x="1185621" y="3076647"/>
            <a:ext cx="41845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85621" y="2890678"/>
            <a:ext cx="68192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542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xit" presetSubtype="2" fill="hold" nodeType="withEffect">
                                  <p:stCondLst>
                                    <p:cond delay="0"/>
                                  </p:stCondLst>
                                  <p:childTnLst>
                                    <p:animEffect transition="out" filter="wipe(right)">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Implementations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Tiered</a:t>
            </a:r>
            <a:endParaRPr lang="en-US" sz="2000" dirty="0">
              <a:solidFill>
                <a:srgbClr val="535353"/>
              </a:solidFill>
              <a:latin typeface="Helvetica"/>
              <a:cs typeface="Helvetica"/>
            </a:endParaRPr>
          </a:p>
        </p:txBody>
      </p:sp>
      <p:sp>
        <p:nvSpPr>
          <p:cNvPr id="5" name="Subtitle 2"/>
          <p:cNvSpPr txBox="1">
            <a:spLocks/>
          </p:cNvSpPr>
          <p:nvPr/>
        </p:nvSpPr>
        <p:spPr>
          <a:xfrm>
            <a:off x="493060" y="1805554"/>
            <a:ext cx="6969374" cy="151883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a:t>The Tiered pricing model is very similar to Volume in that the product is calculated at different prices when larger quantities are purchased. However, tiered breaks down and groups the number of products purchased. The rate charged per item varies and is determined for each item within each tier</a:t>
            </a:r>
            <a:r>
              <a:rPr lang="en-US" sz="1200" dirty="0" smtClean="0"/>
              <a:t>.</a:t>
            </a:r>
          </a:p>
          <a:p>
            <a:pPr marL="171450" indent="-171450" algn="l">
              <a:buFont typeface="Arial" pitchFamily="34" charset="0"/>
              <a:buChar char="•"/>
            </a:pPr>
            <a:r>
              <a:rPr lang="en-US" sz="1200" dirty="0" smtClean="0"/>
              <a:t>Class</a:t>
            </a:r>
            <a:r>
              <a:rPr lang="en-US" sz="1200" dirty="0"/>
              <a:t>: </a:t>
            </a:r>
            <a:r>
              <a:rPr lang="en-US" sz="1200" dirty="0" smtClean="0"/>
              <a:t>TieredPricingStrategy.java</a:t>
            </a:r>
          </a:p>
          <a:p>
            <a:pPr marL="171450" indent="-171450" algn="l">
              <a:buFont typeface="Arial" pitchFamily="34" charset="0"/>
              <a:buChar char="•"/>
            </a:pPr>
            <a:endParaRPr lang="en-US" sz="1200" dirty="0" smtClean="0"/>
          </a:p>
          <a:p>
            <a:pPr marL="171450" indent="-171450" algn="l">
              <a:buFont typeface="Arial" pitchFamily="34" charset="0"/>
              <a:buChar char="•"/>
            </a:pPr>
            <a:endParaRPr lang="en-US" sz="1200" dirty="0"/>
          </a:p>
        </p:txBody>
      </p:sp>
      <p:sp>
        <p:nvSpPr>
          <p:cNvPr id="6" name="Rectangle 5"/>
          <p:cNvSpPr/>
          <p:nvPr/>
        </p:nvSpPr>
        <p:spPr>
          <a:xfrm>
            <a:off x="2247626" y="4710894"/>
            <a:ext cx="494032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Example</a:t>
            </a:r>
          </a:p>
        </p:txBody>
      </p:sp>
      <p:sp>
        <p:nvSpPr>
          <p:cNvPr id="7" name="Rectangle 6"/>
          <p:cNvSpPr/>
          <p:nvPr/>
        </p:nvSpPr>
        <p:spPr>
          <a:xfrm>
            <a:off x="2818423" y="3355494"/>
            <a:ext cx="3798732"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CODE</a:t>
            </a:r>
          </a:p>
        </p:txBody>
      </p:sp>
    </p:spTree>
    <p:extLst>
      <p:ext uri="{BB962C8B-B14F-4D97-AF65-F5344CB8AC3E}">
        <p14:creationId xmlns:p14="http://schemas.microsoft.com/office/powerpoint/2010/main" val="56700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plus(in)">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plus(in)">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Agenda</a:t>
            </a:r>
            <a:endParaRPr lang="en-US" sz="3200" spc="-60" dirty="0">
              <a:solidFill>
                <a:srgbClr val="4F65C4"/>
              </a:solidFill>
              <a:latin typeface="Helvetica"/>
              <a:cs typeface="Helvetica"/>
            </a:endParaRPr>
          </a:p>
        </p:txBody>
      </p:sp>
      <p:sp>
        <p:nvSpPr>
          <p:cNvPr id="5" name="Subtitle 2"/>
          <p:cNvSpPr txBox="1">
            <a:spLocks/>
          </p:cNvSpPr>
          <p:nvPr/>
        </p:nvSpPr>
        <p:spPr>
          <a:xfrm>
            <a:off x="493060" y="1594681"/>
            <a:ext cx="6006800" cy="3152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000" dirty="0" smtClean="0"/>
              <a:t>Pricing Models Basics</a:t>
            </a:r>
            <a:endParaRPr lang="en-US" sz="1000" dirty="0"/>
          </a:p>
          <a:p>
            <a:pPr marL="171450" indent="-171450" algn="l">
              <a:buFont typeface="Arial" pitchFamily="34" charset="0"/>
              <a:buChar char="•"/>
            </a:pPr>
            <a:r>
              <a:rPr lang="en-US" sz="1000" dirty="0" smtClean="0"/>
              <a:t>Implementations</a:t>
            </a:r>
          </a:p>
          <a:p>
            <a:pPr marL="628650" lvl="1" indent="-171450" algn="l">
              <a:buFont typeface="Arial" pitchFamily="34" charset="0"/>
              <a:buChar char="•"/>
            </a:pPr>
            <a:r>
              <a:rPr lang="en-US" sz="1000" dirty="0" smtClean="0"/>
              <a:t>Flat</a:t>
            </a:r>
          </a:p>
          <a:p>
            <a:pPr marL="628650" lvl="1" indent="-171450" algn="l">
              <a:buFont typeface="Arial" pitchFamily="34" charset="0"/>
              <a:buChar char="•"/>
            </a:pPr>
            <a:r>
              <a:rPr lang="en-US" sz="1000" dirty="0" smtClean="0"/>
              <a:t>Metered</a:t>
            </a:r>
          </a:p>
          <a:p>
            <a:pPr marL="628650" lvl="1" indent="-171450" algn="l">
              <a:buFont typeface="Arial" pitchFamily="34" charset="0"/>
              <a:buChar char="•"/>
            </a:pPr>
            <a:r>
              <a:rPr lang="en-US" sz="1000" dirty="0" smtClean="0"/>
              <a:t>Graduated</a:t>
            </a:r>
          </a:p>
          <a:p>
            <a:pPr marL="628650" lvl="1" indent="-171450" algn="l">
              <a:buFont typeface="Arial" pitchFamily="34" charset="0"/>
              <a:buChar char="•"/>
            </a:pPr>
            <a:r>
              <a:rPr lang="en-US" sz="1000" dirty="0" smtClean="0"/>
              <a:t>Graduated Cap</a:t>
            </a:r>
          </a:p>
          <a:p>
            <a:pPr marL="628650" lvl="1" indent="-171450" algn="l">
              <a:buFont typeface="Arial" pitchFamily="34" charset="0"/>
              <a:buChar char="•"/>
            </a:pPr>
            <a:r>
              <a:rPr lang="en-US" sz="1000" dirty="0" smtClean="0"/>
              <a:t>Time of Day</a:t>
            </a:r>
          </a:p>
          <a:p>
            <a:pPr marL="628650" lvl="1" indent="-171450" algn="l">
              <a:buFont typeface="Arial" pitchFamily="34" charset="0"/>
              <a:buChar char="•"/>
            </a:pPr>
            <a:r>
              <a:rPr lang="en-US" sz="1000" dirty="0" smtClean="0"/>
              <a:t>Tiered</a:t>
            </a:r>
          </a:p>
          <a:p>
            <a:pPr marL="628650" lvl="1" indent="-171450" algn="l">
              <a:buFont typeface="Arial" pitchFamily="34" charset="0"/>
              <a:buChar char="•"/>
            </a:pPr>
            <a:r>
              <a:rPr lang="en-US" sz="1000" dirty="0" smtClean="0"/>
              <a:t>Volume</a:t>
            </a:r>
          </a:p>
          <a:p>
            <a:pPr marL="628650" lvl="1" indent="-171450" algn="l">
              <a:buFont typeface="Arial" pitchFamily="34" charset="0"/>
              <a:buChar char="•"/>
            </a:pPr>
            <a:r>
              <a:rPr lang="en-US" sz="1000" dirty="0" smtClean="0"/>
              <a:t>Pooled</a:t>
            </a:r>
          </a:p>
          <a:p>
            <a:pPr marL="628650" lvl="1" indent="-171450" algn="l">
              <a:buFont typeface="Arial" pitchFamily="34" charset="0"/>
              <a:buChar char="•"/>
            </a:pPr>
            <a:r>
              <a:rPr lang="en-US" sz="1000" dirty="0" smtClean="0"/>
              <a:t>Item Selector</a:t>
            </a:r>
          </a:p>
          <a:p>
            <a:pPr marL="628650" lvl="1" indent="-171450" algn="l">
              <a:buFont typeface="Arial" pitchFamily="34" charset="0"/>
              <a:buChar char="•"/>
            </a:pPr>
            <a:r>
              <a:rPr lang="en-US" sz="1000" dirty="0" smtClean="0"/>
              <a:t>Item Percentage Selector</a:t>
            </a:r>
          </a:p>
          <a:p>
            <a:pPr marL="628650" lvl="1" indent="-171450" algn="l">
              <a:buFont typeface="Arial" pitchFamily="34" charset="0"/>
              <a:buChar char="•"/>
            </a:pPr>
            <a:r>
              <a:rPr lang="en-US" sz="1000" dirty="0" smtClean="0"/>
              <a:t>Quantity Add-on</a:t>
            </a:r>
          </a:p>
          <a:p>
            <a:pPr marL="628650" lvl="1" indent="-171450" algn="l">
              <a:buFont typeface="Arial" pitchFamily="34" charset="0"/>
              <a:buChar char="•"/>
            </a:pPr>
            <a:r>
              <a:rPr lang="en-US" sz="1000" dirty="0" smtClean="0"/>
              <a:t>Rate Card</a:t>
            </a:r>
          </a:p>
        </p:txBody>
      </p:sp>
      <p:cxnSp>
        <p:nvCxnSpPr>
          <p:cNvPr id="8" name="Straight Connector 7"/>
          <p:cNvCxnSpPr/>
          <p:nvPr/>
        </p:nvCxnSpPr>
        <p:spPr>
          <a:xfrm>
            <a:off x="1185621" y="3259527"/>
            <a:ext cx="44201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85621" y="3064414"/>
            <a:ext cx="36885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462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xit" presetSubtype="2" fill="hold" nodeType="withEffect">
                                  <p:stCondLst>
                                    <p:cond delay="0"/>
                                  </p:stCondLst>
                                  <p:childTnLst>
                                    <p:animEffect transition="out" filter="wipe(right)">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Implementations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smtClean="0">
                <a:solidFill>
                  <a:srgbClr val="535353"/>
                </a:solidFill>
                <a:latin typeface="Helvetica"/>
                <a:cs typeface="Helvetica"/>
              </a:rPr>
              <a:t>Volume</a:t>
            </a:r>
            <a:endParaRPr lang="en-US" sz="2000" dirty="0">
              <a:solidFill>
                <a:srgbClr val="535353"/>
              </a:solidFill>
              <a:latin typeface="Helvetica"/>
              <a:cs typeface="Helvetica"/>
            </a:endParaRPr>
          </a:p>
        </p:txBody>
      </p:sp>
      <p:sp>
        <p:nvSpPr>
          <p:cNvPr id="5" name="Subtitle 2"/>
          <p:cNvSpPr txBox="1">
            <a:spLocks/>
          </p:cNvSpPr>
          <p:nvPr/>
        </p:nvSpPr>
        <p:spPr>
          <a:xfrm>
            <a:off x="493060" y="1805554"/>
            <a:ext cx="6969374" cy="151883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a:t>This pricing model calculates the </a:t>
            </a:r>
            <a:r>
              <a:rPr lang="en-US" sz="1200" dirty="0" smtClean="0"/>
              <a:t>price from the </a:t>
            </a:r>
            <a:r>
              <a:rPr lang="en-US" sz="1200" dirty="0"/>
              <a:t>total quantity a customer purchases. It's generally used to give a discount; the more of a product that is purchased, the cheaper the cost for each </a:t>
            </a:r>
            <a:r>
              <a:rPr lang="en-US" sz="1200" dirty="0" smtClean="0"/>
              <a:t>item.</a:t>
            </a:r>
          </a:p>
          <a:p>
            <a:pPr marL="171450" indent="-171450" algn="l">
              <a:buFont typeface="Arial" pitchFamily="34" charset="0"/>
              <a:buChar char="•"/>
            </a:pPr>
            <a:r>
              <a:rPr lang="en-US" sz="1200" dirty="0" smtClean="0"/>
              <a:t>Class</a:t>
            </a:r>
            <a:r>
              <a:rPr lang="en-US" sz="1200" dirty="0"/>
              <a:t>: VolumePricingStrategy.java</a:t>
            </a:r>
            <a:endParaRPr lang="en-US" sz="1200" dirty="0" smtClean="0"/>
          </a:p>
          <a:p>
            <a:pPr marL="171450" indent="-171450" algn="l">
              <a:buFont typeface="Arial" pitchFamily="34" charset="0"/>
              <a:buChar char="•"/>
            </a:pPr>
            <a:endParaRPr lang="en-US" sz="1200" dirty="0" smtClean="0"/>
          </a:p>
          <a:p>
            <a:pPr marL="171450" indent="-171450" algn="l">
              <a:buFont typeface="Arial" pitchFamily="34" charset="0"/>
              <a:buChar char="•"/>
            </a:pPr>
            <a:endParaRPr lang="en-US" sz="1200" dirty="0"/>
          </a:p>
        </p:txBody>
      </p:sp>
      <p:sp>
        <p:nvSpPr>
          <p:cNvPr id="6" name="Rectangle 5"/>
          <p:cNvSpPr/>
          <p:nvPr/>
        </p:nvSpPr>
        <p:spPr>
          <a:xfrm>
            <a:off x="2247626" y="4710894"/>
            <a:ext cx="494032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Example</a:t>
            </a:r>
          </a:p>
        </p:txBody>
      </p:sp>
      <p:sp>
        <p:nvSpPr>
          <p:cNvPr id="7" name="Rectangle 6"/>
          <p:cNvSpPr/>
          <p:nvPr/>
        </p:nvSpPr>
        <p:spPr>
          <a:xfrm>
            <a:off x="2818423" y="3355494"/>
            <a:ext cx="3798732"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CODE</a:t>
            </a:r>
          </a:p>
        </p:txBody>
      </p:sp>
    </p:spTree>
    <p:extLst>
      <p:ext uri="{BB962C8B-B14F-4D97-AF65-F5344CB8AC3E}">
        <p14:creationId xmlns:p14="http://schemas.microsoft.com/office/powerpoint/2010/main" val="192642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plus(in)">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plus(in)">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Agenda</a:t>
            </a:r>
            <a:endParaRPr lang="en-US" sz="3200" spc="-60" dirty="0">
              <a:solidFill>
                <a:srgbClr val="4F65C4"/>
              </a:solidFill>
              <a:latin typeface="Helvetica"/>
              <a:cs typeface="Helvetica"/>
            </a:endParaRPr>
          </a:p>
        </p:txBody>
      </p:sp>
      <p:sp>
        <p:nvSpPr>
          <p:cNvPr id="5" name="Subtitle 2"/>
          <p:cNvSpPr txBox="1">
            <a:spLocks/>
          </p:cNvSpPr>
          <p:nvPr/>
        </p:nvSpPr>
        <p:spPr>
          <a:xfrm>
            <a:off x="493060" y="1594681"/>
            <a:ext cx="6006800" cy="3152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000" dirty="0" smtClean="0"/>
              <a:t>Pricing Models Basics</a:t>
            </a:r>
            <a:endParaRPr lang="en-US" sz="1000" dirty="0"/>
          </a:p>
          <a:p>
            <a:pPr marL="171450" indent="-171450" algn="l">
              <a:buFont typeface="Arial" pitchFamily="34" charset="0"/>
              <a:buChar char="•"/>
            </a:pPr>
            <a:r>
              <a:rPr lang="en-US" sz="1000" dirty="0" smtClean="0"/>
              <a:t>Implementations</a:t>
            </a:r>
          </a:p>
          <a:p>
            <a:pPr marL="628650" lvl="1" indent="-171450" algn="l">
              <a:buFont typeface="Arial" pitchFamily="34" charset="0"/>
              <a:buChar char="•"/>
            </a:pPr>
            <a:r>
              <a:rPr lang="en-US" sz="1000" dirty="0" smtClean="0"/>
              <a:t>Flat</a:t>
            </a:r>
          </a:p>
          <a:p>
            <a:pPr marL="628650" lvl="1" indent="-171450" algn="l">
              <a:buFont typeface="Arial" pitchFamily="34" charset="0"/>
              <a:buChar char="•"/>
            </a:pPr>
            <a:r>
              <a:rPr lang="en-US" sz="1000" dirty="0" smtClean="0"/>
              <a:t>Metered</a:t>
            </a:r>
          </a:p>
          <a:p>
            <a:pPr marL="628650" lvl="1" indent="-171450" algn="l">
              <a:buFont typeface="Arial" pitchFamily="34" charset="0"/>
              <a:buChar char="•"/>
            </a:pPr>
            <a:r>
              <a:rPr lang="en-US" sz="1000" dirty="0" smtClean="0"/>
              <a:t>Graduated</a:t>
            </a:r>
          </a:p>
          <a:p>
            <a:pPr marL="628650" lvl="1" indent="-171450" algn="l">
              <a:buFont typeface="Arial" pitchFamily="34" charset="0"/>
              <a:buChar char="•"/>
            </a:pPr>
            <a:r>
              <a:rPr lang="en-US" sz="1000" dirty="0" smtClean="0"/>
              <a:t>Graduated Cap</a:t>
            </a:r>
          </a:p>
          <a:p>
            <a:pPr marL="628650" lvl="1" indent="-171450" algn="l">
              <a:buFont typeface="Arial" pitchFamily="34" charset="0"/>
              <a:buChar char="•"/>
            </a:pPr>
            <a:r>
              <a:rPr lang="en-US" sz="1000" dirty="0" smtClean="0"/>
              <a:t>Time of Day</a:t>
            </a:r>
          </a:p>
          <a:p>
            <a:pPr marL="628650" lvl="1" indent="-171450" algn="l">
              <a:buFont typeface="Arial" pitchFamily="34" charset="0"/>
              <a:buChar char="•"/>
            </a:pPr>
            <a:r>
              <a:rPr lang="en-US" sz="1000" dirty="0" smtClean="0"/>
              <a:t>Tiered</a:t>
            </a:r>
          </a:p>
          <a:p>
            <a:pPr marL="628650" lvl="1" indent="-171450" algn="l">
              <a:buFont typeface="Arial" pitchFamily="34" charset="0"/>
              <a:buChar char="•"/>
            </a:pPr>
            <a:r>
              <a:rPr lang="en-US" sz="1000" dirty="0" smtClean="0"/>
              <a:t>Volume</a:t>
            </a:r>
          </a:p>
          <a:p>
            <a:pPr marL="628650" lvl="1" indent="-171450" algn="l">
              <a:buFont typeface="Arial" pitchFamily="34" charset="0"/>
              <a:buChar char="•"/>
            </a:pPr>
            <a:r>
              <a:rPr lang="en-US" sz="1000" dirty="0" smtClean="0"/>
              <a:t>Pooled</a:t>
            </a:r>
          </a:p>
          <a:p>
            <a:pPr marL="628650" lvl="1" indent="-171450" algn="l">
              <a:buFont typeface="Arial" pitchFamily="34" charset="0"/>
              <a:buChar char="•"/>
            </a:pPr>
            <a:r>
              <a:rPr lang="en-US" sz="1000" dirty="0" smtClean="0"/>
              <a:t>Item Selector</a:t>
            </a:r>
          </a:p>
          <a:p>
            <a:pPr marL="628650" lvl="1" indent="-171450" algn="l">
              <a:buFont typeface="Arial" pitchFamily="34" charset="0"/>
              <a:buChar char="•"/>
            </a:pPr>
            <a:r>
              <a:rPr lang="en-US" sz="1000" dirty="0" smtClean="0"/>
              <a:t>Item Percentage Selector</a:t>
            </a:r>
          </a:p>
          <a:p>
            <a:pPr marL="628650" lvl="1" indent="-171450" algn="l">
              <a:buFont typeface="Arial" pitchFamily="34" charset="0"/>
              <a:buChar char="•"/>
            </a:pPr>
            <a:r>
              <a:rPr lang="en-US" sz="1000" dirty="0" smtClean="0"/>
              <a:t>Quantity Add-on</a:t>
            </a:r>
          </a:p>
          <a:p>
            <a:pPr marL="628650" lvl="1" indent="-171450" algn="l">
              <a:buFont typeface="Arial" pitchFamily="34" charset="0"/>
              <a:buChar char="•"/>
            </a:pPr>
            <a:r>
              <a:rPr lang="en-US" sz="1000" dirty="0" smtClean="0"/>
              <a:t>Rate Card</a:t>
            </a:r>
          </a:p>
        </p:txBody>
      </p:sp>
      <p:cxnSp>
        <p:nvCxnSpPr>
          <p:cNvPr id="8" name="Straight Connector 7"/>
          <p:cNvCxnSpPr/>
          <p:nvPr/>
        </p:nvCxnSpPr>
        <p:spPr>
          <a:xfrm>
            <a:off x="1185621" y="3442407"/>
            <a:ext cx="44201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85621" y="3256438"/>
            <a:ext cx="44201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993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xit" presetSubtype="2" fill="hold" nodeType="withEffect">
                                  <p:stCondLst>
                                    <p:cond delay="0"/>
                                  </p:stCondLst>
                                  <p:childTnLst>
                                    <p:animEffect transition="out" filter="wipe(right)">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Implementations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Pooled</a:t>
            </a:r>
            <a:endParaRPr lang="en-US" sz="2000" dirty="0">
              <a:solidFill>
                <a:srgbClr val="535353"/>
              </a:solidFill>
              <a:latin typeface="Helvetica"/>
              <a:cs typeface="Helvetica"/>
            </a:endParaRPr>
          </a:p>
        </p:txBody>
      </p:sp>
      <p:sp>
        <p:nvSpPr>
          <p:cNvPr id="5" name="Subtitle 2"/>
          <p:cNvSpPr txBox="1">
            <a:spLocks/>
          </p:cNvSpPr>
          <p:nvPr/>
        </p:nvSpPr>
        <p:spPr>
          <a:xfrm>
            <a:off x="493060" y="1805554"/>
            <a:ext cx="6969374" cy="151883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a:t>A Pooled pricing model is another way of providing a free included quantity of a product. The calculation of how many is included is based off of the quantity of another item that is purchased.</a:t>
            </a:r>
          </a:p>
          <a:p>
            <a:pPr marL="171450" indent="-171450" algn="l">
              <a:buFont typeface="Arial" pitchFamily="34" charset="0"/>
              <a:buChar char="•"/>
            </a:pPr>
            <a:r>
              <a:rPr lang="en-US" sz="1200" dirty="0"/>
              <a:t>The best way to think about using a Pooled pricing model is to think of it as a Graduated product, </a:t>
            </a:r>
            <a:r>
              <a:rPr lang="en-US" sz="1200" dirty="0" smtClean="0"/>
              <a:t>but </a:t>
            </a:r>
            <a:r>
              <a:rPr lang="en-US" sz="1200" dirty="0"/>
              <a:t>the Included Quantity is only included if a particular separate product is purchased first.</a:t>
            </a:r>
          </a:p>
          <a:p>
            <a:pPr marL="171450" indent="-171450" algn="l">
              <a:buFont typeface="Arial" pitchFamily="34" charset="0"/>
              <a:buChar char="•"/>
            </a:pPr>
            <a:r>
              <a:rPr lang="en-US" sz="1200" dirty="0" smtClean="0"/>
              <a:t>Class</a:t>
            </a:r>
            <a:r>
              <a:rPr lang="en-US" sz="1200" dirty="0"/>
              <a:t>: PooledPricingStrategy.java</a:t>
            </a:r>
            <a:endParaRPr lang="en-US" sz="1200" dirty="0" smtClean="0"/>
          </a:p>
          <a:p>
            <a:pPr marL="171450" indent="-171450" algn="l">
              <a:buFont typeface="Arial" pitchFamily="34" charset="0"/>
              <a:buChar char="•"/>
            </a:pPr>
            <a:endParaRPr lang="en-US" sz="1200" dirty="0" smtClean="0"/>
          </a:p>
          <a:p>
            <a:pPr marL="171450" indent="-171450" algn="l">
              <a:buFont typeface="Arial" pitchFamily="34" charset="0"/>
              <a:buChar char="•"/>
            </a:pPr>
            <a:endParaRPr lang="en-US" sz="1200" dirty="0"/>
          </a:p>
        </p:txBody>
      </p:sp>
      <p:sp>
        <p:nvSpPr>
          <p:cNvPr id="6" name="Rectangle 5"/>
          <p:cNvSpPr/>
          <p:nvPr/>
        </p:nvSpPr>
        <p:spPr>
          <a:xfrm>
            <a:off x="2247626" y="4710894"/>
            <a:ext cx="494032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Example</a:t>
            </a:r>
          </a:p>
        </p:txBody>
      </p:sp>
      <p:sp>
        <p:nvSpPr>
          <p:cNvPr id="7" name="Rectangle 6"/>
          <p:cNvSpPr/>
          <p:nvPr/>
        </p:nvSpPr>
        <p:spPr>
          <a:xfrm>
            <a:off x="2818423" y="3355494"/>
            <a:ext cx="3798732"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CODE</a:t>
            </a:r>
          </a:p>
        </p:txBody>
      </p:sp>
    </p:spTree>
    <p:extLst>
      <p:ext uri="{BB962C8B-B14F-4D97-AF65-F5344CB8AC3E}">
        <p14:creationId xmlns:p14="http://schemas.microsoft.com/office/powerpoint/2010/main" val="71958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plus(in)">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plus(in)">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Agenda</a:t>
            </a:r>
            <a:endParaRPr lang="en-US" sz="3200" spc="-60" dirty="0">
              <a:solidFill>
                <a:srgbClr val="4F65C4"/>
              </a:solidFill>
              <a:latin typeface="Helvetica"/>
              <a:cs typeface="Helvetica"/>
            </a:endParaRPr>
          </a:p>
        </p:txBody>
      </p:sp>
      <p:sp>
        <p:nvSpPr>
          <p:cNvPr id="5" name="Subtitle 2"/>
          <p:cNvSpPr txBox="1">
            <a:spLocks/>
          </p:cNvSpPr>
          <p:nvPr/>
        </p:nvSpPr>
        <p:spPr>
          <a:xfrm>
            <a:off x="493060" y="1594681"/>
            <a:ext cx="6006800" cy="3152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000" dirty="0" smtClean="0"/>
              <a:t>Pricing Models Basics</a:t>
            </a:r>
            <a:endParaRPr lang="en-US" sz="1000" dirty="0"/>
          </a:p>
          <a:p>
            <a:pPr marL="171450" indent="-171450" algn="l">
              <a:buFont typeface="Arial" pitchFamily="34" charset="0"/>
              <a:buChar char="•"/>
            </a:pPr>
            <a:r>
              <a:rPr lang="en-US" sz="1000" dirty="0" smtClean="0"/>
              <a:t>Implementations</a:t>
            </a:r>
          </a:p>
          <a:p>
            <a:pPr marL="628650" lvl="1" indent="-171450" algn="l">
              <a:buFont typeface="Arial" pitchFamily="34" charset="0"/>
              <a:buChar char="•"/>
            </a:pPr>
            <a:r>
              <a:rPr lang="en-US" sz="1000" dirty="0" smtClean="0"/>
              <a:t>Flat</a:t>
            </a:r>
          </a:p>
          <a:p>
            <a:pPr marL="628650" lvl="1" indent="-171450" algn="l">
              <a:buFont typeface="Arial" pitchFamily="34" charset="0"/>
              <a:buChar char="•"/>
            </a:pPr>
            <a:r>
              <a:rPr lang="en-US" sz="1000" dirty="0" smtClean="0"/>
              <a:t>Metered</a:t>
            </a:r>
          </a:p>
          <a:p>
            <a:pPr marL="628650" lvl="1" indent="-171450" algn="l">
              <a:buFont typeface="Arial" pitchFamily="34" charset="0"/>
              <a:buChar char="•"/>
            </a:pPr>
            <a:r>
              <a:rPr lang="en-US" sz="1000" dirty="0" smtClean="0"/>
              <a:t>Graduated</a:t>
            </a:r>
          </a:p>
          <a:p>
            <a:pPr marL="628650" lvl="1" indent="-171450" algn="l">
              <a:buFont typeface="Arial" pitchFamily="34" charset="0"/>
              <a:buChar char="•"/>
            </a:pPr>
            <a:r>
              <a:rPr lang="en-US" sz="1000" dirty="0" smtClean="0"/>
              <a:t>Graduated Cap</a:t>
            </a:r>
          </a:p>
          <a:p>
            <a:pPr marL="628650" lvl="1" indent="-171450" algn="l">
              <a:buFont typeface="Arial" pitchFamily="34" charset="0"/>
              <a:buChar char="•"/>
            </a:pPr>
            <a:r>
              <a:rPr lang="en-US" sz="1000" dirty="0" smtClean="0"/>
              <a:t>Time of Day</a:t>
            </a:r>
          </a:p>
          <a:p>
            <a:pPr marL="628650" lvl="1" indent="-171450" algn="l">
              <a:buFont typeface="Arial" pitchFamily="34" charset="0"/>
              <a:buChar char="•"/>
            </a:pPr>
            <a:r>
              <a:rPr lang="en-US" sz="1000" dirty="0" smtClean="0"/>
              <a:t>Tiered</a:t>
            </a:r>
          </a:p>
          <a:p>
            <a:pPr marL="628650" lvl="1" indent="-171450" algn="l">
              <a:buFont typeface="Arial" pitchFamily="34" charset="0"/>
              <a:buChar char="•"/>
            </a:pPr>
            <a:r>
              <a:rPr lang="en-US" sz="1000" dirty="0" smtClean="0"/>
              <a:t>Volume</a:t>
            </a:r>
          </a:p>
          <a:p>
            <a:pPr marL="628650" lvl="1" indent="-171450" algn="l">
              <a:buFont typeface="Arial" pitchFamily="34" charset="0"/>
              <a:buChar char="•"/>
            </a:pPr>
            <a:r>
              <a:rPr lang="en-US" sz="1000" dirty="0" smtClean="0"/>
              <a:t>Pooled</a:t>
            </a:r>
          </a:p>
          <a:p>
            <a:pPr marL="628650" lvl="1" indent="-171450" algn="l">
              <a:buFont typeface="Arial" pitchFamily="34" charset="0"/>
              <a:buChar char="•"/>
            </a:pPr>
            <a:r>
              <a:rPr lang="en-US" sz="1000" dirty="0" smtClean="0"/>
              <a:t>Item Selector</a:t>
            </a:r>
          </a:p>
          <a:p>
            <a:pPr marL="628650" lvl="1" indent="-171450" algn="l">
              <a:buFont typeface="Arial" pitchFamily="34" charset="0"/>
              <a:buChar char="•"/>
            </a:pPr>
            <a:r>
              <a:rPr lang="en-US" sz="1000" dirty="0" smtClean="0"/>
              <a:t>Item Percentage Selector</a:t>
            </a:r>
          </a:p>
          <a:p>
            <a:pPr marL="628650" lvl="1" indent="-171450" algn="l">
              <a:buFont typeface="Arial" pitchFamily="34" charset="0"/>
              <a:buChar char="•"/>
            </a:pPr>
            <a:r>
              <a:rPr lang="en-US" sz="1000" dirty="0" smtClean="0"/>
              <a:t>Quantity Add-on</a:t>
            </a:r>
          </a:p>
          <a:p>
            <a:pPr marL="628650" lvl="1" indent="-171450" algn="l">
              <a:buFont typeface="Arial" pitchFamily="34" charset="0"/>
              <a:buChar char="•"/>
            </a:pPr>
            <a:r>
              <a:rPr lang="en-US" sz="1000" dirty="0" smtClean="0"/>
              <a:t>Rate Card</a:t>
            </a:r>
          </a:p>
        </p:txBody>
      </p:sp>
      <p:cxnSp>
        <p:nvCxnSpPr>
          <p:cNvPr id="8" name="Straight Connector 7"/>
          <p:cNvCxnSpPr/>
          <p:nvPr/>
        </p:nvCxnSpPr>
        <p:spPr>
          <a:xfrm>
            <a:off x="746502" y="1798062"/>
            <a:ext cx="113654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417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Agenda</a:t>
            </a:r>
            <a:endParaRPr lang="en-US" sz="3200" spc="-60" dirty="0">
              <a:solidFill>
                <a:srgbClr val="4F65C4"/>
              </a:solidFill>
              <a:latin typeface="Helvetica"/>
              <a:cs typeface="Helvetica"/>
            </a:endParaRPr>
          </a:p>
        </p:txBody>
      </p:sp>
      <p:sp>
        <p:nvSpPr>
          <p:cNvPr id="5" name="Subtitle 2"/>
          <p:cNvSpPr txBox="1">
            <a:spLocks/>
          </p:cNvSpPr>
          <p:nvPr/>
        </p:nvSpPr>
        <p:spPr>
          <a:xfrm>
            <a:off x="493060" y="1594681"/>
            <a:ext cx="6006800" cy="3152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000" dirty="0" smtClean="0"/>
              <a:t>Pricing Models Basics</a:t>
            </a:r>
            <a:endParaRPr lang="en-US" sz="1000" dirty="0"/>
          </a:p>
          <a:p>
            <a:pPr marL="171450" indent="-171450" algn="l">
              <a:buFont typeface="Arial" pitchFamily="34" charset="0"/>
              <a:buChar char="•"/>
            </a:pPr>
            <a:r>
              <a:rPr lang="en-US" sz="1000" dirty="0" smtClean="0"/>
              <a:t>Implementations</a:t>
            </a:r>
          </a:p>
          <a:p>
            <a:pPr marL="628650" lvl="1" indent="-171450" algn="l">
              <a:buFont typeface="Arial" pitchFamily="34" charset="0"/>
              <a:buChar char="•"/>
            </a:pPr>
            <a:r>
              <a:rPr lang="en-US" sz="1000" dirty="0" smtClean="0"/>
              <a:t>Flat</a:t>
            </a:r>
          </a:p>
          <a:p>
            <a:pPr marL="628650" lvl="1" indent="-171450" algn="l">
              <a:buFont typeface="Arial" pitchFamily="34" charset="0"/>
              <a:buChar char="•"/>
            </a:pPr>
            <a:r>
              <a:rPr lang="en-US" sz="1000" dirty="0" smtClean="0"/>
              <a:t>Metered</a:t>
            </a:r>
          </a:p>
          <a:p>
            <a:pPr marL="628650" lvl="1" indent="-171450" algn="l">
              <a:buFont typeface="Arial" pitchFamily="34" charset="0"/>
              <a:buChar char="•"/>
            </a:pPr>
            <a:r>
              <a:rPr lang="en-US" sz="1000" dirty="0" smtClean="0"/>
              <a:t>Graduated</a:t>
            </a:r>
          </a:p>
          <a:p>
            <a:pPr marL="628650" lvl="1" indent="-171450" algn="l">
              <a:buFont typeface="Arial" pitchFamily="34" charset="0"/>
              <a:buChar char="•"/>
            </a:pPr>
            <a:r>
              <a:rPr lang="en-US" sz="1000" dirty="0" smtClean="0"/>
              <a:t>Graduated Cap</a:t>
            </a:r>
          </a:p>
          <a:p>
            <a:pPr marL="628650" lvl="1" indent="-171450" algn="l">
              <a:buFont typeface="Arial" pitchFamily="34" charset="0"/>
              <a:buChar char="•"/>
            </a:pPr>
            <a:r>
              <a:rPr lang="en-US" sz="1000" dirty="0" smtClean="0"/>
              <a:t>Time of Day</a:t>
            </a:r>
          </a:p>
          <a:p>
            <a:pPr marL="628650" lvl="1" indent="-171450" algn="l">
              <a:buFont typeface="Arial" pitchFamily="34" charset="0"/>
              <a:buChar char="•"/>
            </a:pPr>
            <a:r>
              <a:rPr lang="en-US" sz="1000" dirty="0" smtClean="0"/>
              <a:t>Tiered</a:t>
            </a:r>
          </a:p>
          <a:p>
            <a:pPr marL="628650" lvl="1" indent="-171450" algn="l">
              <a:buFont typeface="Arial" pitchFamily="34" charset="0"/>
              <a:buChar char="•"/>
            </a:pPr>
            <a:r>
              <a:rPr lang="en-US" sz="1000" dirty="0" smtClean="0"/>
              <a:t>Volume</a:t>
            </a:r>
          </a:p>
          <a:p>
            <a:pPr marL="628650" lvl="1" indent="-171450" algn="l">
              <a:buFont typeface="Arial" pitchFamily="34" charset="0"/>
              <a:buChar char="•"/>
            </a:pPr>
            <a:r>
              <a:rPr lang="en-US" sz="1000" dirty="0" smtClean="0"/>
              <a:t>Pooled</a:t>
            </a:r>
          </a:p>
          <a:p>
            <a:pPr marL="628650" lvl="1" indent="-171450" algn="l">
              <a:buFont typeface="Arial" pitchFamily="34" charset="0"/>
              <a:buChar char="•"/>
            </a:pPr>
            <a:r>
              <a:rPr lang="en-US" sz="1000" dirty="0" smtClean="0"/>
              <a:t>Item Selector</a:t>
            </a:r>
          </a:p>
          <a:p>
            <a:pPr marL="628650" lvl="1" indent="-171450" algn="l">
              <a:buFont typeface="Arial" pitchFamily="34" charset="0"/>
              <a:buChar char="•"/>
            </a:pPr>
            <a:r>
              <a:rPr lang="en-US" sz="1000" dirty="0" smtClean="0"/>
              <a:t>Item Percentage Selector</a:t>
            </a:r>
          </a:p>
          <a:p>
            <a:pPr marL="628650" lvl="1" indent="-171450" algn="l">
              <a:buFont typeface="Arial" pitchFamily="34" charset="0"/>
              <a:buChar char="•"/>
            </a:pPr>
            <a:r>
              <a:rPr lang="en-US" sz="1000" dirty="0" smtClean="0"/>
              <a:t>Quantity Add-on</a:t>
            </a:r>
          </a:p>
          <a:p>
            <a:pPr marL="628650" lvl="1" indent="-171450" algn="l">
              <a:buFont typeface="Arial" pitchFamily="34" charset="0"/>
              <a:buChar char="•"/>
            </a:pPr>
            <a:r>
              <a:rPr lang="en-US" sz="1000" dirty="0" smtClean="0"/>
              <a:t>Rate Card</a:t>
            </a:r>
          </a:p>
        </p:txBody>
      </p:sp>
      <p:cxnSp>
        <p:nvCxnSpPr>
          <p:cNvPr id="8" name="Straight Connector 7"/>
          <p:cNvCxnSpPr/>
          <p:nvPr/>
        </p:nvCxnSpPr>
        <p:spPr>
          <a:xfrm>
            <a:off x="1185621" y="3616143"/>
            <a:ext cx="7254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85621" y="3430174"/>
            <a:ext cx="44201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78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xit" presetSubtype="2" fill="hold" nodeType="withEffect">
                                  <p:stCondLst>
                                    <p:cond delay="0"/>
                                  </p:stCondLst>
                                  <p:childTnLst>
                                    <p:animEffect transition="out" filter="wipe(right)">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Implementations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Item Selector</a:t>
            </a:r>
            <a:endParaRPr lang="en-US" sz="2000" dirty="0">
              <a:solidFill>
                <a:srgbClr val="535353"/>
              </a:solidFill>
              <a:latin typeface="Helvetica"/>
              <a:cs typeface="Helvetica"/>
            </a:endParaRPr>
          </a:p>
        </p:txBody>
      </p:sp>
      <p:sp>
        <p:nvSpPr>
          <p:cNvPr id="5" name="Subtitle 2"/>
          <p:cNvSpPr txBox="1">
            <a:spLocks/>
          </p:cNvSpPr>
          <p:nvPr/>
        </p:nvSpPr>
        <p:spPr>
          <a:xfrm>
            <a:off x="493060" y="1805554"/>
            <a:ext cx="6969374" cy="151883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a:t>This pricing model will add a product to an order based on the customer's existing purchases. However, the selector doesn't just look at a single Product. It looks at the quantity of purchases across an entire Category. Depending on how many products of that Category exist in an order, a specified product will be automatically added.</a:t>
            </a:r>
          </a:p>
          <a:p>
            <a:pPr marL="171450" indent="-171450" algn="l">
              <a:buFont typeface="Arial" pitchFamily="34" charset="0"/>
              <a:buChar char="•"/>
            </a:pPr>
            <a:r>
              <a:rPr lang="en-US" sz="1200" dirty="0" smtClean="0"/>
              <a:t>Class</a:t>
            </a:r>
            <a:r>
              <a:rPr lang="en-US" sz="1200" dirty="0"/>
              <a:t>: ItemSelectorStrategy.java</a:t>
            </a:r>
            <a:endParaRPr lang="en-US" sz="1200" dirty="0" smtClean="0"/>
          </a:p>
          <a:p>
            <a:pPr marL="171450" indent="-171450" algn="l">
              <a:buFont typeface="Arial" pitchFamily="34" charset="0"/>
              <a:buChar char="•"/>
            </a:pPr>
            <a:endParaRPr lang="en-US" sz="1200" dirty="0" smtClean="0"/>
          </a:p>
          <a:p>
            <a:pPr marL="171450" indent="-171450" algn="l">
              <a:buFont typeface="Arial" pitchFamily="34" charset="0"/>
              <a:buChar char="•"/>
            </a:pPr>
            <a:endParaRPr lang="en-US" sz="1200" dirty="0"/>
          </a:p>
        </p:txBody>
      </p:sp>
      <p:sp>
        <p:nvSpPr>
          <p:cNvPr id="6" name="Rectangle 5"/>
          <p:cNvSpPr/>
          <p:nvPr/>
        </p:nvSpPr>
        <p:spPr>
          <a:xfrm>
            <a:off x="2247626" y="4710894"/>
            <a:ext cx="494032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Example</a:t>
            </a:r>
          </a:p>
        </p:txBody>
      </p:sp>
      <p:sp>
        <p:nvSpPr>
          <p:cNvPr id="7" name="Rectangle 6"/>
          <p:cNvSpPr/>
          <p:nvPr/>
        </p:nvSpPr>
        <p:spPr>
          <a:xfrm>
            <a:off x="2818423" y="3355494"/>
            <a:ext cx="3798732"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CODE</a:t>
            </a:r>
          </a:p>
        </p:txBody>
      </p:sp>
    </p:spTree>
    <p:extLst>
      <p:ext uri="{BB962C8B-B14F-4D97-AF65-F5344CB8AC3E}">
        <p14:creationId xmlns:p14="http://schemas.microsoft.com/office/powerpoint/2010/main" val="128446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plus(in)">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plus(in)">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Agenda</a:t>
            </a:r>
            <a:endParaRPr lang="en-US" sz="3200" spc="-60" dirty="0">
              <a:solidFill>
                <a:srgbClr val="4F65C4"/>
              </a:solidFill>
              <a:latin typeface="Helvetica"/>
              <a:cs typeface="Helvetica"/>
            </a:endParaRPr>
          </a:p>
        </p:txBody>
      </p:sp>
      <p:sp>
        <p:nvSpPr>
          <p:cNvPr id="5" name="Subtitle 2"/>
          <p:cNvSpPr txBox="1">
            <a:spLocks/>
          </p:cNvSpPr>
          <p:nvPr/>
        </p:nvSpPr>
        <p:spPr>
          <a:xfrm>
            <a:off x="493060" y="1594681"/>
            <a:ext cx="6006800" cy="3152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000" dirty="0" smtClean="0"/>
              <a:t>Pricing Models Basics</a:t>
            </a:r>
            <a:endParaRPr lang="en-US" sz="1000" dirty="0"/>
          </a:p>
          <a:p>
            <a:pPr marL="171450" indent="-171450" algn="l">
              <a:buFont typeface="Arial" pitchFamily="34" charset="0"/>
              <a:buChar char="•"/>
            </a:pPr>
            <a:r>
              <a:rPr lang="en-US" sz="1000" dirty="0" smtClean="0"/>
              <a:t>Implementations</a:t>
            </a:r>
          </a:p>
          <a:p>
            <a:pPr marL="628650" lvl="1" indent="-171450" algn="l">
              <a:buFont typeface="Arial" pitchFamily="34" charset="0"/>
              <a:buChar char="•"/>
            </a:pPr>
            <a:r>
              <a:rPr lang="en-US" sz="1000" dirty="0" smtClean="0"/>
              <a:t>Flat</a:t>
            </a:r>
          </a:p>
          <a:p>
            <a:pPr marL="628650" lvl="1" indent="-171450" algn="l">
              <a:buFont typeface="Arial" pitchFamily="34" charset="0"/>
              <a:buChar char="•"/>
            </a:pPr>
            <a:r>
              <a:rPr lang="en-US" sz="1000" dirty="0" smtClean="0"/>
              <a:t>Metered</a:t>
            </a:r>
          </a:p>
          <a:p>
            <a:pPr marL="628650" lvl="1" indent="-171450" algn="l">
              <a:buFont typeface="Arial" pitchFamily="34" charset="0"/>
              <a:buChar char="•"/>
            </a:pPr>
            <a:r>
              <a:rPr lang="en-US" sz="1000" dirty="0" smtClean="0"/>
              <a:t>Graduated</a:t>
            </a:r>
          </a:p>
          <a:p>
            <a:pPr marL="628650" lvl="1" indent="-171450" algn="l">
              <a:buFont typeface="Arial" pitchFamily="34" charset="0"/>
              <a:buChar char="•"/>
            </a:pPr>
            <a:r>
              <a:rPr lang="en-US" sz="1000" dirty="0" smtClean="0"/>
              <a:t>Graduated Cap</a:t>
            </a:r>
          </a:p>
          <a:p>
            <a:pPr marL="628650" lvl="1" indent="-171450" algn="l">
              <a:buFont typeface="Arial" pitchFamily="34" charset="0"/>
              <a:buChar char="•"/>
            </a:pPr>
            <a:r>
              <a:rPr lang="en-US" sz="1000" dirty="0" smtClean="0"/>
              <a:t>Time of Day</a:t>
            </a:r>
          </a:p>
          <a:p>
            <a:pPr marL="628650" lvl="1" indent="-171450" algn="l">
              <a:buFont typeface="Arial" pitchFamily="34" charset="0"/>
              <a:buChar char="•"/>
            </a:pPr>
            <a:r>
              <a:rPr lang="en-US" sz="1000" dirty="0" smtClean="0"/>
              <a:t>Tiered</a:t>
            </a:r>
          </a:p>
          <a:p>
            <a:pPr marL="628650" lvl="1" indent="-171450" algn="l">
              <a:buFont typeface="Arial" pitchFamily="34" charset="0"/>
              <a:buChar char="•"/>
            </a:pPr>
            <a:r>
              <a:rPr lang="en-US" sz="1000" dirty="0" smtClean="0"/>
              <a:t>Volume</a:t>
            </a:r>
          </a:p>
          <a:p>
            <a:pPr marL="628650" lvl="1" indent="-171450" algn="l">
              <a:buFont typeface="Arial" pitchFamily="34" charset="0"/>
              <a:buChar char="•"/>
            </a:pPr>
            <a:r>
              <a:rPr lang="en-US" sz="1000" dirty="0" smtClean="0"/>
              <a:t>Pooled</a:t>
            </a:r>
          </a:p>
          <a:p>
            <a:pPr marL="628650" lvl="1" indent="-171450" algn="l">
              <a:buFont typeface="Arial" pitchFamily="34" charset="0"/>
              <a:buChar char="•"/>
            </a:pPr>
            <a:r>
              <a:rPr lang="en-US" sz="1000" dirty="0" smtClean="0"/>
              <a:t>Item Selector</a:t>
            </a:r>
          </a:p>
          <a:p>
            <a:pPr marL="628650" lvl="1" indent="-171450" algn="l">
              <a:buFont typeface="Arial" pitchFamily="34" charset="0"/>
              <a:buChar char="•"/>
            </a:pPr>
            <a:r>
              <a:rPr lang="en-US" sz="1000" dirty="0" smtClean="0"/>
              <a:t>Item Percentage Selector</a:t>
            </a:r>
          </a:p>
          <a:p>
            <a:pPr marL="628650" lvl="1" indent="-171450" algn="l">
              <a:buFont typeface="Arial" pitchFamily="34" charset="0"/>
              <a:buChar char="•"/>
            </a:pPr>
            <a:r>
              <a:rPr lang="en-US" sz="1000" dirty="0" smtClean="0"/>
              <a:t>Quantity Add-on</a:t>
            </a:r>
          </a:p>
          <a:p>
            <a:pPr marL="628650" lvl="1" indent="-171450" algn="l">
              <a:buFont typeface="Arial" pitchFamily="34" charset="0"/>
              <a:buChar char="•"/>
            </a:pPr>
            <a:r>
              <a:rPr lang="en-US" sz="1000" dirty="0" smtClean="0"/>
              <a:t>Rate Card</a:t>
            </a:r>
          </a:p>
        </p:txBody>
      </p:sp>
      <p:cxnSp>
        <p:nvCxnSpPr>
          <p:cNvPr id="8" name="Straight Connector 7"/>
          <p:cNvCxnSpPr/>
          <p:nvPr/>
        </p:nvCxnSpPr>
        <p:spPr>
          <a:xfrm>
            <a:off x="1185621" y="3808167"/>
            <a:ext cx="134726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85621" y="3613054"/>
            <a:ext cx="743763"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30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xit" presetSubtype="2" fill="hold" nodeType="withEffect">
                                  <p:stCondLst>
                                    <p:cond delay="0"/>
                                  </p:stCondLst>
                                  <p:childTnLst>
                                    <p:animEffect transition="out" filter="wipe(right)">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Implementations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Item Percentage Selector</a:t>
            </a:r>
            <a:endParaRPr lang="en-US" sz="2000" dirty="0">
              <a:solidFill>
                <a:srgbClr val="535353"/>
              </a:solidFill>
              <a:latin typeface="Helvetica"/>
              <a:cs typeface="Helvetica"/>
            </a:endParaRPr>
          </a:p>
        </p:txBody>
      </p:sp>
      <p:sp>
        <p:nvSpPr>
          <p:cNvPr id="5" name="Subtitle 2"/>
          <p:cNvSpPr txBox="1">
            <a:spLocks/>
          </p:cNvSpPr>
          <p:nvPr/>
        </p:nvSpPr>
        <p:spPr>
          <a:xfrm>
            <a:off x="493060" y="1805554"/>
            <a:ext cx="6969374" cy="151883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a:t>The Item Percentage Selector is very similar to the Item Selector in that the pricing model will add a quantity of a product based on the customer's existing purchase. However, the difference is, this pricing model uses a percentage instead of a quantity. This percentage is determined by comparing purchases of products from one Category to purchases of Products from another Category</a:t>
            </a:r>
            <a:r>
              <a:rPr lang="en-US" sz="1200" dirty="0" smtClean="0"/>
              <a:t>.</a:t>
            </a:r>
          </a:p>
          <a:p>
            <a:pPr marL="171450" indent="-171450" algn="l">
              <a:buFont typeface="Arial" pitchFamily="34" charset="0"/>
              <a:buChar char="•"/>
            </a:pPr>
            <a:r>
              <a:rPr lang="en-US" sz="1200" dirty="0" smtClean="0"/>
              <a:t>Class</a:t>
            </a:r>
            <a:r>
              <a:rPr lang="en-US" sz="1200" dirty="0"/>
              <a:t>: ItemPercentageSelectorStrategy.java</a:t>
            </a:r>
            <a:endParaRPr lang="en-US" sz="1200" dirty="0" smtClean="0"/>
          </a:p>
          <a:p>
            <a:pPr marL="171450" indent="-171450" algn="l">
              <a:buFont typeface="Arial" pitchFamily="34" charset="0"/>
              <a:buChar char="•"/>
            </a:pPr>
            <a:endParaRPr lang="en-US" sz="1200" dirty="0" smtClean="0"/>
          </a:p>
          <a:p>
            <a:pPr marL="171450" indent="-171450" algn="l">
              <a:buFont typeface="Arial" pitchFamily="34" charset="0"/>
              <a:buChar char="•"/>
            </a:pPr>
            <a:endParaRPr lang="en-US" sz="1200" dirty="0"/>
          </a:p>
        </p:txBody>
      </p:sp>
      <p:sp>
        <p:nvSpPr>
          <p:cNvPr id="6" name="Rectangle 5"/>
          <p:cNvSpPr/>
          <p:nvPr/>
        </p:nvSpPr>
        <p:spPr>
          <a:xfrm>
            <a:off x="2247626" y="4710894"/>
            <a:ext cx="494032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Example</a:t>
            </a:r>
          </a:p>
        </p:txBody>
      </p:sp>
      <p:sp>
        <p:nvSpPr>
          <p:cNvPr id="7" name="Rectangle 6"/>
          <p:cNvSpPr/>
          <p:nvPr/>
        </p:nvSpPr>
        <p:spPr>
          <a:xfrm>
            <a:off x="2818423" y="3355494"/>
            <a:ext cx="3798732"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CODE</a:t>
            </a:r>
          </a:p>
        </p:txBody>
      </p:sp>
    </p:spTree>
    <p:extLst>
      <p:ext uri="{BB962C8B-B14F-4D97-AF65-F5344CB8AC3E}">
        <p14:creationId xmlns:p14="http://schemas.microsoft.com/office/powerpoint/2010/main" val="137623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plus(in)">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plus(in)">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Agenda</a:t>
            </a:r>
            <a:endParaRPr lang="en-US" sz="3200" spc="-60" dirty="0">
              <a:solidFill>
                <a:srgbClr val="4F65C4"/>
              </a:solidFill>
              <a:latin typeface="Helvetica"/>
              <a:cs typeface="Helvetica"/>
            </a:endParaRPr>
          </a:p>
        </p:txBody>
      </p:sp>
      <p:sp>
        <p:nvSpPr>
          <p:cNvPr id="5" name="Subtitle 2"/>
          <p:cNvSpPr txBox="1">
            <a:spLocks/>
          </p:cNvSpPr>
          <p:nvPr/>
        </p:nvSpPr>
        <p:spPr>
          <a:xfrm>
            <a:off x="493060" y="1594681"/>
            <a:ext cx="6006800" cy="3152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000" dirty="0" smtClean="0"/>
              <a:t>Pricing Models Basics</a:t>
            </a:r>
            <a:endParaRPr lang="en-US" sz="1000" dirty="0"/>
          </a:p>
          <a:p>
            <a:pPr marL="171450" indent="-171450" algn="l">
              <a:buFont typeface="Arial" pitchFamily="34" charset="0"/>
              <a:buChar char="•"/>
            </a:pPr>
            <a:r>
              <a:rPr lang="en-US" sz="1000" dirty="0" smtClean="0"/>
              <a:t>Implementations</a:t>
            </a:r>
          </a:p>
          <a:p>
            <a:pPr marL="628650" lvl="1" indent="-171450" algn="l">
              <a:buFont typeface="Arial" pitchFamily="34" charset="0"/>
              <a:buChar char="•"/>
            </a:pPr>
            <a:r>
              <a:rPr lang="en-US" sz="1000" dirty="0" smtClean="0"/>
              <a:t>Flat</a:t>
            </a:r>
          </a:p>
          <a:p>
            <a:pPr marL="628650" lvl="1" indent="-171450" algn="l">
              <a:buFont typeface="Arial" pitchFamily="34" charset="0"/>
              <a:buChar char="•"/>
            </a:pPr>
            <a:r>
              <a:rPr lang="en-US" sz="1000" dirty="0" smtClean="0"/>
              <a:t>Metered</a:t>
            </a:r>
          </a:p>
          <a:p>
            <a:pPr marL="628650" lvl="1" indent="-171450" algn="l">
              <a:buFont typeface="Arial" pitchFamily="34" charset="0"/>
              <a:buChar char="•"/>
            </a:pPr>
            <a:r>
              <a:rPr lang="en-US" sz="1000" dirty="0" smtClean="0"/>
              <a:t>Graduated</a:t>
            </a:r>
          </a:p>
          <a:p>
            <a:pPr marL="628650" lvl="1" indent="-171450" algn="l">
              <a:buFont typeface="Arial" pitchFamily="34" charset="0"/>
              <a:buChar char="•"/>
            </a:pPr>
            <a:r>
              <a:rPr lang="en-US" sz="1000" dirty="0" smtClean="0"/>
              <a:t>Graduated Cap</a:t>
            </a:r>
          </a:p>
          <a:p>
            <a:pPr marL="628650" lvl="1" indent="-171450" algn="l">
              <a:buFont typeface="Arial" pitchFamily="34" charset="0"/>
              <a:buChar char="•"/>
            </a:pPr>
            <a:r>
              <a:rPr lang="en-US" sz="1000" dirty="0" smtClean="0"/>
              <a:t>Time of Day</a:t>
            </a:r>
          </a:p>
          <a:p>
            <a:pPr marL="628650" lvl="1" indent="-171450" algn="l">
              <a:buFont typeface="Arial" pitchFamily="34" charset="0"/>
              <a:buChar char="•"/>
            </a:pPr>
            <a:r>
              <a:rPr lang="en-US" sz="1000" dirty="0" smtClean="0"/>
              <a:t>Tiered</a:t>
            </a:r>
          </a:p>
          <a:p>
            <a:pPr marL="628650" lvl="1" indent="-171450" algn="l">
              <a:buFont typeface="Arial" pitchFamily="34" charset="0"/>
              <a:buChar char="•"/>
            </a:pPr>
            <a:r>
              <a:rPr lang="en-US" sz="1000" dirty="0" smtClean="0"/>
              <a:t>Volume</a:t>
            </a:r>
          </a:p>
          <a:p>
            <a:pPr marL="628650" lvl="1" indent="-171450" algn="l">
              <a:buFont typeface="Arial" pitchFamily="34" charset="0"/>
              <a:buChar char="•"/>
            </a:pPr>
            <a:r>
              <a:rPr lang="en-US" sz="1000" dirty="0" smtClean="0"/>
              <a:t>Pooled</a:t>
            </a:r>
          </a:p>
          <a:p>
            <a:pPr marL="628650" lvl="1" indent="-171450" algn="l">
              <a:buFont typeface="Arial" pitchFamily="34" charset="0"/>
              <a:buChar char="•"/>
            </a:pPr>
            <a:r>
              <a:rPr lang="en-US" sz="1000" dirty="0" smtClean="0"/>
              <a:t>Item Selector</a:t>
            </a:r>
          </a:p>
          <a:p>
            <a:pPr marL="628650" lvl="1" indent="-171450" algn="l">
              <a:buFont typeface="Arial" pitchFamily="34" charset="0"/>
              <a:buChar char="•"/>
            </a:pPr>
            <a:r>
              <a:rPr lang="en-US" sz="1000" dirty="0" smtClean="0"/>
              <a:t>Item Percentage Selector</a:t>
            </a:r>
          </a:p>
          <a:p>
            <a:pPr marL="628650" lvl="1" indent="-171450" algn="l">
              <a:buFont typeface="Arial" pitchFamily="34" charset="0"/>
              <a:buChar char="•"/>
            </a:pPr>
            <a:r>
              <a:rPr lang="en-US" sz="1000" dirty="0" smtClean="0"/>
              <a:t>Quantity Add-on</a:t>
            </a:r>
          </a:p>
          <a:p>
            <a:pPr marL="628650" lvl="1" indent="-171450" algn="l">
              <a:buFont typeface="Arial" pitchFamily="34" charset="0"/>
              <a:buChar char="•"/>
            </a:pPr>
            <a:r>
              <a:rPr lang="en-US" sz="1000" dirty="0" smtClean="0"/>
              <a:t>Rate Card</a:t>
            </a:r>
          </a:p>
        </p:txBody>
      </p:sp>
      <p:cxnSp>
        <p:nvCxnSpPr>
          <p:cNvPr id="8" name="Straight Connector 7"/>
          <p:cNvCxnSpPr/>
          <p:nvPr/>
        </p:nvCxnSpPr>
        <p:spPr>
          <a:xfrm>
            <a:off x="1185621" y="3991047"/>
            <a:ext cx="89006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85621" y="3795934"/>
            <a:ext cx="134726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77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xit" presetSubtype="2" fill="hold" nodeType="withEffect">
                                  <p:stCondLst>
                                    <p:cond delay="0"/>
                                  </p:stCondLst>
                                  <p:childTnLst>
                                    <p:animEffect transition="out" filter="wipe(right)">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Implementations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Quantity Add-on</a:t>
            </a:r>
            <a:endParaRPr lang="en-US" sz="2000" dirty="0">
              <a:solidFill>
                <a:srgbClr val="535353"/>
              </a:solidFill>
              <a:latin typeface="Helvetica"/>
              <a:cs typeface="Helvetica"/>
            </a:endParaRPr>
          </a:p>
        </p:txBody>
      </p:sp>
      <p:sp>
        <p:nvSpPr>
          <p:cNvPr id="5" name="Subtitle 2"/>
          <p:cNvSpPr txBox="1">
            <a:spLocks/>
          </p:cNvSpPr>
          <p:nvPr/>
        </p:nvSpPr>
        <p:spPr>
          <a:xfrm>
            <a:off x="493060" y="1805554"/>
            <a:ext cx="6969374" cy="151883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a:t>This pricing model allows you to </a:t>
            </a:r>
            <a:r>
              <a:rPr lang="en-US" sz="1200" dirty="0" smtClean="0"/>
              <a:t>increase </a:t>
            </a:r>
            <a:r>
              <a:rPr lang="en-US" sz="1200" dirty="0"/>
              <a:t>the number of “Included Quantity” of a typical Graduated Product based on the purchases of other Products. By using the Quantity </a:t>
            </a:r>
            <a:r>
              <a:rPr lang="en-US" sz="1200" dirty="0" smtClean="0"/>
              <a:t>Add-on </a:t>
            </a:r>
            <a:r>
              <a:rPr lang="en-US" sz="1200" dirty="0"/>
              <a:t>model, you have the ability to build a larger chain, or bundle of Products, one that includes additional products which will adjust the how much gets included for free of the Quantity </a:t>
            </a:r>
            <a:r>
              <a:rPr lang="en-US" sz="1200" dirty="0" smtClean="0"/>
              <a:t>Add-on </a:t>
            </a:r>
            <a:r>
              <a:rPr lang="en-US" sz="1200" dirty="0"/>
              <a:t>Product in a Purchase Order</a:t>
            </a:r>
            <a:r>
              <a:rPr lang="en-US" sz="1200" dirty="0" smtClean="0"/>
              <a:t>.</a:t>
            </a:r>
          </a:p>
          <a:p>
            <a:pPr marL="171450" indent="-171450" algn="l">
              <a:buFont typeface="Arial" pitchFamily="34" charset="0"/>
              <a:buChar char="•"/>
            </a:pPr>
            <a:r>
              <a:rPr lang="en-US" sz="1200" dirty="0" smtClean="0"/>
              <a:t>Class</a:t>
            </a:r>
            <a:r>
              <a:rPr lang="en-US" sz="1200" dirty="0"/>
              <a:t>: QuantityAddonPricingStrategy.java</a:t>
            </a:r>
            <a:endParaRPr lang="en-US" sz="1200" dirty="0" smtClean="0"/>
          </a:p>
          <a:p>
            <a:pPr marL="171450" indent="-171450" algn="l">
              <a:buFont typeface="Arial" pitchFamily="34" charset="0"/>
              <a:buChar char="•"/>
            </a:pPr>
            <a:endParaRPr lang="en-US" sz="1200" dirty="0" smtClean="0"/>
          </a:p>
          <a:p>
            <a:pPr marL="171450" indent="-171450" algn="l">
              <a:buFont typeface="Arial" pitchFamily="34" charset="0"/>
              <a:buChar char="•"/>
            </a:pPr>
            <a:endParaRPr lang="en-US" sz="1200" dirty="0"/>
          </a:p>
        </p:txBody>
      </p:sp>
      <p:sp>
        <p:nvSpPr>
          <p:cNvPr id="6" name="Rectangle 5"/>
          <p:cNvSpPr/>
          <p:nvPr/>
        </p:nvSpPr>
        <p:spPr>
          <a:xfrm>
            <a:off x="2247626" y="4710894"/>
            <a:ext cx="494032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Example</a:t>
            </a:r>
          </a:p>
        </p:txBody>
      </p:sp>
      <p:sp>
        <p:nvSpPr>
          <p:cNvPr id="7" name="Rectangle 6"/>
          <p:cNvSpPr/>
          <p:nvPr/>
        </p:nvSpPr>
        <p:spPr>
          <a:xfrm>
            <a:off x="2818423" y="3355494"/>
            <a:ext cx="3798732"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CODE</a:t>
            </a:r>
          </a:p>
        </p:txBody>
      </p:sp>
    </p:spTree>
    <p:extLst>
      <p:ext uri="{BB962C8B-B14F-4D97-AF65-F5344CB8AC3E}">
        <p14:creationId xmlns:p14="http://schemas.microsoft.com/office/powerpoint/2010/main" val="405986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plus(in)">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plus(in)">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Agenda</a:t>
            </a:r>
            <a:endParaRPr lang="en-US" sz="3200" spc="-60" dirty="0">
              <a:solidFill>
                <a:srgbClr val="4F65C4"/>
              </a:solidFill>
              <a:latin typeface="Helvetica"/>
              <a:cs typeface="Helvetica"/>
            </a:endParaRPr>
          </a:p>
        </p:txBody>
      </p:sp>
      <p:sp>
        <p:nvSpPr>
          <p:cNvPr id="5" name="Subtitle 2"/>
          <p:cNvSpPr txBox="1">
            <a:spLocks/>
          </p:cNvSpPr>
          <p:nvPr/>
        </p:nvSpPr>
        <p:spPr>
          <a:xfrm>
            <a:off x="493060" y="1594681"/>
            <a:ext cx="6006800" cy="3152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000" dirty="0" smtClean="0"/>
              <a:t>Pricing Models Basics</a:t>
            </a:r>
            <a:endParaRPr lang="en-US" sz="1000" dirty="0"/>
          </a:p>
          <a:p>
            <a:pPr marL="171450" indent="-171450" algn="l">
              <a:buFont typeface="Arial" pitchFamily="34" charset="0"/>
              <a:buChar char="•"/>
            </a:pPr>
            <a:r>
              <a:rPr lang="en-US" sz="1000" dirty="0" smtClean="0"/>
              <a:t>Implementations</a:t>
            </a:r>
          </a:p>
          <a:p>
            <a:pPr marL="628650" lvl="1" indent="-171450" algn="l">
              <a:buFont typeface="Arial" pitchFamily="34" charset="0"/>
              <a:buChar char="•"/>
            </a:pPr>
            <a:r>
              <a:rPr lang="en-US" sz="1000" dirty="0" smtClean="0"/>
              <a:t>Flat</a:t>
            </a:r>
          </a:p>
          <a:p>
            <a:pPr marL="628650" lvl="1" indent="-171450" algn="l">
              <a:buFont typeface="Arial" pitchFamily="34" charset="0"/>
              <a:buChar char="•"/>
            </a:pPr>
            <a:r>
              <a:rPr lang="en-US" sz="1000" dirty="0" smtClean="0"/>
              <a:t>Metered</a:t>
            </a:r>
          </a:p>
          <a:p>
            <a:pPr marL="628650" lvl="1" indent="-171450" algn="l">
              <a:buFont typeface="Arial" pitchFamily="34" charset="0"/>
              <a:buChar char="•"/>
            </a:pPr>
            <a:r>
              <a:rPr lang="en-US" sz="1000" dirty="0" smtClean="0"/>
              <a:t>Graduated</a:t>
            </a:r>
          </a:p>
          <a:p>
            <a:pPr marL="628650" lvl="1" indent="-171450" algn="l">
              <a:buFont typeface="Arial" pitchFamily="34" charset="0"/>
              <a:buChar char="•"/>
            </a:pPr>
            <a:r>
              <a:rPr lang="en-US" sz="1000" dirty="0" smtClean="0"/>
              <a:t>Graduated Cap</a:t>
            </a:r>
          </a:p>
          <a:p>
            <a:pPr marL="628650" lvl="1" indent="-171450" algn="l">
              <a:buFont typeface="Arial" pitchFamily="34" charset="0"/>
              <a:buChar char="•"/>
            </a:pPr>
            <a:r>
              <a:rPr lang="en-US" sz="1000" dirty="0" smtClean="0"/>
              <a:t>Time of Day</a:t>
            </a:r>
          </a:p>
          <a:p>
            <a:pPr marL="628650" lvl="1" indent="-171450" algn="l">
              <a:buFont typeface="Arial" pitchFamily="34" charset="0"/>
              <a:buChar char="•"/>
            </a:pPr>
            <a:r>
              <a:rPr lang="en-US" sz="1000" dirty="0" smtClean="0"/>
              <a:t>Tiered</a:t>
            </a:r>
          </a:p>
          <a:p>
            <a:pPr marL="628650" lvl="1" indent="-171450" algn="l">
              <a:buFont typeface="Arial" pitchFamily="34" charset="0"/>
              <a:buChar char="•"/>
            </a:pPr>
            <a:r>
              <a:rPr lang="en-US" sz="1000" dirty="0" smtClean="0"/>
              <a:t>Volume</a:t>
            </a:r>
          </a:p>
          <a:p>
            <a:pPr marL="628650" lvl="1" indent="-171450" algn="l">
              <a:buFont typeface="Arial" pitchFamily="34" charset="0"/>
              <a:buChar char="•"/>
            </a:pPr>
            <a:r>
              <a:rPr lang="en-US" sz="1000" dirty="0" smtClean="0"/>
              <a:t>Pooled</a:t>
            </a:r>
          </a:p>
          <a:p>
            <a:pPr marL="628650" lvl="1" indent="-171450" algn="l">
              <a:buFont typeface="Arial" pitchFamily="34" charset="0"/>
              <a:buChar char="•"/>
            </a:pPr>
            <a:r>
              <a:rPr lang="en-US" sz="1000" dirty="0" smtClean="0"/>
              <a:t>Item Selector</a:t>
            </a:r>
          </a:p>
          <a:p>
            <a:pPr marL="628650" lvl="1" indent="-171450" algn="l">
              <a:buFont typeface="Arial" pitchFamily="34" charset="0"/>
              <a:buChar char="•"/>
            </a:pPr>
            <a:r>
              <a:rPr lang="en-US" sz="1000" dirty="0" smtClean="0"/>
              <a:t>Item Percentage Selector</a:t>
            </a:r>
          </a:p>
          <a:p>
            <a:pPr marL="628650" lvl="1" indent="-171450" algn="l">
              <a:buFont typeface="Arial" pitchFamily="34" charset="0"/>
              <a:buChar char="•"/>
            </a:pPr>
            <a:r>
              <a:rPr lang="en-US" sz="1000" dirty="0" smtClean="0"/>
              <a:t>Quantity Add-on</a:t>
            </a:r>
          </a:p>
          <a:p>
            <a:pPr marL="628650" lvl="1" indent="-171450" algn="l">
              <a:buFont typeface="Arial" pitchFamily="34" charset="0"/>
              <a:buChar char="•"/>
            </a:pPr>
            <a:r>
              <a:rPr lang="en-US" sz="1000" dirty="0" smtClean="0"/>
              <a:t>Rate Card</a:t>
            </a:r>
          </a:p>
        </p:txBody>
      </p:sp>
      <p:cxnSp>
        <p:nvCxnSpPr>
          <p:cNvPr id="8" name="Straight Connector 7"/>
          <p:cNvCxnSpPr/>
          <p:nvPr/>
        </p:nvCxnSpPr>
        <p:spPr>
          <a:xfrm>
            <a:off x="1185621" y="4164783"/>
            <a:ext cx="57002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85621" y="3978814"/>
            <a:ext cx="89006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88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xit" presetSubtype="2" fill="hold" nodeType="withEffect">
                                  <p:stCondLst>
                                    <p:cond delay="0"/>
                                  </p:stCondLst>
                                  <p:childTnLst>
                                    <p:animEffect transition="out" filter="wipe(right)">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Implementations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Rate Card</a:t>
            </a:r>
            <a:endParaRPr lang="en-US" sz="2000" dirty="0">
              <a:solidFill>
                <a:srgbClr val="535353"/>
              </a:solidFill>
              <a:latin typeface="Helvetica"/>
              <a:cs typeface="Helvetica"/>
            </a:endParaRPr>
          </a:p>
        </p:txBody>
      </p:sp>
      <p:sp>
        <p:nvSpPr>
          <p:cNvPr id="5" name="Subtitle 2"/>
          <p:cNvSpPr txBox="1">
            <a:spLocks/>
          </p:cNvSpPr>
          <p:nvPr/>
        </p:nvSpPr>
        <p:spPr>
          <a:xfrm>
            <a:off x="493060" y="1805554"/>
            <a:ext cx="6969374" cy="262014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a:t>Rate Cards are a popular pricing model for determining the metered rate of a product based on information collected through mediation. </a:t>
            </a:r>
          </a:p>
          <a:p>
            <a:pPr marL="171450" indent="-171450" algn="l">
              <a:buFont typeface="Arial" pitchFamily="34" charset="0"/>
              <a:buChar char="•"/>
            </a:pPr>
            <a:r>
              <a:rPr lang="en-US" sz="1200" dirty="0"/>
              <a:t>Rate Cards are tables that contain various prices and descriptions for different products. A common type of rate card is one that is used by phone companies to indicate the prices for different locations for phone calls. </a:t>
            </a:r>
            <a:endParaRPr lang="en-US" sz="1200" dirty="0" smtClean="0"/>
          </a:p>
          <a:p>
            <a:pPr marL="171450" indent="-171450" algn="l">
              <a:buFont typeface="Arial" pitchFamily="34" charset="0"/>
              <a:buChar char="•"/>
            </a:pPr>
            <a:r>
              <a:rPr lang="en-US" sz="1200" dirty="0" smtClean="0"/>
              <a:t>Class</a:t>
            </a:r>
            <a:r>
              <a:rPr lang="en-US" sz="1200" dirty="0"/>
              <a:t>: RateCardPricingStrategy.java</a:t>
            </a:r>
            <a:endParaRPr lang="en-US" sz="1200" dirty="0" smtClean="0"/>
          </a:p>
          <a:p>
            <a:pPr marL="171450" indent="-171450" algn="l">
              <a:buFont typeface="Arial" pitchFamily="34" charset="0"/>
              <a:buChar char="•"/>
            </a:pPr>
            <a:endParaRPr lang="en-US" sz="1200" dirty="0" smtClean="0"/>
          </a:p>
          <a:p>
            <a:pPr marL="171450" indent="-171450" algn="l">
              <a:buFont typeface="Arial" pitchFamily="34" charset="0"/>
              <a:buChar char="•"/>
            </a:pPr>
            <a:endParaRPr lang="en-US" sz="1200" dirty="0"/>
          </a:p>
        </p:txBody>
      </p:sp>
      <p:sp>
        <p:nvSpPr>
          <p:cNvPr id="6" name="Rectangle 5"/>
          <p:cNvSpPr/>
          <p:nvPr/>
        </p:nvSpPr>
        <p:spPr>
          <a:xfrm>
            <a:off x="2247626" y="4710894"/>
            <a:ext cx="494032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Example</a:t>
            </a:r>
          </a:p>
        </p:txBody>
      </p:sp>
      <p:sp>
        <p:nvSpPr>
          <p:cNvPr id="7" name="Rectangle 6"/>
          <p:cNvSpPr/>
          <p:nvPr/>
        </p:nvSpPr>
        <p:spPr>
          <a:xfrm>
            <a:off x="2818423" y="3355494"/>
            <a:ext cx="3798732"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CODE</a:t>
            </a:r>
          </a:p>
        </p:txBody>
      </p:sp>
    </p:spTree>
    <p:extLst>
      <p:ext uri="{BB962C8B-B14F-4D97-AF65-F5344CB8AC3E}">
        <p14:creationId xmlns:p14="http://schemas.microsoft.com/office/powerpoint/2010/main" val="148696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plus(in)">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plus(in)">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027" name="Picture 3" descr="C:\Users\jmvidal\AppData\Local\Microsoft\Windows\Temporary Internet Files\Content.IE5\P2EUJF04\MM900282747[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050380" y="784522"/>
            <a:ext cx="1401494" cy="14014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mvidal\AppData\Local\Microsoft\Windows\Temporary Internet Files\Content.IE5\SUGZFXOX\MC900078622[1].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0410" y="862595"/>
            <a:ext cx="1230355" cy="264684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jmvidal\AppData\Local\Microsoft\Windows\Temporary Internet Files\Content.IE5\0VZH8L7A\MC900078711[1].w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3462" y="2625039"/>
            <a:ext cx="1201926" cy="29142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jmvidal\AppData\Local\Microsoft\Windows\Temporary Internet Files\Content.IE5\98ZFNT1Q\MC900384172[1].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206" y="3894594"/>
            <a:ext cx="1538287" cy="18256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jmvidal\AppData\Local\Microsoft\Windows\Temporary Internet Files\Content.IE5\P2EUJF04\MC900304311[1].wm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2622" y="2495213"/>
            <a:ext cx="106997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jmvidal\AppData\Local\Microsoft\Windows\Temporary Internet Files\Content.IE5\SUGZFXOX\MC900441902[1].wm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1072" y="698163"/>
            <a:ext cx="1520825" cy="179705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jmvidal\AppData\Local\Microsoft\Windows\Temporary Internet Files\Content.IE5\0VZH8L7A\MC900441930[1].wm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0410" y="4020599"/>
            <a:ext cx="1978025" cy="190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11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 calcmode="lin" valueType="num">
                                      <p:cBhvr>
                                        <p:cTn id="7" dur="1000" fill="hold"/>
                                        <p:tgtEl>
                                          <p:spTgt spid="1032"/>
                                        </p:tgtEl>
                                        <p:attrNameLst>
                                          <p:attrName>ppt_w</p:attrName>
                                        </p:attrNameLst>
                                      </p:cBhvr>
                                      <p:tavLst>
                                        <p:tav tm="0">
                                          <p:val>
                                            <p:fltVal val="0"/>
                                          </p:val>
                                        </p:tav>
                                        <p:tav tm="100000">
                                          <p:val>
                                            <p:strVal val="#ppt_w"/>
                                          </p:val>
                                        </p:tav>
                                      </p:tavLst>
                                    </p:anim>
                                    <p:anim calcmode="lin" valueType="num">
                                      <p:cBhvr>
                                        <p:cTn id="8" dur="1000" fill="hold"/>
                                        <p:tgtEl>
                                          <p:spTgt spid="1032"/>
                                        </p:tgtEl>
                                        <p:attrNameLst>
                                          <p:attrName>ppt_h</p:attrName>
                                        </p:attrNameLst>
                                      </p:cBhvr>
                                      <p:tavLst>
                                        <p:tav tm="0">
                                          <p:val>
                                            <p:fltVal val="0"/>
                                          </p:val>
                                        </p:tav>
                                        <p:tav tm="100000">
                                          <p:val>
                                            <p:strVal val="#ppt_h"/>
                                          </p:val>
                                        </p:tav>
                                      </p:tavLst>
                                    </p:anim>
                                    <p:anim calcmode="lin" valueType="num">
                                      <p:cBhvr>
                                        <p:cTn id="9" dur="1000" fill="hold"/>
                                        <p:tgtEl>
                                          <p:spTgt spid="1032"/>
                                        </p:tgtEl>
                                        <p:attrNameLst>
                                          <p:attrName>style.rotation</p:attrName>
                                        </p:attrNameLst>
                                      </p:cBhvr>
                                      <p:tavLst>
                                        <p:tav tm="0">
                                          <p:val>
                                            <p:fltVal val="90"/>
                                          </p:val>
                                        </p:tav>
                                        <p:tav tm="100000">
                                          <p:val>
                                            <p:fltVal val="0"/>
                                          </p:val>
                                        </p:tav>
                                      </p:tavLst>
                                    </p:anim>
                                    <p:animEffect transition="in" filter="fade">
                                      <p:cBhvr>
                                        <p:cTn id="10" dur="1000"/>
                                        <p:tgtEl>
                                          <p:spTgt spid="1032"/>
                                        </p:tgtEl>
                                      </p:cBhvr>
                                    </p:animEffect>
                                  </p:childTnLst>
                                </p:cTn>
                              </p:par>
                              <p:par>
                                <p:cTn id="11" presetID="53" presetClass="entr" presetSubtype="16"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anim calcmode="lin" valueType="num">
                                      <p:cBhvr>
                                        <p:cTn id="13" dur="500" fill="hold"/>
                                        <p:tgtEl>
                                          <p:spTgt spid="1030"/>
                                        </p:tgtEl>
                                        <p:attrNameLst>
                                          <p:attrName>ppt_w</p:attrName>
                                        </p:attrNameLst>
                                      </p:cBhvr>
                                      <p:tavLst>
                                        <p:tav tm="0">
                                          <p:val>
                                            <p:fltVal val="0"/>
                                          </p:val>
                                        </p:tav>
                                        <p:tav tm="100000">
                                          <p:val>
                                            <p:strVal val="#ppt_w"/>
                                          </p:val>
                                        </p:tav>
                                      </p:tavLst>
                                    </p:anim>
                                    <p:anim calcmode="lin" valueType="num">
                                      <p:cBhvr>
                                        <p:cTn id="14" dur="500" fill="hold"/>
                                        <p:tgtEl>
                                          <p:spTgt spid="1030"/>
                                        </p:tgtEl>
                                        <p:attrNameLst>
                                          <p:attrName>ppt_h</p:attrName>
                                        </p:attrNameLst>
                                      </p:cBhvr>
                                      <p:tavLst>
                                        <p:tav tm="0">
                                          <p:val>
                                            <p:fltVal val="0"/>
                                          </p:val>
                                        </p:tav>
                                        <p:tav tm="100000">
                                          <p:val>
                                            <p:strVal val="#ppt_h"/>
                                          </p:val>
                                        </p:tav>
                                      </p:tavLst>
                                    </p:anim>
                                    <p:animEffect transition="in" filter="fade">
                                      <p:cBhvr>
                                        <p:cTn id="15" dur="500"/>
                                        <p:tgtEl>
                                          <p:spTgt spid="1030"/>
                                        </p:tgtEl>
                                      </p:cBhvr>
                                    </p:animEffect>
                                  </p:childTnLst>
                                </p:cTn>
                              </p:par>
                              <p:par>
                                <p:cTn id="16" presetID="26" presetClass="entr" presetSubtype="0" fill="hold" nodeType="withEffect">
                                  <p:stCondLst>
                                    <p:cond delay="0"/>
                                  </p:stCondLst>
                                  <p:childTnLst>
                                    <p:set>
                                      <p:cBhvr>
                                        <p:cTn id="17" dur="1" fill="hold">
                                          <p:stCondLst>
                                            <p:cond delay="0"/>
                                          </p:stCondLst>
                                        </p:cTn>
                                        <p:tgtEl>
                                          <p:spTgt spid="1031"/>
                                        </p:tgtEl>
                                        <p:attrNameLst>
                                          <p:attrName>style.visibility</p:attrName>
                                        </p:attrNameLst>
                                      </p:cBhvr>
                                      <p:to>
                                        <p:strVal val="visible"/>
                                      </p:to>
                                    </p:set>
                                    <p:animEffect transition="in" filter="wipe(down)">
                                      <p:cBhvr>
                                        <p:cTn id="18" dur="580">
                                          <p:stCondLst>
                                            <p:cond delay="0"/>
                                          </p:stCondLst>
                                        </p:cTn>
                                        <p:tgtEl>
                                          <p:spTgt spid="1031"/>
                                        </p:tgtEl>
                                      </p:cBhvr>
                                    </p:animEffect>
                                    <p:anim calcmode="lin" valueType="num">
                                      <p:cBhvr>
                                        <p:cTn id="19" dur="1822" tmFilter="0,0; 0.14,0.36; 0.43,0.73; 0.71,0.91; 1.0,1.0">
                                          <p:stCondLst>
                                            <p:cond delay="0"/>
                                          </p:stCondLst>
                                        </p:cTn>
                                        <p:tgtEl>
                                          <p:spTgt spid="1031"/>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031"/>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031"/>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031"/>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031"/>
                                        </p:tgtEl>
                                        <p:attrNameLst>
                                          <p:attrName>ppt_y</p:attrName>
                                        </p:attrNameLst>
                                      </p:cBhvr>
                                      <p:tavLst>
                                        <p:tav tm="0" fmla="#ppt_y-sin(pi*$)/81">
                                          <p:val>
                                            <p:fltVal val="0"/>
                                          </p:val>
                                        </p:tav>
                                        <p:tav tm="100000">
                                          <p:val>
                                            <p:fltVal val="1"/>
                                          </p:val>
                                        </p:tav>
                                      </p:tavLst>
                                    </p:anim>
                                    <p:animScale>
                                      <p:cBhvr>
                                        <p:cTn id="24" dur="26">
                                          <p:stCondLst>
                                            <p:cond delay="650"/>
                                          </p:stCondLst>
                                        </p:cTn>
                                        <p:tgtEl>
                                          <p:spTgt spid="1031"/>
                                        </p:tgtEl>
                                      </p:cBhvr>
                                      <p:to x="100000" y="60000"/>
                                    </p:animScale>
                                    <p:animScale>
                                      <p:cBhvr>
                                        <p:cTn id="25" dur="166" decel="50000">
                                          <p:stCondLst>
                                            <p:cond delay="676"/>
                                          </p:stCondLst>
                                        </p:cTn>
                                        <p:tgtEl>
                                          <p:spTgt spid="1031"/>
                                        </p:tgtEl>
                                      </p:cBhvr>
                                      <p:to x="100000" y="100000"/>
                                    </p:animScale>
                                    <p:animScale>
                                      <p:cBhvr>
                                        <p:cTn id="26" dur="26">
                                          <p:stCondLst>
                                            <p:cond delay="1312"/>
                                          </p:stCondLst>
                                        </p:cTn>
                                        <p:tgtEl>
                                          <p:spTgt spid="1031"/>
                                        </p:tgtEl>
                                      </p:cBhvr>
                                      <p:to x="100000" y="80000"/>
                                    </p:animScale>
                                    <p:animScale>
                                      <p:cBhvr>
                                        <p:cTn id="27" dur="166" decel="50000">
                                          <p:stCondLst>
                                            <p:cond delay="1338"/>
                                          </p:stCondLst>
                                        </p:cTn>
                                        <p:tgtEl>
                                          <p:spTgt spid="1031"/>
                                        </p:tgtEl>
                                      </p:cBhvr>
                                      <p:to x="100000" y="100000"/>
                                    </p:animScale>
                                    <p:animScale>
                                      <p:cBhvr>
                                        <p:cTn id="28" dur="26">
                                          <p:stCondLst>
                                            <p:cond delay="1642"/>
                                          </p:stCondLst>
                                        </p:cTn>
                                        <p:tgtEl>
                                          <p:spTgt spid="1031"/>
                                        </p:tgtEl>
                                      </p:cBhvr>
                                      <p:to x="100000" y="90000"/>
                                    </p:animScale>
                                    <p:animScale>
                                      <p:cBhvr>
                                        <p:cTn id="29" dur="166" decel="50000">
                                          <p:stCondLst>
                                            <p:cond delay="1668"/>
                                          </p:stCondLst>
                                        </p:cTn>
                                        <p:tgtEl>
                                          <p:spTgt spid="1031"/>
                                        </p:tgtEl>
                                      </p:cBhvr>
                                      <p:to x="100000" y="100000"/>
                                    </p:animScale>
                                    <p:animScale>
                                      <p:cBhvr>
                                        <p:cTn id="30" dur="26">
                                          <p:stCondLst>
                                            <p:cond delay="1808"/>
                                          </p:stCondLst>
                                        </p:cTn>
                                        <p:tgtEl>
                                          <p:spTgt spid="1031"/>
                                        </p:tgtEl>
                                      </p:cBhvr>
                                      <p:to x="100000" y="95000"/>
                                    </p:animScale>
                                    <p:animScale>
                                      <p:cBhvr>
                                        <p:cTn id="31" dur="166" decel="50000">
                                          <p:stCondLst>
                                            <p:cond delay="1834"/>
                                          </p:stCondLst>
                                        </p:cTn>
                                        <p:tgtEl>
                                          <p:spTgt spid="1031"/>
                                        </p:tgtEl>
                                      </p:cBhvr>
                                      <p:to x="100000" y="100000"/>
                                    </p:animScale>
                                  </p:childTnLst>
                                </p:cTn>
                              </p:par>
                              <p:par>
                                <p:cTn id="32" presetID="14" presetClass="entr" presetSubtype="10" fill="hold" nodeType="withEffect">
                                  <p:stCondLst>
                                    <p:cond delay="0"/>
                                  </p:stCondLst>
                                  <p:childTnLst>
                                    <p:set>
                                      <p:cBhvr>
                                        <p:cTn id="33" dur="1" fill="hold">
                                          <p:stCondLst>
                                            <p:cond delay="0"/>
                                          </p:stCondLst>
                                        </p:cTn>
                                        <p:tgtEl>
                                          <p:spTgt spid="1033"/>
                                        </p:tgtEl>
                                        <p:attrNameLst>
                                          <p:attrName>style.visibility</p:attrName>
                                        </p:attrNameLst>
                                      </p:cBhvr>
                                      <p:to>
                                        <p:strVal val="visible"/>
                                      </p:to>
                                    </p:set>
                                    <p:animEffect transition="in" filter="randombar(horizontal)">
                                      <p:cBhvr>
                                        <p:cTn id="34" dur="500"/>
                                        <p:tgtEl>
                                          <p:spTgt spid="1033"/>
                                        </p:tgtEl>
                                      </p:cBhvr>
                                    </p:animEffect>
                                  </p:childTnLst>
                                </p:cTn>
                              </p:par>
                              <p:par>
                                <p:cTn id="35" presetID="21" presetClass="entr" presetSubtype="1" fill="hold" nodeType="withEffect">
                                  <p:stCondLst>
                                    <p:cond delay="0"/>
                                  </p:stCondLst>
                                  <p:childTnLst>
                                    <p:set>
                                      <p:cBhvr>
                                        <p:cTn id="36" dur="1" fill="hold">
                                          <p:stCondLst>
                                            <p:cond delay="0"/>
                                          </p:stCondLst>
                                        </p:cTn>
                                        <p:tgtEl>
                                          <p:spTgt spid="1029"/>
                                        </p:tgtEl>
                                        <p:attrNameLst>
                                          <p:attrName>style.visibility</p:attrName>
                                        </p:attrNameLst>
                                      </p:cBhvr>
                                      <p:to>
                                        <p:strVal val="visible"/>
                                      </p:to>
                                    </p:set>
                                    <p:animEffect transition="in" filter="wheel(1)">
                                      <p:cBhvr>
                                        <p:cTn id="37" dur="2000"/>
                                        <p:tgtEl>
                                          <p:spTgt spid="1029"/>
                                        </p:tgtEl>
                                      </p:cBhvr>
                                    </p:animEffect>
                                  </p:childTnLst>
                                </p:cTn>
                              </p:par>
                              <p:par>
                                <p:cTn id="38" presetID="10" presetClass="entr" presetSubtype="0" fill="hold" nodeType="withEffect">
                                  <p:stCondLst>
                                    <p:cond delay="500"/>
                                  </p:stCondLst>
                                  <p:childTnLst>
                                    <p:set>
                                      <p:cBhvr>
                                        <p:cTn id="39" dur="1" fill="hold">
                                          <p:stCondLst>
                                            <p:cond delay="0"/>
                                          </p:stCondLst>
                                        </p:cTn>
                                        <p:tgtEl>
                                          <p:spTgt spid="1028"/>
                                        </p:tgtEl>
                                        <p:attrNameLst>
                                          <p:attrName>style.visibility</p:attrName>
                                        </p:attrNameLst>
                                      </p:cBhvr>
                                      <p:to>
                                        <p:strVal val="visible"/>
                                      </p:to>
                                    </p:set>
                                    <p:animEffect transition="in" filter="fade">
                                      <p:cBhvr>
                                        <p:cTn id="40" dur="1000"/>
                                        <p:tgtEl>
                                          <p:spTgt spid="1028"/>
                                        </p:tgtEl>
                                      </p:cBhvr>
                                    </p:animEffect>
                                  </p:childTnLst>
                                </p:cTn>
                              </p:par>
                              <p:par>
                                <p:cTn id="41" presetID="22" presetClass="entr" presetSubtype="4" fill="hold" nodeType="withEffect">
                                  <p:stCondLst>
                                    <p:cond delay="0"/>
                                  </p:stCondLst>
                                  <p:childTnLst>
                                    <p:set>
                                      <p:cBhvr>
                                        <p:cTn id="42" dur="1" fill="hold">
                                          <p:stCondLst>
                                            <p:cond delay="0"/>
                                          </p:stCondLst>
                                        </p:cTn>
                                        <p:tgtEl>
                                          <p:spTgt spid="1027"/>
                                        </p:tgtEl>
                                        <p:attrNameLst>
                                          <p:attrName>style.visibility</p:attrName>
                                        </p:attrNameLst>
                                      </p:cBhvr>
                                      <p:to>
                                        <p:strVal val="visible"/>
                                      </p:to>
                                    </p:set>
                                    <p:animEffect transition="in" filter="wipe(down)">
                                      <p:cBhvr>
                                        <p:cTn id="4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2336882" y="2165297"/>
            <a:ext cx="4854332" cy="548640"/>
          </a:xfrm>
          <a:prstGeom prst="rect">
            <a:avLst/>
          </a:prstGeom>
          <a:noFill/>
        </p:spPr>
        <p:txBody>
          <a:bodyPr wrap="square" lIns="91440" tIns="45720" rIns="91440" bIns="45720">
            <a:prstTxWarp prst="textArchDown">
              <a:avLst/>
            </a:prstTxWarp>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AR" sz="7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r>
              <a:rPr lang="en-US" sz="72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7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84148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Pricing Models Basics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What are they?</a:t>
            </a:r>
            <a:endParaRPr lang="en-US" sz="2000" dirty="0">
              <a:solidFill>
                <a:srgbClr val="535353"/>
              </a:solidFill>
              <a:latin typeface="Helvetica"/>
              <a:cs typeface="Helvetica"/>
            </a:endParaRPr>
          </a:p>
        </p:txBody>
      </p:sp>
      <p:sp>
        <p:nvSpPr>
          <p:cNvPr id="5" name="Subtitle 2"/>
          <p:cNvSpPr txBox="1">
            <a:spLocks/>
          </p:cNvSpPr>
          <p:nvPr/>
        </p:nvSpPr>
        <p:spPr>
          <a:xfrm>
            <a:off x="508300" y="1858029"/>
            <a:ext cx="6400800" cy="162134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CA" sz="1200" dirty="0"/>
              <a:t>A price model represents </a:t>
            </a:r>
            <a:r>
              <a:rPr lang="en-CA" sz="1200" b="1" dirty="0"/>
              <a:t>h</a:t>
            </a:r>
            <a:r>
              <a:rPr lang="en-CA" sz="1200" b="1" dirty="0" smtClean="0"/>
              <a:t>ow</a:t>
            </a:r>
            <a:r>
              <a:rPr lang="en-CA" sz="1200" dirty="0" smtClean="0"/>
              <a:t> </a:t>
            </a:r>
            <a:r>
              <a:rPr lang="en-CA" sz="1200" dirty="0"/>
              <a:t>a price is calculated </a:t>
            </a:r>
            <a:endParaRPr lang="en-US" sz="1200" dirty="0"/>
          </a:p>
          <a:p>
            <a:pPr marL="171450" indent="-171450" algn="l">
              <a:buFont typeface="Arial" pitchFamily="34" charset="0"/>
              <a:buChar char="•"/>
            </a:pPr>
            <a:r>
              <a:rPr lang="en-CA" sz="1200" dirty="0"/>
              <a:t>A </a:t>
            </a:r>
            <a:r>
              <a:rPr lang="en-CA" sz="1200" dirty="0" smtClean="0"/>
              <a:t>model </a:t>
            </a:r>
            <a:r>
              <a:rPr lang="en-CA" sz="1200" dirty="0"/>
              <a:t>tells the system </a:t>
            </a:r>
            <a:r>
              <a:rPr lang="en-CA" sz="1200" b="1" dirty="0"/>
              <a:t>what</a:t>
            </a:r>
            <a:r>
              <a:rPr lang="en-CA" sz="1200" dirty="0"/>
              <a:t> pricing calculation to use. </a:t>
            </a:r>
          </a:p>
          <a:p>
            <a:pPr marL="171450" indent="-171450" algn="l">
              <a:buFont typeface="Arial" pitchFamily="34" charset="0"/>
              <a:buChar char="•"/>
            </a:pPr>
            <a:r>
              <a:rPr lang="en-CA" sz="1200" dirty="0"/>
              <a:t>A model can query past </a:t>
            </a:r>
            <a:r>
              <a:rPr lang="en-CA" sz="1200" b="1" dirty="0"/>
              <a:t>usage</a:t>
            </a:r>
            <a:r>
              <a:rPr lang="en-CA" sz="1200" dirty="0"/>
              <a:t> when </a:t>
            </a:r>
            <a:r>
              <a:rPr lang="en-CA" sz="1200" dirty="0" smtClean="0"/>
              <a:t>calculating </a:t>
            </a:r>
            <a:r>
              <a:rPr lang="en-CA" sz="1200" dirty="0"/>
              <a:t>a price</a:t>
            </a:r>
            <a:r>
              <a:rPr lang="en-CA" sz="1200" dirty="0" smtClean="0"/>
              <a:t>.</a:t>
            </a:r>
            <a:endParaRPr lang="en-CA" sz="1200" dirty="0"/>
          </a:p>
        </p:txBody>
      </p:sp>
    </p:spTree>
    <p:extLst>
      <p:ext uri="{BB962C8B-B14F-4D97-AF65-F5344CB8AC3E}">
        <p14:creationId xmlns:p14="http://schemas.microsoft.com/office/powerpoint/2010/main" val="118375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Agenda</a:t>
            </a:r>
            <a:endParaRPr lang="en-US" sz="3200" spc="-60" dirty="0">
              <a:solidFill>
                <a:srgbClr val="4F65C4"/>
              </a:solidFill>
              <a:latin typeface="Helvetica"/>
              <a:cs typeface="Helvetica"/>
            </a:endParaRPr>
          </a:p>
        </p:txBody>
      </p:sp>
      <p:sp>
        <p:nvSpPr>
          <p:cNvPr id="5" name="Subtitle 2"/>
          <p:cNvSpPr txBox="1">
            <a:spLocks/>
          </p:cNvSpPr>
          <p:nvPr/>
        </p:nvSpPr>
        <p:spPr>
          <a:xfrm>
            <a:off x="493060" y="1594681"/>
            <a:ext cx="6006800" cy="3152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000" dirty="0" smtClean="0"/>
              <a:t>Pricing Models Basics</a:t>
            </a:r>
            <a:endParaRPr lang="en-US" sz="1000" dirty="0"/>
          </a:p>
          <a:p>
            <a:pPr marL="171450" indent="-171450" algn="l">
              <a:buFont typeface="Arial" pitchFamily="34" charset="0"/>
              <a:buChar char="•"/>
            </a:pPr>
            <a:r>
              <a:rPr lang="en-US" sz="1000" dirty="0" smtClean="0"/>
              <a:t>Implementations</a:t>
            </a:r>
          </a:p>
          <a:p>
            <a:pPr marL="628650" lvl="1" indent="-171450" algn="l">
              <a:buFont typeface="Arial" pitchFamily="34" charset="0"/>
              <a:buChar char="•"/>
            </a:pPr>
            <a:r>
              <a:rPr lang="en-US" sz="1000" dirty="0" smtClean="0"/>
              <a:t>Flat</a:t>
            </a:r>
          </a:p>
          <a:p>
            <a:pPr marL="628650" lvl="1" indent="-171450" algn="l">
              <a:buFont typeface="Arial" pitchFamily="34" charset="0"/>
              <a:buChar char="•"/>
            </a:pPr>
            <a:r>
              <a:rPr lang="en-US" sz="1000" dirty="0" smtClean="0"/>
              <a:t>Metered</a:t>
            </a:r>
          </a:p>
          <a:p>
            <a:pPr marL="628650" lvl="1" indent="-171450" algn="l">
              <a:buFont typeface="Arial" pitchFamily="34" charset="0"/>
              <a:buChar char="•"/>
            </a:pPr>
            <a:r>
              <a:rPr lang="en-US" sz="1000" dirty="0" smtClean="0"/>
              <a:t>Graduated</a:t>
            </a:r>
          </a:p>
          <a:p>
            <a:pPr marL="628650" lvl="1" indent="-171450" algn="l">
              <a:buFont typeface="Arial" pitchFamily="34" charset="0"/>
              <a:buChar char="•"/>
            </a:pPr>
            <a:r>
              <a:rPr lang="en-US" sz="1000" dirty="0" smtClean="0"/>
              <a:t>Graduated Cap</a:t>
            </a:r>
          </a:p>
          <a:p>
            <a:pPr marL="628650" lvl="1" indent="-171450" algn="l">
              <a:buFont typeface="Arial" pitchFamily="34" charset="0"/>
              <a:buChar char="•"/>
            </a:pPr>
            <a:r>
              <a:rPr lang="en-US" sz="1000" dirty="0" smtClean="0"/>
              <a:t>Time of Day</a:t>
            </a:r>
          </a:p>
          <a:p>
            <a:pPr marL="628650" lvl="1" indent="-171450" algn="l">
              <a:buFont typeface="Arial" pitchFamily="34" charset="0"/>
              <a:buChar char="•"/>
            </a:pPr>
            <a:r>
              <a:rPr lang="en-US" sz="1000" dirty="0" smtClean="0"/>
              <a:t>Tiered</a:t>
            </a:r>
          </a:p>
          <a:p>
            <a:pPr marL="628650" lvl="1" indent="-171450" algn="l">
              <a:buFont typeface="Arial" pitchFamily="34" charset="0"/>
              <a:buChar char="•"/>
            </a:pPr>
            <a:r>
              <a:rPr lang="en-US" sz="1000" dirty="0" smtClean="0"/>
              <a:t>Volume</a:t>
            </a:r>
          </a:p>
          <a:p>
            <a:pPr marL="628650" lvl="1" indent="-171450" algn="l">
              <a:buFont typeface="Arial" pitchFamily="34" charset="0"/>
              <a:buChar char="•"/>
            </a:pPr>
            <a:r>
              <a:rPr lang="en-US" sz="1000" dirty="0" smtClean="0"/>
              <a:t>Pooled</a:t>
            </a:r>
          </a:p>
          <a:p>
            <a:pPr marL="628650" lvl="1" indent="-171450" algn="l">
              <a:buFont typeface="Arial" pitchFamily="34" charset="0"/>
              <a:buChar char="•"/>
            </a:pPr>
            <a:r>
              <a:rPr lang="en-US" sz="1000" dirty="0" smtClean="0"/>
              <a:t>Item Selector</a:t>
            </a:r>
          </a:p>
          <a:p>
            <a:pPr marL="628650" lvl="1" indent="-171450" algn="l">
              <a:buFont typeface="Arial" pitchFamily="34" charset="0"/>
              <a:buChar char="•"/>
            </a:pPr>
            <a:r>
              <a:rPr lang="en-US" sz="1000" dirty="0" smtClean="0"/>
              <a:t>Item Percentage Selector</a:t>
            </a:r>
          </a:p>
          <a:p>
            <a:pPr marL="628650" lvl="1" indent="-171450" algn="l">
              <a:buFont typeface="Arial" pitchFamily="34" charset="0"/>
              <a:buChar char="•"/>
            </a:pPr>
            <a:r>
              <a:rPr lang="en-US" sz="1000" dirty="0" smtClean="0"/>
              <a:t>Quantity Add-on</a:t>
            </a:r>
          </a:p>
          <a:p>
            <a:pPr marL="628650" lvl="1" indent="-171450" algn="l">
              <a:buFont typeface="Arial" pitchFamily="34" charset="0"/>
              <a:buChar char="•"/>
            </a:pPr>
            <a:r>
              <a:rPr lang="en-US" sz="1000" dirty="0" smtClean="0"/>
              <a:t>Rate Card</a:t>
            </a:r>
          </a:p>
        </p:txBody>
      </p:sp>
      <p:cxnSp>
        <p:nvCxnSpPr>
          <p:cNvPr id="8" name="Straight Connector 7"/>
          <p:cNvCxnSpPr/>
          <p:nvPr/>
        </p:nvCxnSpPr>
        <p:spPr>
          <a:xfrm>
            <a:off x="1185621" y="2162265"/>
            <a:ext cx="2634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49086" y="1805811"/>
            <a:ext cx="113395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008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xit" presetSubtype="2" fill="hold" nodeType="withEffect">
                                  <p:stCondLst>
                                    <p:cond delay="0"/>
                                  </p:stCondLst>
                                  <p:childTnLst>
                                    <p:animEffect transition="out" filter="wipe(right)">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Implementations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Flat</a:t>
            </a:r>
            <a:endParaRPr lang="en-US" sz="2000" dirty="0">
              <a:solidFill>
                <a:srgbClr val="535353"/>
              </a:solidFill>
              <a:latin typeface="Helvetica"/>
              <a:cs typeface="Helvetica"/>
            </a:endParaRPr>
          </a:p>
        </p:txBody>
      </p:sp>
      <p:sp>
        <p:nvSpPr>
          <p:cNvPr id="5" name="Subtitle 2"/>
          <p:cNvSpPr txBox="1">
            <a:spLocks/>
          </p:cNvSpPr>
          <p:nvPr/>
        </p:nvSpPr>
        <p:spPr>
          <a:xfrm>
            <a:off x="493060" y="1805554"/>
            <a:ext cx="6400800" cy="151883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smtClean="0"/>
              <a:t>No </a:t>
            </a:r>
            <a:r>
              <a:rPr lang="en-US" sz="1200" dirty="0"/>
              <a:t>cost </a:t>
            </a:r>
            <a:r>
              <a:rPr lang="en-US" sz="1200" dirty="0" smtClean="0"/>
              <a:t>will be associated </a:t>
            </a:r>
            <a:r>
              <a:rPr lang="en-US" sz="1200" dirty="0"/>
              <a:t>to </a:t>
            </a:r>
            <a:r>
              <a:rPr lang="en-US" sz="1200" dirty="0" smtClean="0"/>
              <a:t>the product when added to the </a:t>
            </a:r>
            <a:r>
              <a:rPr lang="en-US" sz="1200" dirty="0"/>
              <a:t>purchase order</a:t>
            </a:r>
            <a:r>
              <a:rPr lang="en-US" sz="1200" dirty="0" smtClean="0">
                <a:latin typeface="Courier New" pitchFamily="49" charset="0"/>
              </a:rPr>
              <a:t>.</a:t>
            </a:r>
          </a:p>
          <a:p>
            <a:pPr marL="171450" indent="-171450" algn="l">
              <a:buFont typeface="Arial" pitchFamily="34" charset="0"/>
              <a:buChar char="•"/>
            </a:pPr>
            <a:r>
              <a:rPr lang="en-US" sz="1200" dirty="0"/>
              <a:t>It’s a </a:t>
            </a:r>
            <a:r>
              <a:rPr lang="en-US" sz="1200" b="1" dirty="0"/>
              <a:t>free</a:t>
            </a:r>
            <a:r>
              <a:rPr lang="en-US" sz="1200" dirty="0"/>
              <a:t> item</a:t>
            </a:r>
            <a:r>
              <a:rPr lang="en-US" sz="1200" dirty="0" smtClean="0"/>
              <a:t>.</a:t>
            </a:r>
          </a:p>
          <a:p>
            <a:pPr marL="171450" indent="-171450" algn="l">
              <a:buFont typeface="Arial" pitchFamily="34" charset="0"/>
              <a:buChar char="•"/>
            </a:pPr>
            <a:r>
              <a:rPr lang="en-US" sz="1200" dirty="0"/>
              <a:t>Class</a:t>
            </a:r>
            <a:r>
              <a:rPr lang="en-US" sz="1200" dirty="0" smtClean="0"/>
              <a:t>: FlatPricingStrategy.java</a:t>
            </a:r>
            <a:endParaRPr lang="en-US" sz="1200" dirty="0"/>
          </a:p>
        </p:txBody>
      </p:sp>
      <p:sp>
        <p:nvSpPr>
          <p:cNvPr id="6" name="Rectangle 5"/>
          <p:cNvSpPr/>
          <p:nvPr/>
        </p:nvSpPr>
        <p:spPr>
          <a:xfrm>
            <a:off x="2247626" y="4850379"/>
            <a:ext cx="494032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Example</a:t>
            </a:r>
          </a:p>
        </p:txBody>
      </p:sp>
      <p:pic>
        <p:nvPicPr>
          <p:cNvPr id="2050" name="Picture 2" descr="C:\Users\jmvidal\Desktop\fla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017" y="3156301"/>
            <a:ext cx="7571494" cy="9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wipe(up)">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plus(in)">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Agenda</a:t>
            </a:r>
            <a:endParaRPr lang="en-US" sz="3200" spc="-60" dirty="0">
              <a:solidFill>
                <a:srgbClr val="4F65C4"/>
              </a:solidFill>
              <a:latin typeface="Helvetica"/>
              <a:cs typeface="Helvetica"/>
            </a:endParaRPr>
          </a:p>
        </p:txBody>
      </p:sp>
      <p:sp>
        <p:nvSpPr>
          <p:cNvPr id="5" name="Subtitle 2"/>
          <p:cNvSpPr txBox="1">
            <a:spLocks/>
          </p:cNvSpPr>
          <p:nvPr/>
        </p:nvSpPr>
        <p:spPr>
          <a:xfrm>
            <a:off x="493060" y="1594681"/>
            <a:ext cx="6006800" cy="3152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000" dirty="0" smtClean="0"/>
              <a:t>Pricing Models Basics</a:t>
            </a:r>
            <a:endParaRPr lang="en-US" sz="1000" dirty="0"/>
          </a:p>
          <a:p>
            <a:pPr marL="171450" indent="-171450" algn="l">
              <a:buFont typeface="Arial" pitchFamily="34" charset="0"/>
              <a:buChar char="•"/>
            </a:pPr>
            <a:r>
              <a:rPr lang="en-US" sz="1000" dirty="0" smtClean="0"/>
              <a:t>Implementations</a:t>
            </a:r>
          </a:p>
          <a:p>
            <a:pPr marL="628650" lvl="1" indent="-171450" algn="l">
              <a:buFont typeface="Arial" pitchFamily="34" charset="0"/>
              <a:buChar char="•"/>
            </a:pPr>
            <a:r>
              <a:rPr lang="en-US" sz="1000" dirty="0" smtClean="0"/>
              <a:t>Flat</a:t>
            </a:r>
          </a:p>
          <a:p>
            <a:pPr marL="628650" lvl="1" indent="-171450" algn="l">
              <a:buFont typeface="Arial" pitchFamily="34" charset="0"/>
              <a:buChar char="•"/>
            </a:pPr>
            <a:r>
              <a:rPr lang="en-US" sz="1000" dirty="0" smtClean="0"/>
              <a:t>Metered</a:t>
            </a:r>
          </a:p>
          <a:p>
            <a:pPr marL="628650" lvl="1" indent="-171450" algn="l">
              <a:buFont typeface="Arial" pitchFamily="34" charset="0"/>
              <a:buChar char="•"/>
            </a:pPr>
            <a:r>
              <a:rPr lang="en-US" sz="1000" dirty="0" smtClean="0"/>
              <a:t>Graduated</a:t>
            </a:r>
          </a:p>
          <a:p>
            <a:pPr marL="628650" lvl="1" indent="-171450" algn="l">
              <a:buFont typeface="Arial" pitchFamily="34" charset="0"/>
              <a:buChar char="•"/>
            </a:pPr>
            <a:r>
              <a:rPr lang="en-US" sz="1000" dirty="0" smtClean="0"/>
              <a:t>Graduated Cap</a:t>
            </a:r>
          </a:p>
          <a:p>
            <a:pPr marL="628650" lvl="1" indent="-171450" algn="l">
              <a:buFont typeface="Arial" pitchFamily="34" charset="0"/>
              <a:buChar char="•"/>
            </a:pPr>
            <a:r>
              <a:rPr lang="en-US" sz="1000" dirty="0" smtClean="0"/>
              <a:t>Time of Day</a:t>
            </a:r>
          </a:p>
          <a:p>
            <a:pPr marL="628650" lvl="1" indent="-171450" algn="l">
              <a:buFont typeface="Arial" pitchFamily="34" charset="0"/>
              <a:buChar char="•"/>
            </a:pPr>
            <a:r>
              <a:rPr lang="en-US" sz="1000" dirty="0" smtClean="0"/>
              <a:t>Tiered</a:t>
            </a:r>
          </a:p>
          <a:p>
            <a:pPr marL="628650" lvl="1" indent="-171450" algn="l">
              <a:buFont typeface="Arial" pitchFamily="34" charset="0"/>
              <a:buChar char="•"/>
            </a:pPr>
            <a:r>
              <a:rPr lang="en-US" sz="1000" dirty="0" smtClean="0"/>
              <a:t>Volume</a:t>
            </a:r>
          </a:p>
          <a:p>
            <a:pPr marL="628650" lvl="1" indent="-171450" algn="l">
              <a:buFont typeface="Arial" pitchFamily="34" charset="0"/>
              <a:buChar char="•"/>
            </a:pPr>
            <a:r>
              <a:rPr lang="en-US" sz="1000" dirty="0" smtClean="0"/>
              <a:t>Pooled</a:t>
            </a:r>
          </a:p>
          <a:p>
            <a:pPr marL="628650" lvl="1" indent="-171450" algn="l">
              <a:buFont typeface="Arial" pitchFamily="34" charset="0"/>
              <a:buChar char="•"/>
            </a:pPr>
            <a:r>
              <a:rPr lang="en-US" sz="1000" dirty="0" smtClean="0"/>
              <a:t>Item Selector</a:t>
            </a:r>
          </a:p>
          <a:p>
            <a:pPr marL="628650" lvl="1" indent="-171450" algn="l">
              <a:buFont typeface="Arial" pitchFamily="34" charset="0"/>
              <a:buChar char="•"/>
            </a:pPr>
            <a:r>
              <a:rPr lang="en-US" sz="1000" dirty="0" smtClean="0"/>
              <a:t>Item Percentage Selector</a:t>
            </a:r>
          </a:p>
          <a:p>
            <a:pPr marL="628650" lvl="1" indent="-171450" algn="l">
              <a:buFont typeface="Arial" pitchFamily="34" charset="0"/>
              <a:buChar char="•"/>
            </a:pPr>
            <a:r>
              <a:rPr lang="en-US" sz="1000" dirty="0" smtClean="0"/>
              <a:t>Quantity Add-on</a:t>
            </a:r>
          </a:p>
          <a:p>
            <a:pPr marL="628650" lvl="1" indent="-171450" algn="l">
              <a:buFont typeface="Arial" pitchFamily="34" charset="0"/>
              <a:buChar char="•"/>
            </a:pPr>
            <a:r>
              <a:rPr lang="en-US" sz="1000" dirty="0" smtClean="0"/>
              <a:t>Rate Card</a:t>
            </a:r>
          </a:p>
        </p:txBody>
      </p:sp>
      <p:cxnSp>
        <p:nvCxnSpPr>
          <p:cNvPr id="8" name="Straight Connector 7"/>
          <p:cNvCxnSpPr/>
          <p:nvPr/>
        </p:nvCxnSpPr>
        <p:spPr>
          <a:xfrm>
            <a:off x="1185621" y="2340492"/>
            <a:ext cx="4881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85621" y="2162272"/>
            <a:ext cx="26347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047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xit" presetSubtype="2" fill="hold" nodeType="withEffect">
                                  <p:stCondLst>
                                    <p:cond delay="0"/>
                                  </p:stCondLst>
                                  <p:childTnLst>
                                    <p:animEffect transition="out" filter="wipe(right)">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Implementations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Metered</a:t>
            </a:r>
            <a:endParaRPr lang="en-US" sz="2000" dirty="0">
              <a:solidFill>
                <a:srgbClr val="535353"/>
              </a:solidFill>
              <a:latin typeface="Helvetica"/>
              <a:cs typeface="Helvetica"/>
            </a:endParaRPr>
          </a:p>
        </p:txBody>
      </p:sp>
      <p:sp>
        <p:nvSpPr>
          <p:cNvPr id="5" name="Subtitle 2"/>
          <p:cNvSpPr txBox="1">
            <a:spLocks/>
          </p:cNvSpPr>
          <p:nvPr/>
        </p:nvSpPr>
        <p:spPr>
          <a:xfrm>
            <a:off x="493060" y="1805554"/>
            <a:ext cx="6400800" cy="151883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smtClean="0"/>
              <a:t>A fixed price is set to the product</a:t>
            </a:r>
            <a:r>
              <a:rPr lang="en-US" sz="1200" dirty="0" smtClean="0">
                <a:latin typeface="Courier New" pitchFamily="49" charset="0"/>
              </a:rPr>
              <a:t>.</a:t>
            </a:r>
          </a:p>
          <a:p>
            <a:pPr marL="171450" indent="-171450" algn="l">
              <a:buFont typeface="Arial" pitchFamily="34" charset="0"/>
              <a:buChar char="•"/>
            </a:pPr>
            <a:r>
              <a:rPr lang="en-US" sz="1200" dirty="0"/>
              <a:t>total </a:t>
            </a:r>
            <a:r>
              <a:rPr lang="en-US" sz="1200" dirty="0" smtClean="0"/>
              <a:t>cost = quantity x price.</a:t>
            </a:r>
          </a:p>
          <a:p>
            <a:pPr marL="171450" indent="-171450" algn="l">
              <a:buFont typeface="Arial" pitchFamily="34" charset="0"/>
              <a:buChar char="•"/>
            </a:pPr>
            <a:r>
              <a:rPr lang="en-US" sz="1200" dirty="0"/>
              <a:t>Class: </a:t>
            </a:r>
            <a:r>
              <a:rPr lang="en-US" sz="1200" dirty="0" smtClean="0"/>
              <a:t>MeteredPricingStrategy.java</a:t>
            </a:r>
            <a:endParaRPr lang="en-US" sz="1200" dirty="0"/>
          </a:p>
        </p:txBody>
      </p:sp>
      <p:sp>
        <p:nvSpPr>
          <p:cNvPr id="6" name="Rectangle 5"/>
          <p:cNvSpPr/>
          <p:nvPr/>
        </p:nvSpPr>
        <p:spPr>
          <a:xfrm>
            <a:off x="2247626" y="4850379"/>
            <a:ext cx="494032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Example</a:t>
            </a:r>
          </a:p>
        </p:txBody>
      </p:sp>
      <p:pic>
        <p:nvPicPr>
          <p:cNvPr id="3074" name="Picture 2" descr="C:\Users\jmvidal\Desktop\meter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15" y="2962087"/>
            <a:ext cx="7513172" cy="93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wipe(down)">
                                      <p:cBhvr>
                                        <p:cTn id="19" dur="580">
                                          <p:stCondLst>
                                            <p:cond delay="0"/>
                                          </p:stCondLst>
                                        </p:cTn>
                                        <p:tgtEl>
                                          <p:spTgt spid="3074"/>
                                        </p:tgtEl>
                                      </p:cBhvr>
                                    </p:animEffect>
                                    <p:anim calcmode="lin" valueType="num">
                                      <p:cBhvr>
                                        <p:cTn id="20"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25" dur="26">
                                          <p:stCondLst>
                                            <p:cond delay="650"/>
                                          </p:stCondLst>
                                        </p:cTn>
                                        <p:tgtEl>
                                          <p:spTgt spid="3074"/>
                                        </p:tgtEl>
                                      </p:cBhvr>
                                      <p:to x="100000" y="60000"/>
                                    </p:animScale>
                                    <p:animScale>
                                      <p:cBhvr>
                                        <p:cTn id="26" dur="166" decel="50000">
                                          <p:stCondLst>
                                            <p:cond delay="676"/>
                                          </p:stCondLst>
                                        </p:cTn>
                                        <p:tgtEl>
                                          <p:spTgt spid="3074"/>
                                        </p:tgtEl>
                                      </p:cBhvr>
                                      <p:to x="100000" y="100000"/>
                                    </p:animScale>
                                    <p:animScale>
                                      <p:cBhvr>
                                        <p:cTn id="27" dur="26">
                                          <p:stCondLst>
                                            <p:cond delay="1312"/>
                                          </p:stCondLst>
                                        </p:cTn>
                                        <p:tgtEl>
                                          <p:spTgt spid="3074"/>
                                        </p:tgtEl>
                                      </p:cBhvr>
                                      <p:to x="100000" y="80000"/>
                                    </p:animScale>
                                    <p:animScale>
                                      <p:cBhvr>
                                        <p:cTn id="28" dur="166" decel="50000">
                                          <p:stCondLst>
                                            <p:cond delay="1338"/>
                                          </p:stCondLst>
                                        </p:cTn>
                                        <p:tgtEl>
                                          <p:spTgt spid="3074"/>
                                        </p:tgtEl>
                                      </p:cBhvr>
                                      <p:to x="100000" y="100000"/>
                                    </p:animScale>
                                    <p:animScale>
                                      <p:cBhvr>
                                        <p:cTn id="29" dur="26">
                                          <p:stCondLst>
                                            <p:cond delay="1642"/>
                                          </p:stCondLst>
                                        </p:cTn>
                                        <p:tgtEl>
                                          <p:spTgt spid="3074"/>
                                        </p:tgtEl>
                                      </p:cBhvr>
                                      <p:to x="100000" y="90000"/>
                                    </p:animScale>
                                    <p:animScale>
                                      <p:cBhvr>
                                        <p:cTn id="30" dur="166" decel="50000">
                                          <p:stCondLst>
                                            <p:cond delay="1668"/>
                                          </p:stCondLst>
                                        </p:cTn>
                                        <p:tgtEl>
                                          <p:spTgt spid="3074"/>
                                        </p:tgtEl>
                                      </p:cBhvr>
                                      <p:to x="100000" y="100000"/>
                                    </p:animScale>
                                    <p:animScale>
                                      <p:cBhvr>
                                        <p:cTn id="31" dur="26">
                                          <p:stCondLst>
                                            <p:cond delay="1808"/>
                                          </p:stCondLst>
                                        </p:cTn>
                                        <p:tgtEl>
                                          <p:spTgt spid="3074"/>
                                        </p:tgtEl>
                                      </p:cBhvr>
                                      <p:to x="100000" y="95000"/>
                                    </p:animScale>
                                    <p:animScale>
                                      <p:cBhvr>
                                        <p:cTn id="32" dur="166" decel="50000">
                                          <p:stCondLst>
                                            <p:cond delay="1834"/>
                                          </p:stCondLst>
                                        </p:cTn>
                                        <p:tgtEl>
                                          <p:spTgt spid="3074"/>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13" presetClass="entr" presetSubtype="16"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plus(in)">
                                      <p:cBhvr>
                                        <p:cTn id="3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Agenda</a:t>
            </a:r>
            <a:endParaRPr lang="en-US" sz="3200" spc="-60" dirty="0">
              <a:solidFill>
                <a:srgbClr val="4F65C4"/>
              </a:solidFill>
              <a:latin typeface="Helvetica"/>
              <a:cs typeface="Helvetica"/>
            </a:endParaRPr>
          </a:p>
        </p:txBody>
      </p:sp>
      <p:sp>
        <p:nvSpPr>
          <p:cNvPr id="5" name="Subtitle 2"/>
          <p:cNvSpPr txBox="1">
            <a:spLocks/>
          </p:cNvSpPr>
          <p:nvPr/>
        </p:nvSpPr>
        <p:spPr>
          <a:xfrm>
            <a:off x="493060" y="1594681"/>
            <a:ext cx="6006800" cy="3152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000" dirty="0" smtClean="0"/>
              <a:t>Pricing Models Basics</a:t>
            </a:r>
            <a:endParaRPr lang="en-US" sz="1000" dirty="0"/>
          </a:p>
          <a:p>
            <a:pPr marL="171450" indent="-171450" algn="l">
              <a:buFont typeface="Arial" pitchFamily="34" charset="0"/>
              <a:buChar char="•"/>
            </a:pPr>
            <a:r>
              <a:rPr lang="en-US" sz="1000" dirty="0" smtClean="0"/>
              <a:t>Implementations</a:t>
            </a:r>
          </a:p>
          <a:p>
            <a:pPr marL="628650" lvl="1" indent="-171450" algn="l">
              <a:buFont typeface="Arial" pitchFamily="34" charset="0"/>
              <a:buChar char="•"/>
            </a:pPr>
            <a:r>
              <a:rPr lang="en-US" sz="1000" dirty="0" smtClean="0"/>
              <a:t>Flat</a:t>
            </a:r>
          </a:p>
          <a:p>
            <a:pPr marL="628650" lvl="1" indent="-171450" algn="l">
              <a:buFont typeface="Arial" pitchFamily="34" charset="0"/>
              <a:buChar char="•"/>
            </a:pPr>
            <a:r>
              <a:rPr lang="en-US" sz="1000" dirty="0" smtClean="0"/>
              <a:t>Metered</a:t>
            </a:r>
          </a:p>
          <a:p>
            <a:pPr marL="628650" lvl="1" indent="-171450" algn="l">
              <a:buFont typeface="Arial" pitchFamily="34" charset="0"/>
              <a:buChar char="•"/>
            </a:pPr>
            <a:r>
              <a:rPr lang="en-US" sz="1000" dirty="0" smtClean="0"/>
              <a:t>Graduated</a:t>
            </a:r>
          </a:p>
          <a:p>
            <a:pPr marL="628650" lvl="1" indent="-171450" algn="l">
              <a:buFont typeface="Arial" pitchFamily="34" charset="0"/>
              <a:buChar char="•"/>
            </a:pPr>
            <a:r>
              <a:rPr lang="en-US" sz="1000" dirty="0" smtClean="0"/>
              <a:t>Graduated Cap</a:t>
            </a:r>
          </a:p>
          <a:p>
            <a:pPr marL="628650" lvl="1" indent="-171450" algn="l">
              <a:buFont typeface="Arial" pitchFamily="34" charset="0"/>
              <a:buChar char="•"/>
            </a:pPr>
            <a:r>
              <a:rPr lang="en-US" sz="1000" dirty="0" smtClean="0"/>
              <a:t>Time of Day</a:t>
            </a:r>
          </a:p>
          <a:p>
            <a:pPr marL="628650" lvl="1" indent="-171450" algn="l">
              <a:buFont typeface="Arial" pitchFamily="34" charset="0"/>
              <a:buChar char="•"/>
            </a:pPr>
            <a:r>
              <a:rPr lang="en-US" sz="1000" dirty="0" smtClean="0"/>
              <a:t>Tiered</a:t>
            </a:r>
          </a:p>
          <a:p>
            <a:pPr marL="628650" lvl="1" indent="-171450" algn="l">
              <a:buFont typeface="Arial" pitchFamily="34" charset="0"/>
              <a:buChar char="•"/>
            </a:pPr>
            <a:r>
              <a:rPr lang="en-US" sz="1000" dirty="0" smtClean="0"/>
              <a:t>Volume</a:t>
            </a:r>
          </a:p>
          <a:p>
            <a:pPr marL="628650" lvl="1" indent="-171450" algn="l">
              <a:buFont typeface="Arial" pitchFamily="34" charset="0"/>
              <a:buChar char="•"/>
            </a:pPr>
            <a:r>
              <a:rPr lang="en-US" sz="1000" dirty="0" smtClean="0"/>
              <a:t>Pooled</a:t>
            </a:r>
          </a:p>
          <a:p>
            <a:pPr marL="628650" lvl="1" indent="-171450" algn="l">
              <a:buFont typeface="Arial" pitchFamily="34" charset="0"/>
              <a:buChar char="•"/>
            </a:pPr>
            <a:r>
              <a:rPr lang="en-US" sz="1000" dirty="0" smtClean="0"/>
              <a:t>Item Selector</a:t>
            </a:r>
          </a:p>
          <a:p>
            <a:pPr marL="628650" lvl="1" indent="-171450" algn="l">
              <a:buFont typeface="Arial" pitchFamily="34" charset="0"/>
              <a:buChar char="•"/>
            </a:pPr>
            <a:r>
              <a:rPr lang="en-US" sz="1000" dirty="0" smtClean="0"/>
              <a:t>Item Percentage Selector</a:t>
            </a:r>
          </a:p>
          <a:p>
            <a:pPr marL="628650" lvl="1" indent="-171450" algn="l">
              <a:buFont typeface="Arial" pitchFamily="34" charset="0"/>
              <a:buChar char="•"/>
            </a:pPr>
            <a:r>
              <a:rPr lang="en-US" sz="1000" dirty="0" smtClean="0"/>
              <a:t>Quantity Add-on</a:t>
            </a:r>
          </a:p>
          <a:p>
            <a:pPr marL="628650" lvl="1" indent="-171450" algn="l">
              <a:buFont typeface="Arial" pitchFamily="34" charset="0"/>
              <a:buChar char="•"/>
            </a:pPr>
            <a:r>
              <a:rPr lang="en-US" sz="1000" dirty="0" smtClean="0"/>
              <a:t>Rate Card</a:t>
            </a:r>
          </a:p>
        </p:txBody>
      </p:sp>
      <p:cxnSp>
        <p:nvCxnSpPr>
          <p:cNvPr id="8" name="Straight Connector 7"/>
          <p:cNvCxnSpPr/>
          <p:nvPr/>
        </p:nvCxnSpPr>
        <p:spPr>
          <a:xfrm>
            <a:off x="1185621" y="2518719"/>
            <a:ext cx="5966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85621" y="2340499"/>
            <a:ext cx="48819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958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xit" presetSubtype="2" fill="hold" nodeType="withEffect">
                                  <p:stCondLst>
                                    <p:cond delay="0"/>
                                  </p:stCondLst>
                                  <p:childTnLst>
                                    <p:animEffect transition="out" filter="wipe(right)">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Implementations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Graduated</a:t>
            </a:r>
            <a:endParaRPr lang="en-US" sz="2000" dirty="0">
              <a:solidFill>
                <a:srgbClr val="535353"/>
              </a:solidFill>
              <a:latin typeface="Helvetica"/>
              <a:cs typeface="Helvetica"/>
            </a:endParaRPr>
          </a:p>
        </p:txBody>
      </p:sp>
      <p:sp>
        <p:nvSpPr>
          <p:cNvPr id="5" name="Subtitle 2"/>
          <p:cNvSpPr txBox="1">
            <a:spLocks/>
          </p:cNvSpPr>
          <p:nvPr/>
        </p:nvSpPr>
        <p:spPr>
          <a:xfrm>
            <a:off x="493060" y="1805554"/>
            <a:ext cx="6969374" cy="151883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smtClean="0"/>
              <a:t>The </a:t>
            </a:r>
            <a:r>
              <a:rPr lang="en-US" sz="1200" dirty="0"/>
              <a:t>customer will receive a set amount or an </a:t>
            </a:r>
            <a:r>
              <a:rPr lang="en-US" sz="1200" b="1" dirty="0"/>
              <a:t>included quantity</a:t>
            </a:r>
            <a:r>
              <a:rPr lang="en-US" sz="1200" dirty="0"/>
              <a:t> of that particular product for </a:t>
            </a:r>
            <a:r>
              <a:rPr lang="en-US" sz="1200" dirty="0" smtClean="0"/>
              <a:t>free.</a:t>
            </a:r>
          </a:p>
          <a:p>
            <a:pPr marL="171450" indent="-171450" algn="l">
              <a:buFont typeface="Arial" pitchFamily="34" charset="0"/>
              <a:buChar char="•"/>
            </a:pPr>
            <a:r>
              <a:rPr lang="en-US" sz="1200" dirty="0"/>
              <a:t>After that set number runs out, they are charged for that product</a:t>
            </a:r>
            <a:r>
              <a:rPr lang="en-US" sz="1200" dirty="0" smtClean="0"/>
              <a:t>.</a:t>
            </a:r>
          </a:p>
          <a:p>
            <a:pPr marL="171450" indent="-171450" algn="l">
              <a:buFont typeface="Arial" pitchFamily="34" charset="0"/>
              <a:buChar char="•"/>
            </a:pPr>
            <a:r>
              <a:rPr lang="en-US" sz="1200" dirty="0"/>
              <a:t>Class: </a:t>
            </a:r>
            <a:r>
              <a:rPr lang="en-US" sz="1200" dirty="0" smtClean="0"/>
              <a:t>GraduatedPricingStrategy.java</a:t>
            </a:r>
          </a:p>
          <a:p>
            <a:pPr marL="171450" indent="-171450" algn="l">
              <a:buFont typeface="Arial" pitchFamily="34" charset="0"/>
              <a:buChar char="•"/>
            </a:pPr>
            <a:endParaRPr lang="en-US" sz="1200" dirty="0" smtClean="0"/>
          </a:p>
          <a:p>
            <a:pPr marL="171450" indent="-171450" algn="l">
              <a:buFont typeface="Arial" pitchFamily="34" charset="0"/>
              <a:buChar char="•"/>
            </a:pPr>
            <a:endParaRPr lang="en-US" sz="1200" dirty="0"/>
          </a:p>
        </p:txBody>
      </p:sp>
      <p:sp>
        <p:nvSpPr>
          <p:cNvPr id="6" name="Rectangle 5"/>
          <p:cNvSpPr/>
          <p:nvPr/>
        </p:nvSpPr>
        <p:spPr>
          <a:xfrm>
            <a:off x="2247626" y="4710894"/>
            <a:ext cx="494032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Example</a:t>
            </a:r>
          </a:p>
        </p:txBody>
      </p:sp>
      <p:sp>
        <p:nvSpPr>
          <p:cNvPr id="7" name="Rectangle 6"/>
          <p:cNvSpPr/>
          <p:nvPr/>
        </p:nvSpPr>
        <p:spPr>
          <a:xfrm>
            <a:off x="2818423" y="3355494"/>
            <a:ext cx="3798732"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Show CODE</a:t>
            </a:r>
          </a:p>
        </p:txBody>
      </p:sp>
    </p:spTree>
    <p:extLst>
      <p:ext uri="{BB962C8B-B14F-4D97-AF65-F5344CB8AC3E}">
        <p14:creationId xmlns:p14="http://schemas.microsoft.com/office/powerpoint/2010/main" val="338915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plus(in)">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plus(in)">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theme/theme1.xml><?xml version="1.0" encoding="utf-8"?>
<a:theme xmlns:a="http://schemas.openxmlformats.org/drawingml/2006/main" name="jBilling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jBilling Template</Template>
  <TotalTime>1737</TotalTime>
  <Words>1221</Words>
  <Application>Microsoft Office PowerPoint</Application>
  <PresentationFormat>Presentación en pantalla (4:3)</PresentationFormat>
  <Paragraphs>314</Paragraphs>
  <Slides>29</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Calibri</vt:lpstr>
      <vt:lpstr>Courier New</vt:lpstr>
      <vt:lpstr>Helvetica</vt:lpstr>
      <vt:lpstr>jBilling Template</vt:lpstr>
      <vt:lpstr>Pricing Models II</vt:lpstr>
      <vt:lpstr>Agenda</vt:lpstr>
      <vt:lpstr>Pricing Models Basics</vt:lpstr>
      <vt:lpstr>Agenda</vt:lpstr>
      <vt:lpstr>Implementations</vt:lpstr>
      <vt:lpstr>Agenda</vt:lpstr>
      <vt:lpstr>Implementations</vt:lpstr>
      <vt:lpstr>Agenda</vt:lpstr>
      <vt:lpstr>Implementations</vt:lpstr>
      <vt:lpstr>Agenda</vt:lpstr>
      <vt:lpstr>Implementations</vt:lpstr>
      <vt:lpstr>Agenda</vt:lpstr>
      <vt:lpstr>Implementations</vt:lpstr>
      <vt:lpstr>Agenda</vt:lpstr>
      <vt:lpstr>Implementations</vt:lpstr>
      <vt:lpstr>Agenda</vt:lpstr>
      <vt:lpstr>Implementations</vt:lpstr>
      <vt:lpstr>Agenda</vt:lpstr>
      <vt:lpstr>Implementations</vt:lpstr>
      <vt:lpstr>Agenda</vt:lpstr>
      <vt:lpstr>Implementations</vt:lpstr>
      <vt:lpstr>Agenda</vt:lpstr>
      <vt:lpstr>Implementations</vt:lpstr>
      <vt:lpstr>Agenda</vt:lpstr>
      <vt:lpstr>Implementations</vt:lpstr>
      <vt:lpstr>Agenda</vt:lpstr>
      <vt:lpstr>Implementations</vt:lpstr>
      <vt:lpstr>Presentación de PowerPoint</vt:lpstr>
      <vt:lpstr>Presentación de PowerPoint</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jmvidal</dc:creator>
  <cp:lastModifiedBy>Juan Vidal</cp:lastModifiedBy>
  <cp:revision>265</cp:revision>
  <dcterms:created xsi:type="dcterms:W3CDTF">2013-03-20T12:08:25Z</dcterms:created>
  <dcterms:modified xsi:type="dcterms:W3CDTF">2014-03-17T12:51:27Z</dcterms:modified>
</cp:coreProperties>
</file>