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5"/>
  </p:handout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  <p:sldId id="270" r:id="rId18"/>
    <p:sldId id="273" r:id="rId19"/>
    <p:sldId id="274" r:id="rId20"/>
    <p:sldId id="275" r:id="rId21"/>
    <p:sldId id="277" r:id="rId22"/>
    <p:sldId id="276" r:id="rId23"/>
    <p:sldId id="278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4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1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DD457D6-2494-5943-B2BD-348FD6410F5C}" type="datetimeFigureOut">
              <a:rPr lang="en-US"/>
              <a:pPr>
                <a:defRPr/>
              </a:pPr>
              <a:t>7/4/2014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31E08BE-AE65-0C4C-A0B8-CE6117E05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001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717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778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defRPr sz="4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 algn="ctr">
              <a:buNone/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89290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72085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72086"/>
            <a:ext cx="4038600" cy="3554077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868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79705"/>
            <a:ext cx="4040188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79705"/>
            <a:ext cx="4041775" cy="3446458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1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16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806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23567" cy="1162050"/>
          </a:xfrm>
        </p:spPr>
        <p:txBody>
          <a:bodyPr anchor="b"/>
          <a:lstStyle>
            <a:lvl1pPr algn="ctr"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01228"/>
            <a:ext cx="5111750" cy="3831225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32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2pPr>
            <a:lvl3pPr>
              <a:defRPr sz="24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3pPr>
            <a:lvl4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4pPr>
            <a:lvl5pPr>
              <a:defRPr sz="20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6279"/>
            <a:ext cx="3008313" cy="357294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>
            <a:lvl1pPr marL="0" indent="0">
              <a:buNone/>
              <a:defRPr sz="2800"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0996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ln w="18415" cmpd="sng">
            <a:solidFill>
              <a:srgbClr val="FFFFFF"/>
            </a:solidFill>
            <a:prstDash val="solid"/>
          </a:ln>
          <a:solidFill>
            <a:schemeClr val="bg1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2127094"/>
            <a:ext cx="9144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Provisioning Module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3148593"/>
            <a:ext cx="9143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Asynchronous, flexible integration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636713" y="4514850"/>
            <a:ext cx="5913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2197100" y="1968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6475"/>
            <a:ext cx="86868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Example command processor: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&lt;property name="processors"&gt;</a:t>
            </a:r>
            <a:endParaRPr lang="en-US" sz="4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&lt;list&gt;</a:t>
            </a:r>
            <a:endParaRPr lang="en-US" sz="5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dirty="0">
                <a:latin typeface="Courier"/>
                <a:cs typeface="Courier"/>
              </a:rPr>
              <a:t>              &lt;</a:t>
            </a:r>
            <a:r>
              <a:rPr lang="it-IT" dirty="0" err="1">
                <a:latin typeface="Courier"/>
                <a:cs typeface="Courier"/>
              </a:rPr>
              <a:t>bean</a:t>
            </a:r>
            <a:r>
              <a:rPr lang="it-IT" dirty="0">
                <a:latin typeface="Courier"/>
                <a:cs typeface="Courier"/>
              </a:rPr>
              <a:t> </a:t>
            </a:r>
            <a:r>
              <a:rPr lang="it-IT" dirty="0" err="1">
                <a:latin typeface="Courier"/>
                <a:cs typeface="Courier"/>
              </a:rPr>
              <a:t>class</a:t>
            </a:r>
            <a:r>
              <a:rPr lang="it-IT" dirty="0">
                <a:latin typeface="Courier"/>
                <a:cs typeface="Courier"/>
              </a:rPr>
              <a:t>="</a:t>
            </a:r>
            <a:r>
              <a:rPr lang="it-IT" dirty="0" err="1">
                <a:latin typeface="Courier"/>
                <a:cs typeface="Courier"/>
              </a:rPr>
              <a:t>com.sapienter.jbilling.server.provisioning.config.Processor</a:t>
            </a:r>
            <a:r>
              <a:rPr lang="it-IT" dirty="0">
                <a:latin typeface="Courier"/>
                <a:cs typeface="Courier"/>
              </a:rPr>
              <a:t>"&gt;</a:t>
            </a:r>
            <a:endParaRPr lang="it-IT" sz="6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        &lt;property name="id" value="</a:t>
            </a:r>
            <a:r>
              <a:rPr lang="en-US" dirty="0" err="1">
                <a:latin typeface="Courier"/>
                <a:cs typeface="Courier"/>
              </a:rPr>
              <a:t>cai</a:t>
            </a:r>
            <a:r>
              <a:rPr lang="en-US" dirty="0">
                <a:latin typeface="Courier"/>
                <a:cs typeface="Courier"/>
              </a:rPr>
              <a:t>" /&gt;</a:t>
            </a:r>
            <a:endParaRPr lang="en-US" sz="6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        &lt;property name="requests"&gt;</a:t>
            </a:r>
            <a:endParaRPr lang="en-US" sz="6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          &lt;list&gt;</a:t>
            </a:r>
            <a:endParaRPr lang="en-US" sz="6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dirty="0">
                <a:latin typeface="Courier"/>
                <a:cs typeface="Courier"/>
              </a:rPr>
              <a:t>                    &lt;</a:t>
            </a:r>
            <a:r>
              <a:rPr lang="it-IT" dirty="0" err="1">
                <a:latin typeface="Courier"/>
                <a:cs typeface="Courier"/>
              </a:rPr>
              <a:t>bean</a:t>
            </a:r>
            <a:r>
              <a:rPr lang="it-IT" dirty="0">
                <a:latin typeface="Courier"/>
                <a:cs typeface="Courier"/>
              </a:rPr>
              <a:t> </a:t>
            </a:r>
            <a:r>
              <a:rPr lang="it-IT" dirty="0" err="1">
                <a:latin typeface="Courier"/>
                <a:cs typeface="Courier"/>
              </a:rPr>
              <a:t>class</a:t>
            </a:r>
            <a:r>
              <a:rPr lang="it-IT" dirty="0">
                <a:latin typeface="Courier"/>
                <a:cs typeface="Courier"/>
              </a:rPr>
              <a:t>="</a:t>
            </a:r>
            <a:r>
              <a:rPr lang="it-IT" dirty="0" err="1">
                <a:latin typeface="Courier"/>
                <a:cs typeface="Courier"/>
              </a:rPr>
              <a:t>com.sapienter.jbilling.server.provisioning.config.Request</a:t>
            </a:r>
            <a:r>
              <a:rPr lang="it-IT" dirty="0">
                <a:latin typeface="Courier"/>
                <a:cs typeface="Courier"/>
              </a:rPr>
              <a:t>"&gt;</a:t>
            </a:r>
            <a:endParaRPr lang="it-IT" sz="6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              &lt;property name="order" value="1" /&gt;</a:t>
            </a:r>
            <a:endParaRPr lang="en-US" sz="6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              &lt;property name="submit" value="CREATE:AUCSUB:IMSI,|</a:t>
            </a:r>
            <a:r>
              <a:rPr lang="en-US" dirty="0" err="1">
                <a:latin typeface="Courier"/>
                <a:cs typeface="Courier"/>
              </a:rPr>
              <a:t>imsi</a:t>
            </a:r>
            <a:r>
              <a:rPr lang="en-US" dirty="0">
                <a:latin typeface="Courier"/>
                <a:cs typeface="Courier"/>
              </a:rPr>
              <a:t>|:KI,|</a:t>
            </a:r>
            <a:r>
              <a:rPr lang="en-US" dirty="0" err="1">
                <a:latin typeface="Courier"/>
                <a:cs typeface="Courier"/>
              </a:rPr>
              <a:t>ki</a:t>
            </a:r>
            <a:r>
              <a:rPr lang="en-US" dirty="0">
                <a:latin typeface="Courier"/>
                <a:cs typeface="Courier"/>
              </a:rPr>
              <a:t>|:ADKEY,|</a:t>
            </a:r>
            <a:r>
              <a:rPr lang="en-US" dirty="0" err="1">
                <a:latin typeface="Courier"/>
                <a:cs typeface="Courier"/>
              </a:rPr>
              <a:t>adkey</a:t>
            </a:r>
            <a:r>
              <a:rPr lang="en-US" dirty="0">
                <a:latin typeface="Courier"/>
                <a:cs typeface="Courier"/>
              </a:rPr>
              <a:t>|:FSETIND,0;" /&gt;</a:t>
            </a:r>
            <a:endParaRPr lang="en-US" sz="6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              &lt;property name="rollback" value="DELETE:AUCSUB:IMSI,|</a:t>
            </a:r>
            <a:r>
              <a:rPr lang="en-US" dirty="0" err="1">
                <a:latin typeface="Courier"/>
                <a:cs typeface="Courier"/>
              </a:rPr>
              <a:t>imsi</a:t>
            </a:r>
            <a:r>
              <a:rPr lang="en-US" dirty="0">
                <a:latin typeface="Courier"/>
                <a:cs typeface="Courier"/>
              </a:rPr>
              <a:t>|;" /&gt;</a:t>
            </a:r>
            <a:endParaRPr lang="en-US" sz="6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              &lt;property name="</a:t>
            </a:r>
            <a:r>
              <a:rPr lang="en-US" dirty="0" err="1">
                <a:latin typeface="Courier"/>
                <a:cs typeface="Courier"/>
              </a:rPr>
              <a:t>postResult</a:t>
            </a:r>
            <a:r>
              <a:rPr lang="en-US" dirty="0">
                <a:latin typeface="Courier"/>
                <a:cs typeface="Courier"/>
              </a:rPr>
              <a:t>" value="true" /&gt;</a:t>
            </a:r>
            <a:endParaRPr lang="en-US" sz="6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            &lt;/bean&gt;</a:t>
            </a:r>
            <a:endParaRPr lang="en-US" sz="6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          &lt;/list&gt;</a:t>
            </a:r>
            <a:endParaRPr lang="en-US" sz="6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        &lt;/property&gt;</a:t>
            </a:r>
            <a:endParaRPr lang="en-US" sz="6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      &lt;/bean&gt;</a:t>
            </a:r>
            <a:endParaRPr lang="en-US" sz="6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    &lt;/list&gt;</a:t>
            </a:r>
            <a:endParaRPr lang="en-US" sz="60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&lt;/property&gt;</a:t>
            </a:r>
            <a:endParaRPr lang="en-US" sz="4400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6406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900696" cy="4525963"/>
          </a:xfrm>
        </p:spPr>
        <p:txBody>
          <a:bodyPr>
            <a:normAutofit/>
          </a:bodyPr>
          <a:lstStyle/>
          <a:p>
            <a:r>
              <a:rPr lang="en-US" sz="2400" dirty="0"/>
              <a:t>New command: </a:t>
            </a:r>
            <a:r>
              <a:rPr lang="en-US" sz="1800" dirty="0">
                <a:latin typeface="Courier"/>
                <a:cs typeface="Courier"/>
              </a:rPr>
              <a:t>activate_3G_SIM</a:t>
            </a:r>
          </a:p>
          <a:p>
            <a:endParaRPr lang="en-US" sz="2400" dirty="0"/>
          </a:p>
          <a:p>
            <a:r>
              <a:rPr lang="tr-TR" sz="2400" dirty="0" err="1"/>
              <a:t>Parameter</a:t>
            </a:r>
            <a:r>
              <a:rPr lang="tr-TR" sz="2400" dirty="0"/>
              <a:t>: '</a:t>
            </a:r>
            <a:r>
              <a:rPr lang="tr-TR" sz="2400" dirty="0" err="1"/>
              <a:t>adkey</a:t>
            </a:r>
            <a:r>
              <a:rPr lang="tr-TR" sz="2400" dirty="0"/>
              <a:t>'</a:t>
            </a:r>
          </a:p>
          <a:p>
            <a:endParaRPr lang="en-US" sz="2400" dirty="0"/>
          </a:p>
          <a:p>
            <a:r>
              <a:rPr lang="en-US" sz="2400" dirty="0"/>
              <a:t>Send one request using the plug-in '</a:t>
            </a:r>
            <a:r>
              <a:rPr lang="en-US" sz="2400" dirty="0" err="1"/>
              <a:t>cai</a:t>
            </a:r>
            <a:r>
              <a:rPr lang="en-US" sz="2400" dirty="0"/>
              <a:t>': </a:t>
            </a:r>
          </a:p>
          <a:p>
            <a:endParaRPr lang="en-US" sz="2400" dirty="0"/>
          </a:p>
          <a:p>
            <a:pPr marL="800100" lvl="2" indent="0">
              <a:buNone/>
            </a:pPr>
            <a:r>
              <a:rPr lang="pl-PL" sz="1600" dirty="0">
                <a:latin typeface="Courier"/>
                <a:cs typeface="Courier"/>
              </a:rPr>
              <a:t>CREATE:AUCSUB:IMSI,|</a:t>
            </a:r>
            <a:r>
              <a:rPr lang="pl-PL" sz="1600" dirty="0" err="1">
                <a:latin typeface="Courier"/>
                <a:cs typeface="Courier"/>
              </a:rPr>
              <a:t>imsi</a:t>
            </a:r>
            <a:r>
              <a:rPr lang="pl-PL" sz="1600" dirty="0">
                <a:latin typeface="Courier"/>
                <a:cs typeface="Courier"/>
              </a:rPr>
              <a:t>|:</a:t>
            </a:r>
            <a:r>
              <a:rPr lang="pl-PL" sz="1600" dirty="0" err="1">
                <a:latin typeface="Courier"/>
                <a:cs typeface="Courier"/>
              </a:rPr>
              <a:t>KI,|ki</a:t>
            </a:r>
            <a:r>
              <a:rPr lang="pl-PL" sz="1600" dirty="0">
                <a:latin typeface="Courier"/>
                <a:cs typeface="Courier"/>
              </a:rPr>
              <a:t>|:ADKEY,|</a:t>
            </a:r>
            <a:r>
              <a:rPr lang="pl-PL" sz="1600" dirty="0" err="1">
                <a:latin typeface="Courier"/>
                <a:cs typeface="Courier"/>
              </a:rPr>
              <a:t>adkey</a:t>
            </a:r>
            <a:r>
              <a:rPr lang="pl-PL" sz="1600" dirty="0">
                <a:latin typeface="Courier"/>
                <a:cs typeface="Courier"/>
              </a:rPr>
              <a:t>|:FSETIND,0;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6637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with external </a:t>
            </a:r>
            <a:r>
              <a:rPr lang="en-US" dirty="0"/>
              <a:t>s</a:t>
            </a:r>
            <a:r>
              <a:rPr lang="en-US" dirty="0" smtClean="0"/>
              <a:t>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'</a:t>
            </a:r>
            <a:r>
              <a:rPr lang="en-US" dirty="0" err="1"/>
              <a:t>cai</a:t>
            </a:r>
            <a:r>
              <a:rPr lang="en-US" dirty="0"/>
              <a:t>' bean of the configuration example, maps to a concrete class</a:t>
            </a:r>
          </a:p>
          <a:p>
            <a:r>
              <a:rPr lang="en-US" dirty="0"/>
              <a:t>A plug-in of type provisioning has to be present: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sz="1900" dirty="0"/>
              <a:t>  </a:t>
            </a:r>
            <a:r>
              <a:rPr lang="en-US" sz="1900" dirty="0">
                <a:latin typeface="Courier"/>
                <a:cs typeface="Courier"/>
              </a:rPr>
              <a:t>  public interface </a:t>
            </a:r>
            <a:r>
              <a:rPr lang="en-US" sz="1900" dirty="0" err="1">
                <a:latin typeface="Courier"/>
                <a:cs typeface="Courier"/>
              </a:rPr>
              <a:t>IExternalProvisioning</a:t>
            </a:r>
            <a:r>
              <a:rPr lang="en-US" sz="1900" dirty="0">
                <a:latin typeface="Courier"/>
                <a:cs typeface="Courier"/>
              </a:rPr>
              <a:t> {</a:t>
            </a:r>
          </a:p>
          <a:p>
            <a:pPr marL="400050" lvl="1" indent="0">
              <a:buNone/>
            </a:pPr>
            <a:r>
              <a:rPr lang="en-US" sz="1900" dirty="0">
                <a:latin typeface="Courier"/>
                <a:cs typeface="Courier"/>
              </a:rPr>
              <a:t>        /**</a:t>
            </a:r>
          </a:p>
          <a:p>
            <a:pPr marL="400050" lvl="1" indent="0">
              <a:buNone/>
            </a:pPr>
            <a:r>
              <a:rPr lang="en-US" sz="1900" dirty="0">
                <a:latin typeface="Courier"/>
                <a:cs typeface="Courier"/>
              </a:rPr>
              <a:t>         * Receives a UUID and command string. Returns results in a map.</a:t>
            </a:r>
          </a:p>
          <a:p>
            <a:pPr marL="400050" lvl="1" indent="0">
              <a:buNone/>
            </a:pPr>
            <a:r>
              <a:rPr lang="en-US" sz="1900" dirty="0">
                <a:latin typeface="Courier"/>
                <a:cs typeface="Courier"/>
              </a:rPr>
              <a:t>         */</a:t>
            </a:r>
          </a:p>
          <a:p>
            <a:pPr marL="400050" lvl="1" indent="0">
              <a:buNone/>
            </a:pPr>
            <a:r>
              <a:rPr lang="en-US" sz="1900" dirty="0">
                <a:latin typeface="Courier"/>
                <a:cs typeface="Courier"/>
              </a:rPr>
              <a:t>        public Map&lt;String, Object&gt; </a:t>
            </a:r>
            <a:r>
              <a:rPr lang="en-US" sz="1900" dirty="0" err="1">
                <a:latin typeface="Courier"/>
                <a:cs typeface="Courier"/>
              </a:rPr>
              <a:t>sendRequest</a:t>
            </a:r>
            <a:r>
              <a:rPr lang="en-US" sz="1900" dirty="0">
                <a:latin typeface="Courier"/>
                <a:cs typeface="Courier"/>
              </a:rPr>
              <a:t>(String id, String command) </a:t>
            </a:r>
          </a:p>
          <a:p>
            <a:pPr marL="400050" lvl="1" indent="0">
              <a:buNone/>
            </a:pPr>
            <a:r>
              <a:rPr lang="en-US" sz="1900" dirty="0">
                <a:latin typeface="Courier"/>
                <a:cs typeface="Courier"/>
              </a:rPr>
              <a:t>            throws </a:t>
            </a:r>
            <a:r>
              <a:rPr lang="en-US" sz="1900" dirty="0" err="1">
                <a:latin typeface="Courier"/>
                <a:cs typeface="Courier"/>
              </a:rPr>
              <a:t>TaskException</a:t>
            </a:r>
            <a:r>
              <a:rPr lang="en-US" sz="1900" dirty="0">
                <a:latin typeface="Courier"/>
                <a:cs typeface="Courier"/>
              </a:rPr>
              <a:t>;</a:t>
            </a:r>
          </a:p>
          <a:p>
            <a:pPr marL="400050" lvl="1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1900" dirty="0">
                <a:latin typeface="Courier"/>
                <a:cs typeface="Courier"/>
              </a:rPr>
              <a:t>        /**</a:t>
            </a:r>
          </a:p>
          <a:p>
            <a:pPr marL="400050" lvl="1" indent="0">
              <a:buNone/>
            </a:pPr>
            <a:r>
              <a:rPr lang="en-US" sz="1900" dirty="0">
                <a:latin typeface="Courier"/>
                <a:cs typeface="Courier"/>
              </a:rPr>
              <a:t>         * Returns the id of the task (used for command mapping).</a:t>
            </a:r>
          </a:p>
          <a:p>
            <a:pPr marL="400050" lvl="1" indent="0">
              <a:buNone/>
            </a:pPr>
            <a:r>
              <a:rPr lang="en-US" sz="1900" dirty="0">
                <a:latin typeface="Courier"/>
                <a:cs typeface="Courier"/>
              </a:rPr>
              <a:t>         */</a:t>
            </a:r>
          </a:p>
          <a:p>
            <a:pPr marL="400050" lvl="1" indent="0">
              <a:buNone/>
            </a:pPr>
            <a:r>
              <a:rPr lang="en-US" sz="1900" dirty="0">
                <a:latin typeface="Courier"/>
                <a:cs typeface="Courier"/>
              </a:rPr>
              <a:t>        public String </a:t>
            </a:r>
            <a:r>
              <a:rPr lang="en-US" sz="1900" dirty="0" err="1">
                <a:latin typeface="Courier"/>
                <a:cs typeface="Courier"/>
              </a:rPr>
              <a:t>getId</a:t>
            </a:r>
            <a:r>
              <a:rPr lang="en-US" sz="1900" dirty="0">
                <a:latin typeface="Courier"/>
                <a:cs typeface="Courier"/>
              </a:rPr>
              <a:t>(); // It will return '</a:t>
            </a:r>
            <a:r>
              <a:rPr lang="en-US" sz="1900" dirty="0" err="1">
                <a:latin typeface="Courier"/>
                <a:cs typeface="Courier"/>
              </a:rPr>
              <a:t>cai</a:t>
            </a:r>
            <a:r>
              <a:rPr lang="en-US" sz="1900" dirty="0">
                <a:latin typeface="Courier"/>
                <a:cs typeface="Courier"/>
              </a:rPr>
              <a:t>' for this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59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the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The module waits for a command to be posted on a MQ queue.</a:t>
            </a:r>
          </a:p>
          <a:p>
            <a:r>
              <a:rPr lang="en-US" sz="2600" dirty="0" smtClean="0"/>
              <a:t>The rules that map an item to a command is the way </a:t>
            </a:r>
            <a:r>
              <a:rPr lang="en-US" sz="2600" dirty="0" err="1" smtClean="0"/>
              <a:t>jBilling</a:t>
            </a:r>
            <a:r>
              <a:rPr lang="en-US" sz="2600" dirty="0" smtClean="0"/>
              <a:t> posts a command to the provisioning module. </a:t>
            </a:r>
            <a:r>
              <a:rPr lang="en-US" sz="2600" dirty="0" err="1" smtClean="0"/>
              <a:t>jBilling</a:t>
            </a:r>
            <a:r>
              <a:rPr lang="en-US" sz="2600" dirty="0" smtClean="0"/>
              <a:t> is just a client to the provisioning module</a:t>
            </a:r>
          </a:p>
          <a:p>
            <a:r>
              <a:rPr lang="en-US" sz="2600" dirty="0" smtClean="0"/>
              <a:t>When the command is processed by the module, the result is posted in a MQ topic. </a:t>
            </a:r>
            <a:r>
              <a:rPr lang="en-US" sz="2600" dirty="0" err="1" smtClean="0"/>
              <a:t>jBilling</a:t>
            </a:r>
            <a:r>
              <a:rPr lang="en-US" sz="2600" dirty="0" smtClean="0"/>
              <a:t> takes the result from there.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96610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the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other system can post a command in the JMS queue and take the results from the JMS topic.</a:t>
            </a:r>
          </a:p>
          <a:p>
            <a:r>
              <a:rPr lang="en-US" dirty="0"/>
              <a:t>This takes advantage of:</a:t>
            </a:r>
          </a:p>
          <a:p>
            <a:pPr lvl="1"/>
            <a:r>
              <a:rPr lang="fr-FR" dirty="0"/>
              <a:t>XML </a:t>
            </a:r>
            <a:r>
              <a:rPr lang="fr-FR" dirty="0" err="1"/>
              <a:t>commands</a:t>
            </a:r>
            <a:r>
              <a:rPr lang="fr-FR" dirty="0"/>
              <a:t> configuration</a:t>
            </a:r>
          </a:p>
          <a:p>
            <a:pPr lvl="1"/>
            <a:r>
              <a:rPr lang="en-US" dirty="0"/>
              <a:t>Plug-ins for external system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425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work-flow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create new order with </a:t>
            </a:r>
            <a:r>
              <a:rPr lang="en-US" dirty="0" smtClean="0"/>
              <a:t>a product that </a:t>
            </a:r>
            <a:r>
              <a:rPr lang="en-US" dirty="0"/>
              <a:t>requires provisioning</a:t>
            </a:r>
          </a:p>
          <a:p>
            <a:pPr lvl="1"/>
            <a:r>
              <a:rPr lang="en-US" dirty="0"/>
              <a:t>The system triggers an internal event (new order)</a:t>
            </a:r>
          </a:p>
          <a:p>
            <a:pPr lvl="1"/>
            <a:r>
              <a:rPr lang="en-US" dirty="0"/>
              <a:t>The event is caught </a:t>
            </a:r>
            <a:r>
              <a:rPr lang="en-US" dirty="0" smtClean="0"/>
              <a:t>and a product mapper plug-in is </a:t>
            </a:r>
            <a:r>
              <a:rPr lang="en-US" dirty="0"/>
              <a:t>called</a:t>
            </a:r>
          </a:p>
          <a:p>
            <a:pPr lvl="1"/>
            <a:r>
              <a:rPr lang="en-US" dirty="0" smtClean="0"/>
              <a:t>The plug-in posts </a:t>
            </a:r>
            <a:r>
              <a:rPr lang="en-US" dirty="0"/>
              <a:t>a new command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197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work-flow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</a:t>
            </a:r>
            <a:r>
              <a:rPr lang="en-US" dirty="0" smtClean="0"/>
              <a:t>: </a:t>
            </a:r>
            <a:r>
              <a:rPr lang="en-US" dirty="0"/>
              <a:t>command execution. This is in common regardless of who posted the command (jBilling, or </a:t>
            </a:r>
            <a:r>
              <a:rPr lang="en-US" dirty="0" smtClean="0"/>
              <a:t>an external system).</a:t>
            </a:r>
            <a:endParaRPr lang="en-US" dirty="0"/>
          </a:p>
          <a:p>
            <a:pPr lvl="1"/>
            <a:r>
              <a:rPr lang="en-US" dirty="0"/>
              <a:t>The command is resolved from the XML configuration.</a:t>
            </a:r>
          </a:p>
          <a:p>
            <a:pPr lvl="1"/>
            <a:r>
              <a:rPr lang="en-US" dirty="0"/>
              <a:t>The plug-in is instantiated and called</a:t>
            </a:r>
          </a:p>
          <a:p>
            <a:pPr lvl="1"/>
            <a:r>
              <a:rPr lang="en-US" dirty="0"/>
              <a:t>The results are posted in the JMS </a:t>
            </a:r>
            <a:r>
              <a:rPr lang="en-US" dirty="0" smtClean="0"/>
              <a:t>Topic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4922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work-flow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Apply results to order lines.</a:t>
            </a:r>
          </a:p>
          <a:p>
            <a:pPr lvl="1"/>
            <a:r>
              <a:rPr lang="en-US" dirty="0"/>
              <a:t>The order line provisioning status is updated with the results returned by the external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132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Provisioning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need three tasks completed to have provisioning working for a company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adaptors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provisioning plug-ins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4374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adaptors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Adaptors are objects that have nothing to do with jBilling.</a:t>
            </a:r>
          </a:p>
          <a:p>
            <a:r>
              <a:rPr lang="en-US" dirty="0" smtClean="0"/>
              <a:t>The adaptors are the only ‘touching points’ with the network or service APIs</a:t>
            </a:r>
          </a:p>
          <a:p>
            <a:r>
              <a:rPr lang="en-US" dirty="0" smtClean="0"/>
              <a:t>Adaptors can be tested independently of jBilling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340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Provisioning?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When a customer buys a service, that service might need to be ‘activated’.</a:t>
            </a:r>
            <a:endParaRPr lang="en-US" sz="2800" dirty="0"/>
          </a:p>
          <a:p>
            <a:r>
              <a:rPr lang="en-US" sz="2800" dirty="0" smtClean="0"/>
              <a:t>Industries like </a:t>
            </a:r>
            <a:r>
              <a:rPr lang="en-US" sz="2800" dirty="0" err="1" smtClean="0"/>
              <a:t>SaaS</a:t>
            </a:r>
            <a:r>
              <a:rPr lang="en-US" sz="2800" dirty="0" smtClean="0"/>
              <a:t> do not typically have this requirement, because their system takes care of any activation after talking to jBilling.</a:t>
            </a:r>
          </a:p>
          <a:p>
            <a:r>
              <a:rPr lang="en-US" sz="2800" dirty="0" smtClean="0"/>
              <a:t>The Telco industry is different.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0731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provisioning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plug-ins implement </a:t>
            </a:r>
            <a:r>
              <a:rPr lang="en-US" dirty="0" err="1" smtClean="0"/>
              <a:t>IExternalProvisioning</a:t>
            </a:r>
            <a:endParaRPr lang="en-US" dirty="0" smtClean="0"/>
          </a:p>
          <a:p>
            <a:r>
              <a:rPr lang="en-US" dirty="0" smtClean="0"/>
              <a:t>They wrap the adaptor, enabling jBilling to use the adaptors.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84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the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mapper plug-in that extends </a:t>
            </a:r>
            <a:r>
              <a:rPr lang="en-US" sz="2400" dirty="0" err="1" smtClean="0">
                <a:latin typeface="Courier"/>
                <a:cs typeface="Courier"/>
              </a:rPr>
              <a:t>AbstractProvisioningTask</a:t>
            </a:r>
            <a:endParaRPr lang="en-US" sz="2400" dirty="0" smtClean="0">
              <a:latin typeface="Courier"/>
              <a:cs typeface="Courier"/>
            </a:endParaRPr>
          </a:p>
          <a:p>
            <a:pPr lvl="1"/>
            <a:r>
              <a:rPr lang="en-US" sz="2400" dirty="0">
                <a:cs typeface="ＭＳ Ｐゴシック" charset="0"/>
              </a:rPr>
              <a:t>Here we add all the product to command mapping</a:t>
            </a:r>
            <a:r>
              <a:rPr lang="en-US" sz="2400" dirty="0" smtClean="0">
                <a:cs typeface="ＭＳ Ｐゴシック" charset="0"/>
              </a:rPr>
              <a:t>.</a:t>
            </a:r>
          </a:p>
          <a:p>
            <a:r>
              <a:rPr lang="en-US" dirty="0" smtClean="0"/>
              <a:t>Configure the plug-ins in the system</a:t>
            </a:r>
          </a:p>
          <a:p>
            <a:pPr lvl="1"/>
            <a:r>
              <a:rPr lang="en-US" dirty="0" smtClean="0">
                <a:cs typeface="ＭＳ Ｐゴシック" charset="0"/>
              </a:rPr>
              <a:t>Mapper plug-in</a:t>
            </a:r>
          </a:p>
          <a:p>
            <a:pPr lvl="1"/>
            <a:r>
              <a:rPr lang="en-US" dirty="0" smtClean="0">
                <a:cs typeface="ＭＳ Ｐゴシック" charset="0"/>
              </a:rPr>
              <a:t>Processor plug-ins</a:t>
            </a:r>
          </a:p>
          <a:p>
            <a:r>
              <a:rPr lang="en-US" dirty="0" smtClean="0"/>
              <a:t>Create commands XML </a:t>
            </a:r>
            <a:r>
              <a:rPr lang="en-US" dirty="0" err="1" smtClean="0"/>
              <a:t>cofiguration</a:t>
            </a:r>
            <a:endParaRPr lang="en-US" dirty="0">
              <a:cs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472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4.0 –</a:t>
            </a:r>
            <a:r>
              <a:rPr lang="en-US" i="1" dirty="0" smtClean="0"/>
              <a:t>What is</a:t>
            </a:r>
            <a:r>
              <a:rPr lang="en-US" dirty="0" smtClean="0"/>
              <a:t> </a:t>
            </a:r>
            <a:r>
              <a:rPr lang="en-US" i="1" dirty="0" smtClean="0"/>
              <a:t>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UI to log all </a:t>
            </a:r>
            <a:r>
              <a:rPr lang="en-US" dirty="0" smtClean="0"/>
              <a:t>provisioning actions</a:t>
            </a:r>
          </a:p>
          <a:p>
            <a:r>
              <a:rPr lang="en-US" dirty="0" smtClean="0"/>
              <a:t>Log each command and associated requests</a:t>
            </a:r>
          </a:p>
          <a:p>
            <a:r>
              <a:rPr lang="en-US" dirty="0" smtClean="0"/>
              <a:t>Links </a:t>
            </a:r>
            <a:r>
              <a:rPr lang="en-US" dirty="0" smtClean="0"/>
              <a:t>provisioning from </a:t>
            </a:r>
            <a:r>
              <a:rPr lang="en-US" dirty="0" smtClean="0"/>
              <a:t>Customer/Order </a:t>
            </a:r>
            <a:r>
              <a:rPr lang="en-US" dirty="0" smtClean="0"/>
              <a:t>screen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6472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4.0 </a:t>
            </a:r>
            <a:r>
              <a:rPr lang="en-US" i="1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971"/>
            <a:ext cx="8229600" cy="436299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IProvisionable</a:t>
            </a:r>
            <a:endParaRPr lang="en-US" dirty="0" smtClean="0"/>
          </a:p>
          <a:p>
            <a:pPr lvl="1"/>
            <a:r>
              <a:rPr lang="en-US" dirty="0" err="1" smtClean="0"/>
              <a:t>AssetDTO</a:t>
            </a:r>
            <a:endParaRPr lang="en-US" dirty="0" smtClean="0"/>
          </a:p>
          <a:p>
            <a:pPr lvl="1"/>
            <a:r>
              <a:rPr lang="en-US" dirty="0" err="1" smtClean="0"/>
              <a:t>OrderChangeDTO</a:t>
            </a:r>
            <a:endParaRPr lang="en-US" dirty="0" smtClean="0"/>
          </a:p>
          <a:p>
            <a:pPr lvl="1"/>
            <a:r>
              <a:rPr lang="en-US" dirty="0" err="1" smtClean="0"/>
              <a:t>OrderDTO</a:t>
            </a:r>
            <a:endParaRPr lang="en-US" dirty="0" smtClean="0"/>
          </a:p>
          <a:p>
            <a:r>
              <a:rPr lang="en-US" sz="3600" dirty="0" smtClean="0">
                <a:cs typeface="ＭＳ Ｐゴシック" charset="0"/>
              </a:rPr>
              <a:t>Enhanced </a:t>
            </a:r>
            <a:r>
              <a:rPr lang="en-US" dirty="0" err="1" smtClean="0"/>
              <a:t>AbstractProvisioningTask</a:t>
            </a:r>
            <a:endParaRPr lang="en-US" dirty="0" smtClean="0"/>
          </a:p>
          <a:p>
            <a:pPr lvl="1"/>
            <a:r>
              <a:rPr lang="en-US" dirty="0" err="1" smtClean="0"/>
              <a:t>AssetProvisioningTask</a:t>
            </a:r>
            <a:endParaRPr lang="en-US" dirty="0" smtClean="0"/>
          </a:p>
          <a:p>
            <a:pPr lvl="1"/>
            <a:r>
              <a:rPr lang="en-US" dirty="0" err="1" smtClean="0"/>
              <a:t>OrderLineProvisioningTask</a:t>
            </a:r>
            <a:endParaRPr lang="en-US" dirty="0" smtClean="0"/>
          </a:p>
          <a:p>
            <a:pPr lvl="1"/>
            <a:r>
              <a:rPr lang="en-US" dirty="0" err="1" smtClean="0"/>
              <a:t>OrderProvisioningTask</a:t>
            </a:r>
            <a:endParaRPr lang="en-US" dirty="0" smtClean="0"/>
          </a:p>
          <a:p>
            <a:pPr lvl="1"/>
            <a:r>
              <a:rPr lang="en-US" dirty="0" err="1" smtClean="0"/>
              <a:t>PaymentProvisioningTask</a:t>
            </a:r>
            <a:endParaRPr lang="en-US" dirty="0" smtClean="0"/>
          </a:p>
          <a:p>
            <a:endParaRPr lang="en-US" sz="3600" dirty="0" smtClean="0">
              <a:cs typeface="ＭＳ Ｐゴシック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97234" y="1828801"/>
            <a:ext cx="4506686" cy="1619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ＭＳ Ｐゴシック" charset="0"/>
                <a:cs typeface="+mn-cs"/>
              </a:rPr>
              <a:t>OrderLineDTO</a:t>
            </a:r>
            <a:endParaRPr kumimoji="0" lang="en-US" sz="2800" b="0" i="0" u="none" strike="noStrike" kern="1200" cap="none" spc="0" normalizeH="0" baseline="0" noProof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ＭＳ Ｐゴシック" charset="0"/>
              <a:cs typeface="+mn-cs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ＭＳ Ｐゴシック" charset="0"/>
                <a:cs typeface="+mn-cs"/>
              </a:rPr>
              <a:t>PaymentDTO</a:t>
            </a:r>
            <a:endParaRPr kumimoji="0" lang="en-US" sz="2800" b="0" i="0" u="none" strike="noStrike" kern="1200" cap="none" spc="0" normalizeH="0" baseline="0" noProof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472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307" y="290887"/>
            <a:ext cx="7375474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Provisioning Module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2971" y="2377983"/>
            <a:ext cx="685800" cy="641350"/>
            <a:chOff x="406400" y="2622550"/>
            <a:chExt cx="685800" cy="641350"/>
          </a:xfrm>
        </p:grpSpPr>
        <p:sp>
          <p:nvSpPr>
            <p:cNvPr id="2" name="Sun 1"/>
            <p:cNvSpPr/>
            <p:nvPr/>
          </p:nvSpPr>
          <p:spPr>
            <a:xfrm>
              <a:off x="425450" y="2622550"/>
              <a:ext cx="641350" cy="641350"/>
            </a:xfrm>
            <a:prstGeom prst="su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6400" y="274955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Event</a:t>
              </a:r>
              <a:endPara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7475" y="3188974"/>
            <a:ext cx="18986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Courier"/>
                <a:cs typeface="Courier"/>
              </a:rPr>
              <a:t>SubscriptionActiveEvent.</a:t>
            </a:r>
            <a:r>
              <a:rPr lang="en-US" sz="700" b="1" dirty="0">
                <a:latin typeface="Courier"/>
                <a:cs typeface="Courier"/>
              </a:rPr>
              <a:t>class,</a:t>
            </a:r>
          </a:p>
          <a:p>
            <a:r>
              <a:rPr lang="en-US" sz="700" dirty="0" smtClean="0">
                <a:latin typeface="Courier"/>
                <a:cs typeface="Courier"/>
              </a:rPr>
              <a:t>SubscriptionInactiveEvent.</a:t>
            </a:r>
            <a:r>
              <a:rPr lang="en-US" sz="700" b="1" dirty="0" smtClean="0">
                <a:latin typeface="Courier"/>
                <a:cs typeface="Courier"/>
              </a:rPr>
              <a:t>class</a:t>
            </a:r>
            <a:r>
              <a:rPr lang="en-US" sz="700" b="1" dirty="0">
                <a:latin typeface="Courier"/>
                <a:cs typeface="Courier"/>
              </a:rPr>
              <a:t>,</a:t>
            </a:r>
          </a:p>
          <a:p>
            <a:r>
              <a:rPr lang="en-US" sz="700" dirty="0" err="1" smtClean="0">
                <a:latin typeface="Courier"/>
                <a:cs typeface="Courier"/>
              </a:rPr>
              <a:t>NewQuantityEvent.</a:t>
            </a:r>
            <a:r>
              <a:rPr lang="en-US" sz="700" b="1" dirty="0" err="1" smtClean="0">
                <a:latin typeface="Courier"/>
                <a:cs typeface="Courier"/>
              </a:rPr>
              <a:t>class</a:t>
            </a:r>
            <a:endParaRPr lang="en-US" sz="700" b="1" dirty="0" smtClean="0">
              <a:latin typeface="Courier"/>
              <a:cs typeface="Courier"/>
            </a:endParaRPr>
          </a:p>
          <a:p>
            <a:r>
              <a:rPr lang="en-US" sz="700" dirty="0" err="1" smtClean="0">
                <a:latin typeface="Courier"/>
                <a:cs typeface="Courier"/>
              </a:rPr>
              <a:t>AssetUpdatedEvent.class</a:t>
            </a:r>
            <a:r>
              <a:rPr lang="en-US" sz="700" dirty="0" smtClean="0">
                <a:latin typeface="Courier"/>
                <a:cs typeface="Courier"/>
              </a:rPr>
              <a:t>,</a:t>
            </a:r>
          </a:p>
          <a:p>
            <a:r>
              <a:rPr lang="en-US" sz="700" dirty="0" err="1" smtClean="0">
                <a:latin typeface="Courier"/>
                <a:cs typeface="Courier"/>
              </a:rPr>
              <a:t>OrderChangeStatusTransitionEvent.class</a:t>
            </a:r>
            <a:r>
              <a:rPr lang="en-US" sz="700" dirty="0" smtClean="0">
                <a:latin typeface="Courier"/>
                <a:cs typeface="Courier"/>
              </a:rPr>
              <a:t>,</a:t>
            </a:r>
          </a:p>
          <a:p>
            <a:r>
              <a:rPr lang="en-US" sz="700" dirty="0" err="1" smtClean="0">
                <a:latin typeface="Courier"/>
                <a:cs typeface="Courier"/>
              </a:rPr>
              <a:t>PaymentSuccessfulEvent.class</a:t>
            </a:r>
            <a:endParaRPr lang="en-US" sz="700" dirty="0">
              <a:latin typeface="Courier"/>
              <a:cs typeface="Courier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974087" y="2506798"/>
            <a:ext cx="632644" cy="374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641717" y="2370999"/>
            <a:ext cx="1047750" cy="8382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MapperPlug</a:t>
            </a:r>
            <a:r>
              <a:rPr lang="en-US" dirty="0" smtClean="0"/>
              <a:t>-in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83791" y="1933139"/>
            <a:ext cx="240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latin typeface="Courier"/>
                <a:cs typeface="Courier"/>
              </a:rPr>
              <a:t>ExampleProvisioningTask</a:t>
            </a:r>
            <a:r>
              <a:rPr lang="en-US" sz="900" dirty="0">
                <a:latin typeface="Courier"/>
                <a:cs typeface="Courier"/>
              </a:rPr>
              <a:t> </a:t>
            </a:r>
            <a:endParaRPr lang="en-US" sz="900" dirty="0" smtClean="0">
              <a:latin typeface="Courier"/>
              <a:cs typeface="Courier"/>
            </a:endParaRPr>
          </a:p>
          <a:p>
            <a:pPr algn="ctr"/>
            <a:r>
              <a:rPr lang="en-US" sz="900" dirty="0" smtClean="0">
                <a:latin typeface="Courier"/>
                <a:cs typeface="Courier"/>
              </a:rPr>
              <a:t>extends </a:t>
            </a:r>
            <a:r>
              <a:rPr lang="en-US" sz="900" dirty="0" err="1">
                <a:latin typeface="Courier"/>
                <a:cs typeface="Courier"/>
              </a:rPr>
              <a:t>AbstractProvisioningTask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741719" y="2469424"/>
            <a:ext cx="1165383" cy="4899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3" name="Direct Access Storage 12"/>
          <p:cNvSpPr/>
          <p:nvPr/>
        </p:nvSpPr>
        <p:spPr>
          <a:xfrm>
            <a:off x="3967706" y="2430234"/>
            <a:ext cx="1212850" cy="577850"/>
          </a:xfrm>
          <a:prstGeom prst="flowChartMagneticDru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Active MQ</a:t>
            </a:r>
            <a:endParaRPr lang="en-US" sz="1300" dirty="0"/>
          </a:p>
        </p:txBody>
      </p:sp>
      <p:sp>
        <p:nvSpPr>
          <p:cNvPr id="15" name="Multidocument 14"/>
          <p:cNvSpPr/>
          <p:nvPr/>
        </p:nvSpPr>
        <p:spPr>
          <a:xfrm>
            <a:off x="3664058" y="4507120"/>
            <a:ext cx="1405820" cy="1224701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</a:t>
            </a:r>
          </a:p>
          <a:p>
            <a:pPr algn="ctr"/>
            <a:r>
              <a:rPr lang="en-US" sz="1400" dirty="0" smtClean="0"/>
              <a:t>Processors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427778" y="3110775"/>
            <a:ext cx="1062607" cy="1308100"/>
            <a:chOff x="5346202" y="3370470"/>
            <a:chExt cx="1242057" cy="513508"/>
          </a:xfrm>
        </p:grpSpPr>
        <p:sp>
          <p:nvSpPr>
            <p:cNvPr id="16" name="Down Arrow 15"/>
            <p:cNvSpPr/>
            <p:nvPr/>
          </p:nvSpPr>
          <p:spPr>
            <a:xfrm>
              <a:off x="6205765" y="3370470"/>
              <a:ext cx="382494" cy="51350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46202" y="3646189"/>
              <a:ext cx="1135620" cy="108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Commands</a:t>
              </a:r>
              <a:endParaRPr lang="en-US" sz="1200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5677656" y="4346273"/>
            <a:ext cx="904875" cy="5438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Telnet Plug-in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5677656" y="4984470"/>
            <a:ext cx="904875" cy="5243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SOAP Plug-in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5677656" y="5590479"/>
            <a:ext cx="904875" cy="5528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 Plug-in</a:t>
            </a:r>
            <a:endParaRPr lang="en-US" sz="1400" dirty="0"/>
          </a:p>
        </p:txBody>
      </p:sp>
      <p:sp>
        <p:nvSpPr>
          <p:cNvPr id="23" name="Cube 22"/>
          <p:cNvSpPr/>
          <p:nvPr/>
        </p:nvSpPr>
        <p:spPr>
          <a:xfrm>
            <a:off x="7717356" y="4136310"/>
            <a:ext cx="787400" cy="717550"/>
          </a:xfrm>
          <a:prstGeom prst="cub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</a:t>
            </a:r>
            <a:endParaRPr lang="en-US" dirty="0"/>
          </a:p>
        </p:txBody>
      </p:sp>
      <p:sp>
        <p:nvSpPr>
          <p:cNvPr id="24" name="Cube 23"/>
          <p:cNvSpPr/>
          <p:nvPr/>
        </p:nvSpPr>
        <p:spPr>
          <a:xfrm>
            <a:off x="7706397" y="5271046"/>
            <a:ext cx="872199" cy="717550"/>
          </a:xfrm>
          <a:prstGeom prst="cub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Voice</a:t>
            </a:r>
            <a:endParaRPr lang="en-US" dirty="0"/>
          </a:p>
        </p:txBody>
      </p:sp>
      <p:sp>
        <p:nvSpPr>
          <p:cNvPr id="25" name="Left Arrow 24"/>
          <p:cNvSpPr/>
          <p:nvPr/>
        </p:nvSpPr>
        <p:spPr>
          <a:xfrm>
            <a:off x="5069878" y="4340697"/>
            <a:ext cx="607778" cy="663575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5043752" y="5065434"/>
            <a:ext cx="633904" cy="6794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947640" y="5244920"/>
            <a:ext cx="730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Request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947640" y="4520183"/>
            <a:ext cx="781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Response</a:t>
            </a:r>
            <a:endParaRPr lang="en-US" sz="1400" dirty="0"/>
          </a:p>
        </p:txBody>
      </p:sp>
      <p:sp>
        <p:nvSpPr>
          <p:cNvPr id="29" name="Left Arrow 28"/>
          <p:cNvSpPr/>
          <p:nvPr/>
        </p:nvSpPr>
        <p:spPr>
          <a:xfrm rot="12939602">
            <a:off x="6637729" y="4915506"/>
            <a:ext cx="1098550" cy="250825"/>
          </a:xfrm>
          <a:prstGeom prst="left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Left Arrow 30"/>
          <p:cNvSpPr/>
          <p:nvPr/>
        </p:nvSpPr>
        <p:spPr>
          <a:xfrm rot="8619723">
            <a:off x="6592019" y="4877970"/>
            <a:ext cx="1064151" cy="252604"/>
          </a:xfrm>
          <a:prstGeom prst="left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4513610" y="3075559"/>
            <a:ext cx="996216" cy="1343316"/>
            <a:chOff x="6449785" y="3498487"/>
            <a:chExt cx="996216" cy="857250"/>
          </a:xfrm>
        </p:grpSpPr>
        <p:sp>
          <p:nvSpPr>
            <p:cNvPr id="32" name="Up Arrow 31"/>
            <p:cNvSpPr/>
            <p:nvPr/>
          </p:nvSpPr>
          <p:spPr>
            <a:xfrm>
              <a:off x="6449785" y="3498487"/>
              <a:ext cx="342900" cy="857250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94990" y="3979806"/>
              <a:ext cx="751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Result</a:t>
              </a:r>
              <a:endParaRPr lang="en-US" sz="12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370877" y="2123805"/>
            <a:ext cx="1816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ProvisioningCommandsMDB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6" name="Multidocument 35"/>
          <p:cNvSpPr/>
          <p:nvPr/>
        </p:nvSpPr>
        <p:spPr>
          <a:xfrm>
            <a:off x="5677656" y="2362507"/>
            <a:ext cx="1154675" cy="79057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Result</a:t>
            </a:r>
          </a:p>
          <a:p>
            <a:pPr algn="ctr"/>
            <a:r>
              <a:rPr lang="en-US" sz="1400" dirty="0" smtClean="0"/>
              <a:t>Processors</a:t>
            </a:r>
            <a:endParaRPr lang="en-US" dirty="0"/>
          </a:p>
        </p:txBody>
      </p:sp>
      <p:sp>
        <p:nvSpPr>
          <p:cNvPr id="37" name="Right Arrow 36"/>
          <p:cNvSpPr/>
          <p:nvPr/>
        </p:nvSpPr>
        <p:spPr>
          <a:xfrm>
            <a:off x="5258090" y="2504982"/>
            <a:ext cx="368300" cy="428267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gnetic Disk 37"/>
          <p:cNvSpPr/>
          <p:nvPr/>
        </p:nvSpPr>
        <p:spPr>
          <a:xfrm>
            <a:off x="5729529" y="3572439"/>
            <a:ext cx="700472" cy="611551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9" name="Down Arrow 38"/>
          <p:cNvSpPr/>
          <p:nvPr/>
        </p:nvSpPr>
        <p:spPr>
          <a:xfrm>
            <a:off x="5954545" y="3184930"/>
            <a:ext cx="336550" cy="341793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389997" y="3052117"/>
            <a:ext cx="79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Update order line</a:t>
            </a:r>
          </a:p>
          <a:p>
            <a:r>
              <a:rPr lang="en-US" sz="1200" dirty="0" smtClean="0"/>
              <a:t>status</a:t>
            </a:r>
            <a:endParaRPr lang="en-US" sz="1200" dirty="0"/>
          </a:p>
        </p:txBody>
      </p:sp>
      <p:sp>
        <p:nvSpPr>
          <p:cNvPr id="41" name="Wave 40"/>
          <p:cNvSpPr/>
          <p:nvPr/>
        </p:nvSpPr>
        <p:spPr>
          <a:xfrm>
            <a:off x="2091671" y="3499103"/>
            <a:ext cx="992379" cy="473620"/>
          </a:xfrm>
          <a:prstGeom prst="wav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XML</a:t>
            </a:r>
          </a:p>
          <a:p>
            <a:pPr algn="ctr"/>
            <a:r>
              <a:rPr lang="en-US" sz="1000" dirty="0" smtClean="0"/>
              <a:t>Configuration</a:t>
            </a:r>
            <a:endParaRPr lang="en-US" sz="1000" dirty="0"/>
          </a:p>
        </p:txBody>
      </p:sp>
      <p:cxnSp>
        <p:nvCxnSpPr>
          <p:cNvPr id="43" name="Straight Arrow Connector 42"/>
          <p:cNvCxnSpPr>
            <a:stCxn id="41" idx="0"/>
          </p:cNvCxnSpPr>
          <p:nvPr/>
        </p:nvCxnSpPr>
        <p:spPr>
          <a:xfrm flipV="1">
            <a:off x="2587861" y="3499103"/>
            <a:ext cx="1520031" cy="592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ube 43"/>
          <p:cNvSpPr/>
          <p:nvPr/>
        </p:nvSpPr>
        <p:spPr>
          <a:xfrm>
            <a:off x="7187004" y="1190228"/>
            <a:ext cx="1391592" cy="933577"/>
          </a:xfrm>
          <a:prstGeom prst="cub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5" name="Bent-Up Arrow 44"/>
          <p:cNvSpPr/>
          <p:nvPr/>
        </p:nvSpPr>
        <p:spPr>
          <a:xfrm flipH="1" flipV="1">
            <a:off x="4399326" y="1633679"/>
            <a:ext cx="2587525" cy="796553"/>
          </a:xfrm>
          <a:prstGeom prst="bentUpArrow">
            <a:avLst>
              <a:gd name="adj1" fmla="val 20979"/>
              <a:gd name="adj2" fmla="val 27033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45304" y="1588477"/>
            <a:ext cx="156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Push commands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27777" y="5834923"/>
            <a:ext cx="194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"/>
                <a:cs typeface="Courier"/>
              </a:rPr>
              <a:t>ExternalProvisioningMDB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0556" y="6226653"/>
            <a:ext cx="194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Plugins</a:t>
            </a:r>
            <a:r>
              <a:rPr lang="en-US" sz="1000" dirty="0" smtClean="0"/>
              <a:t> Implement </a:t>
            </a:r>
            <a:r>
              <a:rPr lang="en-US" sz="1000" dirty="0" err="1" smtClean="0"/>
              <a:t>IExternalProvisioning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82530" y="3972723"/>
            <a:ext cx="1030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Adaptors Implement </a:t>
            </a:r>
            <a:r>
              <a:rPr lang="en-US" sz="1000" dirty="0" err="1" smtClean="0"/>
              <a:t>IExternalCommunication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49" name="Straight Arrow Connector 48"/>
          <p:cNvCxnSpPr>
            <a:stCxn id="41" idx="0"/>
          </p:cNvCxnSpPr>
          <p:nvPr/>
        </p:nvCxnSpPr>
        <p:spPr>
          <a:xfrm flipV="1">
            <a:off x="2587861" y="2933250"/>
            <a:ext cx="727129" cy="625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89466" y="2596426"/>
            <a:ext cx="1278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Push commands</a:t>
            </a:r>
            <a:endParaRPr lang="en-US"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Associate </a:t>
            </a:r>
            <a:r>
              <a:rPr lang="en-US" sz="2800" dirty="0" smtClean="0"/>
              <a:t>products in </a:t>
            </a:r>
            <a:r>
              <a:rPr lang="en-US" sz="2800" dirty="0"/>
              <a:t>orders to a provisioning command</a:t>
            </a:r>
          </a:p>
          <a:p>
            <a:r>
              <a:rPr lang="en-US" sz="2800" dirty="0"/>
              <a:t>Allow for configurable, easy to maintain commands</a:t>
            </a:r>
          </a:p>
          <a:p>
            <a:r>
              <a:rPr lang="en-US" sz="2800" dirty="0"/>
              <a:t>Decouple the module from any external API.</a:t>
            </a:r>
          </a:p>
          <a:p>
            <a:r>
              <a:rPr lang="en-US" sz="2800" dirty="0"/>
              <a:t>Expose the provisioning module to any system. jBilling is then just one more client.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41799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 </a:t>
            </a:r>
            <a:r>
              <a:rPr lang="en-US" sz="2800" dirty="0" smtClean="0"/>
              <a:t>a specific plug-in type to </a:t>
            </a:r>
            <a:r>
              <a:rPr lang="en-US" sz="2800" dirty="0"/>
              <a:t>associate </a:t>
            </a:r>
            <a:r>
              <a:rPr lang="en-US" sz="2800" dirty="0" smtClean="0"/>
              <a:t>products to </a:t>
            </a:r>
            <a:r>
              <a:rPr lang="en-US" sz="2800" dirty="0"/>
              <a:t>commands</a:t>
            </a:r>
          </a:p>
          <a:p>
            <a:r>
              <a:rPr lang="en-US" sz="2800" dirty="0"/>
              <a:t>Put the definition of a command in plain XML files. Do not hard code commands in Java.</a:t>
            </a:r>
          </a:p>
          <a:p>
            <a:r>
              <a:rPr lang="en-US" sz="2800" dirty="0"/>
              <a:t>Use </a:t>
            </a:r>
            <a:r>
              <a:rPr lang="en-US" sz="2800" dirty="0" err="1"/>
              <a:t>jBilling</a:t>
            </a:r>
            <a:r>
              <a:rPr lang="en-US" sz="2800" dirty="0"/>
              <a:t> plug-in architecture to create objects that know about the external system APIs.</a:t>
            </a:r>
          </a:p>
          <a:p>
            <a:r>
              <a:rPr lang="en-US" sz="2800" dirty="0"/>
              <a:t>Use message queues through JMS for interacting with the provisioning module.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8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to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step has a very clear scope: resolve when a command is required.</a:t>
            </a:r>
          </a:p>
          <a:p>
            <a:r>
              <a:rPr lang="en-US" sz="2800" dirty="0"/>
              <a:t>There are many potential conditions when a command has to be executed, and they might change with time: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Geographical location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Billing history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etc...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59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to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2516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We encapsulate in a plug-in the logic to when a product needs provisioning (and start a provisioning command). This is a product mapper plug-in.</a:t>
            </a:r>
            <a:endParaRPr lang="en-US" sz="2400" dirty="0"/>
          </a:p>
          <a:p>
            <a:r>
              <a:rPr lang="en-US" sz="2400" dirty="0"/>
              <a:t>Example rule:</a:t>
            </a:r>
          </a:p>
          <a:p>
            <a:pPr marL="800100" lvl="2" indent="0">
              <a:buNone/>
            </a:pPr>
            <a:r>
              <a:rPr lang="en-US" sz="1600" dirty="0">
                <a:latin typeface="Courier"/>
                <a:cs typeface="Courier"/>
              </a:rPr>
              <a:t>if (</a:t>
            </a:r>
            <a:r>
              <a:rPr lang="en-US" sz="1600" dirty="0" err="1">
                <a:latin typeface="Courier"/>
                <a:cs typeface="Courier"/>
              </a:rPr>
              <a:t>setupFee.getQuantity</a:t>
            </a:r>
            <a:r>
              <a:rPr lang="en-US" sz="1600" dirty="0">
                <a:latin typeface="Courier"/>
                <a:cs typeface="Courier"/>
              </a:rPr>
              <a:t>().</a:t>
            </a:r>
            <a:r>
              <a:rPr lang="en-US" sz="1600" dirty="0" err="1">
                <a:latin typeface="Courier"/>
                <a:cs typeface="Courier"/>
              </a:rPr>
              <a:t>compareTo</a:t>
            </a:r>
            <a:r>
              <a:rPr lang="en-US" sz="1600" dirty="0">
                <a:latin typeface="Courier"/>
                <a:cs typeface="Courier"/>
              </a:rPr>
              <a:t>(ONE) == 0 &amp;&amp; </a:t>
            </a:r>
            <a:r>
              <a:rPr lang="en-US" sz="1600" dirty="0" err="1">
                <a:latin typeface="Courier"/>
                <a:cs typeface="Courier"/>
              </a:rPr>
              <a:t>setupFee.getProvisioningStatusId</a:t>
            </a:r>
            <a:r>
              <a:rPr lang="en-US" sz="1600" dirty="0">
                <a:latin typeface="Courier"/>
                <a:cs typeface="Courier"/>
              </a:rPr>
              <a:t>().equals(2)) {</a:t>
            </a:r>
          </a:p>
          <a:p>
            <a:pPr marL="800100" lvl="2" indent="0">
              <a:buNone/>
            </a:pPr>
            <a:r>
              <a:rPr lang="en-US" sz="1600" dirty="0">
                <a:latin typeface="Courier"/>
                <a:cs typeface="Courier"/>
              </a:rPr>
              <a:t>                </a:t>
            </a:r>
            <a:r>
              <a:rPr lang="en-US" sz="1600" dirty="0" err="1">
                <a:latin typeface="Courier"/>
                <a:cs typeface="Courier"/>
              </a:rPr>
              <a:t>c.addCommand</a:t>
            </a:r>
            <a:r>
              <a:rPr lang="en-US" sz="1600" dirty="0">
                <a:latin typeface="Courier"/>
                <a:cs typeface="Courier"/>
              </a:rPr>
              <a:t>("</a:t>
            </a:r>
            <a:r>
              <a:rPr lang="en-US" sz="1600" dirty="0" err="1">
                <a:latin typeface="Courier"/>
                <a:cs typeface="Courier"/>
              </a:rPr>
              <a:t>result_test</a:t>
            </a:r>
            <a:r>
              <a:rPr lang="en-US" sz="1600" dirty="0">
                <a:latin typeface="Courier"/>
                <a:cs typeface="Courier"/>
              </a:rPr>
              <a:t>", </a:t>
            </a:r>
            <a:r>
              <a:rPr lang="en-US" sz="1600" dirty="0" err="1">
                <a:latin typeface="Courier"/>
                <a:cs typeface="Courier"/>
              </a:rPr>
              <a:t>setupFee.getId</a:t>
            </a:r>
            <a:r>
              <a:rPr lang="en-US" sz="1600" dirty="0">
                <a:latin typeface="Courier"/>
                <a:cs typeface="Courier"/>
              </a:rPr>
              <a:t>());</a:t>
            </a:r>
          </a:p>
          <a:p>
            <a:pPr marL="800100" lvl="2" indent="0">
              <a:buNone/>
            </a:pPr>
            <a:r>
              <a:rPr lang="en-US" sz="1600" dirty="0">
                <a:latin typeface="Courier"/>
                <a:cs typeface="Courier"/>
              </a:rPr>
              <a:t>                // returns 'success' then 'unavailable'</a:t>
            </a:r>
          </a:p>
          <a:p>
            <a:pPr marL="800100" lvl="2" indent="0">
              <a:buNone/>
            </a:pPr>
            <a:r>
              <a:rPr lang="en-US" sz="1600" dirty="0">
                <a:latin typeface="Courier"/>
                <a:cs typeface="Courier"/>
              </a:rPr>
              <a:t>                </a:t>
            </a:r>
            <a:r>
              <a:rPr lang="en-US" sz="1600" dirty="0" err="1">
                <a:latin typeface="Courier"/>
                <a:cs typeface="Courier"/>
              </a:rPr>
              <a:t>c.addParameter</a:t>
            </a:r>
            <a:r>
              <a:rPr lang="en-US" sz="1600" dirty="0">
                <a:latin typeface="Courier"/>
                <a:cs typeface="Courier"/>
              </a:rPr>
              <a:t>("</a:t>
            </a:r>
            <a:r>
              <a:rPr lang="en-US" sz="1600" dirty="0" err="1">
                <a:latin typeface="Courier"/>
                <a:cs typeface="Courier"/>
              </a:rPr>
              <a:t>msisdn</a:t>
            </a:r>
            <a:r>
              <a:rPr lang="en-US" sz="1600" dirty="0">
                <a:latin typeface="Courier"/>
                <a:cs typeface="Courier"/>
              </a:rPr>
              <a:t>", "98765");</a:t>
            </a:r>
          </a:p>
          <a:p>
            <a:pPr marL="800100" lvl="2" indent="0">
              <a:buNone/>
            </a:pPr>
            <a:r>
              <a:rPr lang="en-US" sz="1600" dirty="0">
                <a:latin typeface="Courier"/>
                <a:cs typeface="Courier"/>
              </a:rPr>
              <a:t>                </a:t>
            </a:r>
            <a:r>
              <a:rPr lang="en-US" sz="1600" dirty="0" err="1">
                <a:latin typeface="Courier"/>
                <a:cs typeface="Courier"/>
              </a:rPr>
              <a:t>c.addCommand</a:t>
            </a:r>
            <a:r>
              <a:rPr lang="en-US" sz="1600" dirty="0">
                <a:latin typeface="Courier"/>
                <a:cs typeface="Courier"/>
              </a:rPr>
              <a:t>("</a:t>
            </a:r>
            <a:r>
              <a:rPr lang="en-US" sz="1600" dirty="0" err="1">
                <a:latin typeface="Courier"/>
                <a:cs typeface="Courier"/>
              </a:rPr>
              <a:t>result_test</a:t>
            </a:r>
            <a:r>
              <a:rPr lang="en-US" sz="1600" dirty="0">
                <a:latin typeface="Courier"/>
                <a:cs typeface="Courier"/>
              </a:rPr>
              <a:t>", </a:t>
            </a:r>
            <a:r>
              <a:rPr lang="en-US" sz="1600" dirty="0" err="1">
                <a:latin typeface="Courier"/>
                <a:cs typeface="Courier"/>
              </a:rPr>
              <a:t>setupFee.getId</a:t>
            </a:r>
            <a:r>
              <a:rPr lang="en-US" sz="1600" dirty="0">
                <a:latin typeface="Courier"/>
                <a:cs typeface="Courier"/>
              </a:rPr>
              <a:t>());</a:t>
            </a:r>
          </a:p>
          <a:p>
            <a:pPr marL="800100" lvl="2" indent="0">
              <a:buNone/>
            </a:pPr>
            <a:r>
              <a:rPr lang="en-US" sz="1600" dirty="0">
                <a:latin typeface="Courier"/>
                <a:cs typeface="Courier"/>
              </a:rPr>
              <a:t>                // should return 'fail'</a:t>
            </a:r>
          </a:p>
          <a:p>
            <a:pPr marL="800100" lvl="2" indent="0">
              <a:buNone/>
            </a:pPr>
            <a:r>
              <a:rPr lang="en-US" sz="1600" dirty="0">
                <a:latin typeface="Courier"/>
                <a:cs typeface="Courier"/>
              </a:rPr>
              <a:t>                </a:t>
            </a:r>
            <a:r>
              <a:rPr lang="en-US" sz="1600" dirty="0" err="1">
                <a:latin typeface="Courier"/>
                <a:cs typeface="Courier"/>
              </a:rPr>
              <a:t>c.addParameter</a:t>
            </a:r>
            <a:r>
              <a:rPr lang="en-US" sz="1600" dirty="0">
                <a:latin typeface="Courier"/>
                <a:cs typeface="Courier"/>
              </a:rPr>
              <a:t>("</a:t>
            </a:r>
            <a:r>
              <a:rPr lang="en-US" sz="1600" dirty="0" err="1">
                <a:latin typeface="Courier"/>
                <a:cs typeface="Courier"/>
              </a:rPr>
              <a:t>msisdn</a:t>
            </a:r>
            <a:r>
              <a:rPr lang="en-US" sz="1600" dirty="0">
                <a:latin typeface="Courier"/>
                <a:cs typeface="Courier"/>
              </a:rPr>
              <a:t>", "54321");</a:t>
            </a:r>
          </a:p>
          <a:p>
            <a:pPr marL="800100" lvl="2" indent="0">
              <a:buNone/>
            </a:pPr>
            <a:r>
              <a:rPr lang="en-US" sz="1600" dirty="0" smtClean="0">
                <a:latin typeface="Courier"/>
                <a:cs typeface="Courier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9779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92695" cy="4525963"/>
          </a:xfrm>
        </p:spPr>
        <p:txBody>
          <a:bodyPr>
            <a:normAutofit/>
          </a:bodyPr>
          <a:lstStyle/>
          <a:p>
            <a:r>
              <a:rPr lang="en-US" sz="2400" dirty="0"/>
              <a:t>What is a command? All the definition is based on XML configuration.</a:t>
            </a:r>
          </a:p>
          <a:p>
            <a:r>
              <a:rPr lang="en-US" sz="2400" dirty="0"/>
              <a:t>A command does not know </a:t>
            </a:r>
            <a:r>
              <a:rPr lang="en-US" sz="2400" i="1" dirty="0"/>
              <a:t>when</a:t>
            </a:r>
            <a:r>
              <a:rPr lang="en-US" sz="2400" dirty="0"/>
              <a:t> it has to be executed or </a:t>
            </a:r>
            <a:r>
              <a:rPr lang="en-US" sz="2400" i="1" dirty="0"/>
              <a:t>how. </a:t>
            </a:r>
            <a:endParaRPr lang="en-US" sz="2400" dirty="0"/>
          </a:p>
          <a:p>
            <a:r>
              <a:rPr lang="en-US" sz="2400" dirty="0"/>
              <a:t>Define a command:</a:t>
            </a:r>
          </a:p>
          <a:p>
            <a:pPr marL="400050" lvl="1" indent="0">
              <a:buNone/>
            </a:pPr>
            <a:r>
              <a:rPr lang="it-IT" sz="1400" dirty="0" smtClean="0">
                <a:latin typeface="Courier"/>
                <a:cs typeface="Courier"/>
              </a:rPr>
              <a:t>&lt;</a:t>
            </a:r>
            <a:r>
              <a:rPr lang="it-IT" sz="1400" dirty="0" err="1" smtClean="0">
                <a:latin typeface="Courier"/>
                <a:cs typeface="Courier"/>
              </a:rPr>
              <a:t>bean</a:t>
            </a: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err="1" smtClean="0">
                <a:latin typeface="Courier"/>
                <a:cs typeface="Courier"/>
              </a:rPr>
              <a:t>class</a:t>
            </a:r>
            <a:r>
              <a:rPr lang="it-IT" sz="1400" dirty="0">
                <a:latin typeface="Courier"/>
                <a:cs typeface="Courier"/>
              </a:rPr>
              <a:t>="</a:t>
            </a:r>
            <a:r>
              <a:rPr lang="it-IT" sz="1400" dirty="0" err="1">
                <a:latin typeface="Courier"/>
                <a:cs typeface="Courier"/>
              </a:rPr>
              <a:t>com.sapienter.jbilling.server.provisioning.config.Command</a:t>
            </a:r>
            <a:r>
              <a:rPr lang="it-IT" sz="1400" dirty="0">
                <a:latin typeface="Courier"/>
                <a:cs typeface="Courier"/>
              </a:rPr>
              <a:t>"&gt;</a:t>
            </a:r>
          </a:p>
          <a:p>
            <a:pPr marL="400050" lvl="1" indent="0">
              <a:buNone/>
            </a:pPr>
            <a:r>
              <a:rPr lang="fi-FI" sz="1400" dirty="0">
                <a:latin typeface="Courier"/>
                <a:cs typeface="Courier"/>
              </a:rPr>
              <a:t>     </a:t>
            </a:r>
            <a:r>
              <a:rPr lang="fi-FI" sz="1400" dirty="0" smtClean="0">
                <a:latin typeface="Courier"/>
                <a:cs typeface="Courier"/>
              </a:rPr>
              <a:t>&lt;</a:t>
            </a:r>
            <a:r>
              <a:rPr lang="fi-FI" sz="1400" dirty="0" err="1">
                <a:latin typeface="Courier"/>
                <a:cs typeface="Courier"/>
              </a:rPr>
              <a:t>property</a:t>
            </a:r>
            <a:r>
              <a:rPr lang="fi-FI" sz="1400" dirty="0">
                <a:latin typeface="Courier"/>
                <a:cs typeface="Courier"/>
              </a:rPr>
              <a:t> </a:t>
            </a:r>
            <a:r>
              <a:rPr lang="fi-FI" sz="1400" dirty="0" err="1">
                <a:latin typeface="Courier"/>
                <a:cs typeface="Courier"/>
              </a:rPr>
              <a:t>name="id</a:t>
            </a:r>
            <a:r>
              <a:rPr lang="fi-FI" sz="1400" dirty="0">
                <a:latin typeface="Courier"/>
                <a:cs typeface="Courier"/>
              </a:rPr>
              <a:t>" value="activate_3G_SIM" /&gt;</a:t>
            </a:r>
          </a:p>
          <a:p>
            <a:r>
              <a:rPr lang="en-US" sz="2400" dirty="0"/>
              <a:t>A command can have many fields (parameters)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3219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9194801" cy="4525963"/>
          </a:xfrm>
        </p:spPr>
        <p:txBody>
          <a:bodyPr>
            <a:normAutofit/>
          </a:bodyPr>
          <a:lstStyle/>
          <a:p>
            <a:r>
              <a:rPr lang="en-US" dirty="0"/>
              <a:t>Example of fields for '</a:t>
            </a:r>
            <a:r>
              <a:rPr lang="en-US" dirty="0" smtClean="0"/>
              <a:t>activate_3G_SIM’</a:t>
            </a:r>
            <a:endParaRPr lang="en-US" dirty="0"/>
          </a:p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property name="fields"&gt;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300" dirty="0">
                <a:latin typeface="Courier"/>
                <a:cs typeface="Courier"/>
              </a:rPr>
              <a:t>   </a:t>
            </a:r>
            <a:r>
              <a:rPr lang="en-US" sz="1300" dirty="0" smtClean="0">
                <a:latin typeface="Courier"/>
                <a:cs typeface="Courier"/>
              </a:rPr>
              <a:t>  &lt;</a:t>
            </a:r>
            <a:r>
              <a:rPr lang="en-US" sz="1300" dirty="0">
                <a:latin typeface="Courier"/>
                <a:cs typeface="Courier"/>
              </a:rPr>
              <a:t>list&gt;</a:t>
            </a:r>
          </a:p>
          <a:p>
            <a:pPr marL="0" indent="0">
              <a:buNone/>
            </a:pPr>
            <a:r>
              <a:rPr lang="en-US" sz="1300" dirty="0">
                <a:latin typeface="Courier"/>
                <a:cs typeface="Courier"/>
              </a:rPr>
              <a:t>        </a:t>
            </a:r>
            <a:r>
              <a:rPr lang="en-US" sz="1300" dirty="0" smtClean="0">
                <a:latin typeface="Courier"/>
                <a:cs typeface="Courier"/>
              </a:rPr>
              <a:t>&lt;</a:t>
            </a:r>
            <a:r>
              <a:rPr lang="en-US" sz="1300" dirty="0">
                <a:latin typeface="Courier"/>
                <a:cs typeface="Courier"/>
              </a:rPr>
              <a:t>bean </a:t>
            </a:r>
            <a:r>
              <a:rPr lang="en-US" sz="1300" dirty="0" smtClean="0">
                <a:latin typeface="Courier"/>
                <a:cs typeface="Courier"/>
              </a:rPr>
              <a:t>class</a:t>
            </a:r>
            <a:r>
              <a:rPr lang="en-US" sz="1300" dirty="0">
                <a:latin typeface="Courier"/>
                <a:cs typeface="Courier"/>
              </a:rPr>
              <a:t>="</a:t>
            </a:r>
            <a:r>
              <a:rPr lang="en-US" sz="1300" dirty="0" err="1">
                <a:latin typeface="Courier"/>
                <a:cs typeface="Courier"/>
              </a:rPr>
              <a:t>com.sapienter.jbilling.server.provisioning.config.Field</a:t>
            </a:r>
            <a:r>
              <a:rPr lang="en-US" sz="1300" dirty="0">
                <a:latin typeface="Courier"/>
                <a:cs typeface="Courier"/>
              </a:rPr>
              <a:t>"&gt;</a:t>
            </a:r>
          </a:p>
          <a:p>
            <a:pPr marL="0" indent="0">
              <a:buNone/>
            </a:pPr>
            <a:r>
              <a:rPr lang="en-US" sz="1300" dirty="0">
                <a:latin typeface="Courier"/>
                <a:cs typeface="Courier"/>
              </a:rPr>
              <a:t>                &lt;property name="name" value="</a:t>
            </a:r>
            <a:r>
              <a:rPr lang="en-US" sz="1300" dirty="0" err="1">
                <a:latin typeface="Courier"/>
                <a:cs typeface="Courier"/>
              </a:rPr>
              <a:t>adkey</a:t>
            </a:r>
            <a:r>
              <a:rPr lang="en-US" sz="1300" dirty="0">
                <a:latin typeface="Courier"/>
                <a:cs typeface="Courier"/>
              </a:rPr>
              <a:t>" /&gt;</a:t>
            </a:r>
          </a:p>
          <a:p>
            <a:pPr marL="0" indent="0">
              <a:buNone/>
            </a:pPr>
            <a:r>
              <a:rPr lang="en-US" sz="1300" dirty="0">
                <a:latin typeface="Courier"/>
                <a:cs typeface="Courier"/>
              </a:rPr>
              <a:t>              &lt;/bean&gt;</a:t>
            </a:r>
          </a:p>
          <a:p>
            <a:pPr marL="0" indent="0">
              <a:buNone/>
            </a:pPr>
            <a:r>
              <a:rPr lang="en-US" sz="1300" dirty="0">
                <a:latin typeface="Courier"/>
                <a:cs typeface="Courier"/>
              </a:rPr>
              <a:t>            &lt;/list&gt;</a:t>
            </a:r>
          </a:p>
          <a:p>
            <a:pPr marL="0" indent="0">
              <a:buNone/>
            </a:pPr>
            <a:r>
              <a:rPr lang="en-US" sz="1300" dirty="0">
                <a:latin typeface="Courier"/>
                <a:cs typeface="Courier"/>
              </a:rPr>
              <a:t>          &lt;/property</a:t>
            </a:r>
            <a:r>
              <a:rPr lang="en-US" sz="1300" dirty="0" smtClean="0">
                <a:latin typeface="Courier"/>
                <a:cs typeface="Courier"/>
              </a:rPr>
              <a:t>&gt;</a:t>
            </a:r>
            <a:endParaRPr lang="en-US" sz="1300" dirty="0"/>
          </a:p>
          <a:p>
            <a:r>
              <a:rPr lang="en-US" sz="2600" dirty="0"/>
              <a:t>Once the data of the command has been defined, we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can </a:t>
            </a:r>
            <a:r>
              <a:rPr lang="en-US" sz="2600" dirty="0"/>
              <a:t>assign it one or more processors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8349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billing_academy-presentati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jbilling_academy-presentation_template.pot</Template>
  <TotalTime>1032</TotalTime>
  <Words>1121</Words>
  <Application>Microsoft Office PowerPoint</Application>
  <PresentationFormat>On-screen Show (4:3)</PresentationFormat>
  <Paragraphs>189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jbilling_academy-presentation_template</vt:lpstr>
      <vt:lpstr>Slide 1</vt:lpstr>
      <vt:lpstr>What is Provisioning?</vt:lpstr>
      <vt:lpstr>Slide 3</vt:lpstr>
      <vt:lpstr>Goals</vt:lpstr>
      <vt:lpstr>Design Overview</vt:lpstr>
      <vt:lpstr>Product to command</vt:lpstr>
      <vt:lpstr>Product to command</vt:lpstr>
      <vt:lpstr>Command definition</vt:lpstr>
      <vt:lpstr>Command definition</vt:lpstr>
      <vt:lpstr>Command definition</vt:lpstr>
      <vt:lpstr>Command definition</vt:lpstr>
      <vt:lpstr>Interaction with external system</vt:lpstr>
      <vt:lpstr>Interacting with the module</vt:lpstr>
      <vt:lpstr>Interacting with the module</vt:lpstr>
      <vt:lpstr>Example work-flow</vt:lpstr>
      <vt:lpstr>Example work-flow</vt:lpstr>
      <vt:lpstr>Example work-flow</vt:lpstr>
      <vt:lpstr>Deploying Provisioning</vt:lpstr>
      <vt:lpstr>Creating adaptors</vt:lpstr>
      <vt:lpstr>Create provisioning plugins</vt:lpstr>
      <vt:lpstr>Configure the module</vt:lpstr>
      <vt:lpstr>Provisioning 4.0 –What is New</vt:lpstr>
      <vt:lpstr>Provisioning 4.0 continued…</vt:lpstr>
    </vt:vector>
  </TitlesOfParts>
  <Company>LongerDays.com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Lawie</dc:creator>
  <cp:lastModifiedBy>Vikas</cp:lastModifiedBy>
  <cp:revision>79</cp:revision>
  <dcterms:created xsi:type="dcterms:W3CDTF">2012-02-10T14:50:52Z</dcterms:created>
  <dcterms:modified xsi:type="dcterms:W3CDTF">2014-07-04T09:14:03Z</dcterms:modified>
</cp:coreProperties>
</file>