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C3A"/>
    <a:srgbClr val="878787"/>
    <a:srgbClr val="535353"/>
    <a:srgbClr val="6C6C6C"/>
    <a:srgbClr val="4F6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2" autoAdjust="0"/>
  </p:normalViewPr>
  <p:slideViewPr>
    <p:cSldViewPr snapToGrid="0" snapToObjects="1">
      <p:cViewPr>
        <p:scale>
          <a:sx n="90" d="100"/>
          <a:sy n="90" d="100"/>
        </p:scale>
        <p:origin x="-677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192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F110-7B02-4A7E-822A-E3E50675748C}" type="datetimeFigureOut">
              <a:rPr lang="es-AR" smtClean="0"/>
              <a:t>20/11/2013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A988-F2A6-4BC0-90DC-F84085CF669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744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A988-F2A6-4BC0-90DC-F84085CF6691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846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895A-2A97-CB46-BCD8-EB544696928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616E-36AB-B64B-B485-354C235E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gif"/><Relationship Id="rId7" Type="http://schemas.openxmlformats.org/officeDocument/2006/relationships/image" Target="../media/image1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2293473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err="1" smtClean="0">
                <a:solidFill>
                  <a:srgbClr val="4F65C4"/>
                </a:solidFill>
                <a:latin typeface="Helvetica"/>
                <a:cs typeface="Helvetica"/>
              </a:rPr>
              <a:t>Realtime</a:t>
            </a:r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 Mediation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60" y="3050617"/>
            <a:ext cx="6400800" cy="57953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Pre-paid Billing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862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Diameter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93060" y="1103591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Flow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64068" y="948394"/>
            <a:ext cx="8353773" cy="4559180"/>
            <a:chOff x="364068" y="948394"/>
            <a:chExt cx="8353773" cy="4559180"/>
          </a:xfrm>
        </p:grpSpPr>
        <p:grpSp>
          <p:nvGrpSpPr>
            <p:cNvPr id="109" name="Group 108"/>
            <p:cNvGrpSpPr/>
            <p:nvPr/>
          </p:nvGrpSpPr>
          <p:grpSpPr>
            <a:xfrm>
              <a:off x="364068" y="948394"/>
              <a:ext cx="8353773" cy="4559180"/>
              <a:chOff x="364068" y="948394"/>
              <a:chExt cx="8353773" cy="455918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64068" y="2319861"/>
                <a:ext cx="753532" cy="7027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 smtClean="0"/>
                  <a:t>Call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Starts</a:t>
                </a:r>
                <a:endParaRPr lang="es-AR" sz="16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00201" y="2319856"/>
                <a:ext cx="905932" cy="7027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 smtClean="0"/>
                  <a:t>Create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Session</a:t>
                </a:r>
                <a:endParaRPr lang="es-AR" sz="16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78667" y="2319861"/>
                <a:ext cx="1312332" cy="7027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smtClean="0"/>
                  <a:t>Determine </a:t>
                </a:r>
                <a:r>
                  <a:rPr lang="es-AR" sz="1600" dirty="0" err="1" smtClean="0"/>
                  <a:t>Customer</a:t>
                </a:r>
                <a:endParaRPr lang="es-AR" sz="16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480278" y="2319855"/>
                <a:ext cx="1143002" cy="7027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smtClean="0"/>
                  <a:t>Determine </a:t>
                </a:r>
                <a:r>
                  <a:rPr lang="es-AR" sz="1600" dirty="0" err="1" smtClean="0"/>
                  <a:t>Item</a:t>
                </a:r>
                <a:endParaRPr lang="es-AR" sz="16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960532" y="2319857"/>
                <a:ext cx="987776" cy="7027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 smtClean="0"/>
                  <a:t>Validate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Dynamic</a:t>
                </a:r>
                <a:r>
                  <a:rPr lang="es-AR" sz="1600" dirty="0" smtClean="0"/>
                  <a:t> Balance</a:t>
                </a:r>
                <a:endParaRPr lang="es-AR" sz="16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7730065" y="2319854"/>
                <a:ext cx="987776" cy="70274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 smtClean="0"/>
                  <a:t>Not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Enough</a:t>
                </a:r>
                <a:r>
                  <a:rPr lang="es-AR" sz="1600" dirty="0" smtClean="0"/>
                  <a:t> Balance</a:t>
                </a:r>
                <a:endParaRPr lang="es-AR" sz="16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40945" y="948395"/>
                <a:ext cx="987776" cy="70274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smtClean="0"/>
                  <a:t>No </a:t>
                </a:r>
                <a:r>
                  <a:rPr lang="es-AR" sz="1600" dirty="0" err="1" smtClean="0"/>
                  <a:t>User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Found</a:t>
                </a:r>
                <a:endParaRPr lang="es-AR" sz="16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557891" y="948394"/>
                <a:ext cx="987776" cy="70274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smtClean="0"/>
                  <a:t>No </a:t>
                </a:r>
                <a:r>
                  <a:rPr lang="es-AR" sz="1600" dirty="0" err="1" smtClean="0"/>
                  <a:t>Item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Found</a:t>
                </a:r>
                <a:endParaRPr lang="es-AR" sz="16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010621" y="4804826"/>
                <a:ext cx="987776" cy="7027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 smtClean="0"/>
                  <a:t>Return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Granted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Units</a:t>
                </a:r>
                <a:endParaRPr lang="es-AR" sz="1600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928755" y="4804828"/>
                <a:ext cx="987776" cy="7027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 smtClean="0"/>
                  <a:t>End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Session</a:t>
                </a:r>
                <a:endParaRPr lang="es-AR" sz="16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508519" y="3562341"/>
                <a:ext cx="987776" cy="7027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 smtClean="0"/>
                  <a:t>Extend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Session</a:t>
                </a:r>
                <a:endParaRPr lang="es-AR" sz="16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614308" y="4804827"/>
                <a:ext cx="826440" cy="7027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 smtClean="0"/>
                  <a:t>Save</a:t>
                </a:r>
                <a:r>
                  <a:rPr lang="es-AR" sz="1600" dirty="0" smtClean="0"/>
                  <a:t> CDR in </a:t>
                </a:r>
                <a:r>
                  <a:rPr lang="es-AR" sz="1600" dirty="0" err="1" smtClean="0"/>
                  <a:t>HBase</a:t>
                </a:r>
                <a:endParaRPr lang="es-AR" sz="1600" dirty="0"/>
              </a:p>
            </p:txBody>
          </p:sp>
          <p:cxnSp>
            <p:nvCxnSpPr>
              <p:cNvPr id="19" name="Straight Arrow Connector 18"/>
              <p:cNvCxnSpPr>
                <a:stCxn id="3" idx="3"/>
                <a:endCxn id="6" idx="1"/>
              </p:cNvCxnSpPr>
              <p:nvPr/>
            </p:nvCxnSpPr>
            <p:spPr>
              <a:xfrm flipV="1">
                <a:off x="1117600" y="2671229"/>
                <a:ext cx="48260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3"/>
                <a:endCxn id="8" idx="1"/>
              </p:cNvCxnSpPr>
              <p:nvPr/>
            </p:nvCxnSpPr>
            <p:spPr>
              <a:xfrm>
                <a:off x="2506133" y="2671229"/>
                <a:ext cx="372534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3"/>
                <a:endCxn id="9" idx="1"/>
              </p:cNvCxnSpPr>
              <p:nvPr/>
            </p:nvCxnSpPr>
            <p:spPr>
              <a:xfrm flipV="1">
                <a:off x="4190999" y="2671228"/>
                <a:ext cx="28927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3"/>
                <a:endCxn id="11" idx="1"/>
              </p:cNvCxnSpPr>
              <p:nvPr/>
            </p:nvCxnSpPr>
            <p:spPr>
              <a:xfrm>
                <a:off x="5623280" y="2671228"/>
                <a:ext cx="337252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0"/>
                <a:endCxn id="13" idx="2"/>
              </p:cNvCxnSpPr>
              <p:nvPr/>
            </p:nvCxnSpPr>
            <p:spPr>
              <a:xfrm flipV="1">
                <a:off x="3534833" y="1651141"/>
                <a:ext cx="0" cy="66872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9" idx="0"/>
                <a:endCxn id="14" idx="2"/>
              </p:cNvCxnSpPr>
              <p:nvPr/>
            </p:nvCxnSpPr>
            <p:spPr>
              <a:xfrm flipV="1">
                <a:off x="5051779" y="1651140"/>
                <a:ext cx="0" cy="668715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1" idx="3"/>
                <a:endCxn id="12" idx="1"/>
              </p:cNvCxnSpPr>
              <p:nvPr/>
            </p:nvCxnSpPr>
            <p:spPr>
              <a:xfrm flipV="1">
                <a:off x="6948308" y="2671227"/>
                <a:ext cx="781757" cy="3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1" idx="2"/>
                <a:endCxn id="15" idx="0"/>
              </p:cNvCxnSpPr>
              <p:nvPr/>
            </p:nvCxnSpPr>
            <p:spPr>
              <a:xfrm>
                <a:off x="6454420" y="3022603"/>
                <a:ext cx="50089" cy="17822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5" idx="1"/>
                <a:endCxn id="16" idx="3"/>
              </p:cNvCxnSpPr>
              <p:nvPr/>
            </p:nvCxnSpPr>
            <p:spPr>
              <a:xfrm flipH="1">
                <a:off x="3916531" y="5156199"/>
                <a:ext cx="2094090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6998397" y="3913714"/>
                <a:ext cx="510122" cy="1242485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7" idx="1"/>
                <a:endCxn id="11" idx="3"/>
              </p:cNvCxnSpPr>
              <p:nvPr/>
            </p:nvCxnSpPr>
            <p:spPr>
              <a:xfrm flipH="1" flipV="1">
                <a:off x="6948308" y="2671230"/>
                <a:ext cx="560211" cy="1242484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6" idx="1"/>
                <a:endCxn id="18" idx="3"/>
              </p:cNvCxnSpPr>
              <p:nvPr/>
            </p:nvCxnSpPr>
            <p:spPr>
              <a:xfrm flipH="1" flipV="1">
                <a:off x="2440748" y="5156200"/>
                <a:ext cx="48800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ounded Rectangle 87"/>
              <p:cNvSpPr/>
              <p:nvPr/>
            </p:nvSpPr>
            <p:spPr>
              <a:xfrm>
                <a:off x="4416773" y="3562341"/>
                <a:ext cx="987776" cy="70274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 smtClean="0"/>
                  <a:t>Update</a:t>
                </a:r>
                <a:r>
                  <a:rPr lang="es-AR" sz="1600" dirty="0" smtClean="0"/>
                  <a:t> </a:t>
                </a:r>
                <a:r>
                  <a:rPr lang="es-AR" sz="1600" dirty="0" err="1" smtClean="0"/>
                  <a:t>Session</a:t>
                </a:r>
                <a:endParaRPr lang="es-AR" sz="1600" dirty="0"/>
              </a:p>
            </p:txBody>
          </p:sp>
          <p:cxnSp>
            <p:nvCxnSpPr>
              <p:cNvPr id="89" name="Straight Arrow Connector 88"/>
              <p:cNvCxnSpPr>
                <a:stCxn id="15" idx="1"/>
                <a:endCxn id="88" idx="3"/>
              </p:cNvCxnSpPr>
              <p:nvPr/>
            </p:nvCxnSpPr>
            <p:spPr>
              <a:xfrm flipH="1" flipV="1">
                <a:off x="5404549" y="3913714"/>
                <a:ext cx="606072" cy="1242485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8" idx="3"/>
                <a:endCxn id="11" idx="1"/>
              </p:cNvCxnSpPr>
              <p:nvPr/>
            </p:nvCxnSpPr>
            <p:spPr>
              <a:xfrm flipV="1">
                <a:off x="5404549" y="2671230"/>
                <a:ext cx="555983" cy="1242484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ounded Rectangle 109"/>
            <p:cNvSpPr/>
            <p:nvPr/>
          </p:nvSpPr>
          <p:spPr>
            <a:xfrm>
              <a:off x="364068" y="4796360"/>
              <a:ext cx="753532" cy="7027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 smtClean="0"/>
                <a:t>Call</a:t>
              </a:r>
              <a:r>
                <a:rPr lang="es-AR" sz="1600" dirty="0" smtClean="0"/>
                <a:t> </a:t>
              </a:r>
              <a:r>
                <a:rPr lang="es-AR" sz="1600" dirty="0" err="1" smtClean="0"/>
                <a:t>End</a:t>
              </a:r>
              <a:endParaRPr lang="es-AR" sz="1600" dirty="0"/>
            </a:p>
          </p:txBody>
        </p:sp>
        <p:cxnSp>
          <p:nvCxnSpPr>
            <p:cNvPr id="111" name="Straight Arrow Connector 110"/>
            <p:cNvCxnSpPr>
              <a:stCxn id="18" idx="1"/>
              <a:endCxn id="110" idx="3"/>
            </p:cNvCxnSpPr>
            <p:nvPr/>
          </p:nvCxnSpPr>
          <p:spPr>
            <a:xfrm flipH="1" flipV="1">
              <a:off x="1117600" y="5147730"/>
              <a:ext cx="496708" cy="8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5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Diameter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93060" y="1103591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Components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pic>
        <p:nvPicPr>
          <p:cNvPr id="1026" name="Picture 2" descr="C:\Users\jmvidal\Desktop\diameter_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6" y="3432176"/>
            <a:ext cx="5995814" cy="124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/>
          <p:cNvSpPr/>
          <p:nvPr/>
        </p:nvSpPr>
        <p:spPr>
          <a:xfrm>
            <a:off x="3425474" y="2158986"/>
            <a:ext cx="1921932" cy="7027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DiameterBL.java</a:t>
            </a:r>
            <a:endParaRPr lang="es-AR" sz="1600" dirty="0"/>
          </a:p>
        </p:txBody>
      </p:sp>
      <p:sp>
        <p:nvSpPr>
          <p:cNvPr id="5" name="Right Brace 4"/>
          <p:cNvSpPr/>
          <p:nvPr/>
        </p:nvSpPr>
        <p:spPr>
          <a:xfrm>
            <a:off x="7086600" y="3355976"/>
            <a:ext cx="491067" cy="13176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7681258" y="3819392"/>
            <a:ext cx="1462742" cy="390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sz="1200" dirty="0" err="1" smtClean="0">
                <a:solidFill>
                  <a:srgbClr val="878787"/>
                </a:solidFill>
                <a:latin typeface="Helvetica"/>
                <a:cs typeface="Helvetica"/>
              </a:rPr>
              <a:t>resources..groovy</a:t>
            </a:r>
            <a:endParaRPr lang="en-US" sz="1200" dirty="0">
              <a:solidFill>
                <a:srgbClr val="878787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1183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7" grpId="0" animBg="1"/>
      <p:bldP spid="5" grpId="0" animBg="1"/>
      <p:bldP spid="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Diameter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93058" y="1514209"/>
            <a:ext cx="7986797" cy="303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API:</a:t>
            </a:r>
          </a:p>
          <a:p>
            <a:pPr marL="628650" lvl="1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DiameterResultWS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createSession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Date timestamp,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units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data) throws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SessionInternalError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628650" lvl="1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DiameterResultWS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updateSession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Date timestamp,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usedUnits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reqUnits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data) throws </a:t>
            </a:r>
            <a:r>
              <a:rPr lang="en-US" sz="1100" dirty="0" err="1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SessionInternalError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  <a:p>
            <a:pPr marL="628650" lvl="1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DiameterResultWS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extendSession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Date timestamp,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usedUnits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reqUnits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SessionInternalError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628650" lvl="1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DiameterResultWS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endSession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sessionId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Date timestamp,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BigDecimal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usedUnits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causeCode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1100" dirty="0" err="1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SessionInternalError</a:t>
            </a:r>
            <a:r>
              <a:rPr lang="en-US" sz="1100" dirty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8787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Diameter Library: </a:t>
            </a:r>
          </a:p>
          <a:p>
            <a:pPr marL="628650" lvl="1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SessionHelper.java</a:t>
            </a:r>
          </a:p>
          <a:p>
            <a:pPr marL="628650" lvl="1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Defined in </a:t>
            </a:r>
            <a:r>
              <a:rPr lang="en-US" sz="1200" i="1" dirty="0" err="1" smtClean="0">
                <a:solidFill>
                  <a:srgbClr val="878787"/>
                </a:solidFill>
                <a:latin typeface="Helvetica"/>
                <a:cs typeface="Helvetica"/>
              </a:rPr>
              <a:t>resources.groovy</a:t>
            </a:r>
            <a:endParaRPr lang="en-US" sz="800" i="1" dirty="0">
              <a:solidFill>
                <a:srgbClr val="878787"/>
              </a:solidFill>
              <a:latin typeface="Helvetica"/>
              <a:cs typeface="Helvetic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93060" y="1103591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Usage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434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jmvidal\AppData\Local\Microsoft\Windows\Temporary Internet Files\Content.IE5\P2EUJF04\MM900282747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80" y="784522"/>
            <a:ext cx="1401494" cy="14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jmvidal\AppData\Local\Microsoft\Windows\Temporary Internet Files\Content.IE5\SUGZFXOX\MC900078622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10" y="862595"/>
            <a:ext cx="1230355" cy="264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jmvidal\AppData\Local\Microsoft\Windows\Temporary Internet Files\Content.IE5\0VZH8L7A\MC900078711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62" y="2625039"/>
            <a:ext cx="1201926" cy="291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jmvidal\AppData\Local\Microsoft\Windows\Temporary Internet Files\Content.IE5\98ZFNT1Q\MC900384172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6" y="3894594"/>
            <a:ext cx="1538287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jmvidal\AppData\Local\Microsoft\Windows\Temporary Internet Files\Content.IE5\P2EUJF04\MC900304311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22" y="2495213"/>
            <a:ext cx="1069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jmvidal\AppData\Local\Microsoft\Windows\Temporary Internet Files\Content.IE5\SUGZFXOX\MC900441902[1].w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072" y="698163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jmvidal\AppData\Local\Microsoft\Windows\Temporary Internet Files\Content.IE5\0VZH8L7A\MC900441930[1].wm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410" y="4020599"/>
            <a:ext cx="197802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336882" y="2165297"/>
            <a:ext cx="4854332" cy="54864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7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!</a:t>
            </a:r>
            <a:r>
              <a:rPr lang="en-US" sz="7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en-US" sz="7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8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Example Scenario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3059" y="2162571"/>
            <a:ext cx="7986797" cy="18715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The </a:t>
            </a: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classic business case for this is pre-paid services where a customer has a balance and can only use a service as long as the balance remains positive. Every attempt to use the service has to check if there is enough balance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.</a:t>
            </a:r>
          </a:p>
          <a:p>
            <a:pPr algn="l">
              <a:lnSpc>
                <a:spcPct val="130000"/>
              </a:lnSpc>
            </a:pPr>
            <a:endParaRPr lang="en-US" sz="1200" dirty="0">
              <a:solidFill>
                <a:srgbClr val="878787"/>
              </a:solidFill>
              <a:latin typeface="Helvetica"/>
              <a:cs typeface="Helvetica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Customer subscribes to a pre-paid 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plan.</a:t>
            </a:r>
            <a:endParaRPr lang="en-US" sz="1200" dirty="0">
              <a:solidFill>
                <a:srgbClr val="878787"/>
              </a:solidFill>
              <a:latin typeface="Helvetica"/>
              <a:cs typeface="Helvetica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Customer </a:t>
            </a: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is required to maintain an advance 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balance.</a:t>
            </a:r>
            <a:endParaRPr lang="en-US" sz="1200" dirty="0">
              <a:solidFill>
                <a:srgbClr val="878787"/>
              </a:solidFill>
              <a:latin typeface="Helvetica"/>
              <a:cs typeface="Helvetica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Customer </a:t>
            </a: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must have a 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minimum balance </a:t>
            </a: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to make a 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call/purchase.</a:t>
            </a:r>
            <a:endParaRPr lang="en-US" sz="1200" dirty="0">
              <a:solidFill>
                <a:srgbClr val="878787"/>
              </a:solidFill>
              <a:latin typeface="Helvetica"/>
              <a:cs typeface="Helvetica"/>
            </a:endParaRP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Validate </a:t>
            </a: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the purchase against 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the pre-paid balance.</a:t>
            </a:r>
            <a:endParaRPr lang="en-US" sz="1200" dirty="0">
              <a:solidFill>
                <a:srgbClr val="878787"/>
              </a:solidFill>
              <a:latin typeface="Helvetica"/>
              <a:cs typeface="Helvetica"/>
            </a:endParaRPr>
          </a:p>
          <a:p>
            <a:pPr algn="l">
              <a:lnSpc>
                <a:spcPct val="130000"/>
              </a:lnSpc>
            </a:pPr>
            <a:endParaRPr lang="en-US" sz="1200" dirty="0">
              <a:solidFill>
                <a:srgbClr val="878787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441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Example Scenario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5760" y="1821180"/>
            <a:ext cx="1882140" cy="2225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483870" y="1988820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 err="1" smtClean="0">
                <a:latin typeface="Arial Black" panose="020B0A04020102020204" pitchFamily="34" charset="0"/>
              </a:rPr>
              <a:t>Telco</a:t>
            </a:r>
            <a:r>
              <a:rPr lang="es-AR" sz="1200" dirty="0" smtClean="0">
                <a:latin typeface="Arial Black" panose="020B0A04020102020204" pitchFamily="34" charset="0"/>
              </a:rPr>
              <a:t> </a:t>
            </a:r>
            <a:r>
              <a:rPr lang="es-AR" sz="1200" dirty="0" err="1" smtClean="0">
                <a:latin typeface="Arial Black" panose="020B0A04020102020204" pitchFamily="34" charset="0"/>
              </a:rPr>
              <a:t>Company</a:t>
            </a:r>
            <a:endParaRPr lang="es-AR" sz="12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453640"/>
            <a:ext cx="1417320" cy="6629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/>
              <a:t>Telephony</a:t>
            </a:r>
            <a:r>
              <a:rPr lang="es-AR" b="1" dirty="0" smtClean="0"/>
              <a:t> </a:t>
            </a:r>
            <a:r>
              <a:rPr lang="es-AR" b="1" dirty="0" err="1" smtClean="0"/>
              <a:t>System</a:t>
            </a:r>
            <a:endParaRPr lang="es-AR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560320" y="1821180"/>
            <a:ext cx="3512820" cy="2225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C:\Users\jmvidal\Desktop\jbilling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48" y="2635567"/>
            <a:ext cx="13430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mvidal\AppData\Local\Microsoft\Windows\Temporary Internet Files\Content.IE5\SUGZFXOX\MC900213431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60" y="1988820"/>
            <a:ext cx="1612265" cy="22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Down Arrow 15"/>
          <p:cNvSpPr/>
          <p:nvPr/>
        </p:nvSpPr>
        <p:spPr>
          <a:xfrm flipH="1">
            <a:off x="1676400" y="1135381"/>
            <a:ext cx="5882640" cy="754380"/>
          </a:xfrm>
          <a:prstGeom prst="curved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2094548" y="2617946"/>
            <a:ext cx="465772" cy="501967"/>
          </a:xfrm>
          <a:prstGeom prst="strip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36" name="Picture 12" descr="C:\Users\jmvidal\AppData\Local\Microsoft\Windows\Temporary Internet Files\Content.IE5\P2EUJF04\MC900431603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20" y="2248216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triped Right Arrow 28"/>
          <p:cNvSpPr/>
          <p:nvPr/>
        </p:nvSpPr>
        <p:spPr>
          <a:xfrm>
            <a:off x="4151948" y="2635567"/>
            <a:ext cx="465772" cy="501967"/>
          </a:xfrm>
          <a:prstGeom prst="strip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7"/>
          <p:cNvSpPr txBox="1"/>
          <p:nvPr/>
        </p:nvSpPr>
        <p:spPr>
          <a:xfrm>
            <a:off x="4708525" y="3268660"/>
            <a:ext cx="120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Customer</a:t>
            </a:r>
            <a:r>
              <a:rPr lang="es-AR" dirty="0" smtClean="0"/>
              <a:t> </a:t>
            </a:r>
            <a:r>
              <a:rPr lang="es-AR" dirty="0" err="1" smtClean="0"/>
              <a:t>Account</a:t>
            </a:r>
            <a:endParaRPr lang="es-AR" dirty="0"/>
          </a:p>
        </p:txBody>
      </p:sp>
      <p:sp>
        <p:nvSpPr>
          <p:cNvPr id="19" name="Rounded Rectangle 18"/>
          <p:cNvSpPr/>
          <p:nvPr/>
        </p:nvSpPr>
        <p:spPr>
          <a:xfrm>
            <a:off x="365760" y="4216746"/>
            <a:ext cx="5707380" cy="1345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TextBox 31"/>
          <p:cNvSpPr txBox="1"/>
          <p:nvPr/>
        </p:nvSpPr>
        <p:spPr>
          <a:xfrm>
            <a:off x="6909100" y="4239606"/>
            <a:ext cx="164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 err="1" smtClean="0">
                <a:latin typeface="Arial Black" panose="020B0A04020102020204" pitchFamily="34" charset="0"/>
              </a:rPr>
              <a:t>Customer</a:t>
            </a:r>
            <a:endParaRPr lang="es-AR" sz="1200" dirty="0">
              <a:latin typeface="Arial Black" panose="020B0A040201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68515" y="7172604"/>
            <a:ext cx="306189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Customer Dialing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1352" y="7634268"/>
            <a:ext cx="55962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Checking jBilling to see if the customer is allowed to the make call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7542" y="8760212"/>
            <a:ext cx="559621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Has 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customer reached his credit limit?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352" y="9538682"/>
            <a:ext cx="559621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Is the account overdue? Or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Cancelled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1352" y="10369679"/>
            <a:ext cx="55962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Does the plan allow the call?</a:t>
            </a:r>
          </a:p>
        </p:txBody>
      </p:sp>
      <p:sp>
        <p:nvSpPr>
          <p:cNvPr id="39" name="Striped Right Arrow 38"/>
          <p:cNvSpPr/>
          <p:nvPr/>
        </p:nvSpPr>
        <p:spPr>
          <a:xfrm>
            <a:off x="6209348" y="2635567"/>
            <a:ext cx="465772" cy="501967"/>
          </a:xfrm>
          <a:prstGeom prst="strip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angle 39"/>
          <p:cNvSpPr/>
          <p:nvPr/>
        </p:nvSpPr>
        <p:spPr>
          <a:xfrm>
            <a:off x="501352" y="10831294"/>
            <a:ext cx="55962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Customer starts the call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110" y="11292959"/>
            <a:ext cx="55962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Customer ends the call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1352" y="11757094"/>
            <a:ext cx="55962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How long did the call last?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1352" y="12235098"/>
            <a:ext cx="55962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jBilling updates customer’s account</a:t>
            </a:r>
          </a:p>
        </p:txBody>
      </p:sp>
    </p:spTree>
    <p:extLst>
      <p:ext uri="{BB962C8B-B14F-4D97-AF65-F5344CB8AC3E}">
        <p14:creationId xmlns:p14="http://schemas.microsoft.com/office/powerpoint/2010/main" val="170640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-3.88889E-6 -0.3627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-3.88889E-6 -0.48402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00034 -0.62129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1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1.11111E-6 L -3.88889E-6 -0.73472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67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1.85185E-6 L -0.00034 -0.8289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2.96296E-6 L -0.00034 -0.89629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81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4.07407E-6 L -0.00035 -0.96365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3.33333E-6 L -3.88889E-6 -1.03125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15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2.59259E-6 L -3.88889E-6 -1.10092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50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6" grpId="0" animBg="1"/>
      <p:bldP spid="16" grpId="1" animBg="1"/>
      <p:bldP spid="17" grpId="0" animBg="1"/>
      <p:bldP spid="17" grpId="1" animBg="1"/>
      <p:bldP spid="29" grpId="0" animBg="1"/>
      <p:bldP spid="29" grpId="1" animBg="1"/>
      <p:bldP spid="29" grpId="2" animBg="1"/>
      <p:bldP spid="29" grpId="3" animBg="1"/>
      <p:bldP spid="18" grpId="0"/>
      <p:bldP spid="19" grpId="0" animBg="1"/>
      <p:bldP spid="32" grpId="0"/>
      <p:bldP spid="21" grpId="1"/>
      <p:bldP spid="35" grpId="2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Dynamic Balance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32793" y="1744134"/>
            <a:ext cx="3291539" cy="109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e.g. 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A </a:t>
            </a:r>
            <a:r>
              <a:rPr lang="en-US" sz="1200" dirty="0" err="1" smtClean="0">
                <a:solidFill>
                  <a:srgbClr val="878787"/>
                </a:solidFill>
                <a:latin typeface="Helvetica"/>
                <a:cs typeface="Helvetica"/>
              </a:rPr>
              <a:t>Payement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 for $100 increments </a:t>
            </a: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the pre-paid balance by $100. Customer 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is </a:t>
            </a: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prevented from making a purchase above $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100.</a:t>
            </a:r>
            <a:endParaRPr lang="en-US" sz="1200" dirty="0">
              <a:solidFill>
                <a:srgbClr val="878787"/>
              </a:solidFill>
              <a:latin typeface="Helvetica"/>
              <a:cs typeface="Helvetic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2467" y="2717800"/>
            <a:ext cx="1617133" cy="1159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Types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2785532" y="3877733"/>
            <a:ext cx="1617133" cy="1159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Credit</a:t>
            </a:r>
            <a:r>
              <a:rPr lang="es-AR" dirty="0" smtClean="0"/>
              <a:t> </a:t>
            </a:r>
            <a:r>
              <a:rPr lang="es-AR" dirty="0" err="1" smtClean="0"/>
              <a:t>Limit</a:t>
            </a:r>
            <a:endParaRPr lang="es-AR" dirty="0"/>
          </a:p>
        </p:txBody>
      </p:sp>
      <p:sp>
        <p:nvSpPr>
          <p:cNvPr id="7" name="Rounded Rectangle 6"/>
          <p:cNvSpPr/>
          <p:nvPr/>
        </p:nvSpPr>
        <p:spPr>
          <a:xfrm>
            <a:off x="2785533" y="1710267"/>
            <a:ext cx="1617133" cy="11599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Pre-</a:t>
            </a:r>
            <a:r>
              <a:rPr lang="es-AR" dirty="0" err="1" smtClean="0"/>
              <a:t>Paid</a:t>
            </a:r>
            <a:endParaRPr lang="es-AR" dirty="0"/>
          </a:p>
        </p:txBody>
      </p:sp>
      <p:cxnSp>
        <p:nvCxnSpPr>
          <p:cNvPr id="8" name="Straight Arrow Connector 7"/>
          <p:cNvCxnSpPr>
            <a:stCxn id="3" idx="3"/>
            <a:endCxn id="7" idx="1"/>
          </p:cNvCxnSpPr>
          <p:nvPr/>
        </p:nvCxnSpPr>
        <p:spPr>
          <a:xfrm flipV="1">
            <a:off x="1879600" y="2290234"/>
            <a:ext cx="905933" cy="1007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6" idx="1"/>
          </p:cNvCxnSpPr>
          <p:nvPr/>
        </p:nvCxnSpPr>
        <p:spPr>
          <a:xfrm>
            <a:off x="1879600" y="3297767"/>
            <a:ext cx="905932" cy="1159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5132793" y="3911599"/>
            <a:ext cx="3393139" cy="1126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e.g. $100 of Credit Limit set on a Customer’s account </a:t>
            </a: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means </a:t>
            </a: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a customer is not allowed to spend above and beyond $100 without making a payment first.</a:t>
            </a:r>
          </a:p>
        </p:txBody>
      </p:sp>
    </p:spTree>
    <p:extLst>
      <p:ext uri="{BB962C8B-B14F-4D97-AF65-F5344CB8AC3E}">
        <p14:creationId xmlns:p14="http://schemas.microsoft.com/office/powerpoint/2010/main" val="130084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6" grpId="0" animBg="1"/>
      <p:bldP spid="7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>
                <a:solidFill>
                  <a:srgbClr val="4F65C4"/>
                </a:solidFill>
                <a:latin typeface="Helvetica"/>
                <a:cs typeface="Helvetica"/>
              </a:rPr>
              <a:t>Dynamic Balance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0403" y="2228487"/>
            <a:ext cx="8516319" cy="2669217"/>
            <a:chOff x="356461" y="3425125"/>
            <a:chExt cx="8516319" cy="2669217"/>
          </a:xfrm>
        </p:grpSpPr>
        <p:sp>
          <p:nvSpPr>
            <p:cNvPr id="7" name="Rectangle 6"/>
            <p:cNvSpPr/>
            <p:nvPr/>
          </p:nvSpPr>
          <p:spPr>
            <a:xfrm>
              <a:off x="356461" y="3425125"/>
              <a:ext cx="8516319" cy="2402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047640" y="3425125"/>
              <a:ext cx="1786004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Pre-Paid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2878" y="4001461"/>
              <a:ext cx="826348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Represents how much money someone has paid in advance to use a </a:t>
              </a:r>
              <a:r>
                <a:rPr lang="en-US" sz="1600" dirty="0" smtClean="0"/>
                <a:t>service.</a:t>
              </a:r>
            </a:p>
            <a:p>
              <a:endParaRPr lang="en-US" sz="1600" dirty="0"/>
            </a:p>
            <a:p>
              <a:pPr marL="285750" indent="-285750">
                <a:buFont typeface="Arial"/>
                <a:buChar char="•"/>
              </a:pPr>
              <a:r>
                <a:rPr lang="en-US" sz="1600" dirty="0"/>
                <a:t>Increases with every payment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/>
                <a:t>Decreases with every order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/>
                <a:t>Should not be </a:t>
              </a:r>
              <a:r>
                <a:rPr lang="en-US" sz="1600" dirty="0" smtClean="0"/>
                <a:t>negative</a:t>
              </a:r>
            </a:p>
            <a:p>
              <a:pPr marL="285750" indent="-285750">
                <a:buFont typeface="Arial"/>
                <a:buChar char="•"/>
              </a:pPr>
              <a:endParaRPr lang="en-US" sz="1600" dirty="0"/>
            </a:p>
            <a:p>
              <a:pPr algn="ctr"/>
              <a:r>
                <a:rPr lang="en-US" sz="1600" b="1" u="sng" dirty="0"/>
                <a:t>A validation fails if the purchase is grater than the dynamic balance</a:t>
              </a:r>
            </a:p>
            <a:p>
              <a:pPr marL="285750" indent="-285750">
                <a:buFont typeface="Arial"/>
                <a:buChar char="•"/>
              </a:pP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0402" y="2790147"/>
            <a:ext cx="8516319" cy="2532126"/>
            <a:chOff x="356461" y="3425125"/>
            <a:chExt cx="8516319" cy="2532126"/>
          </a:xfrm>
        </p:grpSpPr>
        <p:sp>
          <p:nvSpPr>
            <p:cNvPr id="11" name="Rectangle 10"/>
            <p:cNvSpPr/>
            <p:nvPr/>
          </p:nvSpPr>
          <p:spPr>
            <a:xfrm>
              <a:off x="356461" y="3425125"/>
              <a:ext cx="8516319" cy="24022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4047640" y="3425125"/>
              <a:ext cx="1786004" cy="45738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smtClean="0">
                  <a:solidFill>
                    <a:srgbClr val="535353"/>
                  </a:solidFill>
                  <a:latin typeface="Helvetica"/>
                  <a:cs typeface="Helvetica"/>
                </a:rPr>
                <a:t>Credit Limit</a:t>
              </a:r>
              <a:endParaRPr lang="en-US" sz="2000" b="1" dirty="0">
                <a:solidFill>
                  <a:srgbClr val="535353"/>
                </a:solidFill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879" y="3895148"/>
              <a:ext cx="826348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Represents how much money someone can </a:t>
              </a:r>
              <a:r>
                <a:rPr lang="en-US" sz="1600" dirty="0" smtClean="0"/>
                <a:t>“borrow” </a:t>
              </a:r>
              <a:r>
                <a:rPr lang="en-US" sz="1600" dirty="0"/>
                <a:t>to use a </a:t>
              </a:r>
              <a:r>
                <a:rPr lang="en-US" sz="1600" dirty="0" smtClean="0"/>
                <a:t>service.</a:t>
              </a:r>
              <a:endParaRPr lang="en-US" sz="1600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sz="16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1600" dirty="0"/>
                <a:t>Increases with every order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/>
                <a:t>Decreases with every payment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600" dirty="0"/>
                <a:t>Should not be greater than the value of the ‘Credit Limit’ </a:t>
              </a:r>
              <a:r>
                <a:rPr lang="en-US" sz="1600" dirty="0" smtClean="0"/>
                <a:t>attribute</a:t>
              </a:r>
            </a:p>
            <a:p>
              <a:pPr marL="285750" indent="-285750">
                <a:buFont typeface="Arial"/>
                <a:buChar char="•"/>
              </a:pPr>
              <a:endParaRPr lang="en-US" sz="1600" dirty="0"/>
            </a:p>
            <a:p>
              <a:pPr algn="ctr"/>
              <a:r>
                <a:rPr lang="en-US" sz="1600" b="1" u="sng" dirty="0"/>
                <a:t>A validation fails if the purchase plus the dynamic balance is greater than the credit limit</a:t>
              </a:r>
            </a:p>
            <a:p>
              <a:pPr marL="285750" indent="-285750">
                <a:buFont typeface="Arial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7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Configuration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26925" y="1287063"/>
            <a:ext cx="6400800" cy="57953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Manual Payments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26925" y="1853250"/>
            <a:ext cx="6400800" cy="57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Automatic Recharge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pic>
        <p:nvPicPr>
          <p:cNvPr id="2050" name="Picture 2" descr="C:\Users\jmvidal\Desktop\customer_edit_dynamic_bal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7" y="2564341"/>
            <a:ext cx="38290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mvidal\Desktop\preferen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05" y="2564341"/>
            <a:ext cx="4597929" cy="156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mvidal\Desktop\plug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18" y="4574955"/>
            <a:ext cx="7486649" cy="13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2347" y="3217333"/>
            <a:ext cx="3829050" cy="804333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779058" y="3731901"/>
            <a:ext cx="556809" cy="28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rgbClr val="535353"/>
                </a:solidFill>
                <a:latin typeface="Helvetica"/>
                <a:cs typeface="Helvetica"/>
              </a:rPr>
              <a:t>Telco</a:t>
            </a:r>
            <a:endParaRPr lang="en-US" sz="12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4711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3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Validate Purchase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93058" y="1514210"/>
            <a:ext cx="7986797" cy="648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rgbClr val="878787"/>
                </a:solidFill>
                <a:latin typeface="Helvetica"/>
                <a:cs typeface="Helvetica"/>
              </a:rPr>
              <a:t>Runs the mediation process for a single event, but it does not update the customer account. Instead, it checks if the customer has enough balance to purchase the charges that the event represents.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24682" y="3632491"/>
            <a:ext cx="4323547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UserBalanceValidatePurchaseTask.java</a:t>
            </a:r>
            <a:endParaRPr lang="en-IN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324681" y="4322379"/>
            <a:ext cx="4323547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RulesValidatePurchaseTask.java</a:t>
            </a:r>
            <a:endParaRPr lang="en-IN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324682" y="2340012"/>
            <a:ext cx="4323547" cy="6063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IValidatePurchaseTask</a:t>
            </a:r>
            <a:endParaRPr lang="en-IN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324681" y="5025116"/>
            <a:ext cx="4323548" cy="6136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ExampleValidatePurchaseTask.java</a:t>
            </a:r>
            <a:endParaRPr lang="en-IN" b="1" dirty="0"/>
          </a:p>
        </p:txBody>
      </p:sp>
      <p:cxnSp>
        <p:nvCxnSpPr>
          <p:cNvPr id="8" name="Straight Arrow Connector 7"/>
          <p:cNvCxnSpPr>
            <a:stCxn id="13" idx="2"/>
            <a:endCxn id="11" idx="0"/>
          </p:cNvCxnSpPr>
          <p:nvPr/>
        </p:nvCxnSpPr>
        <p:spPr>
          <a:xfrm>
            <a:off x="4486456" y="2946401"/>
            <a:ext cx="0" cy="686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Validate Purchase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3060" y="1103591"/>
            <a:ext cx="6400800" cy="45738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535353"/>
                </a:solidFill>
                <a:latin typeface="Helvetica"/>
                <a:cs typeface="Helvetica"/>
              </a:rPr>
              <a:t>API Calls</a:t>
            </a:r>
            <a:endParaRPr lang="en-US" sz="2000" dirty="0">
              <a:solidFill>
                <a:srgbClr val="535353"/>
              </a:solidFill>
              <a:latin typeface="Helvetica"/>
              <a:cs typeface="Helvetic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37169"/>
              </p:ext>
            </p:extLst>
          </p:nvPr>
        </p:nvGraphicFramePr>
        <p:xfrm>
          <a:off x="476126" y="1594844"/>
          <a:ext cx="8523940" cy="422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07"/>
                <a:gridCol w="4512733"/>
              </a:tblGrid>
              <a:tr h="310151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Method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Description</a:t>
                      </a:r>
                      <a:endParaRPr lang="es-AR" sz="160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ValidatePurchaseWS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validatePurchase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(Integer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userId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Integer </a:t>
                      </a:r>
                      <a:r>
                        <a:rPr lang="en-US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itemId</a:t>
                      </a: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String fields) {…}</a:t>
                      </a:r>
                      <a:endParaRPr lang="es-A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It</a:t>
                      </a:r>
                      <a:r>
                        <a:rPr lang="es-AR" sz="1200" dirty="0" smtClean="0"/>
                        <a:t> </a:t>
                      </a:r>
                      <a:r>
                        <a:rPr lang="es-AR" sz="1200" dirty="0" err="1" smtClean="0"/>
                        <a:t>validates</a:t>
                      </a:r>
                      <a:r>
                        <a:rPr lang="es-AR" sz="1200" dirty="0" smtClean="0"/>
                        <a:t> a </a:t>
                      </a:r>
                      <a:r>
                        <a:rPr lang="es-AR" sz="1200" dirty="0" err="1" smtClean="0"/>
                        <a:t>purchase</a:t>
                      </a:r>
                      <a:r>
                        <a:rPr lang="es-AR" sz="1200" dirty="0" smtClean="0"/>
                        <a:t> of a single </a:t>
                      </a:r>
                      <a:r>
                        <a:rPr lang="es-AR" sz="1200" dirty="0" err="1" smtClean="0"/>
                        <a:t>item</a:t>
                      </a:r>
                      <a:r>
                        <a:rPr lang="es-AR" sz="1200" dirty="0" smtClean="0"/>
                        <a:t>.</a:t>
                      </a:r>
                      <a:endParaRPr lang="es-AR" sz="120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s-AR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s-AR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ValidatePurchaseWS</a:t>
                      </a:r>
                      <a:r>
                        <a:rPr lang="es-AR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validateMultiPurchase</a:t>
                      </a:r>
                      <a:r>
                        <a:rPr lang="es-AR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s-AR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userId</a:t>
                      </a:r>
                      <a:r>
                        <a:rPr lang="es-AR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s-AR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lang="es-AR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itemIds</a:t>
                      </a:r>
                      <a:r>
                        <a:rPr lang="es-AR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lang="es-AR" sz="1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</a:t>
                      </a:r>
                      <a:r>
                        <a:rPr lang="es-AR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{…}</a:t>
                      </a:r>
                      <a:endParaRPr lang="es-AR" sz="1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Same</a:t>
                      </a:r>
                      <a:r>
                        <a:rPr lang="es-AR" sz="1200" dirty="0" smtClean="0"/>
                        <a:t> as </a:t>
                      </a:r>
                      <a:r>
                        <a:rPr lang="es-AR" sz="1200" dirty="0" err="1" smtClean="0"/>
                        <a:t>the</a:t>
                      </a:r>
                      <a:r>
                        <a:rPr lang="es-AR" sz="1200" dirty="0" smtClean="0"/>
                        <a:t> </a:t>
                      </a:r>
                      <a:r>
                        <a:rPr lang="es-AR" sz="1200" dirty="0" err="1" smtClean="0"/>
                        <a:t>previous</a:t>
                      </a:r>
                      <a:r>
                        <a:rPr lang="es-AR" sz="1200" dirty="0" smtClean="0"/>
                        <a:t> </a:t>
                      </a:r>
                      <a:r>
                        <a:rPr lang="es-AR" sz="1200" dirty="0" err="1" smtClean="0"/>
                        <a:t>one</a:t>
                      </a:r>
                      <a:r>
                        <a:rPr lang="es-AR" sz="1200" dirty="0" smtClean="0"/>
                        <a:t> </a:t>
                      </a:r>
                      <a:r>
                        <a:rPr lang="es-AR" sz="1200" dirty="0" err="1" smtClean="0"/>
                        <a:t>but</a:t>
                      </a:r>
                      <a:r>
                        <a:rPr lang="es-AR" sz="1200" dirty="0" smtClean="0"/>
                        <a:t> </a:t>
                      </a:r>
                      <a:r>
                        <a:rPr lang="es-AR" sz="1200" dirty="0" err="1" smtClean="0"/>
                        <a:t>with</a:t>
                      </a:r>
                      <a:r>
                        <a:rPr lang="es-AR" sz="1200" dirty="0" smtClean="0"/>
                        <a:t> </a:t>
                      </a:r>
                      <a:r>
                        <a:rPr lang="es-AR" sz="1200" dirty="0" err="1" smtClean="0"/>
                        <a:t>multiple</a:t>
                      </a:r>
                      <a:r>
                        <a:rPr lang="es-AR" sz="1200" baseline="0" dirty="0" smtClean="0"/>
                        <a:t> </a:t>
                      </a:r>
                      <a:r>
                        <a:rPr lang="es-AR" sz="1200" baseline="0" dirty="0" err="1" smtClean="0"/>
                        <a:t>items</a:t>
                      </a:r>
                      <a:r>
                        <a:rPr lang="es-AR" sz="1200" baseline="0" dirty="0" smtClean="0"/>
                        <a:t>.</a:t>
                      </a:r>
                      <a:endParaRPr lang="es-AR" sz="1200" dirty="0"/>
                    </a:p>
                  </a:txBody>
                  <a:tcPr/>
                </a:tc>
              </a:tr>
              <a:tr h="1124645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rateOrder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order,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OrderChangeWS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orderChanges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throws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SessionInternalError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{…}</a:t>
                      </a:r>
                      <a:endParaRPr lang="es-AR" sz="1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Evaluates an order with pricing  and item plugins without creating the order. Your application can show the order to the customer to approved it, and then create it.</a:t>
                      </a:r>
                    </a:p>
                    <a:p>
                      <a:endParaRPr lang="es-AR" sz="120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rateOrders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orders[],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OrderChangeWS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orderChanges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throws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SessionInternalError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{…}</a:t>
                      </a:r>
                      <a:endParaRPr lang="es-AR" sz="1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s-A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previous</a:t>
                      </a: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</a:t>
                      </a: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</a:t>
                      </a: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r>
                        <a:rPr lang="es-A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A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getCurrentOrder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(Integer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userId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Date date) {…}</a:t>
                      </a:r>
                      <a:endParaRPr lang="es-AR" sz="1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order that the mediation process is using to collect usage for a billing period.</a:t>
                      </a:r>
                    </a:p>
                    <a:p>
                      <a:endParaRPr lang="es-AR" sz="1200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updateCurrentOrder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(Integer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userId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OrderLineWS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[] lines, String pricing, Date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String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eventDescription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{…}</a:t>
                      </a:r>
                      <a:endParaRPr lang="es-AR" sz="1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 the mediation process for a single event, passed as an argument</a:t>
                      </a:r>
                    </a:p>
                    <a:p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4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060" y="470650"/>
            <a:ext cx="6400800" cy="757144"/>
          </a:xfrm>
        </p:spPr>
        <p:txBody>
          <a:bodyPr>
            <a:normAutofit/>
          </a:bodyPr>
          <a:lstStyle/>
          <a:p>
            <a:pPr algn="l"/>
            <a:r>
              <a:rPr lang="en-US" sz="3200" spc="-60" dirty="0" smtClean="0">
                <a:solidFill>
                  <a:srgbClr val="4F65C4"/>
                </a:solidFill>
                <a:latin typeface="Helvetica"/>
                <a:cs typeface="Helvetica"/>
              </a:rPr>
              <a:t>Diameter</a:t>
            </a:r>
            <a:endParaRPr lang="en-US" sz="3200" spc="-60" dirty="0">
              <a:solidFill>
                <a:srgbClr val="4F65C4"/>
              </a:solidFill>
              <a:latin typeface="Helvetica"/>
              <a:cs typeface="Helvetica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93058" y="1514209"/>
            <a:ext cx="7986797" cy="13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It’s a protocol used in the Telecom Industry often called AAA (Authentication, Authorization and Accounting).</a:t>
            </a: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Much better than old protocols like RADIUS.</a:t>
            </a: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878787"/>
                </a:solidFill>
                <a:latin typeface="Helvetica"/>
                <a:cs typeface="Helvetica"/>
              </a:rPr>
              <a:t>We only implemented a part of Diameter to manage reservations of units based on the dynamic balance of the user.</a:t>
            </a:r>
            <a:endParaRPr lang="en-US" sz="1200" dirty="0">
              <a:solidFill>
                <a:srgbClr val="878787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419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uild="p"/>
    </p:bldLst>
  </p:timing>
</p:sld>
</file>

<file path=ppt/theme/theme1.xml><?xml version="1.0" encoding="utf-8"?>
<a:theme xmlns:a="http://schemas.openxmlformats.org/drawingml/2006/main" name="jBillin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 Template</Template>
  <TotalTime>702</TotalTime>
  <Words>711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jBilling Template</vt:lpstr>
      <vt:lpstr>Realtime Mediation</vt:lpstr>
      <vt:lpstr>Example Scenario</vt:lpstr>
      <vt:lpstr>Example Scenario</vt:lpstr>
      <vt:lpstr>Dynamic Balance</vt:lpstr>
      <vt:lpstr>Dynamic Balance</vt:lpstr>
      <vt:lpstr>Configuration</vt:lpstr>
      <vt:lpstr>Validate Purchase</vt:lpstr>
      <vt:lpstr>Validate Purchase</vt:lpstr>
      <vt:lpstr>Diameter</vt:lpstr>
      <vt:lpstr>Diameter</vt:lpstr>
      <vt:lpstr>Diameter</vt:lpstr>
      <vt:lpstr>Diameter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creator>jmvidal</dc:creator>
  <cp:lastModifiedBy>jmvidal</cp:lastModifiedBy>
  <cp:revision>59</cp:revision>
  <dcterms:created xsi:type="dcterms:W3CDTF">2013-11-11T11:58:51Z</dcterms:created>
  <dcterms:modified xsi:type="dcterms:W3CDTF">2013-11-20T17:39:47Z</dcterms:modified>
</cp:coreProperties>
</file>