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66" r:id="rId4"/>
    <p:sldId id="257" r:id="rId5"/>
    <p:sldId id="258" r:id="rId6"/>
    <p:sldId id="267" r:id="rId7"/>
    <p:sldId id="268" r:id="rId8"/>
    <p:sldId id="260" r:id="rId9"/>
    <p:sldId id="261" r:id="rId10"/>
    <p:sldId id="262" r:id="rId11"/>
    <p:sldId id="259" r:id="rId12"/>
    <p:sldId id="263" r:id="rId13"/>
  </p:sldIdLst>
  <p:sldSz cx="9144000" cy="6858000" type="screen4x3"/>
  <p:notesSz cx="6858000" cy="9144000"/>
  <p:defaultTextStyle>
    <a:defPPr>
      <a:defRPr lang="en-I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82E469-0B89-4351-94CA-1B73F6D5BA18}" type="datetimeFigureOut">
              <a:rPr lang="en-IN"/>
              <a:pPr/>
              <a:t>12-11-27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8CEED-3D98-4B90-847A-0F453AB0BDF2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63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17291-33EA-174D-8914-5D452686564A}" type="datetimeFigureOut">
              <a:rPr lang="en-US" smtClean="0"/>
              <a:t>12-11-27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EFE52-4D53-B04A-8DDA-956A6E492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A52E20-6FD3-F74B-9F3D-279B1B6B4C14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9B36969-AAAE-BA43-9E52-AA241123609F}" type="datetime1">
              <a:rPr lang="en-US"/>
              <a:pPr/>
              <a:t>12-11-27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67FA52-D726-F343-8C8A-94D2EFF1CA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Realtime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 Mediation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Or pre-paid billing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4317"/>
            <a:ext cx="7772400" cy="1450428"/>
          </a:xfrm>
        </p:spPr>
        <p:txBody>
          <a:bodyPr anchor="t">
            <a:normAutofit fontScale="85000" lnSpcReduction="10000"/>
          </a:bodyPr>
          <a:lstStyle/>
          <a:p>
            <a:pPr algn="l"/>
            <a:r>
              <a:rPr lang="en-IN" dirty="0" smtClean="0"/>
              <a:t>Runs the mediation process for a single event, but it does not update the customer account. Instead, it checks if the customer has enough balance to purchase the charges that the event represents. </a:t>
            </a:r>
          </a:p>
          <a:p>
            <a:pPr algn="l"/>
            <a:endParaRPr lang="en-IN" dirty="0" smtClean="0">
              <a:ea typeface="ＭＳ Ｐゴシック" charset="0"/>
            </a:endParaRPr>
          </a:p>
          <a:p>
            <a:pPr algn="l"/>
            <a:r>
              <a:rPr lang="en-US" dirty="0" smtClean="0">
                <a:ea typeface="ＭＳ Ｐゴシック" charset="0"/>
              </a:rPr>
              <a:t>Validate against dynamic balance vis-à-vis rules</a:t>
            </a: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966" y="557048"/>
            <a:ext cx="82004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VALIDATE PURCHASE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64069" y="4703379"/>
            <a:ext cx="1650124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Balance</a:t>
            </a:r>
          </a:p>
          <a:p>
            <a:pPr algn="ctr"/>
            <a:r>
              <a:rPr lang="en-US" b="1" dirty="0" smtClean="0"/>
              <a:t>Validate Purchase Task</a:t>
            </a:r>
            <a:endParaRPr lang="en-IN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97820" y="4703379"/>
            <a:ext cx="1650124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Rules Validate Purchase Task</a:t>
            </a:r>
            <a:endParaRPr lang="en-IN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64069" y="4017579"/>
            <a:ext cx="3683875" cy="4256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IValidatePurchaseTask</a:t>
            </a:r>
            <a:endParaRPr lang="en-IN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66" y="557048"/>
            <a:ext cx="82004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OTHER REAL TIME CALLS..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2753" y="2360937"/>
          <a:ext cx="8723592" cy="357191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85550"/>
                <a:gridCol w="6138042"/>
              </a:tblGrid>
              <a:tr h="907780">
                <a:tc>
                  <a:txBody>
                    <a:bodyPr/>
                    <a:lstStyle/>
                    <a:p>
                      <a:pPr algn="r"/>
                      <a:r>
                        <a:rPr lang="en-US" b="0" dirty="0" err="1" smtClean="0"/>
                        <a:t>rateOrder</a:t>
                      </a:r>
                      <a:r>
                        <a:rPr lang="en-US" b="0" dirty="0" smtClean="0"/>
                        <a:t>/</a:t>
                      </a:r>
                      <a:r>
                        <a:rPr lang="en-US" b="0" dirty="0" err="1" smtClean="0"/>
                        <a:t>rateOrders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baseline="0" dirty="0" smtClean="0">
                          <a:latin typeface="ArialMT"/>
                        </a:rPr>
                        <a:t>Will evaluate an order with pricing  and item </a:t>
                      </a:r>
                      <a:r>
                        <a:rPr lang="en-IN" sz="1800" b="0" baseline="0" dirty="0" err="1" smtClean="0">
                          <a:latin typeface="ArialMT"/>
                        </a:rPr>
                        <a:t>plugins</a:t>
                      </a:r>
                      <a:r>
                        <a:rPr lang="en-IN" sz="1800" b="0" baseline="0" dirty="0" smtClean="0">
                          <a:latin typeface="ArialMT"/>
                        </a:rPr>
                        <a:t> </a:t>
                      </a:r>
                      <a:r>
                        <a:rPr lang="en-IN" sz="1800" b="0" i="1" baseline="0" dirty="0" smtClean="0">
                          <a:latin typeface="Arial-ItalicMT"/>
                        </a:rPr>
                        <a:t>without </a:t>
                      </a:r>
                      <a:r>
                        <a:rPr lang="en-IN" sz="1800" b="0" baseline="0" dirty="0" smtClean="0">
                          <a:latin typeface="ArialMT"/>
                        </a:rPr>
                        <a:t>creating the order. Your application can show the order to the customer to approved it, and the create it.</a:t>
                      </a:r>
                      <a:endParaRPr lang="en-IN" b="0" dirty="0"/>
                    </a:p>
                  </a:txBody>
                  <a:tcPr/>
                </a:tc>
              </a:tr>
              <a:tr h="881199">
                <a:tc>
                  <a:txBody>
                    <a:bodyPr/>
                    <a:lstStyle/>
                    <a:p>
                      <a:pPr algn="r"/>
                      <a:r>
                        <a:rPr lang="en-US" b="0" dirty="0" err="1" smtClean="0"/>
                        <a:t>getCurrentOrder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baseline="0" dirty="0" smtClean="0">
                          <a:latin typeface="ArialMT"/>
                        </a:rPr>
                        <a:t>Returns the order that the mediation process is using to collect usage for a billing period.</a:t>
                      </a:r>
                      <a:endParaRPr lang="en-IN" b="0" dirty="0"/>
                    </a:p>
                  </a:txBody>
                  <a:tcPr/>
                </a:tc>
              </a:tr>
              <a:tr h="701080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baseline="0" dirty="0" smtClean="0">
                          <a:latin typeface="Arial-BoldMT"/>
                        </a:rPr>
                        <a:t>updateCurrentOrder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baseline="0" dirty="0" smtClean="0">
                          <a:latin typeface="Arial-BoldMT"/>
                        </a:rPr>
                        <a:t>Runs the mediation process for a single event, passed as an argument</a:t>
                      </a:r>
                      <a:endParaRPr lang="en-IN" b="0" dirty="0"/>
                    </a:p>
                  </a:txBody>
                  <a:tcPr/>
                </a:tc>
              </a:tr>
              <a:tr h="616839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baseline="0" dirty="0" smtClean="0">
                          <a:latin typeface="ArialMT"/>
                        </a:rPr>
                        <a:t>validateMultiPurchase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Same as </a:t>
                      </a:r>
                      <a:r>
                        <a:rPr lang="en-US" b="0" i="1" dirty="0" err="1" smtClean="0"/>
                        <a:t>validatePurchase</a:t>
                      </a:r>
                      <a:r>
                        <a:rPr lang="en-US" b="0" baseline="0" dirty="0" smtClean="0"/>
                        <a:t> except that  it can validate purchase for more than one items together.</a:t>
                      </a:r>
                      <a:endParaRPr lang="en-IN" b="0" dirty="0"/>
                    </a:p>
                  </a:txBody>
                  <a:tcPr/>
                </a:tc>
              </a:tr>
              <a:tr h="435153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66" y="557048"/>
            <a:ext cx="82004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IMPORTANT CONCEPTS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22313" y="2156619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balance type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credit limit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automatic recharge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automatic recharge threshold </a:t>
            </a:r>
            <a:endParaRPr kumimoji="0" lang="en-US" sz="2000" b="1" i="0" u="none" strike="noStrike" kern="1200" cap="all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REAL TIME Scenario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785874"/>
            <a:ext cx="7772400" cy="1500187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Customer subscribes to a pre-paid plan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Customer is required to maintain an advance reducing balance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Customer must have a min. balance to make a call/purchase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validate the purchase against pre-paid balance</a:t>
            </a:r>
            <a:endParaRPr lang="en-US" dirty="0"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307" y="2417379"/>
            <a:ext cx="7375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i="1" dirty="0" smtClean="0">
                <a:latin typeface="Baskerville Old Face" pitchFamily="18" charset="0"/>
              </a:rPr>
              <a:t>“The classic business case for this is pre-paid services where a customer has a balance and can only use a service as long as the balance remains positive. Every attempt to use the service has to check if there is enough balance.”</a:t>
            </a:r>
          </a:p>
        </p:txBody>
      </p:sp>
    </p:spTree>
    <p:extLst>
      <p:ext uri="{BB962C8B-B14F-4D97-AF65-F5344CB8AC3E}">
        <p14:creationId xmlns:p14="http://schemas.microsoft.com/office/powerpoint/2010/main" val="247792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15" descr="Telco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026" r="-149026"/>
          <a:stretch>
            <a:fillRect/>
          </a:stretch>
        </p:blipFill>
        <p:spPr>
          <a:xfrm>
            <a:off x="-3200400" y="2082800"/>
            <a:ext cx="8620125" cy="4597400"/>
          </a:xfrm>
        </p:spPr>
      </p:pic>
      <p:sp>
        <p:nvSpPr>
          <p:cNvPr id="23555" name="Title 1"/>
          <p:cNvSpPr>
            <a:spLocks noGrp="1"/>
          </p:cNvSpPr>
          <p:nvPr>
            <p:ph type="title" idx="4294967295"/>
          </p:nvPr>
        </p:nvSpPr>
        <p:spPr>
          <a:xfrm>
            <a:off x="2324100" y="501650"/>
            <a:ext cx="4813300" cy="615950"/>
          </a:xfrm>
        </p:spPr>
        <p:txBody>
          <a:bodyPr/>
          <a:lstStyle/>
          <a:p>
            <a:pPr eaLnBrk="1" hangingPunct="1"/>
            <a:r>
              <a:rPr lang="en-US" sz="2800">
                <a:latin typeface="Arial Black" charset="0"/>
                <a:ea typeface="ＭＳ Ｐゴシック" charset="0"/>
                <a:cs typeface="ＭＳ Ｐゴシック" charset="0"/>
              </a:rPr>
              <a:t>Process and rate calls:</a:t>
            </a:r>
          </a:p>
        </p:txBody>
      </p:sp>
      <p:pic>
        <p:nvPicPr>
          <p:cNvPr id="23556" name="Picture 16" descr="M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3" y="2667000"/>
            <a:ext cx="1404937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7" descr="Customer Accou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2484438"/>
            <a:ext cx="3216275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8" descr="shadow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572000"/>
            <a:ext cx="32162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Arrow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920875"/>
            <a:ext cx="408463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21" descr="jbillin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4532313"/>
            <a:ext cx="9175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arrow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6421">
            <a:off x="3732213" y="4202113"/>
            <a:ext cx="47625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arrow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1290">
            <a:off x="4156075" y="3890963"/>
            <a:ext cx="506413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arrow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5578">
            <a:off x="4586288" y="3530600"/>
            <a:ext cx="541337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Arrow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472">
            <a:off x="5178425" y="3057525"/>
            <a:ext cx="74771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04100" y="1562101"/>
            <a:ext cx="1752600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1. Customer dialing</a:t>
            </a:r>
          </a:p>
        </p:txBody>
      </p:sp>
      <p:pic>
        <p:nvPicPr>
          <p:cNvPr id="21" name="Picture 20" descr="arrow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8745">
            <a:off x="1835150" y="3992563"/>
            <a:ext cx="1128713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32700" y="3276600"/>
            <a:ext cx="1511300" cy="75078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4. Is the account overdue? Or Canceled?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2708033"/>
            <a:ext cx="20574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3. Has the customer reached his credit limit?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721599" y="4660901"/>
            <a:ext cx="143510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6. Call Validated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05700" y="4093001"/>
            <a:ext cx="1638301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5. Does the plan allow the call?</a:t>
            </a:r>
          </a:p>
        </p:txBody>
      </p:sp>
      <p:pic>
        <p:nvPicPr>
          <p:cNvPr id="28" name="Picture 27" descr="arrow7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5537200"/>
            <a:ext cx="42545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089900" y="5029200"/>
            <a:ext cx="1066800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7. Call ends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543800" y="5397500"/>
            <a:ext cx="16129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8. How long did the call last?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15200" y="5986463"/>
            <a:ext cx="18542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9. jBilling updates customer</a:t>
            </a:r>
            <a:r>
              <a:rPr lang="ja-JP" altLang="en-US" sz="1400">
                <a:solidFill>
                  <a:srgbClr val="800000"/>
                </a:solidFill>
                <a:latin typeface="Constantia" charset="0"/>
              </a:rPr>
              <a:t>’</a:t>
            </a:r>
            <a:r>
              <a:rPr lang="en-US" sz="1400">
                <a:solidFill>
                  <a:srgbClr val="800000"/>
                </a:solidFill>
                <a:latin typeface="Constantia" charset="0"/>
              </a:rPr>
              <a:t>s account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0" y="1917700"/>
            <a:ext cx="2286000" cy="7386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2. Checking jBilling to see if the customer is allowed to the make call…</a:t>
            </a:r>
          </a:p>
        </p:txBody>
      </p:sp>
      <p:pic>
        <p:nvPicPr>
          <p:cNvPr id="33" name="Picture 32" descr="arrow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1077">
            <a:off x="3595688" y="3695700"/>
            <a:ext cx="541337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057400" y="2514600"/>
            <a:ext cx="431800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1.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62200" y="4254500"/>
            <a:ext cx="431800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2.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97300" y="4152900"/>
            <a:ext cx="431800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3.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78300" y="3797300"/>
            <a:ext cx="431800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4.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0" y="3467100"/>
            <a:ext cx="431800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5.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11800" y="3149600"/>
            <a:ext cx="431800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6.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89100" y="5626100"/>
            <a:ext cx="431800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7.</a:t>
            </a:r>
          </a:p>
        </p:txBody>
      </p:sp>
      <p:pic>
        <p:nvPicPr>
          <p:cNvPr id="29" name="Picture 28" descr="arrow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8745">
            <a:off x="1822450" y="4221163"/>
            <a:ext cx="11493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349500" y="4495800"/>
            <a:ext cx="431800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8.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46500" y="3619500"/>
            <a:ext cx="431800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800000"/>
                </a:solidFill>
                <a:latin typeface="Constantia" charset="0"/>
              </a:rPr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58649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  <p:bldP spid="36" grpId="1"/>
      <p:bldP spid="37" grpId="0" animBg="1"/>
      <p:bldP spid="37" grpId="1"/>
      <p:bldP spid="38" grpId="0" animBg="1"/>
      <p:bldP spid="38" grpId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REAL TIME Scenario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58" y="2549547"/>
            <a:ext cx="83846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key objective is to prevent or limit lack of payment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096" y="3367376"/>
            <a:ext cx="637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Pre-paid: customers pay before they user the service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Credit limit: customer pay after, but can get too much into debt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auto-recharge with credit cards to get small payments often: “pay as you go”.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8883" y="3247697"/>
            <a:ext cx="1891862" cy="14714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Dynamic </a:t>
            </a:r>
          </a:p>
          <a:p>
            <a:pPr algn="ctr"/>
            <a:r>
              <a:rPr lang="en-US" b="1" dirty="0" smtClean="0"/>
              <a:t>Balance</a:t>
            </a:r>
          </a:p>
          <a:p>
            <a:pPr algn="ctr"/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3710152" y="2406869"/>
            <a:ext cx="1650124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Pre-Paid</a:t>
            </a:r>
            <a:endParaRPr lang="en-IN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710152" y="4272455"/>
            <a:ext cx="1650124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Credit Limit</a:t>
            </a:r>
            <a:endParaRPr lang="en-IN" b="1" dirty="0"/>
          </a:p>
        </p:txBody>
      </p:sp>
      <p:cxnSp>
        <p:nvCxnSpPr>
          <p:cNvPr id="14" name="Straight Arrow Connector 13"/>
          <p:cNvCxnSpPr>
            <a:stCxn id="9" idx="3"/>
            <a:endCxn id="11" idx="1"/>
          </p:cNvCxnSpPr>
          <p:nvPr/>
        </p:nvCxnSpPr>
        <p:spPr>
          <a:xfrm flipV="1">
            <a:off x="2280745" y="3016469"/>
            <a:ext cx="1429407" cy="966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2" idx="1"/>
          </p:cNvCxnSpPr>
          <p:nvPr/>
        </p:nvCxnSpPr>
        <p:spPr>
          <a:xfrm>
            <a:off x="2280745" y="3983421"/>
            <a:ext cx="1429407" cy="898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49462" y="2406869"/>
            <a:ext cx="3247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e.g. $100 Payment increments the pre-paid balance by $100. Customer can be prevented from making a purchase above $100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49462" y="4272455"/>
            <a:ext cx="3005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e.g. $100 of Credit Limit set on a Customer’s account means, a customer is not allowed to spend above and beyond $100 without making a payment first.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9307" y="308595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Dynamic Balance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886" y="1621020"/>
            <a:ext cx="6442055" cy="37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dynamic balance comes in two types: Pre-paid or Credit limit: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79307" y="308595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Dynamic Balance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397" y="1990352"/>
            <a:ext cx="82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Pre-Paid: Represents how much money someone has paid in advance to use a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7588" y="2690559"/>
            <a:ext cx="6918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Increases with every payment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Decreases with every order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Should not be negative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620" y="4436915"/>
            <a:ext cx="683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 validation fails if the purchase is grater than the dynamic balance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7603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79307" y="308595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Dynamic Balance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397" y="1990352"/>
            <a:ext cx="82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Limit: Represents how much money someone can ‘borrow’ to use a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7588" y="2690559"/>
            <a:ext cx="6918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Increases with every order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Decreases with every payment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Should not be </a:t>
            </a:r>
            <a:r>
              <a:rPr lang="en-US" dirty="0" smtClean="0"/>
              <a:t>greater than the value of the ‘Credit Limit’ attribute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620" y="4436915"/>
            <a:ext cx="68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 validation fails if the purchase plus the dynamic balance is greater than the credit limit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8843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64524"/>
            <a:ext cx="7772400" cy="1008993"/>
          </a:xfrm>
        </p:spPr>
        <p:txBody>
          <a:bodyPr anchor="t"/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 Manual Payment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Automatic recharge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966" y="557048"/>
            <a:ext cx="82004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Maintaining </a:t>
            </a: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ynamic Balance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6" name="Picture 5" descr="AutoRecha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00" y="3701761"/>
            <a:ext cx="4820323" cy="2067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966" y="2196662"/>
            <a:ext cx="7772400" cy="1008993"/>
          </a:xfrm>
        </p:spPr>
        <p:txBody>
          <a:bodyPr anchor="t">
            <a:normAutofit fontScale="70000" lnSpcReduction="20000"/>
          </a:bodyPr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For Pre</a:t>
            </a:r>
            <a:r>
              <a:rPr lang="en-US" dirty="0" smtClean="0">
                <a:ea typeface="ＭＳ Ｐゴシック" charset="0"/>
              </a:rPr>
              <a:t>-</a:t>
            </a:r>
            <a:r>
              <a:rPr lang="en-US" dirty="0" smtClean="0">
                <a:ea typeface="ＭＳ Ｐゴシック" charset="0"/>
              </a:rPr>
              <a:t>paid: if balance goes below the threshold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For CREDIT LIMIT: IF balance +  threshold is grater than the credit limit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err="1" smtClean="0">
                <a:ea typeface="ＭＳ Ｐゴシック" charset="0"/>
              </a:rPr>
              <a:t>Autorechargetask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Auto recharge threshold preference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966" y="557048"/>
            <a:ext cx="820042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Maintaining </a:t>
            </a: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ynamic Balance (automatic recharge)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7" name="Picture 6" descr="AutoRechar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1" y="3205655"/>
            <a:ext cx="7340563" cy="3067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</Template>
  <TotalTime>1245</TotalTime>
  <Words>645</Words>
  <Application>Microsoft Macintosh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jbilling_academy-presentation_template</vt:lpstr>
      <vt:lpstr>PowerPoint Presentation</vt:lpstr>
      <vt:lpstr>PowerPoint Presentation</vt:lpstr>
      <vt:lpstr>Process and rate calls: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</dc:creator>
  <cp:lastModifiedBy>Emiliano Conde</cp:lastModifiedBy>
  <cp:revision>102</cp:revision>
  <dcterms:created xsi:type="dcterms:W3CDTF">2012-06-11T06:11:12Z</dcterms:created>
  <dcterms:modified xsi:type="dcterms:W3CDTF">2012-11-27T16:14:12Z</dcterms:modified>
</cp:coreProperties>
</file>