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3.wmf" ContentType="image/x-wmf"/>
  <Override PartName="/ppt/media/image39.wmf" ContentType="image/x-wmf"/>
  <Override PartName="/ppt/media/image38.wmf" ContentType="image/x-wmf"/>
  <Override PartName="/ppt/media/image42.wmf" ContentType="image/x-wmf"/>
  <Override PartName="/ppt/media/image37.png" ContentType="image/png"/>
  <Override PartName="/ppt/media/image41.wmf" ContentType="image/x-wmf"/>
  <Override PartName="/ppt/media/image36.png" ContentType="image/png"/>
  <Override PartName="/ppt/media/image40.wmf" ContentType="image/x-wmf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wmf"/><Relationship Id="rId4" Type="http://schemas.openxmlformats.org/officeDocument/2006/relationships/image" Target="../media/image39.w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7" Type="http://schemas.openxmlformats.org/officeDocument/2006/relationships/image" Target="../media/image42.wmf"/><Relationship Id="rId8" Type="http://schemas.openxmlformats.org/officeDocument/2006/relationships/image" Target="../media/image43.wmf"/><Relationship Id="rId9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93200" y="229356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Reports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Gsp Template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9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1463040"/>
            <a:ext cx="5600160" cy="3276000"/>
          </a:xfrm>
          <a:prstGeom prst="rect">
            <a:avLst/>
          </a:prstGeom>
        </p:spPr>
      </p:pic>
      <p:pic>
        <p:nvPicPr>
          <p:cNvPr descr="" id="9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926080" y="1920240"/>
            <a:ext cx="3555360" cy="2632680"/>
          </a:xfrm>
          <a:prstGeom prst="rect">
            <a:avLst/>
          </a:prstGeom>
        </p:spPr>
      </p:pic>
      <p:pic>
        <p:nvPicPr>
          <p:cNvPr descr="" id="9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20240" y="1120320"/>
            <a:ext cx="5447520" cy="3999960"/>
          </a:xfrm>
          <a:prstGeom prst="rect">
            <a:avLst/>
          </a:prstGeom>
        </p:spPr>
      </p:pic>
      <p:pic>
        <p:nvPicPr>
          <p:cNvPr descr="" id="95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182880" y="1818720"/>
            <a:ext cx="8869320" cy="2844360"/>
          </a:xfrm>
          <a:prstGeom prst="rect">
            <a:avLst/>
          </a:prstGeom>
        </p:spPr>
      </p:pic>
    </p:spTree>
  </p:cSld>
  <p:timing>
    <p:tnLst>
      <p:par>
        <p:cTn dur="indefinite" id="83" nodeType="tmRoot" restart="never">
          <p:childTnLst>
            <p:seq>
              <p:cTn id="84" nodeType="mainSeq">
                <p:childTnLst>
                  <p:par>
                    <p:cTn fill="freeze" id="85">
                      <p:stCondLst>
                        <p:cond delay="indefinite"/>
                      </p:stCondLst>
                      <p:childTnLst>
                        <p:par>
                          <p:cTn fill="freeze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89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0">
                      <p:stCondLst>
                        <p:cond delay="indefinite"/>
                      </p:stCondLst>
                      <p:childTnLst>
                        <p:par>
                          <p:cTn fill="freeze" id="91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4">
                      <p:stCondLst>
                        <p:cond delay="indefinite"/>
                      </p:stCondLst>
                      <p:childTnLst>
                        <p:par>
                          <p:cTn fill="freeze" id="95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8">
                      <p:stCondLst>
                        <p:cond delay="indefinite"/>
                      </p:stCondLst>
                      <p:childTnLst>
                        <p:par>
                          <p:cTn fill="freeze" id="99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2">
                      <p:stCondLst>
                        <p:cond delay="indefinite"/>
                      </p:stCondLst>
                      <p:childTnLst>
                        <p:par>
                          <p:cTn fill="freeze" id="103">
                            <p:stCondLst>
                              <p:cond delay="0"/>
                            </p:stCondLst>
                            <p:childTnLst>
                              <p:par>
                                <p:cTn fill="hold" id="10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6">
                      <p:stCondLst>
                        <p:cond delay="indefinite"/>
                      </p:stCondLst>
                      <p:childTnLst>
                        <p:par>
                          <p:cTn fill="freeze" id="107">
                            <p:stCondLst>
                              <p:cond delay="0"/>
                            </p:stCondLst>
                            <p:childTnLst>
                              <p:par>
                                <p:cTn fill="hold" id="10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Gsp Template Directory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9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50560" y="1569240"/>
            <a:ext cx="2140920" cy="3185280"/>
          </a:xfrm>
          <a:prstGeom prst="rect">
            <a:avLst/>
          </a:prstGeom>
        </p:spPr>
      </p:pic>
      <p:sp>
        <p:nvSpPr>
          <p:cNvPr id="99" name="CustomShape 3"/>
          <p:cNvSpPr/>
          <p:nvPr/>
        </p:nvSpPr>
        <p:spPr>
          <a:xfrm>
            <a:off x="3591720" y="2651760"/>
            <a:ext cx="1254240" cy="73872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pic>
        <p:nvPicPr>
          <p:cNvPr descr="" id="10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1463040"/>
            <a:ext cx="2529720" cy="3642480"/>
          </a:xfrm>
          <a:prstGeom prst="rect">
            <a:avLst/>
          </a:prstGeom>
        </p:spPr>
      </p:pic>
    </p:spTree>
  </p:cSld>
  <p:timing>
    <p:tnLst>
      <p:par>
        <p:cTn dur="indefinite" id="110" nodeType="tmRoot" restart="never">
          <p:childTnLst>
            <p:seq>
              <p:cTn id="111" nodeType="mainSeq">
                <p:childTnLst>
                  <p:par>
                    <p:cTn fill="freeze" id="112">
                      <p:stCondLst>
                        <p:cond delay="indefinite"/>
                      </p:stCondLst>
                      <p:childTnLst>
                        <p:par>
                          <p:cTn fill="freeze" id="113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16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7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119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2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23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4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6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3000" fill="hold" id="127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000" fill="hold" id="128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10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240" y="2073240"/>
            <a:ext cx="5787720" cy="2041200"/>
          </a:xfrm>
          <a:prstGeom prst="rect">
            <a:avLst/>
          </a:prstGeom>
        </p:spPr>
      </p:pic>
    </p:spTree>
  </p:cSld>
  <p:timing>
    <p:tnLst>
      <p:par>
        <p:cTn dur="indefinite" id="129" nodeType="tmRoot" restart="never">
          <p:childTnLst>
            <p:seq>
              <p:cTn id="130" nodeType="mainSeq">
                <p:childTnLst>
                  <p:par>
                    <p:cTn fill="freeze" id="131">
                      <p:stCondLst>
                        <p:cond delay="indefinite"/>
                      </p:stCondLst>
                      <p:childTnLst>
                        <p:par>
                          <p:cTn fill="freeze" id="132">
                            <p:stCondLst>
                              <p:cond delay="0"/>
                            </p:stCondLst>
                            <p:childTnLst>
                              <p:par>
                                <p:cTn fill="hold" id="133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3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6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4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000" fill="hold" id="138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000" fill="hold" id="139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Reports Table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10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840" y="1962720"/>
            <a:ext cx="8493840" cy="2517480"/>
          </a:xfrm>
          <a:prstGeom prst="rect">
            <a:avLst/>
          </a:prstGeom>
        </p:spPr>
      </p:pic>
      <p:pic>
        <p:nvPicPr>
          <p:cNvPr descr="" id="10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66800"/>
            <a:ext cx="9191160" cy="3087720"/>
          </a:xfrm>
          <a:prstGeom prst="rect">
            <a:avLst/>
          </a:prstGeom>
        </p:spPr>
      </p:pic>
    </p:spTree>
  </p:cSld>
  <p:timing>
    <p:tnLst>
      <p:par>
        <p:cTn dur="indefinite" id="140" nodeType="tmRoot" restart="never">
          <p:childTnLst>
            <p:seq>
              <p:cTn id="141" nodeType="mainSeq">
                <p:childTnLst>
                  <p:par>
                    <p:cTn fill="freeze" id="142">
                      <p:stCondLst>
                        <p:cond delay="indefinite"/>
                      </p:stCondLst>
                      <p:childTnLst>
                        <p:par>
                          <p:cTn fill="freeze" id="143">
                            <p:stCondLst>
                              <p:cond delay="0"/>
                            </p:stCondLst>
                            <p:childTnLst>
                              <p:par>
                                <p:cTn fill="hold" id="144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46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7">
                      <p:stCondLst>
                        <p:cond delay="indefinite"/>
                      </p:stCondLst>
                      <p:childTnLst>
                        <p:par>
                          <p:cTn fill="freeze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1">
                      <p:stCondLst>
                        <p:cond delay="indefinite"/>
                      </p:stCondLst>
                      <p:childTnLst>
                        <p:par>
                          <p:cTn fill="freeze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SQL Queries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11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200" y="91440"/>
            <a:ext cx="4990680" cy="6217560"/>
          </a:xfrm>
          <a:prstGeom prst="rect">
            <a:avLst/>
          </a:prstGeom>
        </p:spPr>
      </p:pic>
    </p:spTree>
  </p:cSld>
  <p:timing>
    <p:tnLst>
      <p:par>
        <p:cTn dur="indefinite" id="155" nodeType="tmRoot" restart="never">
          <p:childTnLst>
            <p:seq>
              <p:cTn id="156" nodeType="mainSeq">
                <p:childTnLst>
                  <p:par>
                    <p:cTn fill="freeze" id="157">
                      <p:stCondLst>
                        <p:cond delay="indefinite"/>
                      </p:stCondLst>
                      <p:childTnLst>
                        <p:par>
                          <p:cTn fill="freeze" id="158">
                            <p:stCondLst>
                              <p:cond delay="0"/>
                            </p:stCondLst>
                            <p:childTnLst>
                              <p:par>
                                <p:cTn fill="hold" id="159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6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2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4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000" fill="hold" id="164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000" fill="hold" id="165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i18n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11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1737360"/>
            <a:ext cx="6035760" cy="2404080"/>
          </a:xfrm>
          <a:prstGeom prst="rect">
            <a:avLst/>
          </a:prstGeom>
        </p:spPr>
      </p:pic>
    </p:spTree>
  </p:cSld>
  <p:timing>
    <p:tnLst>
      <p:par>
        <p:cTn dur="indefinite" id="166" nodeType="tmRoot" restart="never">
          <p:childTnLst>
            <p:seq>
              <p:cTn id="167" nodeType="mainSeq">
                <p:childTnLst>
                  <p:par>
                    <p:cTn fill="freeze" id="168">
                      <p:stCondLst>
                        <p:cond delay="indefinite"/>
                      </p:stCondLst>
                      <p:childTnLst>
                        <p:par>
                          <p:cTn fill="freeze" id="169">
                            <p:stCondLst>
                              <p:cond delay="0"/>
                            </p:stCondLst>
                            <p:childTnLst>
                              <p:par>
                                <p:cTn fill="hold" id="170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72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3">
                      <p:stCondLst>
                        <p:cond delay="indefinite"/>
                      </p:stCondLst>
                      <p:childTnLst>
                        <p:par>
                          <p:cTn fill="freeze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77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78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Grails Commands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grails compile-reports</a:t>
            </a:r>
            <a:endParaRPr/>
          </a:p>
        </p:txBody>
      </p:sp>
    </p:spTree>
  </p:cSld>
  <p:timing>
    <p:tnLst>
      <p:par>
        <p:cTn dur="indefinite" id="179" nodeType="tmRoot" restart="never">
          <p:childTnLst>
            <p:seq>
              <p:cTn id="180" nodeType="mainSeq">
                <p:childTnLst>
                  <p:par>
                    <p:cTn fill="freeze" id="181">
                      <p:stCondLst>
                        <p:cond delay="0"/>
                      </p:stCondLst>
                      <p:childTnLst>
                        <p:par>
                          <p:cTn fill="freeze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8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Using Reports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11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68920"/>
            <a:ext cx="9143640" cy="5140440"/>
          </a:xfrm>
          <a:prstGeom prst="rect">
            <a:avLst/>
          </a:prstGeom>
        </p:spPr>
      </p:pic>
      <p:pic>
        <p:nvPicPr>
          <p:cNvPr descr="" id="11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68920"/>
            <a:ext cx="9143640" cy="5140440"/>
          </a:xfrm>
          <a:prstGeom prst="rect">
            <a:avLst/>
          </a:prstGeom>
        </p:spPr>
      </p:pic>
    </p:spTree>
  </p:cSld>
  <p:timing>
    <p:tnLst>
      <p:par>
        <p:cTn dur="indefinite" id="186" nodeType="tmRoot" restart="never">
          <p:childTnLst>
            <p:seq>
              <p:cTn id="187" nodeType="mainSeq">
                <p:childTnLst>
                  <p:par>
                    <p:cTn fill="freeze" id="188">
                      <p:stCondLst>
                        <p:cond delay="0"/>
                      </p:stCondLst>
                      <p:childTnLst>
                        <p:par>
                          <p:cTn fill="freeze" id="189">
                            <p:stCondLst>
                              <p:cond delay="0"/>
                            </p:stCondLst>
                            <p:childTnLst>
                              <p:par>
                                <p:cTn fill="hold" id="190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92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3">
                      <p:stCondLst>
                        <p:cond delay="indefinite"/>
                      </p:stCondLst>
                      <p:childTnLst>
                        <p:par>
                          <p:cTn fill="freeze" id="194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7">
                      <p:stCondLst>
                        <p:cond delay="indefinite"/>
                      </p:stCondLst>
                      <p:childTnLst>
                        <p:par>
                          <p:cTn fill="freeze" id="198">
                            <p:stCondLst>
                              <p:cond delay="0"/>
                            </p:stCondLst>
                            <p:childTnLst>
                              <p:par>
                                <p:cTn fill="hold" id="1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50520" y="784440"/>
            <a:ext cx="1400760" cy="1400760"/>
          </a:xfrm>
          <a:prstGeom prst="rect">
            <a:avLst/>
          </a:prstGeom>
        </p:spPr>
      </p:pic>
      <p:pic>
        <p:nvPicPr>
          <p:cNvPr descr="" id="121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80400" y="862560"/>
            <a:ext cx="1229760" cy="2646000"/>
          </a:xfrm>
          <a:prstGeom prst="rect">
            <a:avLst/>
          </a:prstGeom>
        </p:spPr>
      </p:pic>
      <p:pic>
        <p:nvPicPr>
          <p:cNvPr descr="" id="122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063560" y="2625120"/>
            <a:ext cx="1201320" cy="2913480"/>
          </a:xfrm>
          <a:prstGeom prst="rect">
            <a:avLst/>
          </a:prstGeom>
        </p:spPr>
      </p:pic>
      <p:pic>
        <p:nvPicPr>
          <p:cNvPr descr="" id="123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28280" y="3894480"/>
            <a:ext cx="1537560" cy="1824840"/>
          </a:xfrm>
          <a:prstGeom prst="rect">
            <a:avLst/>
          </a:prstGeom>
        </p:spPr>
      </p:pic>
      <p:pic>
        <p:nvPicPr>
          <p:cNvPr descr="" id="124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792520" y="2495160"/>
            <a:ext cx="1069200" cy="1809000"/>
          </a:xfrm>
          <a:prstGeom prst="rect">
            <a:avLst/>
          </a:prstGeom>
        </p:spPr>
      </p:pic>
      <p:pic>
        <p:nvPicPr>
          <p:cNvPr descr="" id="125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1411200" y="698040"/>
            <a:ext cx="1520280" cy="1796400"/>
          </a:xfrm>
          <a:prstGeom prst="rect">
            <a:avLst/>
          </a:prstGeom>
        </p:spPr>
      </p:pic>
      <p:pic>
        <p:nvPicPr>
          <p:cNvPr descr="" id="126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4280400" y="4020480"/>
            <a:ext cx="1977480" cy="1907280"/>
          </a:xfrm>
          <a:prstGeom prst="rect">
            <a:avLst/>
          </a:prstGeom>
        </p:spPr>
      </p:pic>
    </p:spTree>
  </p:cSld>
  <p:timing>
    <p:tnLst>
      <p:par>
        <p:cTn dur="indefinite" id="201" nodeType="tmRoot" restart="never">
          <p:childTnLst>
            <p:seq>
              <p:cTn dur="indefinite" id="202" nodeType="mainSeq">
                <p:childTnLst>
                  <p:par>
                    <p:cTn fill="hold" id="203">
                      <p:stCondLst>
                        <p:cond delay="indefinite"/>
                      </p:stCondLst>
                      <p:childTnLst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with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dur="1000" fill="hold" id="207"/>
                                        <p:tgtEl>
                                          <p:spTgt spid="12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1000" fill="hold" id="208"/>
                                        <p:tgtEl>
                                          <p:spTgt spid="12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1000" fill="hold" id="209"/>
                                        <p:tgtEl>
                                          <p:spTgt spid="12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1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dur="500" fill="hold" id="213"/>
                                        <p:tgtEl>
                                          <p:spTgt spid="12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214"/>
                                        <p:tgtEl>
                                          <p:spTgt spid="12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fill="freeze" id="2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6" nodeType="with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80" fill="freeze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dur="664" fill="freeze" id="22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dur="332" fill="freeze" id="22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dur="164" fill="freeze" id="223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</p:childTnLst>
                                </p:cTn>
                              </p:par>
                              <p:par>
                                <p:cTn fill="hold" id="224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226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7" nodeType="with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dur="2000" fill="freeze" id="229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0" nodeType="withEffect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2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32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3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36760" y="2165400"/>
            <a:ext cx="4853520" cy="22852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000000"/>
                </a:solidFill>
                <a:latin typeface="Calibri"/>
              </a:rPr>
              <a:t>!Thank you!</a:t>
            </a:r>
            <a:endParaRPr/>
          </a:p>
        </p:txBody>
      </p:sp>
    </p:spTree>
  </p:cSld>
  <p:timing>
    <p:tnLst>
      <p:par>
        <p:cTn dur="indefinite" id="236" nodeType="tmRoot" restart="never">
          <p:childTnLst>
            <p:seq>
              <p:cTn dur="indefinite" id="237" nodeType="mainSeq">
                <p:childTnLst>
                  <p:par>
                    <p:cTn fill="hold" id="238">
                      <p:stCondLst>
                        <p:cond delay="indefinite"/>
                      </p:stCondLst>
                      <p:childTnLst>
                        <p:par>
                          <p:cTn fill="hold" id="239">
                            <p:stCondLst>
                              <p:cond delay="0"/>
                            </p:stCondLst>
                            <p:childTnLst>
                              <p:par>
                                <p:cTn fill="hold" id="240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dur="500" fill="hold" id="242"/>
                                        <p:tgtEl>
                                          <p:spTgt spid="12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243"/>
                                        <p:tgtEl>
                                          <p:spTgt spid="12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fill="freeze" id="244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What are reports?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Why would you create reports?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What you should know to create one?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0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9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12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What is a report?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sp>
        <p:nvSpPr>
          <p:cNvPr id="41" name="CustomShape 3"/>
          <p:cNvSpPr/>
          <p:nvPr/>
        </p:nvSpPr>
        <p:spPr>
          <a:xfrm>
            <a:off x="822960" y="1280160"/>
            <a:ext cx="6857640" cy="4663080"/>
          </a:xfrm>
          <a:prstGeom prst="roundRect">
            <a:avLst>
              <a:gd fmla="val 9067" name="adj"/>
            </a:avLst>
          </a:prstGeom>
          <a:gradFill>
            <a:gsLst>
              <a:gs pos="0">
                <a:srgbClr val="e6f7ff"/>
              </a:gs>
              <a:gs pos="5000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42" name="CustomShape 4"/>
          <p:cNvSpPr/>
          <p:nvPr/>
        </p:nvSpPr>
        <p:spPr>
          <a:xfrm>
            <a:off x="5804280" y="1582200"/>
            <a:ext cx="1545480" cy="19764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f943d"/>
              </a:gs>
              <a:gs pos="100000">
                <a:srgbClr val="ffd2bc"/>
              </a:gs>
            </a:gsLst>
            <a:lin ang="16200000"/>
          </a:gradFill>
        </p:spPr>
      </p:sp>
      <p:sp>
        <p:nvSpPr>
          <p:cNvPr id="43" name="CustomShape 5"/>
          <p:cNvSpPr/>
          <p:nvPr/>
        </p:nvSpPr>
        <p:spPr>
          <a:xfrm>
            <a:off x="1102680" y="3964680"/>
            <a:ext cx="4606200" cy="1072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w="12600">
            <a:solidFill>
              <a:srgbClr val="4bacc6"/>
            </a:solidFill>
            <a:round/>
          </a:ln>
        </p:spPr>
      </p:sp>
      <p:sp>
        <p:nvSpPr>
          <p:cNvPr id="44" name="CustomShape 6"/>
          <p:cNvSpPr/>
          <p:nvPr/>
        </p:nvSpPr>
        <p:spPr>
          <a:xfrm>
            <a:off x="1102680" y="1595880"/>
            <a:ext cx="1863000" cy="196308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</p:spPr>
      </p:sp>
      <p:sp>
        <p:nvSpPr>
          <p:cNvPr id="45" name="CustomShape 7"/>
          <p:cNvSpPr/>
          <p:nvPr/>
        </p:nvSpPr>
        <p:spPr>
          <a:xfrm>
            <a:off x="1292040" y="1672560"/>
            <a:ext cx="1578960" cy="7344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ritannic Bold"/>
                <a:ea typeface="MS PGothic"/>
              </a:rPr>
              <a:t>iReports GUI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1303560" y="2004120"/>
            <a:ext cx="1385280" cy="148536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7" name="Line 9"/>
          <p:cNvSpPr/>
          <p:nvPr/>
        </p:nvSpPr>
        <p:spPr>
          <a:xfrm>
            <a:off x="1476360" y="2396880"/>
            <a:ext cx="1040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8" name="Line 10"/>
          <p:cNvSpPr/>
          <p:nvPr/>
        </p:nvSpPr>
        <p:spPr>
          <a:xfrm>
            <a:off x="1476360" y="2489400"/>
            <a:ext cx="1040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9" name="Line 11"/>
          <p:cNvSpPr/>
          <p:nvPr/>
        </p:nvSpPr>
        <p:spPr>
          <a:xfrm>
            <a:off x="1476360" y="2583720"/>
            <a:ext cx="1040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0" name="Line 12"/>
          <p:cNvSpPr/>
          <p:nvPr/>
        </p:nvSpPr>
        <p:spPr>
          <a:xfrm>
            <a:off x="1476360" y="2687400"/>
            <a:ext cx="1040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1" name="Line 13"/>
          <p:cNvSpPr/>
          <p:nvPr/>
        </p:nvSpPr>
        <p:spPr>
          <a:xfrm>
            <a:off x="1476360" y="2791440"/>
            <a:ext cx="1040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2" name="Line 14"/>
          <p:cNvSpPr/>
          <p:nvPr/>
        </p:nvSpPr>
        <p:spPr>
          <a:xfrm>
            <a:off x="1476360" y="2886120"/>
            <a:ext cx="1040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3" name="Line 15"/>
          <p:cNvSpPr/>
          <p:nvPr/>
        </p:nvSpPr>
        <p:spPr>
          <a:xfrm>
            <a:off x="1476360" y="2989440"/>
            <a:ext cx="1040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4" name="CustomShape 16"/>
          <p:cNvSpPr/>
          <p:nvPr/>
        </p:nvSpPr>
        <p:spPr>
          <a:xfrm>
            <a:off x="2059200" y="2106360"/>
            <a:ext cx="583560" cy="418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808080"/>
                </a:solidFill>
                <a:latin typeface="Gill Sans Ultra Bold Condensed"/>
                <a:ea typeface="MS PGothic"/>
              </a:rPr>
              <a:t>REPORT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2516760" y="4241520"/>
            <a:ext cx="2908800" cy="519120"/>
          </a:xfrm>
          <a:prstGeom prst="flowChartAlternate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</p:spPr>
      </p:sp>
      <p:sp>
        <p:nvSpPr>
          <p:cNvPr id="56" name="CustomShape 18"/>
          <p:cNvSpPr/>
          <p:nvPr/>
        </p:nvSpPr>
        <p:spPr>
          <a:xfrm>
            <a:off x="3491280" y="2009160"/>
            <a:ext cx="1775160" cy="48492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w="19080">
            <a:solidFill>
              <a:srgbClr val="4bacc6"/>
            </a:solidFill>
            <a:round/>
          </a:ln>
        </p:spPr>
      </p:sp>
      <p:sp>
        <p:nvSpPr>
          <p:cNvPr id="57" name="CustomShape 19"/>
          <p:cNvSpPr/>
          <p:nvPr/>
        </p:nvSpPr>
        <p:spPr>
          <a:xfrm>
            <a:off x="3678480" y="2085840"/>
            <a:ext cx="1401120" cy="331560"/>
          </a:xfrm>
          <a:prstGeom prst="flowChartAlternate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</p:spPr>
      </p:sp>
      <p:sp>
        <p:nvSpPr>
          <p:cNvPr id="58" name="CustomShape 20"/>
          <p:cNvSpPr/>
          <p:nvPr/>
        </p:nvSpPr>
        <p:spPr>
          <a:xfrm>
            <a:off x="3745080" y="2168640"/>
            <a:ext cx="1267200" cy="1731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700">
                <a:solidFill>
                  <a:srgbClr val="1f497d"/>
                </a:solidFill>
                <a:latin typeface="Arial Black"/>
                <a:ea typeface="MS PGothic"/>
              </a:rPr>
              <a:t>myReportDesign.jrxml</a:t>
            </a:r>
            <a:endParaRPr/>
          </a:p>
        </p:txBody>
      </p:sp>
      <p:sp>
        <p:nvSpPr>
          <p:cNvPr id="59" name="CustomShape 21"/>
          <p:cNvSpPr/>
          <p:nvPr/>
        </p:nvSpPr>
        <p:spPr>
          <a:xfrm>
            <a:off x="6154920" y="1995120"/>
            <a:ext cx="1067760" cy="1118520"/>
          </a:xfrm>
          <a:prstGeom prst="flowChartDocument">
            <a:avLst/>
          </a:prstGeom>
          <a:solidFill>
            <a:srgbClr val="ffffff"/>
          </a:solidFill>
          <a:ln w="12600">
            <a:solidFill>
              <a:srgbClr val="4bacc6"/>
            </a:solidFill>
            <a:round/>
          </a:ln>
        </p:spPr>
      </p:sp>
      <p:sp>
        <p:nvSpPr>
          <p:cNvPr id="60" name="CustomShape 22"/>
          <p:cNvSpPr/>
          <p:nvPr/>
        </p:nvSpPr>
        <p:spPr>
          <a:xfrm>
            <a:off x="6058800" y="2098800"/>
            <a:ext cx="1068480" cy="1118520"/>
          </a:xfrm>
          <a:prstGeom prst="flowChartDocument">
            <a:avLst/>
          </a:prstGeom>
          <a:solidFill>
            <a:srgbClr val="ffffff"/>
          </a:solidFill>
          <a:ln w="12600">
            <a:solidFill>
              <a:srgbClr val="4bacc6"/>
            </a:solidFill>
            <a:round/>
          </a:ln>
        </p:spPr>
      </p:sp>
      <p:sp>
        <p:nvSpPr>
          <p:cNvPr id="61" name="CustomShape 23"/>
          <p:cNvSpPr/>
          <p:nvPr/>
        </p:nvSpPr>
        <p:spPr>
          <a:xfrm>
            <a:off x="5931000" y="2204640"/>
            <a:ext cx="1068480" cy="1118520"/>
          </a:xfrm>
          <a:prstGeom prst="flowChartDocument">
            <a:avLst/>
          </a:prstGeom>
          <a:solidFill>
            <a:srgbClr val="ffffff"/>
          </a:solidFill>
          <a:ln w="12600">
            <a:solidFill>
              <a:srgbClr val="4bacc6"/>
            </a:solidFill>
            <a:round/>
          </a:ln>
        </p:spPr>
      </p:sp>
      <p:sp>
        <p:nvSpPr>
          <p:cNvPr id="62" name="CustomShape 24"/>
          <p:cNvSpPr/>
          <p:nvPr/>
        </p:nvSpPr>
        <p:spPr>
          <a:xfrm>
            <a:off x="6086520" y="2261160"/>
            <a:ext cx="835560" cy="418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808080"/>
                </a:solidFill>
                <a:latin typeface="Gill Sans Ultra Bold Condensed"/>
                <a:ea typeface="MS PGothic"/>
              </a:rPr>
              <a:t>REPORT DATA</a:t>
            </a:r>
            <a:endParaRPr/>
          </a:p>
        </p:txBody>
      </p:sp>
      <p:pic>
        <p:nvPicPr>
          <p:cNvPr descr="" id="6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02680" y="4130280"/>
            <a:ext cx="1288440" cy="741600"/>
          </a:xfrm>
          <a:prstGeom prst="rect">
            <a:avLst/>
          </a:prstGeom>
        </p:spPr>
      </p:pic>
      <p:sp>
        <p:nvSpPr>
          <p:cNvPr id="64" name="CustomShape 25"/>
          <p:cNvSpPr/>
          <p:nvPr/>
        </p:nvSpPr>
        <p:spPr>
          <a:xfrm>
            <a:off x="2578680" y="4327920"/>
            <a:ext cx="2778840" cy="366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1f497d"/>
                </a:solidFill>
                <a:latin typeface="Arial Black"/>
                <a:ea typeface="MS PGothic"/>
              </a:rPr>
              <a:t>Jasper Reports</a:t>
            </a:r>
            <a:endParaRPr/>
          </a:p>
        </p:txBody>
      </p:sp>
      <p:sp>
        <p:nvSpPr>
          <p:cNvPr id="65" name="CustomShape 26"/>
          <p:cNvSpPr/>
          <p:nvPr/>
        </p:nvSpPr>
        <p:spPr>
          <a:xfrm>
            <a:off x="2954880" y="2270880"/>
            <a:ext cx="7113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66" name="CustomShape 27"/>
          <p:cNvSpPr/>
          <p:nvPr/>
        </p:nvSpPr>
        <p:spPr>
          <a:xfrm>
            <a:off x="3971880" y="2494440"/>
            <a:ext cx="360" cy="16347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67" name="Line 28"/>
          <p:cNvSpPr/>
          <p:nvPr/>
        </p:nvSpPr>
        <p:spPr>
          <a:xfrm flipH="1">
            <a:off x="4610520" y="2934000"/>
            <a:ext cx="120528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8" name="CustomShape 29"/>
          <p:cNvSpPr/>
          <p:nvPr/>
        </p:nvSpPr>
        <p:spPr>
          <a:xfrm>
            <a:off x="4610880" y="2922480"/>
            <a:ext cx="360" cy="12067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69" name="CustomShape 30"/>
          <p:cNvSpPr/>
          <p:nvPr/>
        </p:nvSpPr>
        <p:spPr>
          <a:xfrm>
            <a:off x="6316200" y="4622400"/>
            <a:ext cx="1033200" cy="118836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0" name="CustomShape 31"/>
          <p:cNvSpPr/>
          <p:nvPr/>
        </p:nvSpPr>
        <p:spPr>
          <a:xfrm>
            <a:off x="6766200" y="4773600"/>
            <a:ext cx="583200" cy="418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808080"/>
                </a:solidFill>
                <a:latin typeface="Gill Sans Ultra Bold Condensed"/>
                <a:ea typeface="MS PGothic"/>
              </a:rPr>
              <a:t>REPORT</a:t>
            </a:r>
            <a:endParaRPr/>
          </a:p>
        </p:txBody>
      </p:sp>
      <p:sp>
        <p:nvSpPr>
          <p:cNvPr id="71" name="CustomShape 32"/>
          <p:cNvSpPr/>
          <p:nvPr/>
        </p:nvSpPr>
        <p:spPr>
          <a:xfrm>
            <a:off x="6283440" y="4151520"/>
            <a:ext cx="1066320" cy="331560"/>
          </a:xfrm>
          <a:prstGeom prst="flowChartAlternate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</p:spPr>
      </p:sp>
      <p:sp>
        <p:nvSpPr>
          <p:cNvPr id="72" name="CustomShape 33"/>
          <p:cNvSpPr/>
          <p:nvPr/>
        </p:nvSpPr>
        <p:spPr>
          <a:xfrm>
            <a:off x="6350400" y="4234680"/>
            <a:ext cx="924480" cy="1731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700">
                <a:solidFill>
                  <a:srgbClr val="1f497d"/>
                </a:solidFill>
                <a:latin typeface="Arial Black"/>
                <a:ea typeface="MS PGothic"/>
              </a:rPr>
              <a:t>Report123.pdf</a:t>
            </a:r>
            <a:endParaRPr/>
          </a:p>
        </p:txBody>
      </p:sp>
      <p:sp>
        <p:nvSpPr>
          <p:cNvPr id="73" name="Line 34"/>
          <p:cNvSpPr/>
          <p:nvPr/>
        </p:nvSpPr>
        <p:spPr>
          <a:xfrm>
            <a:off x="4298760" y="4761000"/>
            <a:ext cx="0" cy="56448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74" name="CustomShape 35"/>
          <p:cNvSpPr/>
          <p:nvPr/>
        </p:nvSpPr>
        <p:spPr>
          <a:xfrm>
            <a:off x="4286520" y="5326200"/>
            <a:ext cx="19072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75" name="CustomShape 36"/>
          <p:cNvSpPr/>
          <p:nvPr/>
        </p:nvSpPr>
        <p:spPr>
          <a:xfrm>
            <a:off x="6033240" y="1594800"/>
            <a:ext cx="1158120" cy="7344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ritannic Bold"/>
                <a:ea typeface="MS PGothic"/>
              </a:rPr>
              <a:t>Database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9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2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3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What are reports?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Why would you create reports?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What you should know to create one?</a:t>
            </a:r>
            <a:endParaRPr/>
          </a:p>
        </p:txBody>
      </p:sp>
    </p:spTree>
  </p:cSld>
  <p:timing>
    <p:tnLst>
      <p:par>
        <p:cTn dur="indefinite" id="24" nodeType="tmRoot" restart="never">
          <p:childTnLst>
            <p:seq>
              <p:cTn id="25" nodeType="mainSeq">
                <p:childTnLst>
                  <p:par>
                    <p:cTn fill="freeze" id="26">
                      <p:stCondLst>
                        <p:cond delay="0"/>
                      </p:stCondLst>
                      <p:childTnLst>
                        <p:par>
                          <p:cTn fill="freeze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3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Why would you create reports?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Mainly done for companies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Reports with different layout, logic and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Varies customer to customer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>
                  <p:par>
                    <p:cTn fill="freeze" id="33">
                      <p:stCondLst>
                        <p:cond delay="indefinite"/>
                      </p:stCondLst>
                      <p:childTnLst>
                        <p:par>
                          <p:cTn fill="freeze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37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4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What are reports?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Why would you create reports?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What you should know to create one?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>
                  <p:par>
                    <p:cTn fill="freeze" id="43">
                      <p:stCondLst>
                        <p:cond delay="0"/>
                      </p:stCondLst>
                      <p:childTnLst>
                        <p:par>
                          <p:cTn fill="freeze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47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What you should know to create one?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Reports Types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Reports Directory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Gsp Template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Gsp Template Directory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Summary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Sql Queries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i18n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Grails Commands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78787"/>
                </a:solidFill>
                <a:latin typeface="Arial"/>
              </a:rPr>
              <a:t> </a:t>
            </a:r>
            <a:r>
              <a:rPr lang="en-US" sz="1200">
                <a:solidFill>
                  <a:srgbClr val="878787"/>
                </a:solidFill>
                <a:latin typeface="Arial"/>
              </a:rPr>
              <a:t>Using Reports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>
                  <p:par>
                    <p:cTn fill="freeze" id="53">
                      <p:stCondLst>
                        <p:cond delay="indefinite"/>
                      </p:stCondLst>
                      <p:childTnLst>
                        <p:par>
                          <p:cTn fill="freeze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57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Report Types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3600" y="2000160"/>
            <a:ext cx="4276080" cy="2856960"/>
          </a:xfrm>
          <a:prstGeom prst="rect">
            <a:avLst/>
          </a:prstGeom>
        </p:spPr>
      </p:pic>
    </p:spTree>
  </p:cSld>
  <p:timing>
    <p:tnLst>
      <p:par>
        <p:cTn dur="indefinite" id="61" nodeType="tmRoot" restart="never">
          <p:childTnLst>
            <p:seq>
              <p:cTn id="62" nodeType="mainSeq">
                <p:childTnLst>
                  <p:par>
                    <p:cTn fill="freeze" id="63">
                      <p:stCondLst>
                        <p:cond delay="indefinite"/>
                      </p:stCondLst>
                      <p:childTnLst>
                        <p:par>
                          <p:cTn fill="freeze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67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8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7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Report Directory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93200" y="1594800"/>
            <a:ext cx="6006240" cy="3151800"/>
          </a:xfrm>
          <a:prstGeom prst="rect">
            <a:avLst/>
          </a:prstGeom>
          <a:noFill/>
        </p:spPr>
      </p:sp>
      <p:pic>
        <p:nvPicPr>
          <p:cNvPr descr="" id="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120" y="1152720"/>
            <a:ext cx="3628440" cy="4552200"/>
          </a:xfrm>
          <a:prstGeom prst="rect">
            <a:avLst/>
          </a:prstGeom>
        </p:spPr>
      </p:pic>
    </p:spTree>
  </p:cSld>
  <p:timing>
    <p:tnLst>
      <p:par>
        <p:cTn dur="indefinite" id="72" nodeType="tmRoot" restart="never">
          <p:childTnLst>
            <p:seq>
              <p:cTn id="73" nodeType="mainSeq">
                <p:childTnLst>
                  <p:par>
                    <p:cTn fill="freeze" id="74">
                      <p:stCondLst>
                        <p:cond delay="indefinite"/>
                      </p:stCondLst>
                      <p:childTnLst>
                        <p:par>
                          <p:cTn fill="freeze" id="75">
                            <p:stCondLst>
                              <p:cond delay="0"/>
                            </p:stCondLst>
                            <p:childTnLst>
                              <p:par>
                                <p:cTn fill="hold" id="76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78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81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2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