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65" r:id="rId4"/>
    <p:sldId id="259" r:id="rId5"/>
    <p:sldId id="270" r:id="rId6"/>
    <p:sldId id="288" r:id="rId7"/>
    <p:sldId id="287" r:id="rId8"/>
    <p:sldId id="300" r:id="rId9"/>
    <p:sldId id="301" r:id="rId10"/>
    <p:sldId id="295" r:id="rId11"/>
    <p:sldId id="271" r:id="rId12"/>
    <p:sldId id="274" r:id="rId13"/>
    <p:sldId id="289" r:id="rId14"/>
    <p:sldId id="290" r:id="rId15"/>
    <p:sldId id="293" r:id="rId16"/>
    <p:sldId id="291" r:id="rId17"/>
    <p:sldId id="292" r:id="rId18"/>
    <p:sldId id="294" r:id="rId19"/>
    <p:sldId id="296" r:id="rId20"/>
    <p:sldId id="297" r:id="rId21"/>
    <p:sldId id="299" r:id="rId22"/>
    <p:sldId id="302" r:id="rId23"/>
  </p:sldIdLst>
  <p:sldSz cx="9144000" cy="6858000" type="screen4x3"/>
  <p:notesSz cx="6858000" cy="9144000"/>
  <p:defaultTextStyle>
    <a:defPPr>
      <a:defRPr lang="en-CA"/>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07" autoAdjust="0"/>
  </p:normalViewPr>
  <p:slideViewPr>
    <p:cSldViewPr snapToGrid="0" snapToObjects="1">
      <p:cViewPr varScale="1">
        <p:scale>
          <a:sx n="55" d="100"/>
          <a:sy n="55" d="100"/>
        </p:scale>
        <p:origin x="-180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6A1BDAA-E8A2-4121-870C-532ED7B0498F}" type="datetimeFigureOut">
              <a:rPr lang="en-CA"/>
              <a:pPr/>
              <a:t>12/07/2013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2E471E-50CC-48D0-8B21-5457C7777DCF}" type="slidenum">
              <a:rPr lang="en-CA"/>
              <a:pPr/>
              <a:t>‹#›</a:t>
            </a:fld>
            <a:endParaRPr lang="en-CA"/>
          </a:p>
        </p:txBody>
      </p:sp>
    </p:spTree>
    <p:extLst>
      <p:ext uri="{BB962C8B-B14F-4D97-AF65-F5344CB8AC3E}">
        <p14:creationId xmlns:p14="http://schemas.microsoft.com/office/powerpoint/2010/main" val="2283213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9A168-2D09-455D-997E-16FAE130C82E}" type="datetimeFigureOut">
              <a:rPr lang="en-CA" smtClean="0"/>
              <a:pPr/>
              <a:t>12/07/2013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F0201C-98FC-4965-B64A-3ED62EF89BBE}" type="slidenum">
              <a:rPr lang="en-CA" smtClean="0"/>
              <a:pPr/>
              <a:t>‹#›</a:t>
            </a:fld>
            <a:endParaRPr lang="en-CA"/>
          </a:p>
        </p:txBody>
      </p:sp>
    </p:spTree>
    <p:extLst>
      <p:ext uri="{BB962C8B-B14F-4D97-AF65-F5344CB8AC3E}">
        <p14:creationId xmlns:p14="http://schemas.microsoft.com/office/powerpoint/2010/main" val="76923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‘Removed</a:t>
            </a:r>
            <a:r>
              <a:rPr lang="en-CA" baseline="0" dirty="0" smtClean="0"/>
              <a:t> from the aging process’ – this means that they go back to a status of active, they are no longer considered by the system for any of the steps in the aging process (unless they miss another due date on an invoice, then they would start the process all over again!)</a:t>
            </a:r>
            <a:endParaRPr lang="en-CA" dirty="0" smtClean="0"/>
          </a:p>
          <a:p>
            <a:endParaRPr lang="en-CA" dirty="0" smtClean="0"/>
          </a:p>
          <a:p>
            <a:r>
              <a:rPr lang="en-CA" dirty="0" smtClean="0"/>
              <a:t>Also</a:t>
            </a:r>
            <a:r>
              <a:rPr lang="en-CA" baseline="0" dirty="0" smtClean="0"/>
              <a:t> mention that the </a:t>
            </a:r>
            <a:r>
              <a:rPr lang="en-CA" dirty="0" smtClean="0"/>
              <a:t>aging</a:t>
            </a:r>
            <a:r>
              <a:rPr lang="en-CA" baseline="0" dirty="0" smtClean="0"/>
              <a:t> process affects the STATUS of a customer, so that a billing administrator can always see what stage a customer is in through this field. The status is linked to the aging process.</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4</a:t>
            </a:fld>
            <a:endParaRPr lang="en-CA"/>
          </a:p>
        </p:txBody>
      </p:sp>
    </p:spTree>
    <p:extLst>
      <p:ext uri="{BB962C8B-B14F-4D97-AF65-F5344CB8AC3E}">
        <p14:creationId xmlns:p14="http://schemas.microsoft.com/office/powerpoint/2010/main" val="424940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for days field</a:t>
            </a:r>
            <a:r>
              <a:rPr lang="en-CA" baseline="0" dirty="0" smtClean="0"/>
              <a:t> indicates how many days you want to keep the customer in that ‘STEP’ (the corresponding step located in the same row) for. This can be configured to any number of days for any stage. </a:t>
            </a:r>
          </a:p>
          <a:p>
            <a:endParaRPr lang="en-CA" baseline="0" dirty="0" smtClean="0"/>
          </a:p>
          <a:p>
            <a:r>
              <a:rPr lang="en-CA" baseline="0" dirty="0" smtClean="0"/>
              <a:t>Example: Aging Day 1 could be 20 days instead of 1, and so on. The configuration is always depended on the requirement of the company.</a:t>
            </a:r>
          </a:p>
          <a:p>
            <a:endParaRPr lang="en-CA" baseline="0" dirty="0" smtClean="0"/>
          </a:p>
          <a:p>
            <a:r>
              <a:rPr lang="en-CA" baseline="0" dirty="0" smtClean="0"/>
              <a:t>This is a required field.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13</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CA" dirty="0" smtClean="0"/>
              <a:t>Along</a:t>
            </a:r>
            <a:r>
              <a:rPr lang="en-CA" baseline="0" dirty="0" smtClean="0"/>
              <a:t> with the set up of the step name, and duration, you can configure a notification to be sent when the customer reaches that step in the aging process.</a:t>
            </a:r>
          </a:p>
          <a:p>
            <a:pPr marL="228600" indent="-228600">
              <a:buAutoNum type="arabicPeriod"/>
            </a:pPr>
            <a:r>
              <a:rPr lang="en-CA" baseline="0" dirty="0" smtClean="0"/>
              <a:t> </a:t>
            </a:r>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14</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CA" dirty="0" smtClean="0"/>
              <a:t>SHOW EXAMPLE IN THE SYSTEM!!</a:t>
            </a:r>
          </a:p>
          <a:p>
            <a:pPr marL="228600" indent="-228600">
              <a:buAutoNum type="arabicPeriod"/>
            </a:pPr>
            <a:r>
              <a:rPr lang="en-CA" baseline="0" dirty="0" smtClean="0"/>
              <a:t>With the set up of the step name, and duration, you can configure a notification to be sent when the customer reaches that step in the aging process.</a:t>
            </a:r>
          </a:p>
          <a:p>
            <a:pPr marL="228600" indent="-228600">
              <a:buAutoNum type="arabicPeriod"/>
            </a:pPr>
            <a:r>
              <a:rPr lang="en-CA" baseline="0" dirty="0" smtClean="0"/>
              <a:t>You need to set the parameters to match the Ageing step you want to trigger the notification on, and the notification you want to send when the customer reaches that step (ID’s entered for both parameters)  </a:t>
            </a:r>
          </a:p>
          <a:p>
            <a:r>
              <a:rPr lang="en-CA" dirty="0" smtClean="0"/>
              <a:t>3. During</a:t>
            </a:r>
            <a:r>
              <a:rPr lang="en-CA" baseline="0" dirty="0" smtClean="0"/>
              <a:t> the aging process, if the user is ages to a specific ageing step, the system will first check to see if the notification is enabled for that step, and if it is, the system will try to look for a matching notification ID in the </a:t>
            </a:r>
            <a:r>
              <a:rPr lang="en-CA" baseline="0" dirty="0" err="1" smtClean="0"/>
              <a:t>UserAgeingNotifciationTask</a:t>
            </a:r>
            <a:r>
              <a:rPr lang="en-CA" baseline="0" dirty="0" smtClean="0"/>
              <a:t> plugin parameters and will send that notification.</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15</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payment option used to be available</a:t>
            </a:r>
            <a:r>
              <a:rPr lang="en-CA" baseline="0" dirty="0" smtClean="0"/>
              <a:t> on the billing process configuration screen in the Number of Retries and Number of Days between retries fields. These were not flexible enough to accommodate the needs of our billing administrators.</a:t>
            </a:r>
          </a:p>
          <a:p>
            <a:endParaRPr lang="en-CA" baseline="0" dirty="0" smtClean="0"/>
          </a:p>
          <a:p>
            <a:r>
              <a:rPr lang="en-CA" baseline="0" dirty="0" smtClean="0"/>
              <a:t>This is why the payment has been moved to the aging process screen (as it does correspond to the aging process). You can now configure as many payment retries as needed, along with the number of days between those retries. </a:t>
            </a:r>
          </a:p>
          <a:p>
            <a:endParaRPr lang="en-CA" baseline="0" dirty="0" smtClean="0"/>
          </a:p>
          <a:p>
            <a:r>
              <a:rPr lang="en-CA" baseline="0" dirty="0" smtClean="0"/>
              <a:t>If you want the system to trigger a payment via the payment gateway to try and get the remaining balance from the customer, then you would select the payment checkbox in the appropriate row. You do not need to check this box at all, or for every step. Only when you want the system to trigger a payment via a payment gateway.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16</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suspend</a:t>
            </a:r>
            <a:r>
              <a:rPr lang="en-CA" baseline="0" dirty="0" smtClean="0"/>
              <a:t> checkbox allows you to tell the system when to suspend the customer’s account during the aging process. </a:t>
            </a:r>
          </a:p>
          <a:p>
            <a:endParaRPr lang="en-CA" baseline="0" dirty="0" smtClean="0"/>
          </a:p>
          <a:p>
            <a:r>
              <a:rPr lang="en-CA" baseline="0" dirty="0" smtClean="0"/>
              <a:t>Suspending the customer’s account means that the system will no longer generate any invoices for that customer. This is done automatically. When the customer reaches the step where the suspend checkbox is marked, the system changes all of the customer’s purchase orders to ‘</a:t>
            </a:r>
            <a:r>
              <a:rPr lang="en-CA" baseline="0" dirty="0" err="1" smtClean="0"/>
              <a:t>SuspendAuto</a:t>
            </a:r>
            <a:r>
              <a:rPr lang="en-CA" baseline="0" dirty="0" smtClean="0"/>
              <a:t>’. Because the customer has no active orders, the billing process will not generate any invoices.</a:t>
            </a:r>
          </a:p>
          <a:p>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Once the customer pays the remaining balance they owe, the system will change all the customer’s orders back to ‘Active’</a:t>
            </a:r>
          </a:p>
          <a:p>
            <a:endParaRPr lang="en-CA" baseline="0" dirty="0" smtClean="0"/>
          </a:p>
          <a:p>
            <a:r>
              <a:rPr lang="en-CA" baseline="0" dirty="0" smtClean="0"/>
              <a:t>You should only set 1 suspend status in the aging process.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17</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CA" dirty="0" smtClean="0"/>
              <a:t>LAST SLIDE</a:t>
            </a:r>
            <a:r>
              <a:rPr lang="en-CA" baseline="0" dirty="0" smtClean="0"/>
              <a:t> IN PRESENTATION</a:t>
            </a:r>
          </a:p>
          <a:p>
            <a:pPr marL="0" indent="0">
              <a:buNone/>
            </a:pPr>
            <a:endParaRPr lang="en-CA" baseline="0" dirty="0" smtClean="0"/>
          </a:p>
          <a:p>
            <a:pPr marL="0" indent="0">
              <a:buNone/>
            </a:pPr>
            <a:r>
              <a:rPr lang="en-CA" dirty="0" smtClean="0"/>
              <a:t>#2: Also applies to both the existing</a:t>
            </a:r>
            <a:r>
              <a:rPr lang="en-CA" baseline="0" dirty="0" smtClean="0"/>
              <a:t> and new functionality!! Don’t forget to mention this</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18</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19</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CA" dirty="0" smtClean="0"/>
              <a:t>Steps</a:t>
            </a:r>
            <a:r>
              <a:rPr lang="en-CA" baseline="0" dirty="0" smtClean="0"/>
              <a:t> to create: </a:t>
            </a:r>
          </a:p>
          <a:p>
            <a:pPr marL="0" indent="0">
              <a:buNone/>
            </a:pPr>
            <a:r>
              <a:rPr lang="en-CA" baseline="0" dirty="0" smtClean="0"/>
              <a:t>1. Create the late fee product in jBilling – remember the ID number! The late fee can be either a percentage or a regular rate.</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20</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CA" dirty="0" smtClean="0"/>
              <a:t>Step 2: configure the </a:t>
            </a:r>
            <a:r>
              <a:rPr lang="en-CA" dirty="0" err="1" smtClean="0"/>
              <a:t>BasicPenaltyTask</a:t>
            </a:r>
            <a:r>
              <a:rPr lang="en-CA" dirty="0" smtClean="0"/>
              <a:t> Plug-in</a:t>
            </a:r>
          </a:p>
          <a:p>
            <a:pPr marL="0" indent="0">
              <a:buNone/>
            </a:pPr>
            <a:endParaRPr lang="en-CA" dirty="0" smtClean="0"/>
          </a:p>
          <a:p>
            <a:pPr marL="0" indent="0">
              <a:buNone/>
            </a:pPr>
            <a:r>
              <a:rPr lang="en-CA" dirty="0" smtClean="0"/>
              <a:t>(CLICK FOR ANIMATION) ITEM: is the ID</a:t>
            </a:r>
            <a:r>
              <a:rPr lang="en-CA" baseline="0" dirty="0" smtClean="0"/>
              <a:t> number of the product you created earlier, the late fee product</a:t>
            </a:r>
          </a:p>
          <a:p>
            <a:pPr marL="0" indent="0">
              <a:buNone/>
            </a:pPr>
            <a:r>
              <a:rPr lang="en-CA" baseline="0" dirty="0" smtClean="0"/>
              <a:t>(CLICK FOR ANIMATION) Ageing Step: the ageing step for which you want the fee to be applied on </a:t>
            </a:r>
          </a:p>
          <a:p>
            <a:pPr marL="0" indent="0">
              <a:buNone/>
            </a:pPr>
            <a:endParaRPr lang="en-CA" baseline="0" dirty="0" smtClean="0"/>
          </a:p>
          <a:p>
            <a:pPr fontAlgn="base"/>
            <a:r>
              <a:rPr lang="en-CA" sz="1200" b="0" i="0" kern="1200" dirty="0" smtClean="0">
                <a:solidFill>
                  <a:schemeClr val="tx1"/>
                </a:solidFill>
                <a:effectLst/>
                <a:latin typeface="+mn-lt"/>
                <a:ea typeface="+mn-ea"/>
                <a:cs typeface="+mn-cs"/>
              </a:rPr>
              <a:t>For Example:</a:t>
            </a:r>
          </a:p>
          <a:p>
            <a:pPr fontAlgn="base"/>
            <a:r>
              <a:rPr lang="en-CA" sz="1200" b="0" i="0" kern="1200" dirty="0" smtClean="0">
                <a:solidFill>
                  <a:schemeClr val="tx1"/>
                </a:solidFill>
                <a:effectLst/>
                <a:latin typeface="+mn-lt"/>
                <a:ea typeface="+mn-ea"/>
                <a:cs typeface="+mn-cs"/>
              </a:rPr>
              <a:t>The customer, during the ageing process can be moved to a particular ageing step (Overdue, Overdue2 </a:t>
            </a:r>
            <a:r>
              <a:rPr lang="en-CA" sz="1200" b="0" i="0" kern="1200" dirty="0" err="1" smtClean="0">
                <a:solidFill>
                  <a:schemeClr val="tx1"/>
                </a:solidFill>
                <a:effectLst/>
                <a:latin typeface="+mn-lt"/>
                <a:ea typeface="+mn-ea"/>
                <a:cs typeface="+mn-cs"/>
              </a:rPr>
              <a:t>etc</a:t>
            </a:r>
            <a:r>
              <a:rPr lang="en-CA" sz="1200" b="0" i="0" kern="1200" dirty="0" smtClean="0">
                <a:solidFill>
                  <a:schemeClr val="tx1"/>
                </a:solidFill>
                <a:effectLst/>
                <a:latin typeface="+mn-lt"/>
                <a:ea typeface="+mn-ea"/>
                <a:cs typeface="+mn-cs"/>
              </a:rPr>
              <a:t>).</a:t>
            </a:r>
          </a:p>
          <a:p>
            <a:pPr fontAlgn="base"/>
            <a:r>
              <a:rPr lang="en-CA" sz="1200" b="0" i="0" kern="1200" dirty="0" smtClean="0">
                <a:solidFill>
                  <a:schemeClr val="tx1"/>
                </a:solidFill>
                <a:effectLst/>
                <a:latin typeface="+mn-lt"/>
                <a:ea typeface="+mn-ea"/>
                <a:cs typeface="+mn-cs"/>
              </a:rPr>
              <a:t>If the ageing step ID to which the customer is assigned corresponds to the ageing step configured in the </a:t>
            </a:r>
            <a:r>
              <a:rPr lang="en-CA" sz="1200" b="0" i="0" kern="1200" dirty="0" err="1" smtClean="0">
                <a:solidFill>
                  <a:schemeClr val="tx1"/>
                </a:solidFill>
                <a:effectLst/>
                <a:latin typeface="+mn-lt"/>
                <a:ea typeface="+mn-ea"/>
                <a:cs typeface="+mn-cs"/>
              </a:rPr>
              <a:t>BasicPenaltyTask</a:t>
            </a:r>
            <a:r>
              <a:rPr lang="en-CA" sz="1200" b="0" i="0" kern="1200" dirty="0" smtClean="0">
                <a:solidFill>
                  <a:schemeClr val="tx1"/>
                </a:solidFill>
                <a:effectLst/>
                <a:latin typeface="+mn-lt"/>
                <a:ea typeface="+mn-ea"/>
                <a:cs typeface="+mn-cs"/>
              </a:rPr>
              <a:t> plugin, then a one time order is created with the late penalty fee product and that one time order is immediately applied to the customer's overdue invoice.</a:t>
            </a:r>
          </a:p>
          <a:p>
            <a:pPr fontAlgn="base"/>
            <a:endParaRPr lang="en-CA" sz="1200" b="0" i="0" kern="1200" dirty="0" smtClean="0">
              <a:solidFill>
                <a:schemeClr val="tx1"/>
              </a:solidFill>
              <a:effectLst/>
              <a:latin typeface="+mn-lt"/>
              <a:ea typeface="+mn-ea"/>
              <a:cs typeface="+mn-cs"/>
            </a:endParaRPr>
          </a:p>
          <a:p>
            <a:pPr fontAlgn="base"/>
            <a:r>
              <a:rPr lang="en-CA" sz="1200" b="0" i="0" kern="1200" dirty="0" smtClean="0">
                <a:solidFill>
                  <a:schemeClr val="tx1"/>
                </a:solidFill>
                <a:effectLst/>
                <a:latin typeface="+mn-lt"/>
                <a:ea typeface="+mn-ea"/>
                <a:cs typeface="+mn-cs"/>
              </a:rPr>
              <a:t>The customer will now pay the invoice amended with the late fee amount. (TRY TO SHOW AN EXAMPLE</a:t>
            </a:r>
            <a:r>
              <a:rPr lang="en-CA" sz="1200" b="0" i="0" kern="1200" baseline="0" dirty="0" smtClean="0">
                <a:solidFill>
                  <a:schemeClr val="tx1"/>
                </a:solidFill>
                <a:effectLst/>
                <a:latin typeface="+mn-lt"/>
                <a:ea typeface="+mn-ea"/>
                <a:cs typeface="+mn-cs"/>
              </a:rPr>
              <a:t> OF THIS IN THE SYSTEM)</a:t>
            </a:r>
            <a:endParaRPr lang="en-C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F0201C-98FC-4965-B64A-3ED62EF89BBE}" type="slidenum">
              <a:rPr lang="en-CA" smtClean="0"/>
              <a:pPr/>
              <a:t>21</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CA" dirty="0" smtClean="0"/>
              <a:t>LAST SLIDE</a:t>
            </a:r>
            <a:r>
              <a:rPr lang="en-CA" baseline="0" dirty="0" smtClean="0"/>
              <a:t> IN PRESENTATION</a:t>
            </a:r>
          </a:p>
          <a:p>
            <a:pPr marL="0" indent="0">
              <a:buNone/>
            </a:pPr>
            <a:endParaRPr lang="en-CA" baseline="0" dirty="0" smtClean="0"/>
          </a:p>
          <a:p>
            <a:pPr marL="0" indent="0">
              <a:buNone/>
            </a:pP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22</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In addition:</a:t>
            </a:r>
            <a:r>
              <a:rPr lang="en-CA" baseline="0" dirty="0" smtClean="0"/>
              <a:t> a</a:t>
            </a:r>
            <a:r>
              <a:rPr lang="en-CA" dirty="0" smtClean="0"/>
              <a:t>t</a:t>
            </a:r>
            <a:r>
              <a:rPr lang="en-CA" baseline="0" dirty="0" smtClean="0"/>
              <a:t> a certain stage, the aging process might be involved in letting a company know which customers should be sent over to a collection’s agency.</a:t>
            </a:r>
          </a:p>
          <a:p>
            <a:endParaRPr lang="en-CA" baseline="0" dirty="0" smtClean="0"/>
          </a:p>
          <a:p>
            <a:r>
              <a:rPr lang="en-CA" baseline="0" dirty="0" smtClean="0"/>
              <a:t>The next slide is an example of the third point….</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an example of</a:t>
            </a:r>
            <a:r>
              <a:rPr lang="en-CA" baseline="0" dirty="0" smtClean="0"/>
              <a:t> an age of balances table. It lets the company know how much is left to be paid by customers. This is important because they can guess, due to how old an outstanding payment is, how likely they are to receive the payment. </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Events that</a:t>
            </a:r>
            <a:r>
              <a:rPr lang="en-CA" baseline="0" dirty="0" smtClean="0"/>
              <a:t> relate to the ageing process:</a:t>
            </a:r>
          </a:p>
          <a:p>
            <a:pPr marL="228600" indent="-228600">
              <a:buAutoNum type="arabicPeriod"/>
            </a:pPr>
            <a:r>
              <a:rPr lang="en-CA" baseline="0" dirty="0" smtClean="0"/>
              <a:t>An invoice is overdue because it’s due date is past </a:t>
            </a:r>
          </a:p>
          <a:p>
            <a:pPr marL="228600" indent="-228600">
              <a:buAutoNum type="arabicPeriod"/>
            </a:pPr>
            <a:r>
              <a:rPr lang="en-CA" baseline="0" dirty="0" smtClean="0"/>
              <a:t>The grace period gives the customer a few more days before any action is taken</a:t>
            </a:r>
          </a:p>
          <a:p>
            <a:pPr marL="228600" indent="-228600">
              <a:buAutoNum type="arabicPeriod"/>
            </a:pPr>
            <a:r>
              <a:rPr lang="en-CA" baseline="0" dirty="0" smtClean="0"/>
              <a:t>After the grace period is over, the ageing steps are applied, depending on which ones you’ve configured. </a:t>
            </a:r>
          </a:p>
          <a:p>
            <a:pPr marL="228600" indent="-228600">
              <a:buAutoNum type="arabicPeriod"/>
            </a:pPr>
            <a:endParaRPr lang="en-CA" baseline="0" dirty="0" smtClean="0"/>
          </a:p>
          <a:p>
            <a:pPr marL="228600" indent="-228600">
              <a:buAutoNum type="arabicPeriod"/>
            </a:pPr>
            <a:r>
              <a:rPr lang="en-CA" baseline="0" dirty="0" smtClean="0"/>
              <a:t>Grace period – invoice is over due. The customer is still active at this point. </a:t>
            </a:r>
          </a:p>
          <a:p>
            <a:r>
              <a:rPr lang="en-CA" sz="1200" kern="1200" baseline="0" dirty="0" smtClean="0">
                <a:solidFill>
                  <a:schemeClr val="tx1"/>
                </a:solidFill>
                <a:latin typeface="+mn-lt"/>
                <a:ea typeface="+mn-ea"/>
                <a:cs typeface="+mn-cs"/>
              </a:rPr>
              <a:t>5. OVERDUE: A customers has failed to submit a payment before the due date. The customers will receive emails containing a text you will have selected and at a frequency of your choice (see example bellow). Other than this notifications, there are no other changes in the customer account: all the purchase orders remain exactly the same.</a:t>
            </a:r>
          </a:p>
          <a:p>
            <a:r>
              <a:rPr lang="en-CA" sz="1200" kern="1200" baseline="0" dirty="0" smtClean="0">
                <a:solidFill>
                  <a:schemeClr val="tx1"/>
                </a:solidFill>
                <a:latin typeface="+mn-lt"/>
                <a:ea typeface="+mn-ea"/>
                <a:cs typeface="+mn-cs"/>
              </a:rPr>
              <a:t>6. SUSPENDED: Once a customer’s account is suspended, the system will update all the customer’s active purchase orders to ‘suspended’ status, and therefore </a:t>
            </a:r>
            <a:r>
              <a:rPr lang="en-CA" sz="1200" b="1" kern="1200" baseline="0" dirty="0" smtClean="0">
                <a:solidFill>
                  <a:schemeClr val="tx1"/>
                </a:solidFill>
                <a:latin typeface="+mn-lt"/>
                <a:ea typeface="+mn-ea"/>
                <a:cs typeface="+mn-cs"/>
              </a:rPr>
              <a:t>stop generating invoices for this account. The system also sends a notification </a:t>
            </a:r>
            <a:r>
              <a:rPr lang="en-CA" sz="1200" kern="1200" baseline="0" dirty="0" smtClean="0">
                <a:solidFill>
                  <a:schemeClr val="tx1"/>
                </a:solidFill>
                <a:latin typeface="+mn-lt"/>
                <a:ea typeface="+mn-ea"/>
                <a:cs typeface="+mn-cs"/>
              </a:rPr>
              <a:t>to the customer.</a:t>
            </a:r>
          </a:p>
          <a:p>
            <a:r>
              <a:rPr lang="en-CA" sz="1200" kern="1200" baseline="0" dirty="0" smtClean="0">
                <a:solidFill>
                  <a:schemeClr val="tx1"/>
                </a:solidFill>
                <a:latin typeface="+mn-lt"/>
                <a:ea typeface="+mn-ea"/>
                <a:cs typeface="+mn-cs"/>
              </a:rPr>
              <a:t>7. DELETED: At this stage, a customer’s account is </a:t>
            </a:r>
            <a:r>
              <a:rPr lang="en-CA" sz="1200" b="1" kern="1200" baseline="0" dirty="0" smtClean="0">
                <a:solidFill>
                  <a:schemeClr val="tx1"/>
                </a:solidFill>
                <a:latin typeface="+mn-lt"/>
                <a:ea typeface="+mn-ea"/>
                <a:cs typeface="+mn-cs"/>
              </a:rPr>
              <a:t>deleted from the system. For </a:t>
            </a:r>
            <a:r>
              <a:rPr lang="en-CA" sz="1200" kern="1200" baseline="0" dirty="0" smtClean="0">
                <a:solidFill>
                  <a:schemeClr val="tx1"/>
                </a:solidFill>
                <a:latin typeface="+mn-lt"/>
                <a:ea typeface="+mn-ea"/>
                <a:cs typeface="+mn-cs"/>
              </a:rPr>
              <a:t>obvious reasons, you have to be careful when using this step. Normally, you will only use this ageing step when you are sure a customer will not pay her invoices and you just want to remove her account from the system.</a:t>
            </a:r>
          </a:p>
          <a:p>
            <a:endParaRPr lang="en-CA" sz="1200" kern="1200" baseline="0" dirty="0" smtClean="0">
              <a:solidFill>
                <a:schemeClr val="tx1"/>
              </a:solidFill>
              <a:latin typeface="+mn-lt"/>
              <a:ea typeface="+mn-ea"/>
              <a:cs typeface="+mn-cs"/>
            </a:endParaRPr>
          </a:p>
          <a:p>
            <a:r>
              <a:rPr lang="en-CA" sz="1200" kern="1200" baseline="0" dirty="0" smtClean="0">
                <a:solidFill>
                  <a:schemeClr val="tx1"/>
                </a:solidFill>
                <a:latin typeface="+mn-lt"/>
                <a:ea typeface="+mn-ea"/>
                <a:cs typeface="+mn-cs"/>
              </a:rPr>
              <a:t>To activate any of the steps, you would select the flag beside it, and enter the number of ‘for days’ which indicates how long the customer will remain in that stage.</a:t>
            </a:r>
          </a:p>
          <a:p>
            <a:endParaRPr lang="en-CA" sz="1200" kern="1200" baseline="0" dirty="0" smtClean="0">
              <a:solidFill>
                <a:schemeClr val="tx1"/>
              </a:solidFill>
              <a:latin typeface="+mn-lt"/>
              <a:ea typeface="+mn-ea"/>
              <a:cs typeface="+mn-cs"/>
            </a:endParaRPr>
          </a:p>
          <a:p>
            <a:r>
              <a:rPr lang="en-CA" sz="1200" kern="1200" baseline="0" dirty="0" smtClean="0">
                <a:solidFill>
                  <a:schemeClr val="tx1"/>
                </a:solidFill>
                <a:latin typeface="+mn-lt"/>
                <a:ea typeface="+mn-ea"/>
                <a:cs typeface="+mn-cs"/>
              </a:rPr>
              <a:t>5 days – will be in grace period (nothing will happen)</a:t>
            </a:r>
          </a:p>
          <a:p>
            <a:r>
              <a:rPr lang="en-CA" sz="1200" kern="1200" baseline="0" dirty="0" smtClean="0">
                <a:solidFill>
                  <a:schemeClr val="tx1"/>
                </a:solidFill>
                <a:latin typeface="+mn-lt"/>
                <a:ea typeface="+mn-ea"/>
                <a:cs typeface="+mn-cs"/>
              </a:rPr>
              <a:t>3 days – will become over due and stay in OVERDUE for 3 days. Another notification will be sent after those three days – move to overdue 2 = stay there for One day. </a:t>
            </a:r>
          </a:p>
          <a:p>
            <a:r>
              <a:rPr lang="en-CA" sz="1200" kern="1200" baseline="0" dirty="0" smtClean="0">
                <a:solidFill>
                  <a:schemeClr val="tx1"/>
                </a:solidFill>
                <a:latin typeface="+mn-lt"/>
                <a:ea typeface="+mn-ea"/>
                <a:cs typeface="+mn-cs"/>
              </a:rPr>
              <a:t>2 Days – moves to suspended after that and will stay in this stage for 2 days. After that, will go to suspended 3 for 30 days. </a:t>
            </a:r>
          </a:p>
          <a:p>
            <a:r>
              <a:rPr lang="en-CA" sz="1200" kern="1200" baseline="0" dirty="0" smtClean="0">
                <a:solidFill>
                  <a:schemeClr val="tx1"/>
                </a:solidFill>
                <a:latin typeface="+mn-lt"/>
                <a:ea typeface="+mn-ea"/>
                <a:cs typeface="+mn-cs"/>
              </a:rPr>
              <a:t>0 Days – after the 30 days, the customer will be deleted.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CA" dirty="0" smtClean="0"/>
              <a:t>Along</a:t>
            </a:r>
            <a:r>
              <a:rPr lang="en-CA" baseline="0" dirty="0" smtClean="0"/>
              <a:t> with the set up of the step name, and duration, you can configure a notification to be sent when the customer reaches that step in the aging process.</a:t>
            </a:r>
          </a:p>
          <a:p>
            <a:pPr marL="228600" indent="-228600">
              <a:buAutoNum type="arabicPeriod"/>
            </a:pPr>
            <a:r>
              <a:rPr lang="en-CA" baseline="0" dirty="0" smtClean="0"/>
              <a:t>Each of the pre-configured steps has corresponding notification to be sent when the user reaches that step </a:t>
            </a:r>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8</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baseline="0" dirty="0" smtClean="0"/>
              <a:t>Ageing logic is configurable by the ageing </a:t>
            </a:r>
            <a:r>
              <a:rPr lang="en-CA" baseline="0" dirty="0" err="1" smtClean="0"/>
              <a:t>plugin</a:t>
            </a:r>
            <a:r>
              <a:rPr lang="en-CA" baseline="0" dirty="0" smtClean="0"/>
              <a:t>. Ageing </a:t>
            </a:r>
            <a:r>
              <a:rPr lang="en-CA" baseline="0" dirty="0" err="1" smtClean="0"/>
              <a:t>plugin</a:t>
            </a:r>
            <a:r>
              <a:rPr lang="en-CA" baseline="0" dirty="0" smtClean="0"/>
              <a:t> can be found in the </a:t>
            </a:r>
            <a:r>
              <a:rPr lang="en-CA" baseline="0" dirty="0" err="1" smtClean="0"/>
              <a:t>plugin</a:t>
            </a:r>
            <a:r>
              <a:rPr lang="en-CA" baseline="0" dirty="0" smtClean="0"/>
              <a:t> category Id: 24.: Ageing for customers with overdue invoices</a:t>
            </a:r>
          </a:p>
          <a:p>
            <a:pPr>
              <a:buFontTx/>
              <a:buNone/>
            </a:pPr>
            <a:endParaRPr lang="en-CA" baseline="0" dirty="0" smtClean="0"/>
          </a:p>
          <a:p>
            <a:pPr>
              <a:buFontTx/>
              <a:buNone/>
            </a:pPr>
            <a:r>
              <a:rPr lang="en-CA" baseline="0" dirty="0" smtClean="0"/>
              <a:t>Currently there are 2 implementation of the ageing process:</a:t>
            </a:r>
          </a:p>
          <a:p>
            <a:pPr>
              <a:buFontTx/>
              <a:buChar char="-"/>
            </a:pPr>
            <a:r>
              <a:rPr lang="en-CA" baseline="0" dirty="0" smtClean="0"/>
              <a:t> </a:t>
            </a:r>
            <a:r>
              <a:rPr lang="en-CA" baseline="0" dirty="0" err="1" smtClean="0"/>
              <a:t>BasicAgeingTask</a:t>
            </a:r>
            <a:r>
              <a:rPr lang="en-CA" baseline="0" dirty="0" smtClean="0"/>
              <a:t> (basic ageing process) – contains methods for ageing user and removing the user out of the ageing process </a:t>
            </a:r>
          </a:p>
          <a:p>
            <a:pPr>
              <a:buFontTx/>
              <a:buChar char="-"/>
            </a:pPr>
            <a:r>
              <a:rPr lang="en-CA" baseline="0" dirty="0" smtClean="0"/>
              <a:t> </a:t>
            </a:r>
            <a:r>
              <a:rPr lang="en-CA" baseline="0" dirty="0" err="1" smtClean="0"/>
              <a:t>BusinessDayAgeingTask</a:t>
            </a:r>
            <a:r>
              <a:rPr lang="en-CA" baseline="0" dirty="0" smtClean="0"/>
              <a:t> - extends the basic ageing process and only consider business days when moving from one ageing step to another.</a:t>
            </a:r>
          </a:p>
          <a:p>
            <a:pPr>
              <a:buFontTx/>
              <a:buChar char="-"/>
            </a:pPr>
            <a:endParaRPr lang="en-CA" baseline="0" dirty="0" smtClean="0"/>
          </a:p>
          <a:p>
            <a:pPr>
              <a:buFontTx/>
              <a:buChar char="-"/>
            </a:pPr>
            <a:r>
              <a:rPr lang="en-CA" baseline="0" dirty="0" smtClean="0"/>
              <a:t> Scheduling the ageing is done with a scheduled task. The ageing process runs on the intervals determined by the scheduled task or in the </a:t>
            </a:r>
            <a:r>
              <a:rPr lang="en-CA" baseline="0" dirty="0" err="1" smtClean="0"/>
              <a:t>jbilling.properties</a:t>
            </a:r>
            <a:r>
              <a:rPr lang="en-CA" baseline="0" dirty="0" smtClean="0"/>
              <a:t> file. (if no parameters are set for the ageing scheduler)</a:t>
            </a:r>
          </a:p>
          <a:p>
            <a:pPr>
              <a:buFontTx/>
              <a:buNone/>
            </a:pPr>
            <a:endParaRPr lang="en-CA" baseline="0" dirty="0" smtClean="0"/>
          </a:p>
          <a:p>
            <a:pPr>
              <a:buFontTx/>
              <a:buNone/>
            </a:pPr>
            <a:r>
              <a:rPr lang="en-CA" baseline="0" dirty="0" smtClean="0"/>
              <a:t>Ageing step has to be first enabled(via a property) from the </a:t>
            </a:r>
            <a:r>
              <a:rPr lang="en-CA" baseline="0" dirty="0" err="1" smtClean="0"/>
              <a:t>jbilling.properties</a:t>
            </a:r>
            <a:r>
              <a:rPr lang="en-CA" baseline="0" dirty="0" smtClean="0"/>
              <a:t> file:</a:t>
            </a:r>
          </a:p>
          <a:p>
            <a:pPr>
              <a:buFontTx/>
              <a:buChar char="-"/>
            </a:pPr>
            <a:r>
              <a:rPr lang="en-US" dirty="0" smtClean="0"/>
              <a:t># if the daily batch includes running the ageing process</a:t>
            </a:r>
          </a:p>
          <a:p>
            <a:pPr>
              <a:buFontTx/>
              <a:buChar char="-"/>
            </a:pPr>
            <a:r>
              <a:rPr lang="en-US" dirty="0" err="1" smtClean="0"/>
              <a:t>process.run_ageing</a:t>
            </a:r>
            <a:r>
              <a:rPr lang="en-US" dirty="0" smtClean="0"/>
              <a:t>=false</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0" u="none" dirty="0" smtClean="0"/>
              <a:t>The</a:t>
            </a:r>
            <a:r>
              <a:rPr lang="en-CA" b="0" u="none" baseline="0" dirty="0" smtClean="0"/>
              <a:t> ability to delete the customer from the system has been removed. The reason for this is because once the customer is deleted from the system, it is impossible to get the customer back through the UI. In fact, it’s also very difficult for a developer to bring the customer back. Therefore, to prevent this issue from happening, it does not exist anymore. </a:t>
            </a:r>
            <a:endParaRPr lang="en-CA" b="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i="0" u="none" dirty="0" smtClean="0"/>
              <a:t>The aging process is triggered if an invoice is not paid, and its due date plus the step dates is the same</a:t>
            </a:r>
            <a:r>
              <a:rPr lang="en-CA" b="0" i="0" u="none" baseline="0" dirty="0" smtClean="0"/>
              <a:t> as the current date. The step becomes ‘Activated’.</a:t>
            </a:r>
          </a:p>
          <a:p>
            <a:endParaRPr lang="en-CA" b="0" i="0" u="none" baseline="0" dirty="0" smtClean="0"/>
          </a:p>
          <a:p>
            <a:r>
              <a:rPr lang="en-CA" sz="1200" b="1" i="0" kern="1200" dirty="0" smtClean="0">
                <a:solidFill>
                  <a:schemeClr val="tx1"/>
                </a:solidFill>
                <a:effectLst/>
                <a:latin typeface="+mn-lt"/>
                <a:ea typeface="+mn-ea"/>
                <a:cs typeface="+mn-cs"/>
              </a:rPr>
              <a:t>Ageing step is activated if invoice is not paid and </a:t>
            </a:r>
            <a:r>
              <a:rPr lang="en-CA" sz="1200" b="1" i="0" kern="1200" dirty="0" err="1" smtClean="0">
                <a:solidFill>
                  <a:schemeClr val="tx1"/>
                </a:solidFill>
                <a:effectLst/>
                <a:latin typeface="+mn-lt"/>
                <a:ea typeface="+mn-ea"/>
                <a:cs typeface="+mn-cs"/>
              </a:rPr>
              <a:t>due_date</a:t>
            </a:r>
            <a:r>
              <a:rPr lang="en-CA" sz="1200" b="1" i="0" kern="1200" dirty="0" smtClean="0">
                <a:solidFill>
                  <a:schemeClr val="tx1"/>
                </a:solidFill>
                <a:effectLst/>
                <a:latin typeface="+mn-lt"/>
                <a:ea typeface="+mn-ea"/>
                <a:cs typeface="+mn-cs"/>
              </a:rPr>
              <a:t> + </a:t>
            </a:r>
            <a:r>
              <a:rPr lang="en-CA" sz="1200" b="1" i="0" kern="1200" dirty="0" err="1" smtClean="0">
                <a:solidFill>
                  <a:schemeClr val="tx1"/>
                </a:solidFill>
                <a:effectLst/>
                <a:latin typeface="+mn-lt"/>
                <a:ea typeface="+mn-ea"/>
                <a:cs typeface="+mn-cs"/>
              </a:rPr>
              <a:t>step.days</a:t>
            </a:r>
            <a:r>
              <a:rPr lang="en-CA" sz="1200" b="1" i="0" kern="1200" dirty="0" smtClean="0">
                <a:solidFill>
                  <a:schemeClr val="tx1"/>
                </a:solidFill>
                <a:effectLst/>
                <a:latin typeface="+mn-lt"/>
                <a:ea typeface="+mn-ea"/>
                <a:cs typeface="+mn-cs"/>
              </a:rPr>
              <a:t> = current date</a:t>
            </a:r>
            <a:endParaRPr lang="en-CA" b="0" i="0" u="none" dirty="0" smtClean="0"/>
          </a:p>
          <a:p>
            <a:endParaRPr lang="en-CA" b="0" i="0" u="none" dirty="0" smtClean="0"/>
          </a:p>
          <a:p>
            <a:r>
              <a:rPr lang="en-CA" b="0" i="0" u="none" dirty="0" smtClean="0"/>
              <a:t>The next slides are going to break</a:t>
            </a:r>
            <a:r>
              <a:rPr lang="en-CA" b="0" i="0" u="none" baseline="0" dirty="0" smtClean="0"/>
              <a:t> down how each of these points are configured. </a:t>
            </a:r>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11</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CA" dirty="0" smtClean="0"/>
              <a:t>The aging</a:t>
            </a:r>
            <a:r>
              <a:rPr lang="en-CA" baseline="0" dirty="0" smtClean="0"/>
              <a:t> steps define how many stages you want to put the customer through in the aging process. </a:t>
            </a:r>
          </a:p>
          <a:p>
            <a:pPr marL="228600" indent="-228600">
              <a:buAutoNum type="arabicPeriod"/>
            </a:pPr>
            <a:r>
              <a:rPr lang="en-CA" baseline="0" dirty="0" smtClean="0"/>
              <a:t>As you create these steps, the ‘Status’ on the customer screen will adapt to match. (possibly switch to jBilling to show the example)</a:t>
            </a:r>
          </a:p>
          <a:p>
            <a:pPr marL="228600" indent="-228600">
              <a:buAutoNum type="arabicPeriod"/>
            </a:pPr>
            <a:r>
              <a:rPr lang="en-CA" baseline="0" dirty="0" smtClean="0"/>
              <a:t>The new functionality allow a billing admin to name, and configure as many steps as are required in their aging process. This makes things much more flexible. As you can see in the example, we have called them ‘Aging Day 1’, and so on, but you could name it ‘Grace period’, ‘Overdue’, ‘and so on. Or, you could have completely different names altogether. </a:t>
            </a:r>
          </a:p>
          <a:p>
            <a:pPr marL="228600" indent="-228600">
              <a:buAutoNum type="arabicPeriod"/>
            </a:pPr>
            <a:r>
              <a:rPr lang="en-CA" baseline="0" dirty="0" smtClean="0"/>
              <a:t>(Click for animation) To add a new step, click on the green plus sign button. </a:t>
            </a:r>
          </a:p>
          <a:p>
            <a:pPr marL="228600" indent="-228600">
              <a:buAutoNum type="arabicPeriod"/>
            </a:pPr>
            <a:r>
              <a:rPr lang="en-CA" baseline="0" dirty="0" smtClean="0"/>
              <a:t>(Click for animation) To delete any step, click on the red x.</a:t>
            </a:r>
          </a:p>
          <a:p>
            <a:pPr marL="228600" indent="-228600">
              <a:buAutoNum type="arabicPeriod"/>
            </a:pPr>
            <a:r>
              <a:rPr lang="en-CA" baseline="0" dirty="0" smtClean="0"/>
              <a:t>One last point – this field is required. (STRING)</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12</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lgn="l">
              <a:defRPr sz="4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a:buNone/>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572085"/>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572086"/>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4" name="Content Placeholder 3"/>
          <p:cNvSpPr>
            <a:spLocks noGrp="1"/>
          </p:cNvSpPr>
          <p:nvPr>
            <p:ph sz="half" idx="2"/>
          </p:nvPr>
        </p:nvSpPr>
        <p:spPr>
          <a:xfrm>
            <a:off x="457200" y="2679705"/>
            <a:ext cx="4040188"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679705"/>
            <a:ext cx="4041775"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23567" cy="1162050"/>
          </a:xfrm>
        </p:spPr>
        <p:txBody>
          <a:bodyPr anchor="b"/>
          <a:lstStyle>
            <a:lvl1pPr algn="ctr">
              <a:defRPr sz="4800" b="1"/>
            </a:lvl1pPr>
          </a:lstStyle>
          <a:p>
            <a:r>
              <a:rPr lang="en-US" smtClean="0"/>
              <a:t>Click to edit Master title style</a:t>
            </a:r>
            <a:endParaRPr lang="en-US"/>
          </a:p>
        </p:txBody>
      </p:sp>
      <p:sp>
        <p:nvSpPr>
          <p:cNvPr id="3" name="Content Placeholder 2"/>
          <p:cNvSpPr>
            <a:spLocks noGrp="1"/>
          </p:cNvSpPr>
          <p:nvPr>
            <p:ph idx="1"/>
          </p:nvPr>
        </p:nvSpPr>
        <p:spPr>
          <a:xfrm>
            <a:off x="3575050" y="2701228"/>
            <a:ext cx="5111750" cy="3831225"/>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32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66279"/>
            <a:ext cx="3008313" cy="3572940"/>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buNone/>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28" name="Picture 4" descr="jBilling-academy-logo-trans.png"/>
          <p:cNvPicPr>
            <a:picLocks noChangeAspect="1"/>
          </p:cNvPicPr>
          <p:nvPr/>
        </p:nvPicPr>
        <p:blipFill>
          <a:blip r:embed="rId9"/>
          <a:srcRect/>
          <a:stretch>
            <a:fillRect/>
          </a:stretch>
        </p:blipFill>
        <p:spPr bwMode="auto">
          <a:xfrm>
            <a:off x="123825" y="5737225"/>
            <a:ext cx="2493963" cy="1030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xStyles>
    <p:titleStyle>
      <a:lvl1pPr algn="ctr" defTabSz="457200"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79307" y="2222344"/>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The Ageing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0079" y="2518263"/>
            <a:ext cx="7772400" cy="3047999"/>
          </a:xfrm>
        </p:spPr>
        <p:txBody>
          <a:bodyPr>
            <a:normAutofit/>
          </a:bodyPr>
          <a:lstStyle/>
          <a:p>
            <a:pPr algn="l">
              <a:defRPr/>
            </a:pPr>
            <a:r>
              <a:rPr lang="en-US" dirty="0">
                <a:ea typeface="ＭＳ Ｐゴシック" charset="0"/>
              </a:rPr>
              <a:t>N</a:t>
            </a:r>
            <a:r>
              <a:rPr lang="en-US" dirty="0" smtClean="0">
                <a:ea typeface="ＭＳ Ｐゴシック" charset="0"/>
              </a:rPr>
              <a:t>ew functionality has been developed:</a:t>
            </a:r>
          </a:p>
          <a:p>
            <a:pPr algn="l">
              <a:defRPr/>
            </a:pPr>
            <a:endParaRPr lang="en-US" b="1" dirty="0">
              <a:solidFill>
                <a:schemeClr val="tx1"/>
              </a:solidFill>
              <a:effectLst>
                <a:outerShdw blurRad="38100" dist="38100" dir="2700000" algn="tl">
                  <a:srgbClr val="000000">
                    <a:alpha val="43137"/>
                  </a:srgbClr>
                </a:outerShdw>
              </a:effectLst>
              <a:ea typeface="ＭＳ Ｐゴシック" charset="0"/>
            </a:endParaRPr>
          </a:p>
          <a:p>
            <a:pPr marL="457200" indent="-457200" algn="l">
              <a:buAutoNum type="arabicPeriod"/>
              <a:defRPr/>
            </a:pPr>
            <a:r>
              <a:rPr lang="en-US" dirty="0" smtClean="0">
                <a:solidFill>
                  <a:schemeClr val="tx1"/>
                </a:solidFill>
                <a:effectLst>
                  <a:outerShdw blurRad="38100" dist="38100" dir="2700000" algn="tl">
                    <a:srgbClr val="000000">
                      <a:alpha val="43137"/>
                    </a:srgbClr>
                  </a:outerShdw>
                </a:effectLst>
                <a:ea typeface="ＭＳ Ｐゴシック" charset="0"/>
              </a:rPr>
              <a:t>Configure any number of steps in the process (unlimited)</a:t>
            </a:r>
          </a:p>
          <a:p>
            <a:pPr marL="457200" indent="-457200" algn="l">
              <a:buAutoNum type="arabicPeriod"/>
              <a:defRPr/>
            </a:pPr>
            <a:r>
              <a:rPr lang="en-US" dirty="0" smtClean="0">
                <a:solidFill>
                  <a:schemeClr val="tx1"/>
                </a:solidFill>
                <a:effectLst>
                  <a:outerShdw blurRad="38100" dist="38100" dir="2700000" algn="tl">
                    <a:srgbClr val="000000">
                      <a:alpha val="43137"/>
                    </a:srgbClr>
                  </a:outerShdw>
                </a:effectLst>
                <a:ea typeface="ＭＳ Ｐゴシック" charset="0"/>
              </a:rPr>
              <a:t>Configure a notification to be sent along with a step</a:t>
            </a:r>
          </a:p>
          <a:p>
            <a:pPr marL="457200" indent="-457200" algn="l">
              <a:buAutoNum type="arabicPeriod"/>
              <a:defRPr/>
            </a:pPr>
            <a:r>
              <a:rPr lang="en-US" b="1" dirty="0" smtClean="0">
                <a:solidFill>
                  <a:schemeClr val="tx1"/>
                </a:solidFill>
                <a:effectLst>
                  <a:outerShdw blurRad="38100" dist="38100" dir="2700000" algn="tl">
                    <a:srgbClr val="000000">
                      <a:alpha val="43137"/>
                    </a:srgbClr>
                  </a:outerShdw>
                </a:effectLst>
                <a:ea typeface="ＭＳ Ｐゴシック" charset="0"/>
              </a:rPr>
              <a:t>Trigger an automatic payment with a step</a:t>
            </a:r>
          </a:p>
          <a:p>
            <a:pPr algn="l">
              <a:defRPr/>
            </a:pPr>
            <a:endParaRPr lang="en-US" dirty="0">
              <a:solidFill>
                <a:schemeClr val="tx1"/>
              </a:solidFill>
              <a:effectLst>
                <a:outerShdw blurRad="38100" dist="38100" dir="2700000" algn="tl">
                  <a:srgbClr val="000000">
                    <a:alpha val="43137"/>
                  </a:srgbClr>
                </a:outerShdw>
              </a:effectLst>
              <a:ea typeface="ＭＳ Ｐゴシック" charset="0"/>
            </a:endParaRPr>
          </a:p>
          <a:p>
            <a:pPr algn="l">
              <a:defRPr/>
            </a:pPr>
            <a:r>
              <a:rPr lang="en-US" b="1" dirty="0" smtClean="0">
                <a:solidFill>
                  <a:schemeClr val="tx1"/>
                </a:solidFill>
                <a:effectLst>
                  <a:outerShdw blurRad="38100" dist="38100" dir="2700000" algn="tl">
                    <a:srgbClr val="000000">
                      <a:alpha val="43137"/>
                    </a:srgbClr>
                  </a:outerShdw>
                </a:effectLst>
                <a:ea typeface="ＭＳ Ｐゴシック" charset="0"/>
              </a:rPr>
              <a:t>You still have the ability to suspend a customer’s account</a:t>
            </a: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Functionality:</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2" y="1871932"/>
            <a:ext cx="4813541" cy="646331"/>
          </a:xfrm>
          <a:prstGeom prst="rect">
            <a:avLst/>
          </a:prstGeom>
          <a:noFill/>
        </p:spPr>
        <p:txBody>
          <a:bodyPr wrap="square" rtlCol="0">
            <a:spAutoFit/>
          </a:bodyPr>
          <a:lstStyle/>
          <a:p>
            <a:pPr algn="ctr"/>
            <a:r>
              <a:rPr lang="en-CA" sz="3600" b="1" u="sng" dirty="0" smtClean="0"/>
              <a:t>What’s </a:t>
            </a:r>
            <a:r>
              <a:rPr lang="en-CA" sz="3600" b="1" u="sng" dirty="0" smtClean="0"/>
              <a:t>new in JB 3.3?</a:t>
            </a:r>
            <a:endParaRPr lang="en-CA" sz="3600" b="1" u="sng" dirty="0"/>
          </a:p>
        </p:txBody>
      </p:sp>
    </p:spTree>
    <p:extLst>
      <p:ext uri="{BB962C8B-B14F-4D97-AF65-F5344CB8AC3E}">
        <p14:creationId xmlns:p14="http://schemas.microsoft.com/office/powerpoint/2010/main" val="2413604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2347" y="3548743"/>
            <a:ext cx="7772400" cy="2427513"/>
          </a:xfrm>
        </p:spPr>
        <p:txBody>
          <a:bodyPr>
            <a:noAutofit/>
          </a:bodyPr>
          <a:lstStyle/>
          <a:p>
            <a:pPr algn="l">
              <a:defRPr/>
            </a:pPr>
            <a:r>
              <a:rPr lang="en-CA" sz="1400" u="sng" dirty="0"/>
              <a:t>Ageing step is activated if invoice is not paid and </a:t>
            </a:r>
            <a:r>
              <a:rPr lang="en-CA" sz="1400" u="sng" dirty="0" err="1"/>
              <a:t>due_date</a:t>
            </a:r>
            <a:r>
              <a:rPr lang="en-CA" sz="1400" u="sng" dirty="0"/>
              <a:t> + </a:t>
            </a:r>
            <a:r>
              <a:rPr lang="en-CA" sz="1400" u="sng" dirty="0" err="1"/>
              <a:t>step.days</a:t>
            </a:r>
            <a:r>
              <a:rPr lang="en-CA" sz="1400" u="sng" dirty="0"/>
              <a:t> = current date</a:t>
            </a:r>
            <a:endParaRPr lang="en-US" sz="1400" u="sng" dirty="0" smtClean="0">
              <a:ea typeface="ＭＳ Ｐゴシック" charset="0"/>
            </a:endParaRPr>
          </a:p>
          <a:p>
            <a:pPr algn="l">
              <a:defRPr/>
            </a:pPr>
            <a:r>
              <a:rPr lang="en-US" sz="2400" dirty="0" smtClean="0">
                <a:ea typeface="ＭＳ Ｐゴシック" charset="0"/>
              </a:rPr>
              <a:t>The aging process can be configured by creating:</a:t>
            </a:r>
          </a:p>
          <a:p>
            <a:pPr marL="342900" indent="-342900" algn="l">
              <a:buFont typeface="Arial" pitchFamily="34" charset="0"/>
              <a:buChar char="•"/>
              <a:defRPr/>
            </a:pPr>
            <a:r>
              <a:rPr lang="en-US" sz="2400" dirty="0" smtClean="0">
                <a:ea typeface="ＭＳ Ｐゴシック" charset="0"/>
              </a:rPr>
              <a:t>Any number of Steps</a:t>
            </a:r>
          </a:p>
          <a:p>
            <a:pPr marL="342900" indent="-342900" algn="l">
              <a:buFont typeface="Arial" pitchFamily="34" charset="0"/>
              <a:buChar char="•"/>
              <a:defRPr/>
            </a:pPr>
            <a:r>
              <a:rPr lang="en-US" sz="2400" dirty="0" smtClean="0">
                <a:ea typeface="ＭＳ Ｐゴシック" charset="0"/>
              </a:rPr>
              <a:t>Setting how many days the customer remains in that step</a:t>
            </a:r>
          </a:p>
          <a:p>
            <a:pPr marL="342900" indent="-342900" algn="l">
              <a:buFont typeface="Arial" pitchFamily="34" charset="0"/>
              <a:buChar char="•"/>
              <a:defRPr/>
            </a:pPr>
            <a:r>
              <a:rPr lang="en-US" sz="2400" dirty="0" smtClean="0">
                <a:ea typeface="ＭＳ Ｐゴシック" charset="0"/>
              </a:rPr>
              <a:t>Notification</a:t>
            </a:r>
          </a:p>
          <a:p>
            <a:pPr marL="342900" indent="-342900" algn="l">
              <a:buFont typeface="Arial" pitchFamily="34" charset="0"/>
              <a:buChar char="•"/>
              <a:defRPr/>
            </a:pPr>
            <a:r>
              <a:rPr lang="en-US" sz="2400" dirty="0" smtClean="0">
                <a:ea typeface="ＭＳ Ｐゴシック" charset="0"/>
              </a:rPr>
              <a:t>Payment (to be triggered)</a:t>
            </a:r>
          </a:p>
          <a:p>
            <a:pPr marL="342900" indent="-342900" algn="l">
              <a:buFont typeface="Arial" pitchFamily="34" charset="0"/>
              <a:buChar char="•"/>
              <a:defRPr/>
            </a:pPr>
            <a:r>
              <a:rPr lang="en-US" sz="2400" dirty="0" smtClean="0">
                <a:ea typeface="ＭＳ Ｐゴシック" charset="0"/>
              </a:rPr>
              <a:t>If the stage suspends the customer</a:t>
            </a:r>
            <a:endParaRPr lang="en-US" sz="2400" dirty="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Setup:</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Aging Steps: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485" y="1475082"/>
            <a:ext cx="4883604" cy="525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2144485" y="1926770"/>
            <a:ext cx="1393371" cy="4408715"/>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6" name="Oval 35"/>
          <p:cNvSpPr/>
          <p:nvPr/>
        </p:nvSpPr>
        <p:spPr>
          <a:xfrm>
            <a:off x="6193972" y="5905500"/>
            <a:ext cx="555170" cy="446314"/>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7" name="Oval 36"/>
          <p:cNvSpPr/>
          <p:nvPr/>
        </p:nvSpPr>
        <p:spPr>
          <a:xfrm>
            <a:off x="6221186" y="3086100"/>
            <a:ext cx="555170" cy="446314"/>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36"/>
                                        </p:tgtEl>
                                      </p:cBhvr>
                                    </p:animEffect>
                                    <p:set>
                                      <p:cBhvr>
                                        <p:cTn id="16" dur="1" fill="hold">
                                          <p:stCondLst>
                                            <p:cond delay="499"/>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7"/>
                                        </p:tgtEl>
                                      </p:cBhvr>
                                    </p:animEffect>
                                    <p:set>
                                      <p:cBhvr>
                                        <p:cTn id="2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animBg="1"/>
      <p:bldP spid="36" grpId="1" animBg="1"/>
      <p:bldP spid="37" grpId="0" animBg="1"/>
      <p:bldP spid="3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For Days: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13" y="1475082"/>
            <a:ext cx="4883604" cy="525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973285" y="1839684"/>
            <a:ext cx="1393371" cy="4408715"/>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05360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Notification: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13" y="1475082"/>
            <a:ext cx="4883604" cy="525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4887685" y="1752598"/>
            <a:ext cx="816429" cy="4408715"/>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18531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Notification: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 Placeholder 2"/>
          <p:cNvSpPr>
            <a:spLocks noGrp="1"/>
          </p:cNvSpPr>
          <p:nvPr>
            <p:ph type="body" idx="1"/>
          </p:nvPr>
        </p:nvSpPr>
        <p:spPr>
          <a:xfrm>
            <a:off x="602347" y="2868454"/>
            <a:ext cx="7772400" cy="2427513"/>
          </a:xfrm>
        </p:spPr>
        <p:txBody>
          <a:bodyPr>
            <a:noAutofit/>
          </a:bodyPr>
          <a:lstStyle/>
          <a:p>
            <a:pPr algn="l">
              <a:defRPr/>
            </a:pPr>
            <a:r>
              <a:rPr lang="en-US" sz="2400" dirty="0" smtClean="0">
                <a:ea typeface="ＭＳ Ｐゴシック" charset="0"/>
              </a:rPr>
              <a:t>These notifications are managed by the  </a:t>
            </a:r>
            <a:r>
              <a:rPr lang="en-US" sz="2400" dirty="0" err="1" smtClean="0">
                <a:ea typeface="ＭＳ Ｐゴシック" charset="0"/>
              </a:rPr>
              <a:t>UserAgeingnotificationtask</a:t>
            </a:r>
            <a:r>
              <a:rPr lang="en-US" sz="2400" dirty="0" smtClean="0">
                <a:ea typeface="ＭＳ Ｐゴシック" charset="0"/>
              </a:rPr>
              <a:t> plug-in (under Generic Internal events listener)</a:t>
            </a:r>
          </a:p>
          <a:p>
            <a:pPr algn="l">
              <a:defRPr/>
            </a:pPr>
            <a:endParaRPr lang="en-US" sz="2400" dirty="0">
              <a:ea typeface="ＭＳ Ｐゴシック" charset="0"/>
            </a:endParaRPr>
          </a:p>
          <a:p>
            <a:pPr algn="l">
              <a:defRPr/>
            </a:pPr>
            <a:r>
              <a:rPr lang="en-US" sz="2400" dirty="0" smtClean="0">
                <a:ea typeface="ＭＳ Ｐゴシック" charset="0"/>
              </a:rPr>
              <a:t>Parameters: </a:t>
            </a:r>
            <a:endParaRPr lang="en-US" sz="2400" dirty="0">
              <a:ea typeface="ＭＳ Ｐゴシック" charset="0"/>
            </a:endParaRPr>
          </a:p>
          <a:p>
            <a:pPr marL="457200" indent="-457200" algn="l">
              <a:buAutoNum type="arabicPeriod"/>
              <a:defRPr/>
            </a:pPr>
            <a:r>
              <a:rPr lang="en-US" sz="2400" dirty="0" smtClean="0">
                <a:ea typeface="ＭＳ Ｐゴシック" charset="0"/>
              </a:rPr>
              <a:t>Ageing Step ID</a:t>
            </a:r>
          </a:p>
          <a:p>
            <a:pPr algn="l">
              <a:defRPr/>
            </a:pPr>
            <a:r>
              <a:rPr lang="en-US" sz="2400" dirty="0" smtClean="0">
                <a:ea typeface="ＭＳ Ｐゴシック" charset="0"/>
              </a:rPr>
              <a:t>2.  </a:t>
            </a:r>
            <a:r>
              <a:rPr lang="en-US" sz="2400" dirty="0">
                <a:ea typeface="ＭＳ Ｐゴシック" charset="0"/>
              </a:rPr>
              <a:t> </a:t>
            </a:r>
            <a:r>
              <a:rPr lang="en-US" sz="2400" dirty="0" smtClean="0">
                <a:ea typeface="ＭＳ Ｐゴシック" charset="0"/>
              </a:rPr>
              <a:t>Notification ID</a:t>
            </a:r>
            <a:endParaRPr lang="en-US" sz="2400" dirty="0">
              <a:ea typeface="ＭＳ Ｐゴシック" charset="0"/>
            </a:endParaRPr>
          </a:p>
        </p:txBody>
      </p:sp>
    </p:spTree>
    <p:extLst>
      <p:ext uri="{BB962C8B-B14F-4D97-AF65-F5344CB8AC3E}">
        <p14:creationId xmlns:p14="http://schemas.microsoft.com/office/powerpoint/2010/main" val="947444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Payment: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13" y="1475082"/>
            <a:ext cx="4883604" cy="525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5562600" y="1900025"/>
            <a:ext cx="816429" cy="4408715"/>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48634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Suspend: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13" y="1475082"/>
            <a:ext cx="4883604" cy="525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6379029" y="4441371"/>
            <a:ext cx="489858" cy="484883"/>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46110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Remember:</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 Placeholder 2"/>
          <p:cNvSpPr>
            <a:spLocks noGrp="1"/>
          </p:cNvSpPr>
          <p:nvPr>
            <p:ph type="body" idx="1"/>
          </p:nvPr>
        </p:nvSpPr>
        <p:spPr>
          <a:xfrm>
            <a:off x="602347" y="2868454"/>
            <a:ext cx="7772400" cy="2427513"/>
          </a:xfrm>
        </p:spPr>
        <p:txBody>
          <a:bodyPr>
            <a:noAutofit/>
          </a:bodyPr>
          <a:lstStyle/>
          <a:p>
            <a:pPr marL="457200" indent="-457200" algn="l">
              <a:buFont typeface="+mj-lt"/>
              <a:buAutoNum type="arabicPeriod"/>
              <a:defRPr/>
            </a:pPr>
            <a:r>
              <a:rPr lang="en-US" sz="2400" dirty="0" smtClean="0">
                <a:ea typeface="ＭＳ Ｐゴシック" charset="0"/>
              </a:rPr>
              <a:t>Ensure you save your changes to the ageing process before leaving that screen.</a:t>
            </a:r>
          </a:p>
          <a:p>
            <a:pPr algn="l">
              <a:defRPr/>
            </a:pPr>
            <a:endParaRPr lang="en-US" sz="2400" dirty="0">
              <a:ea typeface="ＭＳ Ｐゴシック" charset="0"/>
            </a:endParaRPr>
          </a:p>
          <a:p>
            <a:pPr marL="457200" indent="-457200" algn="l">
              <a:buFont typeface="+mj-lt"/>
              <a:buAutoNum type="arabicPeriod" startAt="2"/>
              <a:defRPr/>
            </a:pPr>
            <a:r>
              <a:rPr lang="en-US" sz="2400" dirty="0" smtClean="0">
                <a:ea typeface="ＭＳ Ｐゴシック" charset="0"/>
              </a:rPr>
              <a:t>You also still need to configure the </a:t>
            </a:r>
            <a:r>
              <a:rPr lang="en-US" sz="2400" dirty="0" err="1" smtClean="0">
                <a:ea typeface="ＭＳ Ｐゴシック" charset="0"/>
              </a:rPr>
              <a:t>Agringprocesstask</a:t>
            </a:r>
            <a:r>
              <a:rPr lang="en-US" sz="2400" dirty="0" smtClean="0">
                <a:ea typeface="ＭＳ Ｐゴシック" charset="0"/>
              </a:rPr>
              <a:t> plug in under Scheduled plug-ins. </a:t>
            </a:r>
            <a:endParaRPr lang="en-US" sz="2400" dirty="0">
              <a:ea typeface="ＭＳ Ｐゴシック" charset="0"/>
            </a:endParaRPr>
          </a:p>
        </p:txBody>
      </p:sp>
    </p:spTree>
    <p:extLst>
      <p:ext uri="{BB962C8B-B14F-4D97-AF65-F5344CB8AC3E}">
        <p14:creationId xmlns:p14="http://schemas.microsoft.com/office/powerpoint/2010/main" val="437851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Late Fee:</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 Placeholder 2"/>
          <p:cNvSpPr>
            <a:spLocks noGrp="1"/>
          </p:cNvSpPr>
          <p:nvPr>
            <p:ph type="body" idx="1"/>
          </p:nvPr>
        </p:nvSpPr>
        <p:spPr>
          <a:xfrm>
            <a:off x="602347" y="2868454"/>
            <a:ext cx="7772400" cy="2427513"/>
          </a:xfrm>
        </p:spPr>
        <p:txBody>
          <a:bodyPr>
            <a:noAutofit/>
          </a:bodyPr>
          <a:lstStyle/>
          <a:p>
            <a:pPr marL="457200" indent="-457200" algn="l">
              <a:buFont typeface="+mj-lt"/>
              <a:buAutoNum type="arabicPeriod"/>
              <a:defRPr/>
            </a:pPr>
            <a:r>
              <a:rPr lang="en-US" sz="2400" dirty="0" smtClean="0">
                <a:ea typeface="ＭＳ Ｐゴシック" charset="0"/>
              </a:rPr>
              <a:t>When a user reaches a pre-determined step in the ageing process a Late fee can be automatically generated</a:t>
            </a:r>
          </a:p>
          <a:p>
            <a:pPr marL="457200" indent="-457200" algn="l">
              <a:buFont typeface="+mj-lt"/>
              <a:buAutoNum type="arabicPeriod"/>
              <a:defRPr/>
            </a:pPr>
            <a:endParaRPr lang="en-US" sz="2400" dirty="0">
              <a:ea typeface="ＭＳ Ｐゴシック" charset="0"/>
            </a:endParaRPr>
          </a:p>
          <a:p>
            <a:pPr marL="457200" indent="-457200" algn="l">
              <a:buFont typeface="+mj-lt"/>
              <a:buAutoNum type="arabicPeriod"/>
              <a:defRPr/>
            </a:pPr>
            <a:r>
              <a:rPr lang="en-US" sz="2400" dirty="0" smtClean="0">
                <a:ea typeface="ＭＳ Ｐゴシック" charset="0"/>
              </a:rPr>
              <a:t>The Late fee will be applied to the overdue invoice</a:t>
            </a:r>
          </a:p>
          <a:p>
            <a:pPr marL="457200" indent="-457200" algn="l">
              <a:buFont typeface="+mj-lt"/>
              <a:buAutoNum type="arabicPeriod"/>
              <a:defRPr/>
            </a:pPr>
            <a:endParaRPr lang="en-US" sz="2400" dirty="0">
              <a:ea typeface="ＭＳ Ｐゴシック" charset="0"/>
            </a:endParaRPr>
          </a:p>
        </p:txBody>
      </p:sp>
    </p:spTree>
    <p:extLst>
      <p:ext uri="{BB962C8B-B14F-4D97-AF65-F5344CB8AC3E}">
        <p14:creationId xmlns:p14="http://schemas.microsoft.com/office/powerpoint/2010/main" val="860968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Purpose &amp; Goals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 Placeholder 5"/>
          <p:cNvSpPr>
            <a:spLocks noGrp="1"/>
          </p:cNvSpPr>
          <p:nvPr>
            <p:ph type="body" idx="1"/>
          </p:nvPr>
        </p:nvSpPr>
        <p:spPr>
          <a:xfrm>
            <a:off x="722313" y="3260785"/>
            <a:ext cx="7772400" cy="2432649"/>
          </a:xfrm>
        </p:spPr>
        <p:txBody>
          <a:bodyPr>
            <a:normAutofit fontScale="92500" lnSpcReduction="10000"/>
          </a:bodyPr>
          <a:lstStyle/>
          <a:p>
            <a:pPr marL="457200" indent="-457200" algn="l">
              <a:buFont typeface="Arial" charset="0"/>
              <a:buAutoNum type="arabicPeriod"/>
              <a:defRPr/>
            </a:pPr>
            <a:r>
              <a:rPr lang="en-US" dirty="0" smtClean="0">
                <a:ea typeface="ＭＳ Ｐゴシック" charset="0"/>
              </a:rPr>
              <a:t>TO pass on and share knowledge regarding the functionality of the Ageing Process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gain a solid understanding of the Ageing Process in order to better analyze potential solutions or problems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know what, how To use, and where to find the different functionalities associated with the Ageing Process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endParaRPr lang="en-US" dirty="0">
              <a:ea typeface="ＭＳ Ｐゴシック"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Late Fee:</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2" name="Text Placeholder 1"/>
          <p:cNvSpPr>
            <a:spLocks noGrp="1"/>
          </p:cNvSpPr>
          <p:nvPr>
            <p:ph type="body" idx="1"/>
          </p:nvPr>
        </p:nvSpPr>
        <p:spPr/>
        <p:txBody>
          <a:bodyPr/>
          <a:lstStyle/>
          <a:p>
            <a:endParaRPr lang="en-CA"/>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89" y="1894901"/>
            <a:ext cx="8093915" cy="3802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6346371" y="2906713"/>
            <a:ext cx="1578429" cy="555171"/>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Oval 7"/>
          <p:cNvSpPr/>
          <p:nvPr/>
        </p:nvSpPr>
        <p:spPr>
          <a:xfrm>
            <a:off x="195943" y="2242684"/>
            <a:ext cx="1578429" cy="555171"/>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49288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Late Fee:</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2" name="Text Placeholder 1"/>
          <p:cNvSpPr>
            <a:spLocks noGrp="1"/>
          </p:cNvSpPr>
          <p:nvPr>
            <p:ph type="body" idx="1"/>
          </p:nvPr>
        </p:nvSpPr>
        <p:spPr>
          <a:xfrm>
            <a:off x="602347" y="1622199"/>
            <a:ext cx="7772400" cy="1500187"/>
          </a:xfrm>
        </p:spPr>
        <p:txBody>
          <a:bodyPr/>
          <a:lstStyle/>
          <a:p>
            <a:r>
              <a:rPr lang="en-CA" dirty="0" smtClean="0"/>
              <a:t>Configure: </a:t>
            </a:r>
            <a:r>
              <a:rPr lang="en-CA" dirty="0" err="1" smtClean="0"/>
              <a:t>BasicPenaltyTAsk</a:t>
            </a:r>
            <a:endParaRPr lang="en-CA" dirty="0" smtClean="0"/>
          </a:p>
          <a:p>
            <a:r>
              <a:rPr lang="en-CA" dirty="0" smtClean="0"/>
              <a:t>Configuration &gt; Plug-Ins &gt; Generic Internal Events Listener</a:t>
            </a:r>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971" y="3254839"/>
            <a:ext cx="5443992" cy="2644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3026229" y="4953000"/>
            <a:ext cx="1349828" cy="555171"/>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Oval 5"/>
          <p:cNvSpPr/>
          <p:nvPr/>
        </p:nvSpPr>
        <p:spPr>
          <a:xfrm>
            <a:off x="2841171" y="5344207"/>
            <a:ext cx="1349828" cy="555171"/>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1787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Remember:</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 Placeholder 2"/>
          <p:cNvSpPr>
            <a:spLocks noGrp="1"/>
          </p:cNvSpPr>
          <p:nvPr>
            <p:ph type="body" idx="1"/>
          </p:nvPr>
        </p:nvSpPr>
        <p:spPr>
          <a:xfrm>
            <a:off x="722313" y="2599765"/>
            <a:ext cx="7772400" cy="3628783"/>
          </a:xfrm>
        </p:spPr>
        <p:txBody>
          <a:bodyPr>
            <a:noAutofit/>
          </a:bodyPr>
          <a:lstStyle/>
          <a:p>
            <a:pPr marL="457200" indent="-457200" algn="l">
              <a:buFont typeface="+mj-lt"/>
              <a:buAutoNum type="arabicPeriod"/>
              <a:defRPr/>
            </a:pPr>
            <a:r>
              <a:rPr lang="en-US" sz="2400" dirty="0" smtClean="0">
                <a:ea typeface="ＭＳ Ｐゴシック" charset="0"/>
              </a:rPr>
              <a:t>Configure ageing steps  and notifications</a:t>
            </a:r>
          </a:p>
          <a:p>
            <a:pPr marL="457200" indent="-457200" algn="l">
              <a:buFont typeface="+mj-lt"/>
              <a:buAutoNum type="arabicPeriod"/>
              <a:defRPr/>
            </a:pPr>
            <a:r>
              <a:rPr lang="en-US" sz="2400" dirty="0" smtClean="0">
                <a:ea typeface="ＭＳ Ｐゴシック" charset="0"/>
              </a:rPr>
              <a:t>Configure ageing scheduler</a:t>
            </a:r>
          </a:p>
          <a:p>
            <a:pPr marL="457200" indent="-457200" algn="l">
              <a:buFont typeface="+mj-lt"/>
              <a:buAutoNum type="arabicPeriod"/>
              <a:defRPr/>
            </a:pPr>
            <a:r>
              <a:rPr lang="en-US" sz="2400" dirty="0" smtClean="0">
                <a:ea typeface="ＭＳ Ｐゴシック" charset="0"/>
              </a:rPr>
              <a:t>Configure ageing process </a:t>
            </a:r>
            <a:r>
              <a:rPr lang="en-US" sz="2400" dirty="0" err="1" smtClean="0">
                <a:ea typeface="ＭＳ Ｐゴシック" charset="0"/>
              </a:rPr>
              <a:t>plugin</a:t>
            </a:r>
            <a:endParaRPr lang="en-US" sz="2400" dirty="0" smtClean="0">
              <a:ea typeface="ＭＳ Ｐゴシック" charset="0"/>
            </a:endParaRPr>
          </a:p>
          <a:p>
            <a:pPr marL="457200" indent="-457200" algn="l">
              <a:buFont typeface="+mj-lt"/>
              <a:buAutoNum type="arabicPeriod"/>
              <a:defRPr/>
            </a:pPr>
            <a:r>
              <a:rPr lang="en-US" sz="2400" dirty="0" smtClean="0">
                <a:ea typeface="ＭＳ Ｐゴシック" charset="0"/>
              </a:rPr>
              <a:t>Configure late fee applied to particular ageing step(optional)</a:t>
            </a:r>
          </a:p>
          <a:p>
            <a:pPr marL="457200" indent="-457200" algn="l">
              <a:buFont typeface="+mj-lt"/>
              <a:buAutoNum type="arabicPeriod"/>
              <a:defRPr/>
            </a:pPr>
            <a:r>
              <a:rPr lang="en-US" sz="2400" dirty="0" smtClean="0">
                <a:ea typeface="ＭＳ Ｐゴシック" charset="0"/>
              </a:rPr>
              <a:t>Enable ageing process in the </a:t>
            </a:r>
            <a:r>
              <a:rPr lang="en-US" sz="2400" dirty="0" err="1" smtClean="0">
                <a:ea typeface="ＭＳ Ｐゴシック" charset="0"/>
              </a:rPr>
              <a:t>jbilling.properties</a:t>
            </a:r>
            <a:endParaRPr lang="en-US" sz="2400" dirty="0" smtClean="0">
              <a:ea typeface="ＭＳ Ｐゴシック" charset="0"/>
            </a:endParaRPr>
          </a:p>
          <a:p>
            <a:pPr algn="l">
              <a:defRPr/>
            </a:pPr>
            <a:endParaRPr lang="en-US" sz="2400" dirty="0" smtClean="0">
              <a:ea typeface="ＭＳ Ｐゴシック" charset="0"/>
            </a:endParaRPr>
          </a:p>
          <a:p>
            <a:pPr marL="457200" indent="-457200" algn="l">
              <a:buFont typeface="+mj-lt"/>
              <a:buAutoNum type="arabicPeriod" startAt="2"/>
              <a:defRPr/>
            </a:pPr>
            <a:endParaRPr lang="en-US" sz="2400" dirty="0">
              <a:ea typeface="ＭＳ Ｐゴシック" charset="0"/>
            </a:endParaRPr>
          </a:p>
        </p:txBody>
      </p:sp>
    </p:spTree>
    <p:extLst>
      <p:ext uri="{BB962C8B-B14F-4D97-AF65-F5344CB8AC3E}">
        <p14:creationId xmlns:p14="http://schemas.microsoft.com/office/powerpoint/2010/main" val="437851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The Ageing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1</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550920"/>
            <a:ext cx="7772400" cy="3483428"/>
          </a:xfrm>
        </p:spPr>
        <p:txBody>
          <a:bodyPr>
            <a:normAutofit/>
          </a:bodyPr>
          <a:lstStyle/>
          <a:p>
            <a:pPr algn="l">
              <a:defRPr/>
            </a:pPr>
            <a:r>
              <a:rPr lang="en-US" dirty="0" smtClean="0">
                <a:ea typeface="ＭＳ Ｐゴシック" charset="0"/>
              </a:rPr>
              <a:t>The Ageing process is a series of steps (or stages) the customer can be put through when their invoice reaches its due date.</a:t>
            </a:r>
          </a:p>
          <a:p>
            <a:pPr algn="l">
              <a:defRPr/>
            </a:pPr>
            <a:endParaRPr lang="en-US" dirty="0" smtClean="0">
              <a:ea typeface="ＭＳ Ｐゴシック" charset="0"/>
            </a:endParaRPr>
          </a:p>
          <a:p>
            <a:pPr algn="l">
              <a:defRPr/>
            </a:pPr>
            <a:r>
              <a:rPr lang="en-US" dirty="0" smtClean="0">
                <a:ea typeface="ＭＳ Ｐゴシック" charset="0"/>
              </a:rPr>
              <a:t>If the customer provides a payment, then they will be removed from the aging process. If the customer does not pay their invoice, then it is possible for their account to be suspended: the system will not generate any more invoices</a:t>
            </a:r>
            <a:endParaRPr lang="en-US" dirty="0">
              <a:ea typeface="ＭＳ Ｐゴシック" charset="0"/>
            </a:endParaRPr>
          </a:p>
          <a:p>
            <a:pPr algn="l">
              <a:defRPr/>
            </a:pPr>
            <a:endParaRPr lang="en-US" dirty="0" smtClean="0">
              <a:ea typeface="ＭＳ Ｐゴシック" charset="0"/>
            </a:endParaRPr>
          </a:p>
          <a:p>
            <a:pPr algn="l">
              <a:defRPr/>
            </a:pPr>
            <a:endParaRPr lang="en-US" dirty="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The </a:t>
            </a:r>
            <a:r>
              <a:rPr lang="en-US" sz="66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Ageing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3199" y="3331030"/>
            <a:ext cx="7772400" cy="2982684"/>
          </a:xfrm>
        </p:spPr>
        <p:txBody>
          <a:bodyPr>
            <a:normAutofit lnSpcReduction="10000"/>
          </a:bodyPr>
          <a:lstStyle/>
          <a:p>
            <a:pPr algn="l">
              <a:defRPr/>
            </a:pPr>
            <a:r>
              <a:rPr lang="en-US" dirty="0" smtClean="0">
                <a:ea typeface="ＭＳ Ｐゴシック" charset="0"/>
              </a:rPr>
              <a:t>The ageing process in an important step in the billing lifecycle. Many companies need an automated way of getting their invoices reconciled.</a:t>
            </a:r>
          </a:p>
          <a:p>
            <a:pPr algn="l">
              <a:defRPr/>
            </a:pPr>
            <a:endParaRPr lang="en-US" dirty="0">
              <a:ea typeface="ＭＳ Ｐゴシック" charset="0"/>
            </a:endParaRPr>
          </a:p>
          <a:p>
            <a:pPr algn="l">
              <a:defRPr/>
            </a:pPr>
            <a:r>
              <a:rPr lang="en-US" dirty="0" smtClean="0">
                <a:ea typeface="ＭＳ Ｐゴシック" charset="0"/>
              </a:rPr>
              <a:t>The Aging Process tells a billing administrator where a customer stands in their company.</a:t>
            </a:r>
          </a:p>
          <a:p>
            <a:pPr algn="l">
              <a:defRPr/>
            </a:pPr>
            <a:endParaRPr lang="en-US" dirty="0">
              <a:ea typeface="ＭＳ Ｐゴシック" charset="0"/>
            </a:endParaRPr>
          </a:p>
          <a:p>
            <a:pPr algn="l">
              <a:defRPr/>
            </a:pPr>
            <a:r>
              <a:rPr lang="en-US" dirty="0" smtClean="0">
                <a:ea typeface="ＭＳ Ｐゴシック" charset="0"/>
              </a:rPr>
              <a:t>Aging helps the company know and understand how much money they expect, or stand to lose per month in revenue</a:t>
            </a:r>
          </a:p>
          <a:p>
            <a:pPr algn="l">
              <a:defRPr/>
            </a:pPr>
            <a:endParaRPr lang="en-US" dirty="0">
              <a:ea typeface="ＭＳ Ｐゴシック" charset="0"/>
            </a:endParaRPr>
          </a:p>
          <a:p>
            <a:pPr algn="l">
              <a:defRPr/>
            </a:pPr>
            <a:endParaRPr lang="en-US" dirty="0" smtClean="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Ageing:</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Ageing:</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a:t>
            </a:r>
            <a:endParaRPr lang="en-CA" sz="3600" b="1" u="sng" dirty="0"/>
          </a:p>
        </p:txBody>
      </p:sp>
      <p:graphicFrame>
        <p:nvGraphicFramePr>
          <p:cNvPr id="5" name="Table 4"/>
          <p:cNvGraphicFramePr>
            <a:graphicFrameLocks noGrp="1"/>
          </p:cNvGraphicFramePr>
          <p:nvPr>
            <p:extLst>
              <p:ext uri="{D42A27DB-BD31-4B8C-83A1-F6EECF244321}">
                <p14:modId xmlns:p14="http://schemas.microsoft.com/office/powerpoint/2010/main" val="3277443716"/>
              </p:ext>
            </p:extLst>
          </p:nvPr>
        </p:nvGraphicFramePr>
        <p:xfrm>
          <a:off x="1552829" y="3682743"/>
          <a:ext cx="6096000" cy="2225040"/>
        </p:xfrm>
        <a:graphic>
          <a:graphicData uri="http://schemas.openxmlformats.org/drawingml/2006/table">
            <a:tbl>
              <a:tblPr firstRow="1" bandRow="1">
                <a:tableStyleId>{3C2FFA5D-87B4-456A-9821-1D502468CF0F}</a:tableStyleId>
              </a:tblPr>
              <a:tblGrid>
                <a:gridCol w="1524000"/>
                <a:gridCol w="1524000"/>
                <a:gridCol w="1524000"/>
                <a:gridCol w="1524000"/>
              </a:tblGrid>
              <a:tr h="370840">
                <a:tc>
                  <a:txBody>
                    <a:bodyPr/>
                    <a:lstStyle/>
                    <a:p>
                      <a:r>
                        <a:rPr lang="en-US" dirty="0" smtClean="0"/>
                        <a:t>Invoice</a:t>
                      </a:r>
                      <a:endParaRPr lang="en-US" dirty="0"/>
                    </a:p>
                  </a:txBody>
                  <a:tcPr/>
                </a:tc>
                <a:tc>
                  <a:txBody>
                    <a:bodyPr/>
                    <a:lstStyle/>
                    <a:p>
                      <a:r>
                        <a:rPr lang="en-US" dirty="0" smtClean="0"/>
                        <a:t>0</a:t>
                      </a:r>
                      <a:r>
                        <a:rPr lang="en-US" baseline="0" dirty="0" smtClean="0"/>
                        <a:t> – 30 days</a:t>
                      </a:r>
                      <a:endParaRPr lang="en-US" dirty="0"/>
                    </a:p>
                  </a:txBody>
                  <a:tcPr/>
                </a:tc>
                <a:tc>
                  <a:txBody>
                    <a:bodyPr/>
                    <a:lstStyle/>
                    <a:p>
                      <a:r>
                        <a:rPr lang="en-US" dirty="0" smtClean="0"/>
                        <a:t>31 – 60 days</a:t>
                      </a:r>
                      <a:endParaRPr lang="en-US" dirty="0"/>
                    </a:p>
                  </a:txBody>
                  <a:tcPr/>
                </a:tc>
                <a:tc>
                  <a:txBody>
                    <a:bodyPr/>
                    <a:lstStyle/>
                    <a:p>
                      <a:r>
                        <a:rPr lang="en-US" dirty="0" smtClean="0"/>
                        <a:t>61 – 90 days</a:t>
                      </a:r>
                      <a:endParaRPr lang="en-US" dirty="0"/>
                    </a:p>
                  </a:txBody>
                  <a:tcPr/>
                </a:tc>
              </a:tr>
              <a:tr h="370840">
                <a:tc>
                  <a:txBody>
                    <a:bodyPr/>
                    <a:lstStyle/>
                    <a:p>
                      <a:r>
                        <a:rPr lang="en-US" dirty="0" smtClean="0"/>
                        <a:t>8232</a:t>
                      </a:r>
                      <a:endParaRPr lang="en-US" dirty="0"/>
                    </a:p>
                  </a:txBody>
                  <a:tcPr/>
                </a:tc>
                <a:tc>
                  <a:txBody>
                    <a:bodyPr/>
                    <a:lstStyle/>
                    <a:p>
                      <a:r>
                        <a:rPr lang="en-US" dirty="0" smtClean="0"/>
                        <a:t>40</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8372</a:t>
                      </a:r>
                      <a:endParaRPr lang="en-US" dirty="0"/>
                    </a:p>
                  </a:txBody>
                  <a:tcPr/>
                </a:tc>
                <a:tc>
                  <a:txBody>
                    <a:bodyPr/>
                    <a:lstStyle/>
                    <a:p>
                      <a:endParaRPr lang="en-US"/>
                    </a:p>
                  </a:txBody>
                  <a:tcPr/>
                </a:tc>
                <a:tc>
                  <a:txBody>
                    <a:bodyPr/>
                    <a:lstStyle/>
                    <a:p>
                      <a:r>
                        <a:rPr lang="en-US" dirty="0" smtClean="0"/>
                        <a:t>30</a:t>
                      </a:r>
                      <a:endParaRPr lang="en-US" dirty="0"/>
                    </a:p>
                  </a:txBody>
                  <a:tcPr/>
                </a:tc>
                <a:tc>
                  <a:txBody>
                    <a:bodyPr/>
                    <a:lstStyle/>
                    <a:p>
                      <a:endParaRPr lang="en-US"/>
                    </a:p>
                  </a:txBody>
                  <a:tcPr/>
                </a:tc>
              </a:tr>
              <a:tr h="370840">
                <a:tc>
                  <a:txBody>
                    <a:bodyPr/>
                    <a:lstStyle/>
                    <a:p>
                      <a:r>
                        <a:rPr lang="en-US" dirty="0" smtClean="0"/>
                        <a:t>8323</a:t>
                      </a:r>
                      <a:endParaRPr lang="en-US" dirty="0"/>
                    </a:p>
                  </a:txBody>
                  <a:tcPr/>
                </a:tc>
                <a:tc>
                  <a:txBody>
                    <a:bodyPr/>
                    <a:lstStyle/>
                    <a:p>
                      <a:r>
                        <a:rPr lang="en-US" dirty="0" smtClean="0"/>
                        <a:t>20</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8434</a:t>
                      </a:r>
                      <a:endParaRPr lang="en-US" dirty="0"/>
                    </a:p>
                  </a:txBody>
                  <a:tcPr/>
                </a:tc>
                <a:tc>
                  <a:txBody>
                    <a:bodyPr/>
                    <a:lstStyle/>
                    <a:p>
                      <a:endParaRPr lang="en-US"/>
                    </a:p>
                  </a:txBody>
                  <a:tcPr/>
                </a:tc>
                <a:tc>
                  <a:txBody>
                    <a:bodyPr/>
                    <a:lstStyle/>
                    <a:p>
                      <a:endParaRPr lang="en-US"/>
                    </a:p>
                  </a:txBody>
                  <a:tcPr/>
                </a:tc>
                <a:tc>
                  <a:txBody>
                    <a:bodyPr/>
                    <a:lstStyle/>
                    <a:p>
                      <a:r>
                        <a:rPr lang="en-US" dirty="0" smtClean="0"/>
                        <a:t>50</a:t>
                      </a:r>
                      <a:endParaRPr lang="en-US" dirty="0"/>
                    </a:p>
                  </a:txBody>
                  <a:tcPr/>
                </a:tc>
              </a:tr>
              <a:tr h="370840">
                <a:tc>
                  <a:txBody>
                    <a:bodyPr/>
                    <a:lstStyle/>
                    <a:p>
                      <a:r>
                        <a:rPr lang="en-US" b="1" dirty="0" smtClean="0"/>
                        <a:t>Total</a:t>
                      </a:r>
                      <a:endParaRPr lang="en-US" b="1" dirty="0"/>
                    </a:p>
                  </a:txBody>
                  <a:tcPr/>
                </a:tc>
                <a:tc>
                  <a:txBody>
                    <a:bodyPr/>
                    <a:lstStyle/>
                    <a:p>
                      <a:r>
                        <a:rPr lang="en-US" b="1" dirty="0" smtClean="0"/>
                        <a:t>60</a:t>
                      </a:r>
                      <a:endParaRPr lang="en-US" b="1" dirty="0"/>
                    </a:p>
                  </a:txBody>
                  <a:tcPr/>
                </a:tc>
                <a:tc>
                  <a:txBody>
                    <a:bodyPr/>
                    <a:lstStyle/>
                    <a:p>
                      <a:r>
                        <a:rPr lang="en-US" b="1" dirty="0" smtClean="0"/>
                        <a:t>30</a:t>
                      </a:r>
                      <a:endParaRPr lang="en-US" b="1" dirty="0"/>
                    </a:p>
                  </a:txBody>
                  <a:tcPr/>
                </a:tc>
                <a:tc>
                  <a:txBody>
                    <a:bodyPr/>
                    <a:lstStyle/>
                    <a:p>
                      <a:r>
                        <a:rPr lang="en-US" b="1" dirty="0" smtClean="0"/>
                        <a:t>50</a:t>
                      </a:r>
                      <a:endParaRPr lang="en-US" b="1" dirty="0"/>
                    </a:p>
                  </a:txBody>
                  <a:tcPr/>
                </a:tc>
              </a:tr>
            </a:tbl>
          </a:graphicData>
        </a:graphic>
      </p:graphicFrame>
      <p:sp>
        <p:nvSpPr>
          <p:cNvPr id="7" name="TextBox 6"/>
          <p:cNvSpPr txBox="1"/>
          <p:nvPr/>
        </p:nvSpPr>
        <p:spPr>
          <a:xfrm>
            <a:off x="3373415" y="3131725"/>
            <a:ext cx="2454828" cy="369332"/>
          </a:xfrm>
          <a:prstGeom prst="rect">
            <a:avLst/>
          </a:prstGeom>
          <a:noFill/>
        </p:spPr>
        <p:txBody>
          <a:bodyPr wrap="square" rtlCol="0">
            <a:spAutoFit/>
          </a:bodyPr>
          <a:lstStyle/>
          <a:p>
            <a:r>
              <a:rPr lang="en-US" b="1" u="sng" dirty="0" smtClean="0"/>
              <a:t>Age of balances table</a:t>
            </a:r>
            <a:endParaRPr lang="en-US" b="1" u="sng" dirty="0"/>
          </a:p>
        </p:txBody>
      </p:sp>
    </p:spTree>
    <p:extLst>
      <p:ext uri="{BB962C8B-B14F-4D97-AF65-F5344CB8AC3E}">
        <p14:creationId xmlns:p14="http://schemas.microsoft.com/office/powerpoint/2010/main" val="1850494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Functionality:</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271767"/>
            <a:ext cx="3968152" cy="1200329"/>
          </a:xfrm>
          <a:prstGeom prst="rect">
            <a:avLst/>
          </a:prstGeom>
          <a:noFill/>
        </p:spPr>
        <p:txBody>
          <a:bodyPr wrap="square" rtlCol="0">
            <a:spAutoFit/>
          </a:bodyPr>
          <a:lstStyle/>
          <a:p>
            <a:pPr algn="ctr"/>
            <a:r>
              <a:rPr lang="en-CA" sz="3600" b="1" u="sng" dirty="0" smtClean="0"/>
              <a:t>Existing Functionality:</a:t>
            </a:r>
            <a:endParaRPr lang="en-CA" sz="3600" b="1" u="sng" dirty="0"/>
          </a:p>
        </p:txBody>
      </p:sp>
      <p:sp>
        <p:nvSpPr>
          <p:cNvPr id="2" name="Text Placeholder 1"/>
          <p:cNvSpPr>
            <a:spLocks noGrp="1"/>
          </p:cNvSpPr>
          <p:nvPr>
            <p:ph type="body" idx="1"/>
          </p:nvPr>
        </p:nvSpPr>
        <p:spPr/>
        <p:txBody>
          <a:bodyPr/>
          <a:lstStyle/>
          <a:p>
            <a:endParaRPr lang="en-CA" dirty="0"/>
          </a:p>
        </p:txBody>
      </p:sp>
      <p:pic>
        <p:nvPicPr>
          <p:cNvPr id="7" name="Picture 2"/>
          <p:cNvPicPr>
            <a:picLocks noChangeAspect="1" noChangeArrowheads="1"/>
          </p:cNvPicPr>
          <p:nvPr/>
        </p:nvPicPr>
        <p:blipFill>
          <a:blip r:embed="rId3" cstate="print"/>
          <a:srcRect/>
          <a:stretch>
            <a:fillRect/>
          </a:stretch>
        </p:blipFill>
        <p:spPr bwMode="auto">
          <a:xfrm>
            <a:off x="2191109" y="2621994"/>
            <a:ext cx="5751540" cy="3436788"/>
          </a:xfrm>
          <a:prstGeom prst="rect">
            <a:avLst/>
          </a:prstGeom>
          <a:noFill/>
          <a:ln w="9525">
            <a:noFill/>
            <a:miter lim="800000"/>
            <a:headEnd/>
            <a:tailEnd/>
          </a:ln>
        </p:spPr>
      </p:pic>
      <p:sp>
        <p:nvSpPr>
          <p:cNvPr id="8" name="Rectangular Callout 7"/>
          <p:cNvSpPr/>
          <p:nvPr/>
        </p:nvSpPr>
        <p:spPr>
          <a:xfrm>
            <a:off x="6307468" y="1973922"/>
            <a:ext cx="2106236" cy="1296144"/>
          </a:xfrm>
          <a:prstGeom prst="wedgeRectCallout">
            <a:avLst>
              <a:gd name="adj1" fmla="val -84621"/>
              <a:gd name="adj2" fmla="val 61784"/>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latin typeface="Arial" pitchFamily="34" charset="0"/>
                <a:cs typeface="Arial" pitchFamily="34" charset="0"/>
              </a:rPr>
              <a:t>The system will wait this number of days before moving to the first step</a:t>
            </a:r>
            <a:endParaRPr lang="en-CA" sz="1600" dirty="0">
              <a:solidFill>
                <a:schemeClr val="tx1"/>
              </a:solidFill>
              <a:latin typeface="Arial" pitchFamily="34" charset="0"/>
              <a:cs typeface="Arial" pitchFamily="34" charset="0"/>
            </a:endParaRPr>
          </a:p>
        </p:txBody>
      </p:sp>
      <p:sp>
        <p:nvSpPr>
          <p:cNvPr id="9" name="Rectangular Callout 8"/>
          <p:cNvSpPr/>
          <p:nvPr/>
        </p:nvSpPr>
        <p:spPr>
          <a:xfrm>
            <a:off x="1182996" y="4062154"/>
            <a:ext cx="2340262" cy="1440160"/>
          </a:xfrm>
          <a:prstGeom prst="wedgeRectCallout">
            <a:avLst>
              <a:gd name="adj1" fmla="val 81046"/>
              <a:gd name="adj2" fmla="val -42025"/>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latin typeface="Arial" pitchFamily="34" charset="0"/>
                <a:cs typeface="Arial" pitchFamily="34" charset="0"/>
              </a:rPr>
              <a:t>Notifications will be sent for overdue invoices based on the entered number of ‘For Days’</a:t>
            </a:r>
            <a:endParaRPr lang="en-CA" sz="1600" dirty="0">
              <a:solidFill>
                <a:schemeClr val="tx1"/>
              </a:solidFill>
              <a:latin typeface="Arial" pitchFamily="34" charset="0"/>
              <a:cs typeface="Arial" pitchFamily="34" charset="0"/>
            </a:endParaRPr>
          </a:p>
        </p:txBody>
      </p:sp>
      <p:sp>
        <p:nvSpPr>
          <p:cNvPr id="10" name="Rectangular Callout 9"/>
          <p:cNvSpPr/>
          <p:nvPr/>
        </p:nvSpPr>
        <p:spPr>
          <a:xfrm>
            <a:off x="7360586" y="4343588"/>
            <a:ext cx="2268254" cy="1395847"/>
          </a:xfrm>
          <a:prstGeom prst="wedgeRectCallout">
            <a:avLst>
              <a:gd name="adj1" fmla="val -113673"/>
              <a:gd name="adj2" fmla="val -32137"/>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latin typeface="Arial" pitchFamily="34" charset="0"/>
                <a:cs typeface="Arial" pitchFamily="34" charset="0"/>
              </a:rPr>
              <a:t>The customer account will become suspended and they will notifications</a:t>
            </a:r>
            <a:endParaRPr lang="en-CA" sz="1600" dirty="0">
              <a:solidFill>
                <a:schemeClr val="tx1"/>
              </a:solidFill>
              <a:latin typeface="Arial" pitchFamily="34" charset="0"/>
              <a:cs typeface="Arial" pitchFamily="34" charset="0"/>
            </a:endParaRPr>
          </a:p>
        </p:txBody>
      </p:sp>
      <p:sp>
        <p:nvSpPr>
          <p:cNvPr id="11" name="Rectangular Callout 10"/>
          <p:cNvSpPr/>
          <p:nvPr/>
        </p:nvSpPr>
        <p:spPr>
          <a:xfrm>
            <a:off x="1687049" y="5548315"/>
            <a:ext cx="1989223" cy="1224136"/>
          </a:xfrm>
          <a:prstGeom prst="wedgeRectCallout">
            <a:avLst>
              <a:gd name="adj1" fmla="val 93393"/>
              <a:gd name="adj2" fmla="val -58772"/>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latin typeface="Arial" pitchFamily="34" charset="0"/>
                <a:cs typeface="Arial" pitchFamily="34" charset="0"/>
              </a:rPr>
              <a:t>The customer account will be deleted</a:t>
            </a:r>
            <a:endParaRPr lang="en-CA"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54366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ppt_x</p:attrName>
                                        </p:attrNameLst>
                                      </p:cBhvr>
                                      <p:tavLst>
                                        <p:tav tm="0">
                                          <p:val>
                                            <p:strVal val="#ppt_x-.2"/>
                                          </p:val>
                                        </p:tav>
                                        <p:tav tm="100000">
                                          <p:val>
                                            <p:strVal val="#ppt_x"/>
                                          </p:val>
                                        </p:tav>
                                      </p:tavLst>
                                    </p:anim>
                                    <p:anim calcmode="lin" valueType="num">
                                      <p:cBhvr>
                                        <p:cTn id="8" dur="2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2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xit" presetSubtype="0" fill="hold" grpId="1" nodeType="clickEffect">
                                  <p:stCondLst>
                                    <p:cond delay="0"/>
                                  </p:stCondLst>
                                  <p:childTnLst>
                                    <p:animEffect transition="out" filter="dissolv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000" fill="hold"/>
                                        <p:tgtEl>
                                          <p:spTgt spid="9"/>
                                        </p:tgtEl>
                                        <p:attrNameLst>
                                          <p:attrName>ppt_x</p:attrName>
                                        </p:attrNameLst>
                                      </p:cBhvr>
                                      <p:tavLst>
                                        <p:tav tm="0">
                                          <p:val>
                                            <p:strVal val="#ppt_x-.2"/>
                                          </p:val>
                                        </p:tav>
                                        <p:tav tm="100000">
                                          <p:val>
                                            <p:strVal val="#ppt_x"/>
                                          </p:val>
                                        </p:tav>
                                      </p:tavLst>
                                    </p:anim>
                                    <p:anim calcmode="lin" valueType="num">
                                      <p:cBhvr>
                                        <p:cTn id="20" dur="2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1" nodeType="clickEffect">
                                  <p:stCondLst>
                                    <p:cond delay="0"/>
                                  </p:stCondLst>
                                  <p:childTnLst>
                                    <p:animEffect transition="out" filter="dissolv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2000" fill="hold"/>
                                        <p:tgtEl>
                                          <p:spTgt spid="10"/>
                                        </p:tgtEl>
                                        <p:attrNameLst>
                                          <p:attrName>ppt_x</p:attrName>
                                        </p:attrNameLst>
                                      </p:cBhvr>
                                      <p:tavLst>
                                        <p:tav tm="0">
                                          <p:val>
                                            <p:strVal val="#ppt_x-.2"/>
                                          </p:val>
                                        </p:tav>
                                        <p:tav tm="100000">
                                          <p:val>
                                            <p:strVal val="#ppt_x"/>
                                          </p:val>
                                        </p:tav>
                                      </p:tavLst>
                                    </p:anim>
                                    <p:anim calcmode="lin" valueType="num">
                                      <p:cBhvr>
                                        <p:cTn id="32" dur="2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3" dur="2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1" nodeType="clickEffect">
                                  <p:stCondLst>
                                    <p:cond delay="0"/>
                                  </p:stCondLst>
                                  <p:childTnLst>
                                    <p:animEffect transition="out" filter="dissolv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2000" fill="hold"/>
                                        <p:tgtEl>
                                          <p:spTgt spid="11"/>
                                        </p:tgtEl>
                                        <p:attrNameLst>
                                          <p:attrName>ppt_x</p:attrName>
                                        </p:attrNameLst>
                                      </p:cBhvr>
                                      <p:tavLst>
                                        <p:tav tm="0">
                                          <p:val>
                                            <p:strVal val="#ppt_x-.2"/>
                                          </p:val>
                                        </p:tav>
                                        <p:tav tm="100000">
                                          <p:val>
                                            <p:strVal val="#ppt_x"/>
                                          </p:val>
                                        </p:tav>
                                      </p:tavLst>
                                    </p:anim>
                                    <p:anim calcmode="lin" valueType="num">
                                      <p:cBhvr>
                                        <p:cTn id="44" dur="2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5" dur="20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grpId="1" nodeType="clickEffect">
                                  <p:stCondLst>
                                    <p:cond delay="0"/>
                                  </p:stCondLst>
                                  <p:childTnLst>
                                    <p:animEffect transition="out" filter="dissolv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Notification: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6" name="Picture 5" descr="ageing_notifications.png"/>
          <p:cNvPicPr>
            <a:picLocks noChangeAspect="1"/>
          </p:cNvPicPr>
          <p:nvPr/>
        </p:nvPicPr>
        <p:blipFill>
          <a:blip r:embed="rId3"/>
          <a:stretch>
            <a:fillRect/>
          </a:stretch>
        </p:blipFill>
        <p:spPr>
          <a:xfrm>
            <a:off x="376518" y="1887461"/>
            <a:ext cx="8254781" cy="3970336"/>
          </a:xfrm>
          <a:prstGeom prst="rect">
            <a:avLst/>
          </a:prstGeom>
        </p:spPr>
      </p:pic>
    </p:spTree>
    <p:extLst>
      <p:ext uri="{BB962C8B-B14F-4D97-AF65-F5344CB8AC3E}">
        <p14:creationId xmlns:p14="http://schemas.microsoft.com/office/powerpoint/2010/main" val="281853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Configuration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5" name="Picture 4" descr="ageing_plugin2.png"/>
          <p:cNvPicPr>
            <a:picLocks noChangeAspect="1"/>
          </p:cNvPicPr>
          <p:nvPr/>
        </p:nvPicPr>
        <p:blipFill>
          <a:blip r:embed="rId3"/>
          <a:stretch>
            <a:fillRect/>
          </a:stretch>
        </p:blipFill>
        <p:spPr>
          <a:xfrm>
            <a:off x="722313" y="1932479"/>
            <a:ext cx="7817224" cy="944259"/>
          </a:xfrm>
          <a:prstGeom prst="rect">
            <a:avLst/>
          </a:prstGeom>
        </p:spPr>
      </p:pic>
      <p:pic>
        <p:nvPicPr>
          <p:cNvPr id="6" name="Picture 5" descr="ageing_plugin3.png"/>
          <p:cNvPicPr>
            <a:picLocks noChangeAspect="1"/>
          </p:cNvPicPr>
          <p:nvPr/>
        </p:nvPicPr>
        <p:blipFill>
          <a:blip r:embed="rId4"/>
          <a:stretch>
            <a:fillRect/>
          </a:stretch>
        </p:blipFill>
        <p:spPr>
          <a:xfrm>
            <a:off x="1290665" y="3560088"/>
            <a:ext cx="6446254" cy="1454909"/>
          </a:xfrm>
          <a:prstGeom prst="rect">
            <a:avLst/>
          </a:prstGeom>
        </p:spPr>
      </p:pic>
      <p:sp>
        <p:nvSpPr>
          <p:cNvPr id="7" name="Text Placeholder 2"/>
          <p:cNvSpPr>
            <a:spLocks noGrp="1"/>
          </p:cNvSpPr>
          <p:nvPr>
            <p:ph type="body" idx="1"/>
          </p:nvPr>
        </p:nvSpPr>
        <p:spPr>
          <a:xfrm>
            <a:off x="722313" y="2876738"/>
            <a:ext cx="5176463" cy="683350"/>
          </a:xfrm>
        </p:spPr>
        <p:txBody>
          <a:bodyPr>
            <a:noAutofit/>
          </a:bodyPr>
          <a:lstStyle/>
          <a:p>
            <a:pPr algn="l">
              <a:defRPr/>
            </a:pPr>
            <a:r>
              <a:rPr lang="en-US" sz="2400" dirty="0" smtClean="0">
                <a:ea typeface="ＭＳ Ｐゴシック" charset="0"/>
              </a:rPr>
              <a:t>Scheduler:</a:t>
            </a:r>
            <a:endParaRPr lang="en-US" sz="2400" dirty="0">
              <a:ea typeface="ＭＳ Ｐゴシック" charset="0"/>
            </a:endParaRPr>
          </a:p>
        </p:txBody>
      </p:sp>
      <p:pic>
        <p:nvPicPr>
          <p:cNvPr id="8" name="Picture 7" descr="ageing_property.png"/>
          <p:cNvPicPr>
            <a:picLocks noChangeAspect="1"/>
          </p:cNvPicPr>
          <p:nvPr/>
        </p:nvPicPr>
        <p:blipFill>
          <a:blip r:embed="rId5"/>
          <a:stretch>
            <a:fillRect/>
          </a:stretch>
        </p:blipFill>
        <p:spPr>
          <a:xfrm>
            <a:off x="2683228" y="5230150"/>
            <a:ext cx="4315428" cy="1200318"/>
          </a:xfrm>
          <a:prstGeom prst="rect">
            <a:avLst/>
          </a:prstGeom>
        </p:spPr>
      </p:pic>
    </p:spTree>
    <p:extLst>
      <p:ext uri="{BB962C8B-B14F-4D97-AF65-F5344CB8AC3E}">
        <p14:creationId xmlns:p14="http://schemas.microsoft.com/office/powerpoint/2010/main" val="3948634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jbilling_academy-presentati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jbilling_academy-presentation_template</Template>
  <TotalTime>1646</TotalTime>
  <Words>2325</Words>
  <Application>Microsoft Office PowerPoint</Application>
  <PresentationFormat>On-screen Show (4:3)</PresentationFormat>
  <Paragraphs>202</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jbilling_academy-presentation_template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Test1</dc:creator>
  <cp:lastModifiedBy>user</cp:lastModifiedBy>
  <cp:revision>117</cp:revision>
  <dcterms:created xsi:type="dcterms:W3CDTF">2012-02-21T12:45:11Z</dcterms:created>
  <dcterms:modified xsi:type="dcterms:W3CDTF">2013-07-12T11:57:31Z</dcterms:modified>
</cp:coreProperties>
</file>