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65" r:id="rId4"/>
    <p:sldId id="259" r:id="rId5"/>
    <p:sldId id="270" r:id="rId6"/>
    <p:sldId id="271" r:id="rId7"/>
    <p:sldId id="288" r:id="rId8"/>
    <p:sldId id="287" r:id="rId9"/>
    <p:sldId id="274" r:id="rId10"/>
    <p:sldId id="266" r:id="rId11"/>
    <p:sldId id="260" r:id="rId12"/>
    <p:sldId id="267" r:id="rId13"/>
    <p:sldId id="272" r:id="rId14"/>
    <p:sldId id="277" r:id="rId15"/>
    <p:sldId id="275" r:id="rId16"/>
    <p:sldId id="276" r:id="rId17"/>
    <p:sldId id="278" r:id="rId18"/>
    <p:sldId id="281" r:id="rId19"/>
    <p:sldId id="283" r:id="rId20"/>
    <p:sldId id="282" r:id="rId21"/>
    <p:sldId id="280" r:id="rId22"/>
    <p:sldId id="269" r:id="rId23"/>
    <p:sldId id="262" r:id="rId24"/>
    <p:sldId id="261" r:id="rId25"/>
    <p:sldId id="268" r:id="rId26"/>
    <p:sldId id="273" r:id="rId27"/>
    <p:sldId id="284" r:id="rId28"/>
    <p:sldId id="285" r:id="rId29"/>
    <p:sldId id="286" r:id="rId30"/>
  </p:sldIdLst>
  <p:sldSz cx="9144000" cy="6858000" type="screen4x3"/>
  <p:notesSz cx="6858000" cy="9144000"/>
  <p:defaultTextStyle>
    <a:defPPr>
      <a:defRPr lang="en-CA"/>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95" autoAdjust="0"/>
  </p:normalViewPr>
  <p:slideViewPr>
    <p:cSldViewPr snapToGrid="0" snapToObjects="1">
      <p:cViewPr varScale="1">
        <p:scale>
          <a:sx n="73" d="100"/>
          <a:sy n="73" d="100"/>
        </p:scale>
        <p:origin x="-27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6A1BDAA-E8A2-4121-870C-532ED7B0498F}" type="datetimeFigureOut">
              <a:rPr lang="en-CA"/>
              <a:pPr/>
              <a:t>02/01/2014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2E471E-50CC-48D0-8B21-5457C7777DCF}" type="slidenum">
              <a:rPr lang="en-CA"/>
              <a:pPr/>
              <a:t>‹#›</a:t>
            </a:fld>
            <a:endParaRPr lang="en-CA"/>
          </a:p>
        </p:txBody>
      </p:sp>
    </p:spTree>
    <p:extLst>
      <p:ext uri="{BB962C8B-B14F-4D97-AF65-F5344CB8AC3E}">
        <p14:creationId xmlns:p14="http://schemas.microsoft.com/office/powerpoint/2010/main" val="2796842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9A168-2D09-455D-997E-16FAE130C82E}" type="datetimeFigureOut">
              <a:rPr lang="en-CA" smtClean="0"/>
              <a:pPr/>
              <a:t>02/01/2014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0201C-98FC-4965-B64A-3ED62EF89BBE}" type="slidenum">
              <a:rPr lang="en-CA" smtClean="0"/>
              <a:pPr/>
              <a:t>‹#›</a:t>
            </a:fld>
            <a:endParaRPr lang="en-CA"/>
          </a:p>
        </p:txBody>
      </p:sp>
    </p:spTree>
    <p:extLst>
      <p:ext uri="{BB962C8B-B14F-4D97-AF65-F5344CB8AC3E}">
        <p14:creationId xmlns:p14="http://schemas.microsoft.com/office/powerpoint/2010/main" val="2676780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Show the differences</a:t>
            </a:r>
            <a:r>
              <a:rPr lang="en-CA" baseline="0" dirty="0" smtClean="0"/>
              <a:t> in the 2 versions of jBilling.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4</a:t>
            </a:fld>
            <a:endParaRPr lang="en-CA"/>
          </a:p>
        </p:txBody>
      </p:sp>
    </p:spTree>
    <p:extLst>
      <p:ext uri="{BB962C8B-B14F-4D97-AF65-F5344CB8AC3E}">
        <p14:creationId xmlns:p14="http://schemas.microsoft.com/office/powerpoint/2010/main" val="161117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a:t>
            </a:r>
            <a:r>
              <a:rPr lang="en-CA" baseline="0" dirty="0" smtClean="0"/>
              <a:t> is a very simple example. </a:t>
            </a:r>
          </a:p>
          <a:p>
            <a:endParaRPr lang="en-CA" baseline="0" dirty="0" smtClean="0"/>
          </a:p>
          <a:p>
            <a:r>
              <a:rPr lang="en-CA" baseline="0" dirty="0" smtClean="0"/>
              <a:t>Here we have a diagram of a WEEKLY </a:t>
            </a:r>
            <a:r>
              <a:rPr lang="en-CA" baseline="0" dirty="0" smtClean="0"/>
              <a:t>main subscription. </a:t>
            </a:r>
            <a:r>
              <a:rPr lang="en-CA" baseline="0" dirty="0" smtClean="0"/>
              <a:t>This means that every seven days, the billing process is going to run. This also means that the </a:t>
            </a:r>
            <a:r>
              <a:rPr lang="en-CA" baseline="0" dirty="0" smtClean="0"/>
              <a:t>main subscription </a:t>
            </a:r>
            <a:r>
              <a:rPr lang="en-CA" baseline="0" dirty="0" smtClean="0"/>
              <a:t>will be looking ahead seven days, for any ACTIVE purchase orders that fall within that period. </a:t>
            </a:r>
          </a:p>
          <a:p>
            <a:endParaRPr lang="en-CA" baseline="0" dirty="0" smtClean="0"/>
          </a:p>
          <a:p>
            <a:r>
              <a:rPr lang="en-CA" baseline="0" dirty="0" smtClean="0"/>
              <a:t>We have a monthly pre-paid purchase order for our customer Brian Smith. The purchase order has yet to be generated into a purchase order – it has an active since date of October 1.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Typically, customers will have more than one purchase order, with varying purchase order periods, however this is a simple example so we are only going to look at one purchase order for now.  </a:t>
            </a:r>
            <a:endParaRPr lang="en-CA"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15</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Ask the students to explain/describe the result they see based on the diagram. </a:t>
            </a:r>
          </a:p>
          <a:p>
            <a:endParaRPr lang="en-CA" baseline="0" dirty="0" smtClean="0"/>
          </a:p>
          <a:p>
            <a:r>
              <a:rPr lang="en-CA" baseline="0" dirty="0" smtClean="0"/>
              <a:t>Answer: </a:t>
            </a:r>
          </a:p>
          <a:p>
            <a:r>
              <a:rPr lang="en-CA" baseline="0" dirty="0" smtClean="0"/>
              <a:t>The </a:t>
            </a:r>
            <a:r>
              <a:rPr lang="en-CA" baseline="0" dirty="0" smtClean="0"/>
              <a:t>main subscription </a:t>
            </a:r>
            <a:r>
              <a:rPr lang="en-CA" baseline="0" dirty="0" smtClean="0"/>
              <a:t>looks for all purchase orders that fall within the October 1 – 7 dates. Because the monthly purchase order has never been generated before, the active since date tells us when the </a:t>
            </a:r>
            <a:r>
              <a:rPr lang="en-CA" baseline="0" dirty="0" smtClean="0"/>
              <a:t>main subscription </a:t>
            </a:r>
            <a:r>
              <a:rPr lang="en-CA" baseline="0" dirty="0" smtClean="0"/>
              <a:t>will see this purchase order: October 1. Because the </a:t>
            </a:r>
            <a:r>
              <a:rPr lang="en-CA" baseline="0" dirty="0" smtClean="0"/>
              <a:t>main subscription </a:t>
            </a:r>
            <a:r>
              <a:rPr lang="en-CA" baseline="0" dirty="0" smtClean="0"/>
              <a:t>sees this purchase order, it is going to generate it into an invoice for the period of October 1 – 31.  </a:t>
            </a:r>
          </a:p>
          <a:p>
            <a:endParaRPr lang="en-CA" baseline="0" dirty="0" smtClean="0"/>
          </a:p>
          <a:p>
            <a:r>
              <a:rPr lang="en-CA" baseline="0" dirty="0" smtClean="0"/>
              <a:t>Ask the students what the next date that the </a:t>
            </a:r>
            <a:r>
              <a:rPr lang="en-CA" baseline="0" dirty="0" smtClean="0"/>
              <a:t>main subscription </a:t>
            </a:r>
            <a:r>
              <a:rPr lang="en-CA" baseline="0" dirty="0" smtClean="0"/>
              <a:t>will see from and until? (answer: October 8 – 14)</a:t>
            </a:r>
          </a:p>
          <a:p>
            <a:r>
              <a:rPr lang="en-CA" baseline="0" dirty="0" smtClean="0"/>
              <a:t>Ask the students what will happen with the purchase order? (answer: nothing. No invoice will be generated because the period from October 1 -31 has already been billed. The </a:t>
            </a:r>
            <a:r>
              <a:rPr lang="en-CA" baseline="0" dirty="0" smtClean="0"/>
              <a:t>main subscription </a:t>
            </a:r>
            <a:r>
              <a:rPr lang="en-CA" baseline="0" dirty="0" smtClean="0"/>
              <a:t>does not ‘see’ the purchase order anymore.</a:t>
            </a:r>
          </a:p>
          <a:p>
            <a:endParaRPr lang="en-CA" baseline="0" dirty="0" smtClean="0"/>
          </a:p>
          <a:p>
            <a:r>
              <a:rPr lang="en-CA" baseline="0" dirty="0" smtClean="0"/>
              <a:t>(CLICK ON THE SCREEN TO REVEAL THE IMAGE FOR THE AN</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16</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a:t>
            </a:r>
            <a:r>
              <a:rPr lang="en-CA" dirty="0" smtClean="0"/>
              <a:t>main subscription </a:t>
            </a:r>
            <a:r>
              <a:rPr lang="en-CA" dirty="0" smtClean="0"/>
              <a:t>runs again from the 22 – 28. Nothing is generated. </a:t>
            </a:r>
          </a:p>
          <a:p>
            <a:endParaRPr lang="en-CA" dirty="0" smtClean="0"/>
          </a:p>
          <a:p>
            <a:r>
              <a:rPr lang="en-CA" dirty="0" smtClean="0"/>
              <a:t>Ask the students:</a:t>
            </a:r>
            <a:r>
              <a:rPr lang="en-CA" baseline="0" dirty="0" smtClean="0"/>
              <a:t> when</a:t>
            </a:r>
            <a:r>
              <a:rPr lang="en-CA" dirty="0" smtClean="0"/>
              <a:t> the </a:t>
            </a:r>
            <a:r>
              <a:rPr lang="en-CA" dirty="0" smtClean="0"/>
              <a:t>main subscription </a:t>
            </a:r>
            <a:r>
              <a:rPr lang="en-CA" dirty="0" smtClean="0"/>
              <a:t>runs again, which dates will it run</a:t>
            </a:r>
            <a:r>
              <a:rPr lang="en-CA" baseline="0" dirty="0" smtClean="0"/>
              <a:t> for? (answer: October 29 – November 4)</a:t>
            </a:r>
          </a:p>
          <a:p>
            <a:r>
              <a:rPr lang="en-CA" baseline="0" dirty="0" smtClean="0"/>
              <a:t>Ask the students: will this </a:t>
            </a:r>
            <a:r>
              <a:rPr lang="en-CA" baseline="0" dirty="0" smtClean="0"/>
              <a:t>main subscription </a:t>
            </a:r>
            <a:r>
              <a:rPr lang="en-CA" baseline="0" dirty="0" smtClean="0"/>
              <a:t>generate an invoice? If so why? (answer: yes. The next time purchase order period is from February 1 – 29, and the </a:t>
            </a:r>
            <a:r>
              <a:rPr lang="en-CA" baseline="0" dirty="0" smtClean="0"/>
              <a:t>main subscription </a:t>
            </a:r>
            <a:r>
              <a:rPr lang="en-CA" baseline="0" dirty="0" smtClean="0"/>
              <a:t>‘sees’ from October 29 – November 4. November 1 is a date within that time.)</a:t>
            </a:r>
          </a:p>
          <a:p>
            <a:r>
              <a:rPr lang="en-CA" baseline="0" dirty="0" smtClean="0"/>
              <a:t>Ask the students: what will the purchase order period be on the invoice? (answer: November 1 – 30)</a:t>
            </a:r>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17</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a:t>
            </a:r>
            <a:r>
              <a:rPr lang="en-CA" baseline="0" dirty="0" smtClean="0"/>
              <a:t> an example of how multiple purchase orders will generate onto a single invoice – provided that the billing process ‘sees’ them. </a:t>
            </a:r>
          </a:p>
          <a:p>
            <a:endParaRPr lang="en-CA" baseline="0" dirty="0" smtClean="0"/>
          </a:p>
          <a:p>
            <a:r>
              <a:rPr lang="en-CA" baseline="0" dirty="0" smtClean="0"/>
              <a:t>Kim Green has 3 purchase orders. For the month of January, all three orders are generated onto one invoice. The one-time order will never be seen again by the billing process because it is one-time – it’s been generated once. The quarterly purchase order will not be seen again until April – why? Because the purchase order period is every 4 months. The </a:t>
            </a:r>
            <a:r>
              <a:rPr lang="en-CA" baseline="0" dirty="0" smtClean="0"/>
              <a:t>main subscription </a:t>
            </a:r>
            <a:r>
              <a:rPr lang="en-CA" baseline="0" dirty="0" smtClean="0"/>
              <a:t>will not ‘see’ it again until April. The monthly purchase order will be generated every month. The Billing process is monthly, and the date is ‘seen’.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18</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make the scenario</a:t>
            </a:r>
            <a:r>
              <a:rPr lang="en-CA" baseline="0" dirty="0" smtClean="0"/>
              <a:t> a little more complicated. </a:t>
            </a:r>
            <a:endParaRPr lang="en-CA" dirty="0" smtClean="0"/>
          </a:p>
          <a:p>
            <a:endParaRPr lang="en-CA" dirty="0" smtClean="0"/>
          </a:p>
          <a:p>
            <a:r>
              <a:rPr lang="en-CA" dirty="0" smtClean="0"/>
              <a:t>Scenario:</a:t>
            </a:r>
            <a:r>
              <a:rPr lang="en-CA" baseline="0" dirty="0" smtClean="0"/>
              <a:t> </a:t>
            </a:r>
          </a:p>
          <a:p>
            <a:r>
              <a:rPr lang="en-CA" baseline="0" dirty="0" smtClean="0"/>
              <a:t>I work for a company called, </a:t>
            </a:r>
            <a:r>
              <a:rPr lang="en-CA" baseline="0" dirty="0" err="1" smtClean="0"/>
              <a:t>Embridge</a:t>
            </a:r>
            <a:r>
              <a:rPr lang="en-CA" baseline="0" dirty="0" smtClean="0"/>
              <a:t> United. </a:t>
            </a:r>
          </a:p>
          <a:p>
            <a:endParaRPr lang="en-CA" dirty="0" smtClean="0"/>
          </a:p>
          <a:p>
            <a:r>
              <a:rPr lang="en-CA" dirty="0" smtClean="0"/>
              <a:t>A customer will signs</a:t>
            </a:r>
            <a:r>
              <a:rPr lang="en-CA" baseline="0" dirty="0" smtClean="0"/>
              <a:t> up for a monthly plan January 1. This plan needs to be paid immediately. Next month’s invoice must include the plan, charged in advance for the month of February, and also include all one-time purchase orders that were made in January. </a:t>
            </a:r>
          </a:p>
          <a:p>
            <a:endParaRPr lang="en-CA" baseline="0" dirty="0" smtClean="0"/>
          </a:p>
          <a:p>
            <a:r>
              <a:rPr lang="en-CA" baseline="0" dirty="0" smtClean="0"/>
              <a:t>Ask the students: How do you think we can achieve this? (Have students work together to come up with an idea for a solution).</a:t>
            </a:r>
          </a:p>
          <a:p>
            <a:endParaRPr lang="en-CA" baseline="0" dirty="0" smtClean="0"/>
          </a:p>
          <a:p>
            <a:r>
              <a:rPr lang="en-CA" baseline="0" dirty="0" smtClean="0"/>
              <a:t>Answer: Demonstrate this in jBilling</a:t>
            </a:r>
          </a:p>
          <a:p>
            <a:r>
              <a:rPr lang="en-CA" baseline="0" dirty="0" smtClean="0"/>
              <a:t>Monthly purchase order period (it’s a monthly plan). It’s pre-paid because you want to charge for the month of February, even though it hasn’t passed yet. Active Since: Jan 1 (that’s the date the plan begins on), Next run date = Feb 1, very similar to previous example except you’ve already paid for the month of January (in advance, rather than pro-rated in arrears). Therefore, you still want to pay in advance for the following month. All January one-time purchase orders – linked to recurring order (require recurring order field selected in configuration &gt; billing process), plus billing wants to keep everything up to date. Even though they are in January, they will show up in February’s invoice. </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19</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make the scenario</a:t>
            </a:r>
            <a:r>
              <a:rPr lang="en-CA" baseline="0" dirty="0" smtClean="0"/>
              <a:t> a little more complicated. </a:t>
            </a:r>
            <a:endParaRPr lang="en-CA" dirty="0" smtClean="0"/>
          </a:p>
          <a:p>
            <a:endParaRPr lang="en-CA" dirty="0" smtClean="0"/>
          </a:p>
          <a:p>
            <a:r>
              <a:rPr lang="en-CA" dirty="0" smtClean="0"/>
              <a:t>Scenario:</a:t>
            </a:r>
            <a:r>
              <a:rPr lang="en-CA" baseline="0" dirty="0" smtClean="0"/>
              <a:t> </a:t>
            </a:r>
          </a:p>
          <a:p>
            <a:r>
              <a:rPr lang="en-CA" baseline="0" dirty="0" smtClean="0"/>
              <a:t>I work for a company called, </a:t>
            </a:r>
            <a:r>
              <a:rPr lang="en-CA" baseline="0" dirty="0" err="1" smtClean="0"/>
              <a:t>Embridge</a:t>
            </a:r>
            <a:r>
              <a:rPr lang="en-CA" baseline="0" dirty="0" smtClean="0"/>
              <a:t> United. </a:t>
            </a:r>
          </a:p>
          <a:p>
            <a:endParaRPr lang="en-CA" dirty="0" smtClean="0"/>
          </a:p>
          <a:p>
            <a:r>
              <a:rPr lang="en-CA" dirty="0" smtClean="0"/>
              <a:t>A customer signs</a:t>
            </a:r>
            <a:r>
              <a:rPr lang="en-CA" baseline="0" dirty="0" smtClean="0"/>
              <a:t> up for a plan on Jan 13. Their first invoice must be charged for the period of Jan 13 – 31 in arrears, and the following month, Feb 1 -29 in full. How do we achieve this?</a:t>
            </a:r>
          </a:p>
          <a:p>
            <a:endParaRPr lang="en-CA" baseline="0" dirty="0" smtClean="0"/>
          </a:p>
          <a:p>
            <a:r>
              <a:rPr lang="en-CA" baseline="0" dirty="0" smtClean="0"/>
              <a:t>Ask the students: How do you think we can achieve this? (Have students work together to come up with an idea for a solution).</a:t>
            </a:r>
          </a:p>
          <a:p>
            <a:endParaRPr lang="en-CA" baseline="0" dirty="0" smtClean="0"/>
          </a:p>
          <a:p>
            <a:r>
              <a:rPr lang="en-CA" baseline="0" dirty="0" smtClean="0"/>
              <a:t>Answer: </a:t>
            </a:r>
          </a:p>
          <a:p>
            <a:r>
              <a:rPr lang="en-CA" baseline="0" dirty="0" smtClean="0"/>
              <a:t>Monthly purchase order period for the purchase order with the plan. The type must be pre-paid so that you can get the following month invoiced in full. Active since = Jan 13 (that’s the date the service started on). Cycle start date should be Feb 1 because you want to include the 2 periods in the invoice. Next run date should be Feb 1: you will bill Jan in arrears (after January has finished) and February in advance. Billing period = monthly (could really be a different length of time, depending on other orders). </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20</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are going to make things a little more complicated now.</a:t>
            </a:r>
            <a:r>
              <a:rPr lang="en-CA" baseline="0" dirty="0" smtClean="0"/>
              <a:t> This example is a little different from the typical billing process we usually see: Monthly </a:t>
            </a:r>
            <a:r>
              <a:rPr lang="en-CA" baseline="0" dirty="0" smtClean="0"/>
              <a:t>main subscription </a:t>
            </a:r>
            <a:r>
              <a:rPr lang="en-CA" baseline="0" dirty="0" smtClean="0"/>
              <a:t>on the first of the month. </a:t>
            </a:r>
          </a:p>
          <a:p>
            <a:endParaRPr lang="en-CA" baseline="0" dirty="0" smtClean="0"/>
          </a:p>
          <a:p>
            <a:r>
              <a:rPr lang="en-CA" b="1" u="sng" baseline="0" dirty="0" smtClean="0"/>
              <a:t>Scenario:</a:t>
            </a:r>
          </a:p>
          <a:p>
            <a:r>
              <a:rPr lang="en-CA" baseline="0" dirty="0" smtClean="0"/>
              <a:t>I work for a company called, </a:t>
            </a:r>
            <a:r>
              <a:rPr lang="en-CA" baseline="0" dirty="0" err="1" smtClean="0"/>
              <a:t>Telecall</a:t>
            </a:r>
            <a:r>
              <a:rPr lang="en-CA" baseline="0" dirty="0" smtClean="0"/>
              <a:t> Nation.</a:t>
            </a:r>
          </a:p>
          <a:p>
            <a:endParaRPr lang="en-CA" baseline="0" dirty="0" smtClean="0"/>
          </a:p>
          <a:p>
            <a:r>
              <a:rPr lang="en-CA" baseline="0" dirty="0" smtClean="0"/>
              <a:t>We are a company who uses mediation, and not all of our mediated data comes to us until the 6</a:t>
            </a:r>
            <a:r>
              <a:rPr lang="en-CA" baseline="30000" dirty="0" smtClean="0"/>
              <a:t>th</a:t>
            </a:r>
            <a:r>
              <a:rPr lang="en-CA" baseline="0" dirty="0" smtClean="0"/>
              <a:t> of the month. However, we still want our billing period to be from the 1</a:t>
            </a:r>
            <a:r>
              <a:rPr lang="en-CA" baseline="30000" dirty="0" smtClean="0"/>
              <a:t>st</a:t>
            </a:r>
            <a:r>
              <a:rPr lang="en-CA" baseline="0" dirty="0" smtClean="0"/>
              <a:t> of the month to the end of the month. How do we achieve this?</a:t>
            </a:r>
          </a:p>
          <a:p>
            <a:endParaRPr lang="en-CA" baseline="0" dirty="0" smtClean="0"/>
          </a:p>
          <a:p>
            <a:r>
              <a:rPr lang="en-CA" baseline="0" dirty="0" smtClean="0"/>
              <a:t>Answer: </a:t>
            </a:r>
          </a:p>
          <a:p>
            <a:r>
              <a:rPr lang="en-CA" baseline="0" dirty="0" smtClean="0"/>
              <a:t>3 week billing process (do not want to cross the 1</a:t>
            </a:r>
            <a:r>
              <a:rPr lang="en-CA" baseline="30000" dirty="0" smtClean="0"/>
              <a:t>st</a:t>
            </a:r>
            <a:r>
              <a:rPr lang="en-CA" baseline="0" dirty="0" smtClean="0"/>
              <a:t> of the next month otherwise you will generate purchase orders that have a next date to invoice of the 1</a:t>
            </a:r>
            <a:r>
              <a:rPr lang="en-CA" baseline="30000" dirty="0" smtClean="0"/>
              <a:t>st</a:t>
            </a:r>
            <a:r>
              <a:rPr lang="en-CA" baseline="0" dirty="0" smtClean="0"/>
              <a:t>). </a:t>
            </a:r>
          </a:p>
          <a:p>
            <a:r>
              <a:rPr lang="en-CA" baseline="0" dirty="0" smtClean="0"/>
              <a:t>You will need to change the next run date to the 6</a:t>
            </a:r>
            <a:r>
              <a:rPr lang="en-CA" baseline="30000" dirty="0" smtClean="0"/>
              <a:t>th</a:t>
            </a:r>
            <a:r>
              <a:rPr lang="en-CA" baseline="0" dirty="0" smtClean="0"/>
              <a:t> of the following month, every time it runs. The billing process will capture the mediated data because it occurred within January, even though it’s being received in February.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21</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23</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main reason</a:t>
            </a:r>
            <a:r>
              <a:rPr lang="en-CA" baseline="0" dirty="0" smtClean="0"/>
              <a:t> you should generate a review report is that once an official billing process has run, there is no way to easily set back the clock (so to speak) to regenerate incorrect information. Aside from that fact, if you are using automatic payment methods, once the official billing process runs, those payments are deducted from a customer’s credit card or bank. As you can imagine, once these payments are deducted, a customer will not be pleased if the amount is incorrect. There is no way for the system to correct this other than creating credit PO’s for all the customers who require one. This is very time consuming and is not an efficient use of your time. </a:t>
            </a:r>
          </a:p>
          <a:p>
            <a:endParaRPr lang="en-CA" baseline="0" dirty="0" smtClean="0"/>
          </a:p>
          <a:p>
            <a:r>
              <a:rPr lang="en-CA" baseline="0" dirty="0" smtClean="0"/>
              <a:t>It is due to the reasons listed above that you should highly recommend to all of jBilling’s clients that they use this functionality for the first few months of using the system. After they have ensured that their billing is running as expected, (after a few billing runs), then they can turn the functionality off (by deselecting the ‘Generate Review Report’ field). </a:t>
            </a:r>
          </a:p>
          <a:p>
            <a:endParaRPr lang="en-CA" baseline="0" dirty="0" smtClean="0"/>
          </a:p>
          <a:p>
            <a:r>
              <a:rPr lang="en-CA" baseline="0" dirty="0" smtClean="0"/>
              <a:t>By using the review report, you can easily correct mistakes before your customers see them (meaning, before the official billing process runs).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24</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1" u="sng" dirty="0" smtClean="0"/>
              <a:t>Point 1:</a:t>
            </a:r>
          </a:p>
          <a:p>
            <a:r>
              <a:rPr lang="en-CA" dirty="0" smtClean="0"/>
              <a:t>When</a:t>
            </a:r>
            <a:r>
              <a:rPr lang="en-CA" baseline="0" dirty="0" smtClean="0"/>
              <a:t> a review report is generated, the invoices that you will see is what the system will be sending out to your customers when the billing process officially runs. An important thing to remember is that you set the number of days before the billing process runs, that you want to generate the review report. If you set that field to a number of days that is too far from the actual billing run (20 for example), there is a good chance that you will not see some of the invoices you were expecting. The reason for this is that, in the remaining days before the billing process is set to run, purchase orders are still being created. In most situations, you want to have the review report generate as close to the next run date as possible (1 day for example). </a:t>
            </a:r>
          </a:p>
          <a:p>
            <a:endParaRPr lang="en-CA" baseline="0" dirty="0" smtClean="0"/>
          </a:p>
          <a:p>
            <a:r>
              <a:rPr lang="en-CA" baseline="0" dirty="0" smtClean="0"/>
              <a:t>Again, this functionality can also be used for a period of time, and then turned off, or visa versa. </a:t>
            </a:r>
          </a:p>
          <a:p>
            <a:endParaRPr lang="en-CA" baseline="0" dirty="0" smtClean="0"/>
          </a:p>
          <a:p>
            <a:r>
              <a:rPr lang="en-CA" b="1" u="sng" baseline="0" dirty="0" smtClean="0"/>
              <a:t>Point 2:</a:t>
            </a:r>
          </a:p>
          <a:p>
            <a:r>
              <a:rPr lang="en-CA" baseline="0" dirty="0" smtClean="0"/>
              <a:t>There are two ways to generate a review report: Automatically (which means that you let the system take care of triggering the generation of the review report), or Manually (which means you trigger the review report to generate). I am going to show you how to do this in the system right now. (CHANGE TO JBILLING – note: if there already is a review report you need to make sure that it is disapproved before moving forward with this example). </a:t>
            </a:r>
          </a:p>
          <a:p>
            <a:endParaRPr lang="en-CA" baseline="0" dirty="0" smtClean="0"/>
          </a:p>
          <a:p>
            <a:r>
              <a:rPr lang="en-CA" baseline="0" dirty="0" smtClean="0"/>
              <a:t>Click on Configuration &gt; Billing Process. From here, click on the ‘Run Billing’ button. Since we have selected the ‘Generate Review Report’ checkbox, the system will know to generate a review report. If it is not selected, the system will proceed with a regular billing – which is not what we want to do at this point. You will know that the billing run has been successful when you see 2 validation messages. One will be green, and will let you know that the billing process has been triggered to run. The other will show a warning message, and state that the billing process is currently running. This second validation is important because it lets you know that the system is actually processing the billing. If only the green validation message appears, you will know that nothing has happened. The billing hasn’t ‘run’. </a:t>
            </a:r>
          </a:p>
          <a:p>
            <a:endParaRPr lang="en-CA" baseline="0" dirty="0" smtClean="0"/>
          </a:p>
          <a:p>
            <a:r>
              <a:rPr lang="en-CA" baseline="0" dirty="0" smtClean="0"/>
              <a:t>Once you see these two validation messages, click on the Billing tab. Here you will see your review report listed. You will know that it is a review report because the text will be displayed in italics. An official billing run will have regular text. At this point, you have successfully manually generated a review report.</a:t>
            </a:r>
          </a:p>
          <a:p>
            <a:endParaRPr lang="en-CA" baseline="0" dirty="0" smtClean="0"/>
          </a:p>
          <a:p>
            <a:r>
              <a:rPr lang="en-CA" baseline="0" dirty="0" smtClean="0"/>
              <a:t>It is important to note that if the system were to automatically generate a report (based on the ‘days to review report’ field), the review report would appear in the list, the text in italics as well. </a:t>
            </a:r>
          </a:p>
          <a:p>
            <a:endParaRPr lang="en-CA" baseline="0" dirty="0" smtClean="0"/>
          </a:p>
          <a:p>
            <a:r>
              <a:rPr lang="en-CA" b="1" u="sng" baseline="0" dirty="0" smtClean="0"/>
              <a:t>Point 3:</a:t>
            </a:r>
            <a:endParaRPr lang="en-CA" baseline="0" dirty="0" smtClean="0"/>
          </a:p>
          <a:p>
            <a:r>
              <a:rPr lang="en-CA" baseline="0" dirty="0" smtClean="0"/>
              <a:t>There are three stages that the report needs to move through in order for your billing to run on time. The three stages are: Neutral, Approved and Disapproved. </a:t>
            </a:r>
          </a:p>
          <a:p>
            <a:endParaRPr lang="en-CA" baseline="0" dirty="0" smtClean="0"/>
          </a:p>
          <a:p>
            <a:r>
              <a:rPr lang="en-CA" baseline="0" dirty="0" smtClean="0"/>
              <a:t>Neutral: </a:t>
            </a:r>
          </a:p>
          <a:p>
            <a:r>
              <a:rPr lang="en-CA" baseline="0" dirty="0" smtClean="0"/>
              <a:t>This means that the review report has been generated, but nothing has been done with it yet. It is just sitting in the Billing list, waiting for you to complete your review. (Show the example: you have just completed a generation of a review report. This report is in the neutral stage because nothing has been done with it yet).</a:t>
            </a:r>
          </a:p>
          <a:p>
            <a:endParaRPr lang="en-CA" baseline="0" dirty="0" smtClean="0"/>
          </a:p>
          <a:p>
            <a:r>
              <a:rPr lang="en-CA" baseline="0" dirty="0" smtClean="0"/>
              <a:t>Disapprove:</a:t>
            </a:r>
          </a:p>
          <a:p>
            <a:r>
              <a:rPr lang="en-CA" baseline="0" dirty="0" smtClean="0"/>
              <a:t>This means that you have reviewed the invoices that have been generated, and have found error(s). To disapprove the report, click on the ‘Disapprove’ button. This gives you 24 hours to complete the changes before the system will automatically generate another review report (if you don’t complete the changes, the system will generate the same report, plus any additional PO’s that were created within that time). If you want the review report immediately, simply follow the steps for manually triggering the billing process (click on the ‘Run Billing’ button). </a:t>
            </a:r>
          </a:p>
          <a:p>
            <a:endParaRPr lang="en-CA" baseline="0" dirty="0" smtClean="0"/>
          </a:p>
          <a:p>
            <a:r>
              <a:rPr lang="en-CA" baseline="0" dirty="0" smtClean="0"/>
              <a:t>Once you have disapproved the report, the errors will need to be fixed in the purchase orders or on the customer information screen. Do not try to delete the invoice because they are the result of the PO and other information. The invoice also doesn’t actually exist yet – it is just a review. Again, once the changes are made, you can wait 24 hours, or manually re-generate the review report. </a:t>
            </a:r>
          </a:p>
          <a:p>
            <a:endParaRPr lang="en-CA" baseline="0" dirty="0" smtClean="0"/>
          </a:p>
          <a:p>
            <a:r>
              <a:rPr lang="en-CA" baseline="0" dirty="0" smtClean="0"/>
              <a:t>(JBILLING – show an example of disapproving the review report by clicking on the appropriate button. Show that the status of the report is now ‘Disapproved’ Make a change to a purchase order by adding a product with a quantity of 2. Then manually trigger the billing to run, and show that the review report now shows the updated information).</a:t>
            </a:r>
          </a:p>
          <a:p>
            <a:endParaRPr lang="en-CA" baseline="0" dirty="0" smtClean="0"/>
          </a:p>
          <a:p>
            <a:r>
              <a:rPr lang="en-CA" baseline="0" dirty="0" smtClean="0"/>
              <a:t>Approve:</a:t>
            </a:r>
          </a:p>
          <a:p>
            <a:r>
              <a:rPr lang="en-CA" baseline="0" dirty="0" smtClean="0"/>
              <a:t>This stage means that all the information generated by the review report is correct, and you want the official billing process to run. </a:t>
            </a:r>
          </a:p>
          <a:p>
            <a:endParaRPr lang="en-CA" baseline="0" dirty="0" smtClean="0"/>
          </a:p>
          <a:p>
            <a:r>
              <a:rPr lang="en-CA" baseline="0" dirty="0" smtClean="0"/>
              <a:t>Based on our example, we have checked to see that our changes were picked up by the review report. They were, and now everything is correct. Because everything is correct, you should click on the ‘Approve’ button. This lets the system know that the billing should run as scheduled (on the next run date). </a:t>
            </a:r>
          </a:p>
          <a:p>
            <a:endParaRPr lang="en-CA" baseline="0" dirty="0" smtClean="0"/>
          </a:p>
          <a:p>
            <a:r>
              <a:rPr lang="en-CA" baseline="0" dirty="0" smtClean="0"/>
              <a:t>Again, you have two options, you can wait for the next run date, and have the official billing run on that date, or you can go back into configuration and manually trigger the official billing process to run. </a:t>
            </a:r>
          </a:p>
          <a:p>
            <a:endParaRPr lang="en-CA" baseline="0" dirty="0" smtClean="0"/>
          </a:p>
          <a:p>
            <a:r>
              <a:rPr lang="en-CA" b="1" u="sng" baseline="0" dirty="0" smtClean="0"/>
              <a:t>Point 4:</a:t>
            </a:r>
          </a:p>
          <a:p>
            <a:r>
              <a:rPr lang="en-CA" b="0" u="none" baseline="0" dirty="0" smtClean="0"/>
              <a:t>It is important to note that if the review report is not approved by the next run date (the date that the billing process is set to automatically run on), it will not run. This means that if your billing is set to run on January 1, and the review report has not been approved, your customers will not receive their invoices, and automatic payments will not be made. </a:t>
            </a:r>
          </a:p>
          <a:p>
            <a:endParaRPr lang="en-CA" b="0" u="none" baseline="0" dirty="0" smtClean="0"/>
          </a:p>
          <a:p>
            <a:r>
              <a:rPr lang="en-CA" b="0" u="none" baseline="0" dirty="0" smtClean="0"/>
              <a:t>This could be helpful in situations where a client may need an alternate method for holding their billing, but still running it from a particular date. </a:t>
            </a:r>
          </a:p>
          <a:p>
            <a:endParaRPr lang="en-CA" b="0" u="none" baseline="0" dirty="0" smtClean="0"/>
          </a:p>
          <a:p>
            <a:r>
              <a:rPr lang="en-CA" b="0" u="none" baseline="0" dirty="0" smtClean="0"/>
              <a:t>Example: billing run should take place on March 1, but information (mediation for example) is not all collected until the 6</a:t>
            </a:r>
            <a:r>
              <a:rPr lang="en-CA" b="0" u="none" baseline="30000" dirty="0" smtClean="0"/>
              <a:t>th</a:t>
            </a:r>
            <a:r>
              <a:rPr lang="en-CA" b="0" u="none" baseline="0" dirty="0" smtClean="0"/>
              <a:t> of March. It is possible to hold the review report and approve it on March 6. The billing from March 1 would then run.</a:t>
            </a:r>
          </a:p>
        </p:txBody>
      </p:sp>
      <p:sp>
        <p:nvSpPr>
          <p:cNvPr id="4" name="Slide Number Placeholder 3"/>
          <p:cNvSpPr>
            <a:spLocks noGrp="1"/>
          </p:cNvSpPr>
          <p:nvPr>
            <p:ph type="sldNum" sz="quarter" idx="10"/>
          </p:nvPr>
        </p:nvSpPr>
        <p:spPr/>
        <p:txBody>
          <a:bodyPr/>
          <a:lstStyle/>
          <a:p>
            <a:fld id="{25F0201C-98FC-4965-B64A-3ED62EF89BBE}" type="slidenum">
              <a:rPr lang="en-CA" smtClean="0"/>
              <a:pPr/>
              <a:t>25</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u="sng" dirty="0" smtClean="0"/>
              <a:t>Point 1:</a:t>
            </a:r>
          </a:p>
          <a:p>
            <a:r>
              <a:rPr lang="en-CA" dirty="0" smtClean="0"/>
              <a:t>Without the </a:t>
            </a:r>
            <a:r>
              <a:rPr lang="en-CA" dirty="0" smtClean="0"/>
              <a:t>Main Subscription, </a:t>
            </a:r>
            <a:r>
              <a:rPr lang="en-CA" dirty="0" smtClean="0"/>
              <a:t>jBilling</a:t>
            </a:r>
            <a:r>
              <a:rPr lang="en-CA" baseline="0" dirty="0" smtClean="0"/>
              <a:t> would have no idea when, or how often it should trigger the billing </a:t>
            </a:r>
            <a:r>
              <a:rPr lang="en-CA" baseline="0" dirty="0" smtClean="0"/>
              <a:t>process for a particular customer. </a:t>
            </a:r>
            <a:endParaRPr lang="en-CA" baseline="0" dirty="0" smtClean="0"/>
          </a:p>
          <a:p>
            <a:endParaRPr lang="en-CA" baseline="0" dirty="0" smtClean="0"/>
          </a:p>
          <a:p>
            <a:r>
              <a:rPr lang="en-CA" b="1" u="sng" baseline="0" dirty="0" smtClean="0"/>
              <a:t>Point 2:</a:t>
            </a:r>
          </a:p>
          <a:p>
            <a:r>
              <a:rPr lang="en-CA" baseline="0" dirty="0" smtClean="0"/>
              <a:t>The </a:t>
            </a:r>
            <a:r>
              <a:rPr lang="en-CA" baseline="0" dirty="0" smtClean="0"/>
              <a:t>main subscription also </a:t>
            </a:r>
            <a:r>
              <a:rPr lang="en-CA" baseline="0" dirty="0" smtClean="0"/>
              <a:t>tells the system how far into the future it needs to look for active purchase orders. </a:t>
            </a:r>
          </a:p>
          <a:p>
            <a:endParaRPr lang="en-CA" baseline="0" dirty="0" smtClean="0"/>
          </a:p>
          <a:p>
            <a:r>
              <a:rPr lang="en-CA" baseline="0" dirty="0" smtClean="0"/>
              <a:t>The connection between the </a:t>
            </a:r>
            <a:r>
              <a:rPr lang="en-CA" baseline="0" dirty="0" smtClean="0"/>
              <a:t>Main subscription and </a:t>
            </a:r>
            <a:r>
              <a:rPr lang="en-CA" baseline="0" dirty="0" smtClean="0"/>
              <a:t>Purchase Orders will be further explained in Part 2 of this training session.</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5</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u="none" baseline="0" dirty="0" smtClean="0"/>
              <a:t>Group Scenario Review – Students should be able to identify which stages the report is in, as well as the steps they need to take to move the review report through the three stages.</a:t>
            </a:r>
          </a:p>
          <a:p>
            <a:endParaRPr lang="en-CA" b="0" u="none" baseline="0" dirty="0" smtClean="0"/>
          </a:p>
          <a:p>
            <a:r>
              <a:rPr lang="en-CA" b="0" u="none" baseline="0" dirty="0" smtClean="0"/>
              <a:t>Questions to ask Students (click on the screen for animation to reveal the buttons they need to click)</a:t>
            </a:r>
          </a:p>
          <a:p>
            <a:pPr marL="228600" indent="-228600">
              <a:buAutoNum type="arabicPeriod"/>
            </a:pPr>
            <a:r>
              <a:rPr lang="en-CA" b="0" u="none" baseline="0" dirty="0" smtClean="0"/>
              <a:t>What stages is this review report in? (answer: Neutral)</a:t>
            </a:r>
          </a:p>
          <a:p>
            <a:pPr marL="228600" indent="-228600">
              <a:buAutoNum type="arabicPeriod"/>
            </a:pPr>
            <a:r>
              <a:rPr lang="en-CA" b="0" u="none" baseline="0" dirty="0" smtClean="0"/>
              <a:t>What steps should be taken? (answer: You need to review the invoices to ensure all information is correct)</a:t>
            </a:r>
          </a:p>
          <a:p>
            <a:pPr marL="228600" indent="-228600">
              <a:buAutoNum type="arabicPeriod"/>
            </a:pPr>
            <a:r>
              <a:rPr lang="en-CA" b="0" u="none" baseline="0" dirty="0" smtClean="0"/>
              <a:t>What if there is an incorrect invoice? (answer: </a:t>
            </a:r>
            <a:r>
              <a:rPr lang="en-CA" b="1" u="sng" baseline="0" dirty="0" smtClean="0"/>
              <a:t>Click the disapprove button.</a:t>
            </a:r>
            <a:r>
              <a:rPr lang="en-CA" b="0" u="none" baseline="0" dirty="0" smtClean="0"/>
              <a:t> You need to find the purchase order and edit it, or create a purchase order, etc.)</a:t>
            </a:r>
          </a:p>
          <a:p>
            <a:pPr marL="228600" indent="-228600">
              <a:buAutoNum type="arabicPeriod"/>
            </a:pPr>
            <a:r>
              <a:rPr lang="en-CA" b="0" u="none" baseline="0" dirty="0" smtClean="0"/>
              <a:t>What are the two choices you have after you correct what needs correction? (answer: 1. manually generate the report. 2. Wait 24 hours)</a:t>
            </a:r>
          </a:p>
          <a:p>
            <a:pPr marL="228600" indent="-228600">
              <a:buAutoNum type="arabicPeriod"/>
            </a:pPr>
            <a:r>
              <a:rPr lang="en-CA" b="0" u="none" baseline="0" dirty="0" smtClean="0"/>
              <a:t>You have manually generated another review report. All the information is now correct. What do you do? (answer: click the approve button)</a:t>
            </a:r>
          </a:p>
          <a:p>
            <a:pPr marL="228600" indent="-228600">
              <a:buAutoNum type="arabicPeriod"/>
            </a:pPr>
            <a:r>
              <a:rPr lang="en-CA" b="0" u="none" baseline="0" dirty="0" smtClean="0"/>
              <a:t>What happens after you click the approve button? (answer: the billing process will run as scheduled.)</a:t>
            </a:r>
          </a:p>
          <a:p>
            <a:pPr marL="228600" indent="-228600">
              <a:buAutoNum type="arabicPeriod"/>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26</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section describes the different</a:t>
            </a:r>
            <a:r>
              <a:rPr lang="en-CA" baseline="0" dirty="0" smtClean="0"/>
              <a:t> aspects of the billing process configuration screen that may also affect the results of the billing process.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27</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None/>
            </a:pPr>
            <a:r>
              <a:rPr lang="en-CA" b="0" u="none" baseline="0" dirty="0" smtClean="0"/>
              <a:t>For example: My billing process ran, but the results didn’t turn out as expected. I’ve checked my purchase orders, they are correct. What could be causing the problem?</a:t>
            </a:r>
          </a:p>
          <a:p>
            <a:pPr marL="228600" indent="-228600">
              <a:buNone/>
            </a:pPr>
            <a:endParaRPr lang="en-CA" b="0" u="none" baseline="0" dirty="0" smtClean="0"/>
          </a:p>
          <a:p>
            <a:pPr marL="228600" indent="-228600">
              <a:buNone/>
            </a:pPr>
            <a:r>
              <a:rPr lang="en-CA" b="0" u="none" baseline="0" dirty="0" smtClean="0"/>
              <a:t>Next Run Date: Make sure whatever has been entered for this date has been reached. For example: if today is March 29, and the next run date is set to April 1, then that would explain why your billing hasn’t run!</a:t>
            </a:r>
          </a:p>
          <a:p>
            <a:pPr marL="228600" indent="-228600">
              <a:buNone/>
            </a:pPr>
            <a:endParaRPr lang="en-CA" b="0" u="none" baseline="0" dirty="0" smtClean="0"/>
          </a:p>
          <a:p>
            <a:pPr marL="228600" indent="-228600">
              <a:buNone/>
            </a:pPr>
            <a:r>
              <a:rPr lang="en-CA" b="0" u="none" baseline="0" dirty="0" smtClean="0"/>
              <a:t>Require Recurring Order:</a:t>
            </a:r>
          </a:p>
          <a:p>
            <a:pPr marL="228600" indent="-228600">
              <a:buNone/>
            </a:pPr>
            <a:r>
              <a:rPr lang="en-CA" b="0" u="none" baseline="0" dirty="0" smtClean="0"/>
              <a:t>Example: </a:t>
            </a:r>
          </a:p>
          <a:p>
            <a:pPr marL="228600" indent="-228600">
              <a:buNone/>
            </a:pPr>
            <a:endParaRPr lang="en-CA" b="0" u="none" baseline="0" dirty="0" smtClean="0"/>
          </a:p>
          <a:p>
            <a:pPr marL="228600" indent="-228600">
              <a:buNone/>
            </a:pPr>
            <a:r>
              <a:rPr lang="en-CA" b="0" u="none" baseline="0" dirty="0" smtClean="0"/>
              <a:t>Applying Overpayments to Invoice: This field is selected, but when the billing process runs, the </a:t>
            </a:r>
            <a:r>
              <a:rPr lang="en-CA" b="0" u="none" baseline="0" dirty="0" err="1" smtClean="0"/>
              <a:t>overypayments</a:t>
            </a:r>
            <a:r>
              <a:rPr lang="en-CA" b="0" u="none" baseline="0" dirty="0" smtClean="0"/>
              <a:t> are not being applied to the invoice. In this case, you need to ensure that the automatic payment processing field is also selected. Especially if you are using automatic payment processing!</a:t>
            </a:r>
          </a:p>
          <a:p>
            <a:pPr marL="228600" indent="-228600">
              <a:buNone/>
            </a:pPr>
            <a:endParaRPr lang="en-CA" b="0" u="none" baseline="0" dirty="0" smtClean="0"/>
          </a:p>
          <a:p>
            <a:pPr marL="228600" indent="-228600">
              <a:buNone/>
            </a:pPr>
            <a:r>
              <a:rPr lang="en-CA" b="0" u="none" baseline="0" dirty="0" smtClean="0"/>
              <a:t>For information on Max periods to invoice, please see the </a:t>
            </a:r>
            <a:r>
              <a:rPr lang="en-CA" b="0" u="none" baseline="0" smtClean="0"/>
              <a:t>next slide. </a:t>
            </a: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28</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CA" b="0" u="none" baseline="0" dirty="0" smtClean="0"/>
              <a:t>Max periods to invoice: If an order looks as though it’s supposed to generate, but does not, this field is usually the culprit. </a:t>
            </a:r>
          </a:p>
          <a:p>
            <a:pPr marL="228600" indent="-228600">
              <a:buNone/>
            </a:pPr>
            <a:r>
              <a:rPr lang="en-CA" b="0" u="none" baseline="0" dirty="0" smtClean="0"/>
              <a:t>Example:</a:t>
            </a:r>
          </a:p>
          <a:p>
            <a:pPr marL="228600" indent="-228600">
              <a:buNone/>
            </a:pPr>
            <a:r>
              <a:rPr lang="en-CA" b="0" u="none" baseline="0" dirty="0" smtClean="0"/>
              <a:t>Daily </a:t>
            </a:r>
            <a:r>
              <a:rPr lang="en-CA" b="0" u="none" baseline="0" dirty="0" smtClean="0"/>
              <a:t>main subscription</a:t>
            </a:r>
            <a:endParaRPr lang="en-CA" b="0" u="none" baseline="0" dirty="0" smtClean="0"/>
          </a:p>
          <a:p>
            <a:pPr marL="228600" indent="-228600">
              <a:buNone/>
            </a:pPr>
            <a:r>
              <a:rPr lang="en-CA" b="0" u="none" baseline="0" dirty="0" smtClean="0"/>
              <a:t>Next Run Date: February 9</a:t>
            </a:r>
          </a:p>
          <a:p>
            <a:pPr marL="228600" indent="-228600">
              <a:buNone/>
            </a:pPr>
            <a:r>
              <a:rPr lang="en-CA" b="0" u="none" baseline="0" dirty="0" smtClean="0"/>
              <a:t>Create a monthly, pre-paid purchase order with an active since date of January 1</a:t>
            </a:r>
          </a:p>
          <a:p>
            <a:pPr marL="228600" indent="-228600">
              <a:buNone/>
            </a:pPr>
            <a:r>
              <a:rPr lang="en-CA" b="0" u="none" baseline="0" dirty="0" smtClean="0"/>
              <a:t>Maximum periods to invoice = 1</a:t>
            </a:r>
          </a:p>
          <a:p>
            <a:pPr marL="228600" indent="-228600">
              <a:buNone/>
            </a:pPr>
            <a:endParaRPr lang="en-CA" b="0" u="none" baseline="0" dirty="0" smtClean="0"/>
          </a:p>
          <a:p>
            <a:pPr marL="228600" indent="-228600">
              <a:buNone/>
            </a:pPr>
            <a:r>
              <a:rPr lang="en-CA" b="0" u="none" baseline="0" dirty="0" smtClean="0"/>
              <a:t>Ask: Will this generate an invoice? YES – but the invoice will only have 1 period</a:t>
            </a:r>
          </a:p>
          <a:p>
            <a:pPr marL="228600" indent="-228600">
              <a:buNone/>
            </a:pPr>
            <a:r>
              <a:rPr lang="en-CA" b="0" u="none" baseline="0" dirty="0" smtClean="0"/>
              <a:t>Answer: The invoice will generate the purchase order on the invoice for January 1 – 31, even though the next run date is looking at February 9. The system will always want to catch the purchase order’s periods up with the next run date. Setting the Maximum periods to invoice field will prevent this from happening. In this example, it is preventing the system from generating more than one purchase order period on the invoice. </a:t>
            </a:r>
          </a:p>
          <a:p>
            <a:pPr marL="228600" indent="-228600">
              <a:buNone/>
            </a:pPr>
            <a:endParaRPr lang="en-CA" b="0" u="none" baseline="0" dirty="0" smtClean="0"/>
          </a:p>
          <a:p>
            <a:pPr marL="228600" indent="-228600">
              <a:buNone/>
            </a:pPr>
            <a:endParaRPr lang="en-CA" b="0" u="none" baseline="0" dirty="0" smtClean="0"/>
          </a:p>
          <a:p>
            <a:pPr marL="228600" indent="-228600">
              <a:buNone/>
            </a:pPr>
            <a:endParaRPr lang="en-CA" b="0" u="none" baseline="0" dirty="0" smtClean="0"/>
          </a:p>
          <a:p>
            <a:pPr marL="228600" indent="-228600">
              <a:buNone/>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29</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CA" b="0" i="0" u="none" dirty="0" smtClean="0"/>
              <a:t>Before</a:t>
            </a:r>
            <a:r>
              <a:rPr lang="en-CA" b="0" i="0" u="none" baseline="0" dirty="0" smtClean="0"/>
              <a:t> we begin discussing how the </a:t>
            </a:r>
            <a:r>
              <a:rPr lang="en-CA" b="0" i="0" u="none" baseline="0" dirty="0" smtClean="0"/>
              <a:t>main subscription </a:t>
            </a:r>
            <a:r>
              <a:rPr lang="en-CA" b="0" i="0" u="none" baseline="0" dirty="0" smtClean="0"/>
              <a:t>works, it is important to understand that there are two types of periods in jBilling. One of them is being covered in this section of the training. The other is the purchase order period. </a:t>
            </a:r>
          </a:p>
          <a:p>
            <a:endParaRPr lang="en-CA" b="0" i="0" u="none" baseline="0" dirty="0" smtClean="0"/>
          </a:p>
          <a:p>
            <a:r>
              <a:rPr lang="en-CA" b="0" i="0" u="none" baseline="0" dirty="0" smtClean="0"/>
              <a:t>The difference between the two is that the purchase order period determines when a purchase order will be generated into an invoice. You can have different purchase orders with different periods (monthly, and daily, and weekly, etc). The </a:t>
            </a:r>
            <a:r>
              <a:rPr lang="en-CA" b="0" i="0" u="none" baseline="0" dirty="0" smtClean="0"/>
              <a:t>main subscription </a:t>
            </a:r>
            <a:r>
              <a:rPr lang="en-CA" b="0" i="0" u="none" baseline="0" dirty="0" smtClean="0"/>
              <a:t>determines how often the billing process runs, and if a purchase order falls on a date that the </a:t>
            </a:r>
            <a:r>
              <a:rPr lang="en-CA" b="0" i="0" u="none" baseline="0" dirty="0" smtClean="0"/>
              <a:t>main subscription </a:t>
            </a:r>
            <a:r>
              <a:rPr lang="en-CA" b="0" i="0" u="none" baseline="0" dirty="0" smtClean="0"/>
              <a:t>‘sees’ then an invoice will be generated. You can only have ONE </a:t>
            </a:r>
            <a:r>
              <a:rPr lang="en-CA" b="0" i="0" u="none" baseline="0" dirty="0" smtClean="0"/>
              <a:t>main subscription </a:t>
            </a:r>
            <a:r>
              <a:rPr lang="en-CA" b="0" i="0" u="none" baseline="0" dirty="0" smtClean="0"/>
              <a:t>(Monthly, OR, Weekly, OR Daily, OR, etc). We will look at the connection between these two periods in the next section. At this point, you should just know that there are two types of periods that we will be discussing.</a:t>
            </a:r>
            <a:endParaRPr lang="en-CA" b="0" i="0" u="none" dirty="0" smtClean="0"/>
          </a:p>
          <a:p>
            <a:endParaRPr lang="en-CA" b="1" i="0" u="sng" dirty="0" smtClean="0"/>
          </a:p>
          <a:p>
            <a:r>
              <a:rPr lang="en-CA" b="1" i="0" u="sng" dirty="0" smtClean="0"/>
              <a:t>Point 1:</a:t>
            </a:r>
          </a:p>
          <a:p>
            <a:r>
              <a:rPr lang="en-CA" b="0" i="0" u="none" dirty="0" smtClean="0"/>
              <a:t>Show students where to find this in the system. </a:t>
            </a:r>
            <a:endParaRPr lang="en-CA" b="0" i="0" u="none" dirty="0" smtClean="0"/>
          </a:p>
          <a:p>
            <a:r>
              <a:rPr lang="en-CA" b="0" i="0" u="none" baseline="0" dirty="0" smtClean="0"/>
              <a:t>You </a:t>
            </a:r>
            <a:r>
              <a:rPr lang="en-CA" b="0" i="0" u="none" baseline="0" dirty="0" smtClean="0"/>
              <a:t>can set the </a:t>
            </a:r>
            <a:r>
              <a:rPr lang="en-CA" b="0" i="0" u="none" baseline="0" dirty="0" smtClean="0"/>
              <a:t>Main Subscription to </a:t>
            </a:r>
            <a:r>
              <a:rPr lang="en-CA" b="0" i="0" u="none" baseline="0" dirty="0" smtClean="0"/>
              <a:t>any length of time combination: weekly, annually, daily, which you can select from the dropdown menu. You can also enter in the value. </a:t>
            </a:r>
          </a:p>
          <a:p>
            <a:endParaRPr lang="en-CA" b="0" i="0" u="sng" baseline="0" dirty="0" smtClean="0"/>
          </a:p>
          <a:p>
            <a:r>
              <a:rPr lang="en-CA" b="0" i="0" u="sng" baseline="0" dirty="0" smtClean="0"/>
              <a:t>For </a:t>
            </a:r>
            <a:r>
              <a:rPr lang="en-CA" b="0" i="0" u="sng" baseline="0" dirty="0" smtClean="0"/>
              <a:t>example:</a:t>
            </a:r>
          </a:p>
          <a:p>
            <a:r>
              <a:rPr lang="en-CA" b="0" i="0" u="none" baseline="0" dirty="0" smtClean="0"/>
              <a:t>‘2’ and ‘Week’ would mean that the </a:t>
            </a:r>
            <a:r>
              <a:rPr lang="en-CA" b="0" i="0" u="none" baseline="0" dirty="0" smtClean="0"/>
              <a:t>Main Subscription is </a:t>
            </a:r>
            <a:r>
              <a:rPr lang="en-CA" b="0" i="0" u="none" baseline="0" dirty="0" smtClean="0"/>
              <a:t>2 weeks. OR ‘1’ and ‘Month’ would mean that the </a:t>
            </a:r>
            <a:r>
              <a:rPr lang="en-CA" b="0" i="0" u="none" baseline="0" dirty="0" smtClean="0"/>
              <a:t>Main Subscription is </a:t>
            </a:r>
            <a:r>
              <a:rPr lang="en-CA" b="0" i="0" u="none" baseline="0" dirty="0" smtClean="0"/>
              <a:t>1 month.</a:t>
            </a:r>
          </a:p>
          <a:p>
            <a:r>
              <a:rPr lang="en-CA" b="0" i="0" u="none" baseline="0" dirty="0" smtClean="0"/>
              <a:t>This is the length of time into the future that the system is going to look for active purchase orders. Again, this will be explained further in the next section.</a:t>
            </a:r>
          </a:p>
          <a:p>
            <a:endParaRPr lang="en-CA" b="0" i="0" u="none" baseline="0" dirty="0" smtClean="0"/>
          </a:p>
          <a:p>
            <a:r>
              <a:rPr lang="en-CA" b="1" i="0" u="sng" baseline="0" dirty="0" smtClean="0"/>
              <a:t>Point 2:</a:t>
            </a:r>
            <a:endParaRPr lang="en-CA" b="0" i="0" u="none" baseline="0" dirty="0" smtClean="0"/>
          </a:p>
          <a:p>
            <a:r>
              <a:rPr lang="en-CA" b="0" i="0" u="none" dirty="0" smtClean="0"/>
              <a:t>It</a:t>
            </a:r>
            <a:r>
              <a:rPr lang="en-CA" b="0" i="0" u="none" baseline="0" dirty="0" smtClean="0"/>
              <a:t> is important to know that the </a:t>
            </a:r>
            <a:r>
              <a:rPr lang="en-CA" b="0" i="0" u="none" baseline="0" dirty="0" smtClean="0"/>
              <a:t>Main Subscription has </a:t>
            </a:r>
            <a:r>
              <a:rPr lang="en-CA" b="0" i="0" u="none" baseline="0" dirty="0" smtClean="0"/>
              <a:t>nothing to do with when a purchase order appears on an invoice. It has everything to do with how often invoices are generated. </a:t>
            </a:r>
          </a:p>
          <a:p>
            <a:endParaRPr lang="en-CA" b="0" i="0" u="none" baseline="0" dirty="0" smtClean="0"/>
          </a:p>
          <a:p>
            <a:r>
              <a:rPr lang="en-CA" b="0" i="0" u="none" baseline="0" dirty="0" smtClean="0"/>
              <a:t>Typically, when determining the </a:t>
            </a:r>
            <a:r>
              <a:rPr lang="en-CA" b="0" i="0" u="none" baseline="0" dirty="0" smtClean="0"/>
              <a:t>Main Subscription, </a:t>
            </a:r>
            <a:r>
              <a:rPr lang="en-CA" b="0" i="0" u="none" baseline="0" dirty="0" smtClean="0"/>
              <a:t>you will want to set it to the shortest purchase order period. The reason for this is that in most cases, you don’t want to prevent future recurring charges on the invoice. (For an example, show the next slide).</a:t>
            </a:r>
          </a:p>
          <a:p>
            <a:endParaRPr lang="en-CA" b="0" i="0" u="none" baseline="0" dirty="0" smtClean="0"/>
          </a:p>
          <a:p>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CA" b="0" i="0" u="none" dirty="0" smtClean="0"/>
              <a:t>These are screen shots of where you can find the main subscription in jBilling.</a:t>
            </a:r>
            <a:r>
              <a:rPr lang="en-CA" b="0" i="0" u="none" baseline="0" dirty="0" smtClean="0"/>
              <a:t> Show example in the system.</a:t>
            </a:r>
            <a:endParaRPr lang="en-CA" b="0" i="0" u="none" baseline="0" dirty="0" smtClean="0"/>
          </a:p>
          <a:p>
            <a:endParaRPr lang="en-CA" b="0" i="0" u="none" baseline="0" dirty="0" smtClean="0"/>
          </a:p>
          <a:p>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i="0" u="sng" baseline="0" dirty="0" smtClean="0"/>
              <a:t>For Example:</a:t>
            </a:r>
          </a:p>
          <a:p>
            <a:r>
              <a:rPr lang="en-CA" b="0" i="0" u="none" baseline="0" dirty="0" smtClean="0"/>
              <a:t>You have a weekly purchase order, and a monthly billing process. When the billing process runs, it looks ahead from the 1</a:t>
            </a:r>
            <a:r>
              <a:rPr lang="en-CA" b="0" i="0" u="none" baseline="30000" dirty="0" smtClean="0"/>
              <a:t>st</a:t>
            </a:r>
            <a:r>
              <a:rPr lang="en-CA" b="0" i="0" u="none" baseline="0" dirty="0" smtClean="0"/>
              <a:t> to the last of the month. Therefore, you would end up with 5 periods for the weekly purchase order on one invoice when you only want one period. </a:t>
            </a:r>
          </a:p>
          <a:p>
            <a:endParaRPr lang="en-CA" b="0" i="0" u="none" baseline="0" dirty="0" smtClean="0"/>
          </a:p>
          <a:p>
            <a:r>
              <a:rPr lang="en-CA" b="0" i="0" u="none" baseline="0" dirty="0" smtClean="0"/>
              <a:t>(Click on the slide so that the example appears. The </a:t>
            </a:r>
            <a:r>
              <a:rPr lang="en-CA" b="0" i="0" u="none" baseline="0" dirty="0" smtClean="0"/>
              <a:t>main subscription </a:t>
            </a:r>
            <a:r>
              <a:rPr lang="en-CA" b="0" i="0" u="none" baseline="0" dirty="0" smtClean="0"/>
              <a:t>is Jan 1 – 31. Because the </a:t>
            </a:r>
            <a:r>
              <a:rPr lang="en-CA" b="0" i="0" u="none" baseline="0" dirty="0" smtClean="0"/>
              <a:t>main subscription is </a:t>
            </a:r>
            <a:r>
              <a:rPr lang="en-CA" b="0" i="0" u="none" baseline="0" dirty="0" smtClean="0"/>
              <a:t>looking ahead for active purchase orders, it sees the weekly purchase order. Because it is a weekly purchase order, it recurs on Jan 1, Jan 7, Jan 15, Jan 22 and Jan 29. Instead of getting 1 period on the single invoice that is generated, you would see all 5, and the total for all 5.)</a:t>
            </a:r>
            <a:endParaRPr lang="en-CA" b="0" i="0" u="none"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u="none" baseline="0" dirty="0" smtClean="0"/>
              <a:t>Without the purchase order period, the system has no way to identify how often you want to charge the customer for the products. The purchase order period can be any length of time (you can configure this in Configuration &gt; Order Period)</a:t>
            </a:r>
          </a:p>
          <a:p>
            <a:endParaRPr lang="en-CA" b="0" u="none" baseline="0" dirty="0" smtClean="0"/>
          </a:p>
          <a:p>
            <a:r>
              <a:rPr lang="en-CA" b="0" u="none" baseline="0" dirty="0" smtClean="0"/>
              <a:t> </a:t>
            </a:r>
          </a:p>
          <a:p>
            <a:endParaRPr lang="en-CA" b="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u="none" baseline="0" dirty="0" smtClean="0"/>
              <a:t>By setting the Purchase Order period, you are telling the system what the length of time the charges (products added to the purchase order) should be billed for. You can have as many purchase order periods as required. For example: Monthly, Daily, Weekly, bi-weekly, Annually, 5 years. Basically if you can think up the period of time, you can create it. (Again in Configuration &gt; Order Periods)</a:t>
            </a:r>
            <a:endParaRPr lang="en-CA" dirty="0" smtClean="0"/>
          </a:p>
          <a:p>
            <a:endParaRPr lang="en-CA" dirty="0" smtClean="0"/>
          </a:p>
          <a:p>
            <a:r>
              <a:rPr lang="en-CA" dirty="0" smtClean="0"/>
              <a:t>(CLICK TO VIEW THE FOLLOWING EXAMPLES:)</a:t>
            </a:r>
          </a:p>
          <a:p>
            <a:r>
              <a:rPr lang="en-CA" b="1" dirty="0" smtClean="0"/>
              <a:t>Monthly</a:t>
            </a:r>
            <a:r>
              <a:rPr lang="en-CA" b="1" baseline="0" dirty="0" smtClean="0"/>
              <a:t> Example:</a:t>
            </a:r>
          </a:p>
          <a:p>
            <a:r>
              <a:rPr lang="en-CA" baseline="0" dirty="0" smtClean="0"/>
              <a:t>The period is captured for the entire month – January 1 -31. This is the period that will appear on your invoice. The customer will be charged for $500 for the period of January 1-31. This means on February 1, the purchase order starts a new period. February 1 – 29. Again, on the invoice, there would be a charge for these products for the period of February 1 – 29, for $500.</a:t>
            </a:r>
          </a:p>
          <a:p>
            <a:endParaRPr lang="en-CA" baseline="0" dirty="0" smtClean="0"/>
          </a:p>
          <a:p>
            <a:r>
              <a:rPr lang="en-CA" b="1" baseline="0" dirty="0" smtClean="0"/>
              <a:t>Weekly Example:</a:t>
            </a:r>
          </a:p>
          <a:p>
            <a:r>
              <a:rPr lang="en-CA" baseline="0" dirty="0" smtClean="0"/>
              <a:t>The period is only captured for a week. The product cost is the same. The first period is January 1 – 7. On the invoice, the system is going to generate a line for the period of January 1 – 7, for $500. This means that on the 8, the same thing will occur. It will appear on an invoice for the period of 8 – 14, for $500. (and so on). </a:t>
            </a:r>
          </a:p>
          <a:p>
            <a:endParaRPr lang="en-CA" baseline="0" dirty="0" smtClean="0"/>
          </a:p>
          <a:p>
            <a:r>
              <a:rPr lang="en-CA" baseline="0" dirty="0" smtClean="0"/>
              <a:t>You can see that although the products have the same total, they are charged at different intervals. This is due to setting the purchase order period. </a:t>
            </a:r>
            <a:endParaRPr lang="en-CA" dirty="0" smtClean="0"/>
          </a:p>
          <a:p>
            <a:r>
              <a:rPr lang="en-CA" dirty="0" smtClean="0"/>
              <a:t>The purchase</a:t>
            </a:r>
            <a:r>
              <a:rPr lang="en-CA" baseline="0" dirty="0" smtClean="0"/>
              <a:t> order period works along side the billing process. As briefly shown in the ‘how does it work?’ section of the </a:t>
            </a:r>
            <a:r>
              <a:rPr lang="en-CA" baseline="0" dirty="0" smtClean="0"/>
              <a:t>main subscription, </a:t>
            </a:r>
            <a:r>
              <a:rPr lang="en-CA" baseline="0" dirty="0" smtClean="0"/>
              <a:t>if the </a:t>
            </a:r>
            <a:r>
              <a:rPr lang="en-CA" baseline="0" dirty="0" smtClean="0"/>
              <a:t>main subscription </a:t>
            </a:r>
            <a:r>
              <a:rPr lang="en-CA" baseline="0" dirty="0" smtClean="0"/>
              <a:t>‘Sees’ a purchase order because the purchase order PERIOD falls within the </a:t>
            </a:r>
            <a:r>
              <a:rPr lang="en-CA" baseline="0" dirty="0" smtClean="0"/>
              <a:t>main subscription, </a:t>
            </a:r>
            <a:r>
              <a:rPr lang="en-CA" baseline="0" dirty="0" smtClean="0"/>
              <a:t>then the system will generate an invoice for it.</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13</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u="none" baseline="0" dirty="0" smtClean="0"/>
              <a:t>By setting the Purchase Order period, you are telling the system what the length of time the charges (products added to the purchase order) should be billed for. You can have as many purchase order periods as required. For example: Monthly, Daily, Weekly, bi-weekly, Annually, 5 years. Basically if you can think up the period of time, you can create it. (Again in Configuration &gt; Order Periods)</a:t>
            </a:r>
            <a:endParaRPr lang="en-CA" dirty="0" smtClean="0"/>
          </a:p>
          <a:p>
            <a:endParaRPr lang="en-CA" dirty="0" smtClean="0"/>
          </a:p>
          <a:p>
            <a:endParaRPr lang="en-CA" dirty="0" smtClean="0"/>
          </a:p>
          <a:p>
            <a:r>
              <a:rPr lang="en-CA" dirty="0" smtClean="0"/>
              <a:t>The purchase</a:t>
            </a:r>
            <a:r>
              <a:rPr lang="en-CA" baseline="0" dirty="0" smtClean="0"/>
              <a:t> order period works along side the billing process. As briefly shown in the ‘how does it work?’ section of the </a:t>
            </a:r>
            <a:r>
              <a:rPr lang="en-CA" baseline="0" dirty="0" smtClean="0"/>
              <a:t>main subscription, </a:t>
            </a:r>
            <a:r>
              <a:rPr lang="en-CA" baseline="0" dirty="0" smtClean="0"/>
              <a:t>if the </a:t>
            </a:r>
            <a:r>
              <a:rPr lang="en-CA" baseline="0" dirty="0" smtClean="0"/>
              <a:t>main subscription </a:t>
            </a:r>
            <a:r>
              <a:rPr lang="en-CA" baseline="0" dirty="0" smtClean="0"/>
              <a:t>‘Sees’ a purchase order because the purchase order PERIOD falls within the </a:t>
            </a:r>
            <a:r>
              <a:rPr lang="en-CA" baseline="0" dirty="0" smtClean="0"/>
              <a:t>main subscription, </a:t>
            </a:r>
            <a:r>
              <a:rPr lang="en-CA" baseline="0" dirty="0" smtClean="0"/>
              <a:t>then the system will generate an invoice for it.</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14</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lgn="l">
              <a:defRPr sz="4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a:buNone/>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572085"/>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572086"/>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23567" cy="1162050"/>
          </a:xfrm>
        </p:spPr>
        <p:txBody>
          <a:bodyPr anchor="b"/>
          <a:lstStyle>
            <a:lvl1pPr algn="ctr">
              <a:defRPr sz="4800" b="1"/>
            </a:lvl1pPr>
          </a:lstStyle>
          <a:p>
            <a:r>
              <a:rPr lang="en-US" smtClean="0"/>
              <a:t>Click to edit Master title style</a:t>
            </a:r>
            <a:endParaRPr lang="en-US"/>
          </a:p>
        </p:txBody>
      </p:sp>
      <p:sp>
        <p:nvSpPr>
          <p:cNvPr id="3" name="Content Placeholder 2"/>
          <p:cNvSpPr>
            <a:spLocks noGrp="1"/>
          </p:cNvSpPr>
          <p:nvPr>
            <p:ph idx="1"/>
          </p:nvPr>
        </p:nvSpPr>
        <p:spPr>
          <a:xfrm>
            <a:off x="3575050" y="2701228"/>
            <a:ext cx="5111750" cy="3831225"/>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32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66279"/>
            <a:ext cx="3008313" cy="3572940"/>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buNone/>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8" name="Picture 4" descr="jBilling-academy-logo-trans.png"/>
          <p:cNvPicPr>
            <a:picLocks noChangeAspect="1"/>
          </p:cNvPicPr>
          <p:nvPr/>
        </p:nvPicPr>
        <p:blipFill>
          <a:blip r:embed="rId9"/>
          <a:srcRect/>
          <a:stretch>
            <a:fillRect/>
          </a:stretch>
        </p:blipFill>
        <p:spPr bwMode="auto">
          <a:xfrm>
            <a:off x="123825" y="5737225"/>
            <a:ext cx="2493963" cy="1030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xStyles>
    <p:titleStyle>
      <a:lvl1pPr algn="ctr" defTabSz="457200"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79307" y="2222344"/>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The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Periods, Orders and Process Review</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2</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3548516"/>
          </a:xfrm>
        </p:spPr>
        <p:txBody>
          <a:bodyPr>
            <a:normAutofit fontScale="92500" lnSpcReduction="20000"/>
          </a:bodyPr>
          <a:lstStyle/>
          <a:p>
            <a:pPr algn="l">
              <a:defRPr/>
            </a:pPr>
            <a:r>
              <a:rPr lang="en-US" dirty="0" smtClean="0">
                <a:ea typeface="ＭＳ Ｐゴシック" charset="0"/>
              </a:rPr>
              <a:t>Purchase orders are required in order for the billing process to know which products to generate invoices for.</a:t>
            </a:r>
          </a:p>
          <a:p>
            <a:pPr algn="l">
              <a:defRPr/>
            </a:pPr>
            <a:endParaRPr lang="en-US" dirty="0" smtClean="0">
              <a:ea typeface="ＭＳ Ｐゴシック" charset="0"/>
            </a:endParaRPr>
          </a:p>
          <a:p>
            <a:pPr algn="l">
              <a:defRPr/>
            </a:pPr>
            <a:r>
              <a:rPr lang="en-US" dirty="0" smtClean="0">
                <a:ea typeface="ＭＳ Ｐゴシック" charset="0"/>
              </a:rPr>
              <a:t>The purchase order period Determines how often the products on the purchase order will be generated into an invoice.</a:t>
            </a:r>
          </a:p>
          <a:p>
            <a:pPr algn="l">
              <a:defRPr/>
            </a:pPr>
            <a:endParaRPr lang="en-US" dirty="0" smtClean="0">
              <a:ea typeface="ＭＳ Ｐゴシック" charset="0"/>
            </a:endParaRPr>
          </a:p>
          <a:p>
            <a:pPr algn="l">
              <a:defRPr/>
            </a:pPr>
            <a:r>
              <a:rPr lang="en-US" dirty="0" smtClean="0">
                <a:ea typeface="ＭＳ Ｐゴシック" charset="0"/>
              </a:rPr>
              <a:t>if the </a:t>
            </a:r>
            <a:r>
              <a:rPr lang="en-US" dirty="0" smtClean="0">
                <a:ea typeface="ＭＳ Ｐゴシック" charset="0"/>
              </a:rPr>
              <a:t>main subscription ‘sees</a:t>
            </a:r>
            <a:r>
              <a:rPr lang="en-US" dirty="0" smtClean="0">
                <a:ea typeface="ＭＳ Ｐゴシック" charset="0"/>
              </a:rPr>
              <a:t>’ a purchase order, it will be generated into an invoice. </a:t>
            </a:r>
          </a:p>
          <a:p>
            <a:pPr algn="l">
              <a:defRPr/>
            </a:pPr>
            <a:endParaRPr lang="en-US" dirty="0" smtClean="0">
              <a:ea typeface="ＭＳ Ｐゴシック" charset="0"/>
            </a:endParaRPr>
          </a:p>
          <a:p>
            <a:pPr algn="l">
              <a:defRPr/>
            </a:pPr>
            <a:r>
              <a:rPr lang="en-US" dirty="0" smtClean="0">
                <a:ea typeface="ＭＳ Ｐゴシック" charset="0"/>
              </a:rPr>
              <a:t>Remember: The </a:t>
            </a:r>
            <a:r>
              <a:rPr lang="en-US" dirty="0" smtClean="0">
                <a:ea typeface="ＭＳ Ｐゴシック" charset="0"/>
              </a:rPr>
              <a:t>main subscription does </a:t>
            </a:r>
            <a:r>
              <a:rPr lang="en-US" dirty="0" smtClean="0">
                <a:ea typeface="ＭＳ Ｐゴシック" charset="0"/>
              </a:rPr>
              <a:t>not determine how often the purchase order is generated into an invoice. It is the purchase order period that determines this!</a:t>
            </a:r>
          </a:p>
          <a:p>
            <a:pPr algn="l">
              <a:defRPr/>
            </a:pPr>
            <a:endParaRPr lang="en-US" dirty="0" smtClean="0">
              <a:ea typeface="ＭＳ Ｐゴシック" charset="0"/>
            </a:endParaRPr>
          </a:p>
          <a:p>
            <a:pPr algn="l">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32314"/>
            <a:ext cx="7772400" cy="2155372"/>
          </a:xfrm>
        </p:spPr>
        <p:txBody>
          <a:bodyPr>
            <a:noAutofit/>
          </a:bodyPr>
          <a:lstStyle/>
          <a:p>
            <a:pPr algn="l">
              <a:defRPr/>
            </a:pPr>
            <a:endParaRPr lang="en-US" sz="3200" dirty="0" smtClean="0">
              <a:ea typeface="ＭＳ Ｐゴシック" charset="0"/>
            </a:endParaRPr>
          </a:p>
          <a:p>
            <a:pPr algn="l">
              <a:defRPr/>
            </a:pPr>
            <a:r>
              <a:rPr lang="en-US" sz="3200" dirty="0" smtClean="0">
                <a:ea typeface="ＭＳ Ｐゴシック" charset="0"/>
              </a:rPr>
              <a:t>Purchase order period:</a:t>
            </a:r>
          </a:p>
          <a:p>
            <a:pPr algn="l">
              <a:defRPr/>
            </a:pPr>
            <a:endParaRPr lang="en-US" sz="1800" dirty="0" smtClean="0">
              <a:ea typeface="ＭＳ Ｐゴシック" charset="0"/>
            </a:endParaRPr>
          </a:p>
          <a:p>
            <a:pPr algn="l">
              <a:defRPr/>
            </a:pPr>
            <a:r>
              <a:rPr lang="en-US" sz="3200" dirty="0" smtClean="0">
                <a:ea typeface="ＭＳ Ｐゴシック" charset="0"/>
              </a:rPr>
              <a:t>lets the system know how often the order should be charged in an invoice</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224" y="3399110"/>
            <a:ext cx="7772400" cy="1668110"/>
          </a:xfrm>
        </p:spPr>
        <p:txBody>
          <a:bodyPr>
            <a:noAutofit/>
          </a:bodyPr>
          <a:lstStyle/>
          <a:p>
            <a:pPr algn="l">
              <a:buFont typeface="Arial" pitchFamily="34" charset="0"/>
              <a:buChar char="•"/>
              <a:defRPr/>
            </a:pPr>
            <a:r>
              <a:rPr lang="en-US" sz="3600" dirty="0" smtClean="0">
                <a:ea typeface="ＭＳ Ｐゴシック" charset="0"/>
              </a:rPr>
              <a:t> By setting the purchase order period you let the system know how often the customer will be charged for those products</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grpSp>
        <p:nvGrpSpPr>
          <p:cNvPr id="52" name="Group 51"/>
          <p:cNvGrpSpPr/>
          <p:nvPr/>
        </p:nvGrpSpPr>
        <p:grpSpPr>
          <a:xfrm>
            <a:off x="207033" y="4364228"/>
            <a:ext cx="8762121" cy="1535829"/>
            <a:chOff x="207033" y="4364228"/>
            <a:chExt cx="8762121" cy="1535829"/>
          </a:xfrm>
        </p:grpSpPr>
        <p:grpSp>
          <p:nvGrpSpPr>
            <p:cNvPr id="50" name="Group 49"/>
            <p:cNvGrpSpPr/>
            <p:nvPr/>
          </p:nvGrpSpPr>
          <p:grpSpPr>
            <a:xfrm>
              <a:off x="321569" y="4370062"/>
              <a:ext cx="8587950" cy="1394315"/>
              <a:chOff x="381204" y="4364228"/>
              <a:chExt cx="8587950" cy="1394315"/>
            </a:xfrm>
          </p:grpSpPr>
          <p:cxnSp>
            <p:nvCxnSpPr>
              <p:cNvPr id="44" name="Straight Arrow Connector 43"/>
              <p:cNvCxnSpPr/>
              <p:nvPr/>
            </p:nvCxnSpPr>
            <p:spPr>
              <a:xfrm>
                <a:off x="6780581" y="4636647"/>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381204" y="4364228"/>
                <a:ext cx="8587950" cy="1394315"/>
                <a:chOff x="207033" y="4796526"/>
                <a:chExt cx="8587950" cy="1394315"/>
              </a:xfrm>
            </p:grpSpPr>
            <p:grpSp>
              <p:nvGrpSpPr>
                <p:cNvPr id="22" name="Group 21"/>
                <p:cNvGrpSpPr/>
                <p:nvPr/>
              </p:nvGrpSpPr>
              <p:grpSpPr>
                <a:xfrm>
                  <a:off x="5803305" y="5431971"/>
                  <a:ext cx="2231572" cy="326572"/>
                  <a:chOff x="1297591" y="5290457"/>
                  <a:chExt cx="2231572" cy="326572"/>
                </a:xfrm>
              </p:grpSpPr>
              <p:grpSp>
                <p:nvGrpSpPr>
                  <p:cNvPr id="17" name="Group 16"/>
                  <p:cNvGrpSpPr/>
                  <p:nvPr/>
                </p:nvGrpSpPr>
                <p:grpSpPr>
                  <a:xfrm>
                    <a:off x="1297591" y="5290457"/>
                    <a:ext cx="2067069" cy="326572"/>
                    <a:chOff x="858753" y="4245428"/>
                    <a:chExt cx="2067069" cy="326572"/>
                  </a:xfrm>
                </p:grpSpPr>
                <p:cxnSp>
                  <p:nvCxnSpPr>
                    <p:cNvPr id="18" name="Straight Connector 17"/>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0" name="Oval 19"/>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3" name="TextBox 22"/>
                <p:cNvSpPr txBox="1"/>
                <p:nvPr/>
              </p:nvSpPr>
              <p:spPr>
                <a:xfrm>
                  <a:off x="207033" y="5068945"/>
                  <a:ext cx="879307" cy="830997"/>
                </a:xfrm>
                <a:prstGeom prst="rect">
                  <a:avLst/>
                </a:prstGeom>
                <a:noFill/>
                <a:ln>
                  <a:solidFill>
                    <a:schemeClr val="tx1"/>
                  </a:solidFill>
                </a:ln>
              </p:spPr>
              <p:txBody>
                <a:bodyPr wrap="square" rtlCol="0">
                  <a:spAutoFit/>
                </a:bodyPr>
                <a:lstStyle/>
                <a:p>
                  <a:pPr algn="ctr"/>
                  <a:r>
                    <a:rPr lang="en-CA" sz="1200" dirty="0" smtClean="0"/>
                    <a:t>Purchase Order Period: WEEKLY</a:t>
                  </a:r>
                  <a:endParaRPr lang="en-CA" sz="1200" dirty="0"/>
                </a:p>
              </p:txBody>
            </p:sp>
            <p:grpSp>
              <p:nvGrpSpPr>
                <p:cNvPr id="27" name="Group 26"/>
                <p:cNvGrpSpPr/>
                <p:nvPr/>
              </p:nvGrpSpPr>
              <p:grpSpPr>
                <a:xfrm>
                  <a:off x="1340160" y="5442857"/>
                  <a:ext cx="2231572" cy="326572"/>
                  <a:chOff x="1297591" y="5290457"/>
                  <a:chExt cx="2231572" cy="326572"/>
                </a:xfrm>
              </p:grpSpPr>
              <p:grpSp>
                <p:nvGrpSpPr>
                  <p:cNvPr id="28" name="Group 16"/>
                  <p:cNvGrpSpPr/>
                  <p:nvPr/>
                </p:nvGrpSpPr>
                <p:grpSpPr>
                  <a:xfrm>
                    <a:off x="1297591" y="5290457"/>
                    <a:ext cx="2067069" cy="326572"/>
                    <a:chOff x="858753" y="4245428"/>
                    <a:chExt cx="2067069" cy="326572"/>
                  </a:xfrm>
                </p:grpSpPr>
                <p:cxnSp>
                  <p:nvCxnSpPr>
                    <p:cNvPr id="30" name="Straight Connector 29"/>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9" name="Oval 28"/>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32" name="Group 31"/>
                <p:cNvGrpSpPr/>
                <p:nvPr/>
              </p:nvGrpSpPr>
              <p:grpSpPr>
                <a:xfrm>
                  <a:off x="3571733" y="5431971"/>
                  <a:ext cx="2231572" cy="326572"/>
                  <a:chOff x="1297591" y="5290457"/>
                  <a:chExt cx="2231572" cy="326572"/>
                </a:xfrm>
              </p:grpSpPr>
              <p:grpSp>
                <p:nvGrpSpPr>
                  <p:cNvPr id="33" name="Group 16"/>
                  <p:cNvGrpSpPr/>
                  <p:nvPr/>
                </p:nvGrpSpPr>
                <p:grpSpPr>
                  <a:xfrm>
                    <a:off x="1297591" y="5290457"/>
                    <a:ext cx="2067069" cy="326572"/>
                    <a:chOff x="858753" y="4245428"/>
                    <a:chExt cx="2067069" cy="326572"/>
                  </a:xfrm>
                </p:grpSpPr>
                <p:cxnSp>
                  <p:nvCxnSpPr>
                    <p:cNvPr id="35" name="Straight Connector 34"/>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34" name="Oval 33"/>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37" name="TextBox 36"/>
                <p:cNvSpPr txBox="1"/>
                <p:nvPr/>
              </p:nvSpPr>
              <p:spPr>
                <a:xfrm>
                  <a:off x="1098343" y="4796526"/>
                  <a:ext cx="971060" cy="461665"/>
                </a:xfrm>
                <a:prstGeom prst="rect">
                  <a:avLst/>
                </a:prstGeom>
                <a:noFill/>
                <a:ln>
                  <a:solidFill>
                    <a:schemeClr val="tx1"/>
                  </a:solidFill>
                </a:ln>
              </p:spPr>
              <p:txBody>
                <a:bodyPr wrap="square" rtlCol="0">
                  <a:spAutoFit/>
                </a:bodyPr>
                <a:lstStyle/>
                <a:p>
                  <a:pPr algn="ctr"/>
                  <a:r>
                    <a:rPr lang="en-CA" sz="1200" dirty="0" smtClean="0"/>
                    <a:t>Active Since: January 1</a:t>
                  </a:r>
                  <a:endParaRPr lang="en-CA" sz="1200" dirty="0"/>
                </a:p>
              </p:txBody>
            </p:sp>
            <p:cxnSp>
              <p:nvCxnSpPr>
                <p:cNvPr id="39" name="Straight Arrow Connector 38"/>
                <p:cNvCxnSpPr/>
                <p:nvPr/>
              </p:nvCxnSpPr>
              <p:spPr>
                <a:xfrm>
                  <a:off x="2209800" y="5068945"/>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250707"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8</a:t>
                  </a:r>
                  <a:endParaRPr lang="en-CA" sz="1200" dirty="0"/>
                </a:p>
              </p:txBody>
            </p:sp>
            <p:cxnSp>
              <p:nvCxnSpPr>
                <p:cNvPr id="41" name="Straight Arrow Connector 40"/>
                <p:cNvCxnSpPr/>
                <p:nvPr/>
              </p:nvCxnSpPr>
              <p:spPr>
                <a:xfrm>
                  <a:off x="4441373" y="5068945"/>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543938"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15</a:t>
                  </a:r>
                  <a:endParaRPr lang="en-CA" sz="1200" dirty="0"/>
                </a:p>
              </p:txBody>
            </p:sp>
            <p:sp>
              <p:nvSpPr>
                <p:cNvPr id="43" name="TextBox 42"/>
                <p:cNvSpPr txBox="1"/>
                <p:nvPr/>
              </p:nvSpPr>
              <p:spPr>
                <a:xfrm>
                  <a:off x="7823923"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22</a:t>
                  </a:r>
                  <a:endParaRPr lang="en-CA" sz="1200" dirty="0"/>
                </a:p>
              </p:txBody>
            </p:sp>
            <p:sp>
              <p:nvSpPr>
                <p:cNvPr id="46" name="TextBox 45"/>
                <p:cNvSpPr txBox="1"/>
                <p:nvPr/>
              </p:nvSpPr>
              <p:spPr>
                <a:xfrm>
                  <a:off x="1364267" y="58999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sp>
              <p:nvSpPr>
                <p:cNvPr id="47" name="TextBox 46"/>
                <p:cNvSpPr txBox="1"/>
                <p:nvPr/>
              </p:nvSpPr>
              <p:spPr>
                <a:xfrm>
                  <a:off x="3736235" y="59138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sp>
              <p:nvSpPr>
                <p:cNvPr id="48" name="TextBox 47"/>
                <p:cNvSpPr txBox="1"/>
                <p:nvPr/>
              </p:nvSpPr>
              <p:spPr>
                <a:xfrm>
                  <a:off x="5967809" y="58999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grpSp>
        </p:grpSp>
        <p:sp>
          <p:nvSpPr>
            <p:cNvPr id="51" name="Rectangle 50"/>
            <p:cNvSpPr/>
            <p:nvPr/>
          </p:nvSpPr>
          <p:spPr>
            <a:xfrm>
              <a:off x="207033" y="4364228"/>
              <a:ext cx="8762121" cy="1535829"/>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54" name="Group 53"/>
          <p:cNvGrpSpPr/>
          <p:nvPr/>
        </p:nvGrpSpPr>
        <p:grpSpPr>
          <a:xfrm>
            <a:off x="321569" y="2408233"/>
            <a:ext cx="8587950" cy="1793653"/>
            <a:chOff x="321569" y="2408233"/>
            <a:chExt cx="8587950" cy="1793653"/>
          </a:xfrm>
        </p:grpSpPr>
        <p:grpSp>
          <p:nvGrpSpPr>
            <p:cNvPr id="45" name="Group 44"/>
            <p:cNvGrpSpPr/>
            <p:nvPr/>
          </p:nvGrpSpPr>
          <p:grpSpPr>
            <a:xfrm>
              <a:off x="381204" y="2408233"/>
              <a:ext cx="8444674" cy="1661994"/>
              <a:chOff x="207033" y="3254551"/>
              <a:chExt cx="8444674" cy="1661994"/>
            </a:xfrm>
          </p:grpSpPr>
          <p:grpSp>
            <p:nvGrpSpPr>
              <p:cNvPr id="21" name="Group 20"/>
              <p:cNvGrpSpPr/>
              <p:nvPr/>
            </p:nvGrpSpPr>
            <p:grpSpPr>
              <a:xfrm>
                <a:off x="207033" y="3254551"/>
                <a:ext cx="8444674" cy="1661994"/>
                <a:chOff x="207033" y="3254551"/>
                <a:chExt cx="8444674" cy="1661994"/>
              </a:xfrm>
            </p:grpSpPr>
            <p:grpSp>
              <p:nvGrpSpPr>
                <p:cNvPr id="11" name="Group 10"/>
                <p:cNvGrpSpPr/>
                <p:nvPr/>
              </p:nvGrpSpPr>
              <p:grpSpPr>
                <a:xfrm>
                  <a:off x="1187760" y="4245428"/>
                  <a:ext cx="6957190" cy="326572"/>
                  <a:chOff x="858753" y="4245428"/>
                  <a:chExt cx="6957190" cy="326572"/>
                </a:xfrm>
              </p:grpSpPr>
              <p:cxnSp>
                <p:nvCxnSpPr>
                  <p:cNvPr id="8" name="Straight Connector 7"/>
                  <p:cNvCxnSpPr/>
                  <p:nvPr/>
                </p:nvCxnSpPr>
                <p:spPr>
                  <a:xfrm flipV="1">
                    <a:off x="1023257" y="4408714"/>
                    <a:ext cx="6792686" cy="10886"/>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58753" y="4245428"/>
                    <a:ext cx="329007"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10" name="TextBox 9"/>
                <p:cNvSpPr txBox="1"/>
                <p:nvPr/>
              </p:nvSpPr>
              <p:spPr>
                <a:xfrm>
                  <a:off x="207033" y="4085548"/>
                  <a:ext cx="879307" cy="830997"/>
                </a:xfrm>
                <a:prstGeom prst="rect">
                  <a:avLst/>
                </a:prstGeom>
                <a:noFill/>
                <a:ln>
                  <a:solidFill>
                    <a:schemeClr val="tx1"/>
                  </a:solidFill>
                </a:ln>
              </p:spPr>
              <p:txBody>
                <a:bodyPr wrap="square" rtlCol="0">
                  <a:spAutoFit/>
                </a:bodyPr>
                <a:lstStyle/>
                <a:p>
                  <a:pPr algn="ctr"/>
                  <a:r>
                    <a:rPr lang="en-CA" sz="1200" dirty="0" smtClean="0"/>
                    <a:t>Purchase Order Period: MONTHLY</a:t>
                  </a:r>
                  <a:endParaRPr lang="en-CA" sz="1200" dirty="0"/>
                </a:p>
              </p:txBody>
            </p:sp>
            <p:sp>
              <p:nvSpPr>
                <p:cNvPr id="12" name="TextBox 11"/>
                <p:cNvSpPr txBox="1"/>
                <p:nvPr/>
              </p:nvSpPr>
              <p:spPr>
                <a:xfrm>
                  <a:off x="846078" y="3513853"/>
                  <a:ext cx="1012372" cy="461665"/>
                </a:xfrm>
                <a:prstGeom prst="rect">
                  <a:avLst/>
                </a:prstGeom>
                <a:noFill/>
                <a:ln>
                  <a:solidFill>
                    <a:schemeClr val="tx1"/>
                  </a:solidFill>
                </a:ln>
              </p:spPr>
              <p:txBody>
                <a:bodyPr wrap="square" rtlCol="0">
                  <a:spAutoFit/>
                </a:bodyPr>
                <a:lstStyle/>
                <a:p>
                  <a:pPr algn="ctr"/>
                  <a:r>
                    <a:rPr lang="en-CA" sz="1200" dirty="0" smtClean="0"/>
                    <a:t>Active Since: January 1</a:t>
                  </a:r>
                  <a:endParaRPr lang="en-CA" sz="1200" dirty="0"/>
                </a:p>
              </p:txBody>
            </p:sp>
            <p:cxnSp>
              <p:nvCxnSpPr>
                <p:cNvPr id="14" name="Straight Arrow Connector 13"/>
                <p:cNvCxnSpPr/>
                <p:nvPr/>
              </p:nvCxnSpPr>
              <p:spPr>
                <a:xfrm flipV="1">
                  <a:off x="2057400" y="3712029"/>
                  <a:ext cx="5551714" cy="21771"/>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7980446" y="4245428"/>
                  <a:ext cx="329007"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6" name="TextBox 15"/>
                <p:cNvSpPr txBox="1"/>
                <p:nvPr/>
              </p:nvSpPr>
              <p:spPr>
                <a:xfrm>
                  <a:off x="7639335" y="3254551"/>
                  <a:ext cx="1012372" cy="830997"/>
                </a:xfrm>
                <a:prstGeom prst="rect">
                  <a:avLst/>
                </a:prstGeom>
                <a:noFill/>
                <a:ln>
                  <a:solidFill>
                    <a:schemeClr val="tx1"/>
                  </a:solidFill>
                </a:ln>
              </p:spPr>
              <p:txBody>
                <a:bodyPr wrap="square" rtlCol="0">
                  <a:spAutoFit/>
                </a:bodyPr>
                <a:lstStyle/>
                <a:p>
                  <a:pPr algn="ctr"/>
                  <a:r>
                    <a:rPr lang="en-CA" sz="1200" dirty="0" smtClean="0"/>
                    <a:t>Customer Charged until: January 31</a:t>
                  </a:r>
                  <a:endParaRPr lang="en-CA" sz="1200" dirty="0"/>
                </a:p>
              </p:txBody>
            </p:sp>
          </p:grpSp>
          <p:sp>
            <p:nvSpPr>
              <p:cNvPr id="26" name="TextBox 25"/>
              <p:cNvSpPr txBox="1"/>
              <p:nvPr/>
            </p:nvSpPr>
            <p:spPr>
              <a:xfrm>
                <a:off x="3354692" y="3900882"/>
                <a:ext cx="2177243"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grpSp>
        <p:sp>
          <p:nvSpPr>
            <p:cNvPr id="53" name="Rectangle 52"/>
            <p:cNvSpPr/>
            <p:nvPr/>
          </p:nvSpPr>
          <p:spPr>
            <a:xfrm>
              <a:off x="321569" y="2408233"/>
              <a:ext cx="8587950" cy="1793653"/>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3">
                                            <p:txEl>
                                              <p:pRg st="0" end="0"/>
                                            </p:txEl>
                                          </p:spTgt>
                                        </p:tgtEl>
                                      </p:cBhvr>
                                    </p:animEffect>
                                    <p:set>
                                      <p:cBhvr>
                                        <p:cTn id="11"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67000"/>
            <a:ext cx="7772400" cy="2797628"/>
          </a:xfrm>
        </p:spPr>
        <p:txBody>
          <a:bodyPr>
            <a:noAutofit/>
          </a:bodyPr>
          <a:lstStyle/>
          <a:p>
            <a:pPr algn="l">
              <a:buFont typeface="Arial" pitchFamily="34" charset="0"/>
              <a:buChar char="•"/>
              <a:defRPr/>
            </a:pPr>
            <a:r>
              <a:rPr lang="en-US" sz="2400" dirty="0" smtClean="0">
                <a:ea typeface="ＭＳ Ｐゴシック" charset="0"/>
              </a:rPr>
              <a:t> purchase orders are generated into invoices based on whether or not the </a:t>
            </a:r>
            <a:r>
              <a:rPr lang="en-US" sz="2400" dirty="0" smtClean="0">
                <a:ea typeface="ＭＳ Ｐゴシック" charset="0"/>
              </a:rPr>
              <a:t>main subscription </a:t>
            </a:r>
            <a:r>
              <a:rPr lang="en-US" sz="2400" dirty="0" smtClean="0">
                <a:ea typeface="ＭＳ Ｐゴシック" charset="0"/>
              </a:rPr>
              <a:t>‘sees’ the purchase order </a:t>
            </a:r>
          </a:p>
          <a:p>
            <a:pPr algn="l">
              <a:buFont typeface="Arial" pitchFamily="34" charset="0"/>
              <a:buChar char="•"/>
              <a:defRPr/>
            </a:pPr>
            <a:endParaRPr lang="en-US" sz="2400" dirty="0" smtClean="0">
              <a:ea typeface="ＭＳ Ｐゴシック" charset="0"/>
            </a:endParaRPr>
          </a:p>
          <a:p>
            <a:pPr algn="l">
              <a:buFont typeface="Arial" pitchFamily="34" charset="0"/>
              <a:buChar char="•"/>
              <a:defRPr/>
            </a:pPr>
            <a:r>
              <a:rPr lang="en-US" sz="2400" dirty="0" smtClean="0">
                <a:ea typeface="ＭＳ Ｐゴシック" charset="0"/>
              </a:rPr>
              <a:t> You can have multiple orders on a single invoice. These purchase orders must have periods that the </a:t>
            </a:r>
            <a:r>
              <a:rPr lang="en-US" sz="2400" dirty="0" smtClean="0">
                <a:ea typeface="ＭＳ Ｐゴシック" charset="0"/>
              </a:rPr>
              <a:t>main subscription </a:t>
            </a:r>
            <a:r>
              <a:rPr lang="en-US" sz="2400" dirty="0" smtClean="0">
                <a:ea typeface="ＭＳ Ｐゴシック" charset="0"/>
              </a:rPr>
              <a:t>‘sees’. </a:t>
            </a:r>
            <a:endParaRPr lang="en-US" sz="2400"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4397829"/>
            <a:ext cx="7772400" cy="1295399"/>
          </a:xfrm>
        </p:spPr>
        <p:txBody>
          <a:bodyPr>
            <a:normAutofit lnSpcReduction="10000"/>
          </a:bodyPr>
          <a:lstStyle/>
          <a:p>
            <a:pPr algn="l">
              <a:buFont typeface="Arial" pitchFamily="34" charset="0"/>
              <a:buChar char="•"/>
              <a:defRPr/>
            </a:pPr>
            <a:r>
              <a:rPr lang="en-US" dirty="0" smtClean="0">
                <a:ea typeface="ＭＳ Ｐゴシック" charset="0"/>
              </a:rPr>
              <a:t> weekly </a:t>
            </a:r>
            <a:r>
              <a:rPr lang="en-US" dirty="0" smtClean="0">
                <a:ea typeface="ＭＳ Ｐゴシック" charset="0"/>
              </a:rPr>
              <a:t>main subscription </a:t>
            </a:r>
            <a:r>
              <a:rPr lang="en-US" dirty="0" smtClean="0">
                <a:ea typeface="ＭＳ Ｐゴシック" charset="0"/>
              </a:rPr>
              <a:t>‘sees’ ahead 7 days</a:t>
            </a:r>
          </a:p>
          <a:p>
            <a:pPr algn="l">
              <a:buFont typeface="Arial" pitchFamily="34" charset="0"/>
              <a:buChar char="•"/>
              <a:defRPr/>
            </a:pPr>
            <a:endParaRPr lang="en-US" sz="1600" dirty="0" smtClean="0">
              <a:ea typeface="ＭＳ Ｐゴシック" charset="0"/>
            </a:endParaRPr>
          </a:p>
          <a:p>
            <a:pPr algn="l">
              <a:buFont typeface="Arial" pitchFamily="34" charset="0"/>
              <a:buChar char="•"/>
              <a:defRPr/>
            </a:pPr>
            <a:r>
              <a:rPr lang="en-US" dirty="0" smtClean="0">
                <a:ea typeface="ＭＳ Ｐゴシック" charset="0"/>
              </a:rPr>
              <a:t> monthly pre-paid purchase order for customer Brian smith (Active since: </a:t>
            </a:r>
            <a:r>
              <a:rPr lang="en-US" dirty="0" err="1" smtClean="0">
                <a:ea typeface="ＭＳ Ｐゴシック" charset="0"/>
              </a:rPr>
              <a:t>oct</a:t>
            </a:r>
            <a:r>
              <a:rPr lang="en-US" dirty="0" smtClean="0">
                <a:ea typeface="ＭＳ Ｐゴシック" charset="0"/>
              </a:rPr>
              <a:t>. 1)</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6" name="Picture 6"/>
          <p:cNvPicPr>
            <a:picLocks noChangeAspect="1" noChangeArrowheads="1"/>
          </p:cNvPicPr>
          <p:nvPr/>
        </p:nvPicPr>
        <p:blipFill>
          <a:blip r:embed="rId3" cstate="print"/>
          <a:srcRect/>
          <a:stretch>
            <a:fillRect/>
          </a:stretch>
        </p:blipFill>
        <p:spPr bwMode="auto">
          <a:xfrm>
            <a:off x="1022811" y="2690155"/>
            <a:ext cx="7231970" cy="15661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8" name="Picture 4"/>
          <p:cNvPicPr>
            <a:picLocks noChangeAspect="1" noChangeArrowheads="1"/>
          </p:cNvPicPr>
          <p:nvPr/>
        </p:nvPicPr>
        <p:blipFill>
          <a:blip r:embed="rId3" cstate="print"/>
          <a:srcRect/>
          <a:stretch>
            <a:fillRect/>
          </a:stretch>
        </p:blipFill>
        <p:spPr bwMode="auto">
          <a:xfrm>
            <a:off x="207033" y="2909534"/>
            <a:ext cx="8665233" cy="1131848"/>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207033" y="4409329"/>
            <a:ext cx="8541430" cy="1057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4234543"/>
            <a:ext cx="7772400" cy="1500187"/>
          </a:xfrm>
        </p:spPr>
        <p:txBody>
          <a:bodyPr/>
          <a:lstStyle/>
          <a:p>
            <a:pPr>
              <a:buFont typeface="Arial" charset="0"/>
              <a:buNone/>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9" name="Picture 8"/>
          <p:cNvPicPr>
            <a:picLocks noChangeAspect="1" noChangeArrowheads="1"/>
          </p:cNvPicPr>
          <p:nvPr/>
        </p:nvPicPr>
        <p:blipFill>
          <a:blip r:embed="rId3" cstate="print"/>
          <a:srcRect/>
          <a:stretch>
            <a:fillRect/>
          </a:stretch>
        </p:blipFill>
        <p:spPr bwMode="auto">
          <a:xfrm>
            <a:off x="207033" y="2786876"/>
            <a:ext cx="8793001" cy="1175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81340" y="3719945"/>
            <a:ext cx="3968152" cy="646331"/>
          </a:xfrm>
          <a:prstGeom prst="rect">
            <a:avLst/>
          </a:prstGeom>
          <a:noFill/>
        </p:spPr>
        <p:txBody>
          <a:bodyPr wrap="square" rtlCol="0">
            <a:spAutoFit/>
          </a:bodyPr>
          <a:lstStyle/>
          <a:p>
            <a:pPr algn="ctr"/>
            <a:r>
              <a:rPr lang="en-CA" sz="3600" b="1" u="sng" dirty="0" smtClean="0"/>
              <a:t>Example 2:</a:t>
            </a:r>
            <a:endParaRPr lang="en-CA" sz="3600" b="1" u="sng" dirty="0"/>
          </a:p>
        </p:txBody>
      </p:sp>
      <p:pic>
        <p:nvPicPr>
          <p:cNvPr id="6" name="Picture 2" descr="C:\Users\Test1\Documents\multipleordertype_customerinvoice.png"/>
          <p:cNvPicPr>
            <a:picLocks noChangeAspect="1" noChangeArrowheads="1"/>
          </p:cNvPicPr>
          <p:nvPr/>
        </p:nvPicPr>
        <p:blipFill>
          <a:blip r:embed="rId3" cstate="print"/>
          <a:srcRect/>
          <a:stretch>
            <a:fillRect/>
          </a:stretch>
        </p:blipFill>
        <p:spPr bwMode="auto">
          <a:xfrm>
            <a:off x="3293270" y="2518263"/>
            <a:ext cx="5221283" cy="391363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335" y="4604656"/>
            <a:ext cx="5369094" cy="1314157"/>
          </a:xfrm>
        </p:spPr>
        <p:txBody>
          <a:bodyPr>
            <a:normAutofit fontScale="70000" lnSpcReduction="20000"/>
          </a:bodyPr>
          <a:lstStyle/>
          <a:p>
            <a:pPr algn="l">
              <a:defRPr/>
            </a:pPr>
            <a:r>
              <a:rPr lang="en-US" dirty="0" smtClean="0">
                <a:ea typeface="ＭＳ Ｐゴシック" charset="0"/>
              </a:rPr>
              <a:t>January 1: customer signs up for the monthly plan which they must pay for in advance.</a:t>
            </a:r>
          </a:p>
          <a:p>
            <a:pPr algn="l">
              <a:defRPr/>
            </a:pPr>
            <a:endParaRPr lang="en-US" dirty="0" smtClean="0">
              <a:ea typeface="ＭＳ Ｐゴシック" charset="0"/>
            </a:endParaRPr>
          </a:p>
          <a:p>
            <a:pPr algn="l">
              <a:defRPr/>
            </a:pPr>
            <a:r>
              <a:rPr lang="en-US" dirty="0" smtClean="0">
                <a:ea typeface="ＭＳ Ｐゴシック" charset="0"/>
              </a:rPr>
              <a:t>Invoice Must show: </a:t>
            </a:r>
          </a:p>
          <a:p>
            <a:pPr algn="l">
              <a:buFont typeface="Arial" pitchFamily="34" charset="0"/>
              <a:buChar char="•"/>
              <a:defRPr/>
            </a:pPr>
            <a:r>
              <a:rPr lang="en-US" dirty="0" smtClean="0">
                <a:ea typeface="ＭＳ Ｐゴシック" charset="0"/>
              </a:rPr>
              <a:t> </a:t>
            </a:r>
            <a:r>
              <a:rPr lang="en-CA" dirty="0" smtClean="0">
                <a:ea typeface="ＭＳ Ｐゴシック" charset="0"/>
              </a:rPr>
              <a:t>February plan period </a:t>
            </a:r>
          </a:p>
          <a:p>
            <a:pPr algn="l">
              <a:buFont typeface="Arial" pitchFamily="34" charset="0"/>
              <a:buChar char="•"/>
              <a:defRPr/>
            </a:pPr>
            <a:r>
              <a:rPr lang="en-CA" dirty="0" smtClean="0">
                <a:ea typeface="ＭＳ Ｐゴシック" charset="0"/>
              </a:rPr>
              <a:t>All one-time purchase orders made in January</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grpSp>
        <p:nvGrpSpPr>
          <p:cNvPr id="2" name="Group 24"/>
          <p:cNvGrpSpPr/>
          <p:nvPr/>
        </p:nvGrpSpPr>
        <p:grpSpPr>
          <a:xfrm>
            <a:off x="400335" y="2819400"/>
            <a:ext cx="8186955" cy="1621970"/>
            <a:chOff x="400335" y="2819400"/>
            <a:chExt cx="8186955" cy="1621970"/>
          </a:xfrm>
        </p:grpSpPr>
        <p:cxnSp>
          <p:nvCxnSpPr>
            <p:cNvPr id="6" name="Straight Connector 5"/>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Oval 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Oval 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TextBox 1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13" name="TextBox 1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14" name="TextBox 1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15" name="TextBox 1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17" name="Straight Connector 16"/>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19" name="Left Brace 18"/>
            <p:cNvSpPr/>
            <p:nvPr/>
          </p:nvSpPr>
          <p:spPr>
            <a:xfrm rot="16200000">
              <a:off x="4408715" y="2714996"/>
              <a:ext cx="424542" cy="22968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22" name="TextBox 21"/>
            <p:cNvSpPr txBox="1"/>
            <p:nvPr/>
          </p:nvSpPr>
          <p:spPr>
            <a:xfrm>
              <a:off x="4175185" y="4164371"/>
              <a:ext cx="979713" cy="276999"/>
            </a:xfrm>
            <a:prstGeom prst="rect">
              <a:avLst/>
            </a:prstGeom>
            <a:noFill/>
            <a:ln>
              <a:solidFill>
                <a:schemeClr val="tx1"/>
              </a:solidFill>
            </a:ln>
          </p:spPr>
          <p:txBody>
            <a:bodyPr wrap="square" rtlCol="0">
              <a:spAutoFit/>
            </a:bodyPr>
            <a:lstStyle/>
            <a:p>
              <a:pPr algn="ctr"/>
              <a:r>
                <a:rPr lang="en-CA" sz="1200" dirty="0" smtClean="0"/>
                <a:t>Feb 1 - 29</a:t>
              </a:r>
              <a:endParaRPr lang="en-CA" sz="1200" dirty="0"/>
            </a:p>
          </p:txBody>
        </p:sp>
        <p:sp>
          <p:nvSpPr>
            <p:cNvPr id="23" name="TextBox 22"/>
            <p:cNvSpPr txBox="1"/>
            <p:nvPr/>
          </p:nvSpPr>
          <p:spPr>
            <a:xfrm>
              <a:off x="400335" y="3610373"/>
              <a:ext cx="1178094" cy="830997"/>
            </a:xfrm>
            <a:prstGeom prst="rect">
              <a:avLst/>
            </a:prstGeom>
            <a:noFill/>
            <a:ln>
              <a:solidFill>
                <a:schemeClr val="tx1"/>
              </a:solidFill>
            </a:ln>
          </p:spPr>
          <p:txBody>
            <a:bodyPr wrap="square" rtlCol="0">
              <a:spAutoFit/>
            </a:bodyPr>
            <a:lstStyle/>
            <a:p>
              <a:pPr algn="ctr"/>
              <a:r>
                <a:rPr lang="en-CA" sz="1200" dirty="0" smtClean="0"/>
                <a:t>Monthly Plan Purchase Order:  </a:t>
              </a:r>
              <a:r>
                <a:rPr lang="en-CA" sz="1200" b="1" dirty="0" smtClean="0"/>
                <a:t>Paid Immediately</a:t>
              </a:r>
              <a:endParaRPr lang="en-CA" sz="1200" b="1" dirty="0"/>
            </a:p>
          </p:txBody>
        </p:sp>
      </p:grpSp>
      <p:sp>
        <p:nvSpPr>
          <p:cNvPr id="24" name="Rectangle 23"/>
          <p:cNvSpPr/>
          <p:nvPr/>
        </p:nvSpPr>
        <p:spPr>
          <a:xfrm>
            <a:off x="6101938" y="3610373"/>
            <a:ext cx="2878776" cy="3019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u="sng" dirty="0" smtClean="0"/>
              <a:t>ANSWER: </a:t>
            </a:r>
          </a:p>
          <a:p>
            <a:pPr algn="ctr"/>
            <a:r>
              <a:rPr lang="en-CA" dirty="0" smtClean="0"/>
              <a:t>Purchase Order Period: </a:t>
            </a:r>
            <a:r>
              <a:rPr lang="en-CA" b="1" dirty="0" smtClean="0"/>
              <a:t>Monthly</a:t>
            </a:r>
          </a:p>
          <a:p>
            <a:pPr algn="ctr"/>
            <a:r>
              <a:rPr lang="en-CA" dirty="0" smtClean="0"/>
              <a:t>Type: </a:t>
            </a:r>
            <a:r>
              <a:rPr lang="en-CA" b="1" dirty="0" smtClean="0"/>
              <a:t>Pre-Paid</a:t>
            </a:r>
          </a:p>
          <a:p>
            <a:pPr algn="ctr"/>
            <a:r>
              <a:rPr lang="en-CA" dirty="0" smtClean="0"/>
              <a:t>Active Since: </a:t>
            </a:r>
            <a:r>
              <a:rPr lang="en-CA" b="1" dirty="0" smtClean="0"/>
              <a:t>Jan 1</a:t>
            </a:r>
          </a:p>
          <a:p>
            <a:pPr algn="ctr"/>
            <a:r>
              <a:rPr lang="en-CA" dirty="0" smtClean="0"/>
              <a:t>Next Run Date: </a:t>
            </a:r>
            <a:r>
              <a:rPr lang="en-CA" b="1" dirty="0" smtClean="0"/>
              <a:t>Feb 1</a:t>
            </a:r>
          </a:p>
          <a:p>
            <a:pPr algn="ctr"/>
            <a:r>
              <a:rPr lang="en-CA" dirty="0" smtClean="0"/>
              <a:t>Billing Period: </a:t>
            </a:r>
            <a:r>
              <a:rPr lang="en-CA" b="1" dirty="0" smtClean="0"/>
              <a:t>Monthly </a:t>
            </a:r>
          </a:p>
          <a:p>
            <a:pPr algn="ctr"/>
            <a:endParaRPr lang="en-CA" dirty="0"/>
          </a:p>
        </p:txBody>
      </p:sp>
      <p:cxnSp>
        <p:nvCxnSpPr>
          <p:cNvPr id="25" name="Straight Connector 24"/>
          <p:cNvCxnSpPr/>
          <p:nvPr/>
        </p:nvCxnSpPr>
        <p:spPr>
          <a:xfrm>
            <a:off x="2166257" y="3198669"/>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667000" y="3195205"/>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175185" y="3174423"/>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925291" y="3174423"/>
            <a:ext cx="0" cy="325582"/>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Purpose &amp; Goals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5"/>
          <p:cNvSpPr>
            <a:spLocks noGrp="1"/>
          </p:cNvSpPr>
          <p:nvPr>
            <p:ph type="body" idx="1"/>
          </p:nvPr>
        </p:nvSpPr>
        <p:spPr>
          <a:xfrm>
            <a:off x="722313" y="3260785"/>
            <a:ext cx="7772400" cy="2432649"/>
          </a:xfrm>
        </p:spPr>
        <p:txBody>
          <a:bodyPr>
            <a:normAutofit fontScale="92500" lnSpcReduction="10000"/>
          </a:bodyPr>
          <a:lstStyle/>
          <a:p>
            <a:pPr marL="457200" indent="-457200" algn="l">
              <a:buFont typeface="Arial" charset="0"/>
              <a:buAutoNum type="arabicPeriod"/>
              <a:defRPr/>
            </a:pPr>
            <a:r>
              <a:rPr lang="en-US" dirty="0" smtClean="0">
                <a:ea typeface="ＭＳ Ｐゴシック" charset="0"/>
              </a:rPr>
              <a:t>TO pass on and share knowledge regarding the functionality of the billing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gain a solid understanding of the billing process  in order to better analyze potential solutions or problems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know what, how To use, and where to find the different functionalities associated with the billing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endParaRPr lang="en-US" dirty="0">
              <a:ea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335" y="4427470"/>
            <a:ext cx="5369094" cy="1491344"/>
          </a:xfrm>
        </p:spPr>
        <p:txBody>
          <a:bodyPr>
            <a:normAutofit fontScale="70000" lnSpcReduction="20000"/>
          </a:bodyPr>
          <a:lstStyle/>
          <a:p>
            <a:pPr algn="l">
              <a:defRPr/>
            </a:pPr>
            <a:r>
              <a:rPr lang="en-US" dirty="0" smtClean="0">
                <a:ea typeface="ＭＳ Ｐゴシック" charset="0"/>
              </a:rPr>
              <a:t>January 13: customer signs up for the monthly plan.</a:t>
            </a:r>
          </a:p>
          <a:p>
            <a:pPr algn="l">
              <a:defRPr/>
            </a:pPr>
            <a:endParaRPr lang="en-US" dirty="0" smtClean="0">
              <a:ea typeface="ＭＳ Ｐゴシック" charset="0"/>
            </a:endParaRPr>
          </a:p>
          <a:p>
            <a:pPr algn="l">
              <a:defRPr/>
            </a:pPr>
            <a:r>
              <a:rPr lang="en-US" dirty="0" smtClean="0">
                <a:ea typeface="ＭＳ Ｐゴシック" charset="0"/>
              </a:rPr>
              <a:t>Invoice Must show: </a:t>
            </a:r>
          </a:p>
          <a:p>
            <a:pPr algn="l">
              <a:buFont typeface="Arial" pitchFamily="34" charset="0"/>
              <a:buChar char="•"/>
              <a:defRPr/>
            </a:pPr>
            <a:r>
              <a:rPr lang="en-US" dirty="0" smtClean="0">
                <a:ea typeface="ＭＳ Ｐゴシック" charset="0"/>
              </a:rPr>
              <a:t> Pro-rated period for January 13 – 31 (charged in arrears)</a:t>
            </a:r>
          </a:p>
          <a:p>
            <a:pPr algn="l">
              <a:buFont typeface="Arial" pitchFamily="34" charset="0"/>
              <a:buChar char="•"/>
              <a:defRPr/>
            </a:pPr>
            <a:r>
              <a:rPr lang="en-US" dirty="0" smtClean="0">
                <a:ea typeface="ＭＳ Ｐゴシック" charset="0"/>
              </a:rPr>
              <a:t> Following month period for February 1 – 29 (Charged In advance</a:t>
            </a:r>
            <a:r>
              <a:rPr lang="en-CA" dirty="0" smtClean="0">
                <a:ea typeface="ＭＳ Ｐゴシック" charset="0"/>
              </a:rPr>
              <a:t>)</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sp>
        <p:nvSpPr>
          <p:cNvPr id="24" name="Rectangle 23"/>
          <p:cNvSpPr/>
          <p:nvPr/>
        </p:nvSpPr>
        <p:spPr>
          <a:xfrm>
            <a:off x="6101938" y="3610373"/>
            <a:ext cx="2878776" cy="3019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u="sng" dirty="0" smtClean="0"/>
              <a:t>ANSWER: </a:t>
            </a:r>
          </a:p>
          <a:p>
            <a:pPr algn="ctr"/>
            <a:r>
              <a:rPr lang="en-CA" dirty="0" smtClean="0"/>
              <a:t>Purchase Order Period: </a:t>
            </a:r>
            <a:r>
              <a:rPr lang="en-CA" b="1" dirty="0" smtClean="0"/>
              <a:t>Monthly</a:t>
            </a:r>
          </a:p>
          <a:p>
            <a:pPr algn="ctr"/>
            <a:r>
              <a:rPr lang="en-CA" dirty="0" smtClean="0"/>
              <a:t>Type: </a:t>
            </a:r>
            <a:r>
              <a:rPr lang="en-CA" b="1" dirty="0" smtClean="0"/>
              <a:t>Pre-Paid</a:t>
            </a:r>
          </a:p>
          <a:p>
            <a:pPr algn="ctr"/>
            <a:r>
              <a:rPr lang="en-CA" dirty="0" smtClean="0"/>
              <a:t>Active Since: </a:t>
            </a:r>
            <a:r>
              <a:rPr lang="en-CA" b="1" dirty="0" smtClean="0"/>
              <a:t>Jan 13</a:t>
            </a:r>
          </a:p>
          <a:p>
            <a:pPr algn="ctr"/>
            <a:r>
              <a:rPr lang="en-CA" dirty="0" smtClean="0"/>
              <a:t>Cycle Start: </a:t>
            </a:r>
            <a:r>
              <a:rPr lang="en-CA" b="1" dirty="0" smtClean="0"/>
              <a:t>Feb 1</a:t>
            </a:r>
          </a:p>
          <a:p>
            <a:pPr algn="ctr"/>
            <a:r>
              <a:rPr lang="en-CA" dirty="0" smtClean="0"/>
              <a:t>Next Run Date: </a:t>
            </a:r>
            <a:r>
              <a:rPr lang="en-CA" b="1" dirty="0" smtClean="0"/>
              <a:t>Feb 1</a:t>
            </a:r>
          </a:p>
          <a:p>
            <a:pPr algn="ctr"/>
            <a:r>
              <a:rPr lang="en-CA" dirty="0" smtClean="0"/>
              <a:t>Billing Period: </a:t>
            </a:r>
            <a:r>
              <a:rPr lang="en-CA" b="1" dirty="0" smtClean="0"/>
              <a:t>Monthly </a:t>
            </a:r>
          </a:p>
          <a:p>
            <a:pPr algn="ctr"/>
            <a:endParaRPr lang="en-CA" dirty="0"/>
          </a:p>
        </p:txBody>
      </p:sp>
      <p:grpSp>
        <p:nvGrpSpPr>
          <p:cNvPr id="26" name="Group 24"/>
          <p:cNvGrpSpPr/>
          <p:nvPr/>
        </p:nvGrpSpPr>
        <p:grpSpPr>
          <a:xfrm>
            <a:off x="400335" y="2819400"/>
            <a:ext cx="8186955" cy="1621970"/>
            <a:chOff x="400335" y="2819400"/>
            <a:chExt cx="8186955" cy="1621970"/>
          </a:xfrm>
        </p:grpSpPr>
        <p:cxnSp>
          <p:nvCxnSpPr>
            <p:cNvPr id="27" name="Straight Connector 26"/>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9" name="Oval 2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0" name="Oval 2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1" name="Oval 3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2" name="TextBox 3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33" name="TextBox 3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34" name="TextBox 3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35" name="TextBox 3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36" name="Straight Connector 35"/>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37" name="Left Brace 36"/>
            <p:cNvSpPr/>
            <p:nvPr/>
          </p:nvSpPr>
          <p:spPr>
            <a:xfrm rot="16200000">
              <a:off x="2313215" y="2916382"/>
              <a:ext cx="424542" cy="189411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8" name="Left Brace 37"/>
            <p:cNvSpPr/>
            <p:nvPr/>
          </p:nvSpPr>
          <p:spPr>
            <a:xfrm rot="16200000">
              <a:off x="4408715" y="2714996"/>
              <a:ext cx="424542" cy="22968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9" name="TextBox 38"/>
            <p:cNvSpPr txBox="1"/>
            <p:nvPr/>
          </p:nvSpPr>
          <p:spPr>
            <a:xfrm>
              <a:off x="4175185" y="4164371"/>
              <a:ext cx="979713" cy="276999"/>
            </a:xfrm>
            <a:prstGeom prst="rect">
              <a:avLst/>
            </a:prstGeom>
            <a:noFill/>
            <a:ln>
              <a:solidFill>
                <a:schemeClr val="tx1"/>
              </a:solidFill>
            </a:ln>
          </p:spPr>
          <p:txBody>
            <a:bodyPr wrap="square" rtlCol="0">
              <a:spAutoFit/>
            </a:bodyPr>
            <a:lstStyle/>
            <a:p>
              <a:pPr algn="ctr"/>
              <a:r>
                <a:rPr lang="en-CA" sz="1200" dirty="0" smtClean="0"/>
                <a:t>Feb 1 - 29</a:t>
              </a:r>
              <a:endParaRPr lang="en-CA" sz="1200" dirty="0"/>
            </a:p>
          </p:txBody>
        </p:sp>
        <p:sp>
          <p:nvSpPr>
            <p:cNvPr id="40" name="TextBox 39"/>
            <p:cNvSpPr txBox="1"/>
            <p:nvPr/>
          </p:nvSpPr>
          <p:spPr>
            <a:xfrm>
              <a:off x="400335" y="3610373"/>
              <a:ext cx="957943" cy="830997"/>
            </a:xfrm>
            <a:prstGeom prst="rect">
              <a:avLst/>
            </a:prstGeom>
            <a:noFill/>
            <a:ln>
              <a:solidFill>
                <a:schemeClr val="tx1"/>
              </a:solidFill>
            </a:ln>
          </p:spPr>
          <p:txBody>
            <a:bodyPr wrap="square" rtlCol="0">
              <a:spAutoFit/>
            </a:bodyPr>
            <a:lstStyle/>
            <a:p>
              <a:pPr algn="ctr"/>
              <a:r>
                <a:rPr lang="en-CA" sz="1200" dirty="0" smtClean="0"/>
                <a:t>Monthly Plan Purchase Order</a:t>
              </a:r>
              <a:endParaRPr lang="en-CA" sz="1200" dirty="0"/>
            </a:p>
          </p:txBody>
        </p:sp>
      </p:grpSp>
      <p:cxnSp>
        <p:nvCxnSpPr>
          <p:cNvPr id="22" name="Straight Connector 21"/>
          <p:cNvCxnSpPr/>
          <p:nvPr/>
        </p:nvCxnSpPr>
        <p:spPr>
          <a:xfrm>
            <a:off x="4175185" y="3110299"/>
            <a:ext cx="0" cy="50007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4:</a:t>
            </a:r>
            <a:endParaRPr lang="en-CA" sz="3600" b="1" u="sng" dirty="0"/>
          </a:p>
        </p:txBody>
      </p:sp>
      <p:grpSp>
        <p:nvGrpSpPr>
          <p:cNvPr id="43" name="Group 42"/>
          <p:cNvGrpSpPr/>
          <p:nvPr/>
        </p:nvGrpSpPr>
        <p:grpSpPr>
          <a:xfrm>
            <a:off x="370130" y="2756454"/>
            <a:ext cx="8186955" cy="3130115"/>
            <a:chOff x="400335" y="2819400"/>
            <a:chExt cx="8186955" cy="3130115"/>
          </a:xfrm>
        </p:grpSpPr>
        <p:grpSp>
          <p:nvGrpSpPr>
            <p:cNvPr id="5" name="Group 24"/>
            <p:cNvGrpSpPr/>
            <p:nvPr/>
          </p:nvGrpSpPr>
          <p:grpSpPr>
            <a:xfrm>
              <a:off x="400335" y="2819400"/>
              <a:ext cx="8186955" cy="1621970"/>
              <a:chOff x="400335" y="2819400"/>
              <a:chExt cx="8186955" cy="1621970"/>
            </a:xfrm>
          </p:grpSpPr>
          <p:cxnSp>
            <p:nvCxnSpPr>
              <p:cNvPr id="6" name="Straight Connector 5"/>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Oval 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Oval 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TextBox 1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13" name="TextBox 1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14" name="TextBox 1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15" name="TextBox 1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16" name="Straight Connector 15"/>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335" y="3610373"/>
                <a:ext cx="957943" cy="830997"/>
              </a:xfrm>
              <a:prstGeom prst="rect">
                <a:avLst/>
              </a:prstGeom>
              <a:noFill/>
              <a:ln>
                <a:solidFill>
                  <a:schemeClr val="tx1"/>
                </a:solidFill>
              </a:ln>
            </p:spPr>
            <p:txBody>
              <a:bodyPr wrap="square" rtlCol="0">
                <a:spAutoFit/>
              </a:bodyPr>
              <a:lstStyle/>
              <a:p>
                <a:pPr algn="ctr"/>
                <a:r>
                  <a:rPr lang="en-CA" sz="1200" dirty="0" smtClean="0"/>
                  <a:t>Monthly Plan Purchase Order</a:t>
                </a:r>
                <a:endParaRPr lang="en-CA" sz="1200" dirty="0"/>
              </a:p>
            </p:txBody>
          </p:sp>
        </p:grpSp>
        <p:cxnSp>
          <p:nvCxnSpPr>
            <p:cNvPr id="21" name="Straight Connector 20"/>
            <p:cNvCxnSpPr/>
            <p:nvPr/>
          </p:nvCxnSpPr>
          <p:spPr>
            <a:xfrm>
              <a:off x="1970314" y="3195205"/>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318657" y="3198669"/>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928257" y="3200401"/>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799114" y="3209061"/>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951514" y="3212525"/>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175185" y="3096399"/>
              <a:ext cx="0" cy="513974"/>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794185" y="3661005"/>
              <a:ext cx="762000" cy="646331"/>
            </a:xfrm>
            <a:prstGeom prst="rect">
              <a:avLst/>
            </a:prstGeom>
            <a:noFill/>
            <a:ln>
              <a:solidFill>
                <a:schemeClr val="tx1"/>
              </a:solidFill>
            </a:ln>
          </p:spPr>
          <p:txBody>
            <a:bodyPr wrap="square" rtlCol="0">
              <a:spAutoFit/>
            </a:bodyPr>
            <a:lstStyle/>
            <a:p>
              <a:pPr algn="ctr"/>
              <a:r>
                <a:rPr lang="en-CA" sz="1200" dirty="0" smtClean="0"/>
                <a:t>Feb 6 : next run date</a:t>
              </a:r>
              <a:endParaRPr lang="en-CA" sz="1200" dirty="0"/>
            </a:p>
          </p:txBody>
        </p:sp>
        <p:cxnSp>
          <p:nvCxnSpPr>
            <p:cNvPr id="30" name="Straight Connector 29"/>
            <p:cNvCxnSpPr/>
            <p:nvPr/>
          </p:nvCxnSpPr>
          <p:spPr>
            <a:xfrm>
              <a:off x="5464629" y="3147031"/>
              <a:ext cx="0" cy="513974"/>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83629" y="3795039"/>
              <a:ext cx="762000" cy="276999"/>
            </a:xfrm>
            <a:prstGeom prst="rect">
              <a:avLst/>
            </a:prstGeom>
            <a:noFill/>
            <a:ln>
              <a:solidFill>
                <a:schemeClr val="tx1"/>
              </a:solidFill>
            </a:ln>
          </p:spPr>
          <p:txBody>
            <a:bodyPr wrap="square" rtlCol="0">
              <a:spAutoFit/>
            </a:bodyPr>
            <a:lstStyle/>
            <a:p>
              <a:pPr algn="ctr"/>
              <a:r>
                <a:rPr lang="en-CA" sz="1200" dirty="0" smtClean="0"/>
                <a:t>Feb 26</a:t>
              </a:r>
              <a:endParaRPr lang="en-CA" sz="1200" dirty="0"/>
            </a:p>
          </p:txBody>
        </p:sp>
        <p:cxnSp>
          <p:nvCxnSpPr>
            <p:cNvPr id="33" name="Straight Arrow Connector 32"/>
            <p:cNvCxnSpPr/>
            <p:nvPr/>
          </p:nvCxnSpPr>
          <p:spPr>
            <a:xfrm>
              <a:off x="4175185" y="4582886"/>
              <a:ext cx="1289444"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75185" y="4887686"/>
              <a:ext cx="1137044" cy="646331"/>
            </a:xfrm>
            <a:prstGeom prst="rect">
              <a:avLst/>
            </a:prstGeom>
            <a:noFill/>
            <a:ln>
              <a:solidFill>
                <a:schemeClr val="tx1"/>
              </a:solidFill>
            </a:ln>
          </p:spPr>
          <p:txBody>
            <a:bodyPr wrap="square" rtlCol="0">
              <a:spAutoFit/>
            </a:bodyPr>
            <a:lstStyle/>
            <a:p>
              <a:pPr algn="ctr"/>
              <a:r>
                <a:rPr lang="en-CA" sz="1200" dirty="0" smtClean="0"/>
                <a:t>main subscription </a:t>
              </a:r>
              <a:r>
                <a:rPr lang="en-CA" sz="1200" dirty="0" smtClean="0"/>
                <a:t>= 3 weeks</a:t>
              </a:r>
              <a:endParaRPr lang="en-CA" sz="1200" dirty="0"/>
            </a:p>
          </p:txBody>
        </p:sp>
        <p:cxnSp>
          <p:nvCxnSpPr>
            <p:cNvPr id="38" name="Straight Arrow Connector 37"/>
            <p:cNvCxnSpPr/>
            <p:nvPr/>
          </p:nvCxnSpPr>
          <p:spPr>
            <a:xfrm flipH="1">
              <a:off x="941975" y="5050971"/>
              <a:ext cx="2753363"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798963" y="5118518"/>
              <a:ext cx="1695351" cy="830997"/>
            </a:xfrm>
            <a:prstGeom prst="rect">
              <a:avLst/>
            </a:prstGeom>
            <a:noFill/>
          </p:spPr>
          <p:txBody>
            <a:bodyPr wrap="square" rtlCol="0">
              <a:spAutoFit/>
            </a:bodyPr>
            <a:lstStyle/>
            <a:p>
              <a:r>
                <a:rPr lang="en-CA" sz="1200" dirty="0" smtClean="0"/>
                <a:t>Captures past: </a:t>
              </a:r>
            </a:p>
            <a:p>
              <a:r>
                <a:rPr lang="en-CA" sz="1200" dirty="0" smtClean="0"/>
                <a:t>Jan 1 – 31 (monthly period) plus, all mediated data</a:t>
              </a:r>
              <a:endParaRPr lang="en-CA" sz="1200" dirty="0"/>
            </a:p>
          </p:txBody>
        </p:sp>
      </p:grpSp>
      <p:sp>
        <p:nvSpPr>
          <p:cNvPr id="44" name="Text Placeholder 2"/>
          <p:cNvSpPr>
            <a:spLocks noGrp="1"/>
          </p:cNvSpPr>
          <p:nvPr>
            <p:ph type="body" idx="1"/>
          </p:nvPr>
        </p:nvSpPr>
        <p:spPr>
          <a:xfrm>
            <a:off x="682847" y="3111477"/>
            <a:ext cx="7854446" cy="1909722"/>
          </a:xfrm>
        </p:spPr>
        <p:txBody>
          <a:bodyPr>
            <a:normAutofit/>
          </a:bodyPr>
          <a:lstStyle/>
          <a:p>
            <a:r>
              <a:rPr lang="en-CA" dirty="0" smtClean="0"/>
              <a:t>We are a company who uses mediation. not all of our mediated data comes to us until the 6</a:t>
            </a:r>
            <a:r>
              <a:rPr lang="en-CA" baseline="30000" dirty="0" smtClean="0"/>
              <a:t>th</a:t>
            </a:r>
            <a:r>
              <a:rPr lang="en-CA" dirty="0" smtClean="0"/>
              <a:t> of the month.</a:t>
            </a:r>
          </a:p>
          <a:p>
            <a:endParaRPr lang="en-CA" dirty="0" smtClean="0"/>
          </a:p>
          <a:p>
            <a:r>
              <a:rPr lang="en-CA" dirty="0" smtClean="0"/>
              <a:t>we still want our billing period to be from the 1</a:t>
            </a:r>
            <a:r>
              <a:rPr lang="en-CA" baseline="30000" dirty="0" smtClean="0"/>
              <a:t>st</a:t>
            </a:r>
            <a:r>
              <a:rPr lang="en-CA" dirty="0" smtClean="0"/>
              <a:t> of the month to the end of the month. How do we achieve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44">
                                            <p:txEl>
                                              <p:pRg st="0" end="0"/>
                                            </p:txEl>
                                          </p:spTgt>
                                        </p:tgtEl>
                                      </p:cBhvr>
                                    </p:animEffect>
                                    <p:set>
                                      <p:cBhvr>
                                        <p:cTn id="15" dur="1" fill="hold">
                                          <p:stCondLst>
                                            <p:cond delay="499"/>
                                          </p:stCondLst>
                                        </p:cTn>
                                        <p:tgtEl>
                                          <p:spTgt spid="44">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44">
                                            <p:txEl>
                                              <p:pRg st="2" end="2"/>
                                            </p:txEl>
                                          </p:spTgt>
                                        </p:tgtEl>
                                      </p:cBhvr>
                                    </p:animEffect>
                                    <p:set>
                                      <p:cBhvr>
                                        <p:cTn id="20" dur="1" fill="hold">
                                          <p:stCondLst>
                                            <p:cond delay="499"/>
                                          </p:stCondLst>
                                        </p:cTn>
                                        <p:tgtEl>
                                          <p:spTgt spid="44">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44"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3</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50234"/>
            <a:ext cx="7772400" cy="2320505"/>
          </a:xfrm>
        </p:spPr>
        <p:txBody>
          <a:bodyPr>
            <a:normAutofit/>
          </a:bodyPr>
          <a:lstStyle/>
          <a:p>
            <a:pPr algn="l">
              <a:defRPr/>
            </a:pPr>
            <a:r>
              <a:rPr lang="en-US" sz="2800" dirty="0" smtClean="0">
                <a:ea typeface="ＭＳ Ｐゴシック" charset="0"/>
              </a:rPr>
              <a:t>a pretend billing run</a:t>
            </a:r>
            <a:r>
              <a:rPr lang="en-US" sz="2800" dirty="0">
                <a:ea typeface="ＭＳ Ｐゴシック" charset="0"/>
              </a:rPr>
              <a:t> </a:t>
            </a:r>
            <a:r>
              <a:rPr lang="en-US" sz="2800" dirty="0" smtClean="0">
                <a:ea typeface="ＭＳ Ｐゴシック" charset="0"/>
              </a:rPr>
              <a:t>that will generate review invoices. The review report </a:t>
            </a:r>
            <a:r>
              <a:rPr lang="en-US" sz="2800" u="sng" dirty="0" smtClean="0">
                <a:ea typeface="ＭＳ Ｐゴシック" charset="0"/>
              </a:rPr>
              <a:t>will not</a:t>
            </a:r>
            <a:r>
              <a:rPr lang="en-US" sz="2800" dirty="0" smtClean="0">
                <a:ea typeface="ＭＳ Ｐゴシック" charset="0"/>
              </a:rPr>
              <a:t> send invoices, or collect payments from your customers.</a:t>
            </a:r>
            <a:endParaRPr lang="en-US" dirty="0" smtClean="0">
              <a:ea typeface="ＭＳ Ｐゴシック" charset="0"/>
            </a:endParaRPr>
          </a:p>
          <a:p>
            <a:pPr algn="l">
              <a:buFont typeface="Arial" pitchFamily="34" charset="0"/>
              <a:buChar char="•"/>
              <a:defRPr/>
            </a:pPr>
            <a:endParaRPr lang="en-US" dirty="0" smtClean="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86332"/>
            <a:ext cx="7772400" cy="3278688"/>
          </a:xfrm>
        </p:spPr>
        <p:txBody>
          <a:bodyPr>
            <a:normAutofit fontScale="92500" lnSpcReduction="20000"/>
          </a:bodyPr>
          <a:lstStyle/>
          <a:p>
            <a:pPr algn="l">
              <a:buFont typeface="Arial" pitchFamily="34" charset="0"/>
              <a:buChar char="•"/>
              <a:defRPr/>
            </a:pPr>
            <a:r>
              <a:rPr lang="en-US" dirty="0" smtClean="0">
                <a:ea typeface="ＭＳ Ｐゴシック" charset="0"/>
              </a:rPr>
              <a:t> Prevents incorrect invoices from being charged or sent to your customers </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Saves time and prevents the hassle of trying to correct invoices after they have been automatically paid or sent to a customer</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Enables you to review the invoices to ensure that they are correct </a:t>
            </a:r>
            <a:r>
              <a:rPr lang="en-US" u="sng" dirty="0" smtClean="0">
                <a:ea typeface="ＭＳ Ｐゴシック" charset="0"/>
              </a:rPr>
              <a:t>before</a:t>
            </a:r>
            <a:r>
              <a:rPr lang="en-US" dirty="0" smtClean="0">
                <a:ea typeface="ＭＳ Ｐゴシック" charset="0"/>
              </a:rPr>
              <a:t> they are sent to your customers</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if you find mistakes they can be easily corrected </a:t>
            </a:r>
            <a:r>
              <a:rPr lang="en-US" u="sng" dirty="0" smtClean="0">
                <a:ea typeface="ＭＳ Ｐゴシック" charset="0"/>
              </a:rPr>
              <a:t>before</a:t>
            </a:r>
            <a:r>
              <a:rPr lang="en-US" dirty="0" smtClean="0">
                <a:ea typeface="ＭＳ Ｐゴシック" charset="0"/>
              </a:rPr>
              <a:t> the billing process runs</a:t>
            </a:r>
          </a:p>
          <a:p>
            <a:pPr algn="l">
              <a:buFont typeface="Arial" pitchFamily="34" charset="0"/>
              <a:buChar char="•"/>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86332"/>
            <a:ext cx="7772400" cy="3278688"/>
          </a:xfrm>
        </p:spPr>
        <p:txBody>
          <a:bodyPr>
            <a:normAutofit fontScale="92500" lnSpcReduction="20000"/>
          </a:bodyPr>
          <a:lstStyle/>
          <a:p>
            <a:pPr algn="l">
              <a:buFont typeface="Arial" pitchFamily="34" charset="0"/>
              <a:buChar char="•"/>
              <a:defRPr/>
            </a:pPr>
            <a:r>
              <a:rPr lang="en-US" dirty="0" smtClean="0">
                <a:ea typeface="ＭＳ Ｐゴシック" charset="0"/>
              </a:rPr>
              <a:t>  configuration &gt; Billing Process: select the ‘generate review report’ checkbox and enter a number into the ‘Days to review report’ field</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Two ways to generate a review report: Automatically &amp; Manually</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Three Stages: Neutral, disapprove and approve</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if the review report is not approved by the next run date, the billing </a:t>
            </a:r>
            <a:r>
              <a:rPr lang="en-US" u="sng" dirty="0" smtClean="0">
                <a:ea typeface="ＭＳ Ｐゴシック" charset="0"/>
              </a:rPr>
              <a:t>will not</a:t>
            </a:r>
            <a:r>
              <a:rPr lang="en-US" dirty="0" smtClean="0">
                <a:ea typeface="ＭＳ Ｐゴシック" charset="0"/>
              </a:rPr>
              <a:t> run as scheduled. </a:t>
            </a:r>
          </a:p>
          <a:p>
            <a:pPr algn="l">
              <a:buFont typeface="Arial" pitchFamily="34" charset="0"/>
              <a:buChar char="•"/>
              <a:defRPr/>
            </a:pPr>
            <a:r>
              <a:rPr lang="en-US" dirty="0" smtClean="0">
                <a:ea typeface="ＭＳ Ｐゴシック" charset="0"/>
              </a:rPr>
              <a:t> </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1027" name="Picture 3"/>
          <p:cNvPicPr>
            <a:picLocks noChangeAspect="1" noChangeArrowheads="1"/>
          </p:cNvPicPr>
          <p:nvPr/>
        </p:nvPicPr>
        <p:blipFill>
          <a:blip r:embed="rId3"/>
          <a:srcRect/>
          <a:stretch>
            <a:fillRect/>
          </a:stretch>
        </p:blipFill>
        <p:spPr bwMode="auto">
          <a:xfrm>
            <a:off x="718457" y="3320143"/>
            <a:ext cx="7875134" cy="2133206"/>
          </a:xfrm>
          <a:prstGeom prst="rect">
            <a:avLst/>
          </a:prstGeom>
          <a:noFill/>
          <a:ln w="9525">
            <a:noFill/>
            <a:miter lim="800000"/>
            <a:headEnd/>
            <a:tailEnd/>
          </a:ln>
        </p:spPr>
      </p:pic>
      <p:sp>
        <p:nvSpPr>
          <p:cNvPr id="8" name="Rectangle 7"/>
          <p:cNvSpPr/>
          <p:nvPr/>
        </p:nvSpPr>
        <p:spPr>
          <a:xfrm>
            <a:off x="4191000" y="3320144"/>
            <a:ext cx="1143000" cy="29391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3197966" y="3320144"/>
            <a:ext cx="1123664"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p:cNvSpPr/>
          <p:nvPr/>
        </p:nvSpPr>
        <p:spPr>
          <a:xfrm>
            <a:off x="6694714" y="3309258"/>
            <a:ext cx="1123664"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Rectangle 10"/>
          <p:cNvSpPr/>
          <p:nvPr/>
        </p:nvSpPr>
        <p:spPr>
          <a:xfrm>
            <a:off x="5682343" y="3320144"/>
            <a:ext cx="1153885"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TextBox 13"/>
          <p:cNvSpPr txBox="1"/>
          <p:nvPr/>
        </p:nvSpPr>
        <p:spPr>
          <a:xfrm>
            <a:off x="207033" y="1871932"/>
            <a:ext cx="3968152" cy="646331"/>
          </a:xfrm>
          <a:prstGeom prst="rect">
            <a:avLst/>
          </a:prstGeom>
          <a:noFill/>
        </p:spPr>
        <p:txBody>
          <a:bodyPr wrap="square" rtlCol="0">
            <a:spAutoFit/>
          </a:bodyPr>
          <a:lstStyle/>
          <a:p>
            <a:pPr algn="ctr"/>
            <a:r>
              <a:rPr lang="en-CA" sz="3600" b="1" u="sng" dirty="0" smtClean="0"/>
              <a:t>Group Recap:</a:t>
            </a:r>
            <a:endParaRPr lang="en-CA" sz="36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Additional Information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4</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971" y="367087"/>
            <a:ext cx="8327572"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Additional Information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3" y="2102764"/>
            <a:ext cx="4266996" cy="523220"/>
          </a:xfrm>
          <a:prstGeom prst="rect">
            <a:avLst/>
          </a:prstGeom>
          <a:noFill/>
        </p:spPr>
        <p:txBody>
          <a:bodyPr wrap="square" rtlCol="0">
            <a:spAutoFit/>
          </a:bodyPr>
          <a:lstStyle/>
          <a:p>
            <a:pPr algn="ctr"/>
            <a:r>
              <a:rPr lang="en-CA" sz="2800" b="1" u="sng" dirty="0" smtClean="0"/>
              <a:t>What affects my invoices?:</a:t>
            </a:r>
            <a:endParaRPr lang="en-CA" sz="2800" b="1" u="sng" dirty="0"/>
          </a:p>
        </p:txBody>
      </p:sp>
      <p:sp>
        <p:nvSpPr>
          <p:cNvPr id="12" name="Text Placeholder 2"/>
          <p:cNvSpPr>
            <a:spLocks noGrp="1"/>
          </p:cNvSpPr>
          <p:nvPr>
            <p:ph type="body" idx="1"/>
          </p:nvPr>
        </p:nvSpPr>
        <p:spPr>
          <a:xfrm>
            <a:off x="587829" y="2625984"/>
            <a:ext cx="7772400" cy="3037114"/>
          </a:xfrm>
        </p:spPr>
        <p:txBody>
          <a:bodyPr>
            <a:normAutofit/>
          </a:bodyPr>
          <a:lstStyle/>
          <a:p>
            <a:pPr algn="l">
              <a:buFont typeface="Arial" pitchFamily="34" charset="0"/>
              <a:buChar char="•"/>
              <a:defRPr/>
            </a:pPr>
            <a:r>
              <a:rPr lang="en-US" dirty="0" smtClean="0">
                <a:ea typeface="ＭＳ Ｐゴシック" charset="0"/>
              </a:rPr>
              <a:t>  Next Run date</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Require recurring Order</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Apply Overpayments to invoice (Automatic Payment Processing)</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Maximum periods to invoice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971" y="367087"/>
            <a:ext cx="8327572"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Additional Information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3" y="2102764"/>
            <a:ext cx="4266996" cy="523220"/>
          </a:xfrm>
          <a:prstGeom prst="rect">
            <a:avLst/>
          </a:prstGeom>
          <a:noFill/>
        </p:spPr>
        <p:txBody>
          <a:bodyPr wrap="square" rtlCol="0">
            <a:spAutoFit/>
          </a:bodyPr>
          <a:lstStyle/>
          <a:p>
            <a:pPr algn="ctr"/>
            <a:r>
              <a:rPr lang="en-CA" sz="2800" b="1" u="sng" dirty="0" smtClean="0"/>
              <a:t>Max Periods to Invoice</a:t>
            </a:r>
            <a:endParaRPr lang="en-CA" sz="2800" b="1" u="sng" dirty="0"/>
          </a:p>
        </p:txBody>
      </p:sp>
      <p:sp>
        <p:nvSpPr>
          <p:cNvPr id="12" name="Text Placeholder 2"/>
          <p:cNvSpPr>
            <a:spLocks noGrp="1"/>
          </p:cNvSpPr>
          <p:nvPr>
            <p:ph type="body" idx="1"/>
          </p:nvPr>
        </p:nvSpPr>
        <p:spPr>
          <a:xfrm>
            <a:off x="587829" y="2797629"/>
            <a:ext cx="7772400" cy="3037114"/>
          </a:xfrm>
        </p:spPr>
        <p:txBody>
          <a:bodyPr>
            <a:normAutofit/>
          </a:bodyPr>
          <a:lstStyle/>
          <a:p>
            <a:pPr algn="l">
              <a:buFont typeface="Arial" pitchFamily="34" charset="0"/>
              <a:buChar char="•"/>
              <a:defRPr/>
            </a:pPr>
            <a:r>
              <a:rPr lang="en-US" dirty="0" smtClean="0">
                <a:ea typeface="ＭＳ Ｐゴシック" charset="0"/>
              </a:rPr>
              <a:t> Daily </a:t>
            </a:r>
            <a:r>
              <a:rPr lang="en-US" dirty="0" smtClean="0">
                <a:ea typeface="ＭＳ Ｐゴシック" charset="0"/>
              </a:rPr>
              <a:t>main subscription</a:t>
            </a:r>
            <a:endParaRPr lang="en-US" dirty="0" smtClean="0">
              <a:ea typeface="ＭＳ Ｐゴシック" charset="0"/>
            </a:endParaRPr>
          </a:p>
          <a:p>
            <a:pPr algn="l">
              <a:buFont typeface="Arial" pitchFamily="34" charset="0"/>
              <a:buChar char="•"/>
              <a:defRPr/>
            </a:pPr>
            <a:r>
              <a:rPr lang="en-US" dirty="0" smtClean="0">
                <a:ea typeface="ＭＳ Ｐゴシック" charset="0"/>
              </a:rPr>
              <a:t> next run date: February 9</a:t>
            </a:r>
          </a:p>
          <a:p>
            <a:pPr algn="l">
              <a:buFont typeface="Arial" pitchFamily="34" charset="0"/>
              <a:buChar char="•"/>
              <a:defRPr/>
            </a:pPr>
            <a:r>
              <a:rPr lang="en-US" dirty="0" smtClean="0">
                <a:ea typeface="ＭＳ Ｐゴシック" charset="0"/>
              </a:rPr>
              <a:t> Maximum period to invoice = 1</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Create a monthly, pre-paid purchase order with an active since date of January 1</a:t>
            </a:r>
          </a:p>
          <a:p>
            <a:pPr algn="l">
              <a:buFont typeface="Arial" pitchFamily="34" charset="0"/>
              <a:buChar char="•"/>
              <a:defRPr/>
            </a:pPr>
            <a:endParaRPr lang="en-US" dirty="0" smtClean="0">
              <a:ea typeface="ＭＳ Ｐゴシック" charset="0"/>
            </a:endParaRPr>
          </a:p>
          <a:p>
            <a:pPr>
              <a:defRPr/>
            </a:pPr>
            <a:r>
              <a:rPr lang="en-US" dirty="0" smtClean="0">
                <a:ea typeface="ＭＳ Ｐゴシック" charset="0"/>
              </a:rPr>
              <a:t>Will this generate an invoice?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M</a:t>
            </a: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ain </a:t>
            </a: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S</a:t>
            </a: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ubscription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1</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502873"/>
            <a:ext cx="7772400" cy="3483428"/>
          </a:xfrm>
        </p:spPr>
        <p:txBody>
          <a:bodyPr>
            <a:normAutofit/>
          </a:bodyPr>
          <a:lstStyle/>
          <a:p>
            <a:pPr algn="l">
              <a:defRPr/>
            </a:pPr>
            <a:r>
              <a:rPr lang="en-US" dirty="0" smtClean="0">
                <a:ea typeface="ＭＳ Ｐゴシック" charset="0"/>
              </a:rPr>
              <a:t>The billing process determines how often invoices are generated from purchase orders.</a:t>
            </a:r>
          </a:p>
          <a:p>
            <a:pPr algn="l">
              <a:defRPr/>
            </a:pPr>
            <a:endParaRPr lang="en-US" dirty="0" smtClean="0">
              <a:ea typeface="ＭＳ Ｐゴシック" charset="0"/>
            </a:endParaRPr>
          </a:p>
          <a:p>
            <a:pPr algn="l">
              <a:defRPr/>
            </a:pPr>
            <a:r>
              <a:rPr lang="en-US" dirty="0" smtClean="0">
                <a:ea typeface="ＭＳ Ｐゴシック" charset="0"/>
              </a:rPr>
              <a:t> The </a:t>
            </a:r>
            <a:r>
              <a:rPr lang="en-US" dirty="0" smtClean="0">
                <a:ea typeface="ＭＳ Ｐゴシック" charset="0"/>
              </a:rPr>
              <a:t>billing process is </a:t>
            </a:r>
            <a:r>
              <a:rPr lang="en-US" dirty="0" smtClean="0">
                <a:ea typeface="ＭＳ Ｐゴシック" charset="0"/>
              </a:rPr>
              <a:t>scheduled to run </a:t>
            </a:r>
            <a:r>
              <a:rPr lang="en-US" dirty="0" smtClean="0">
                <a:ea typeface="ＭＳ Ｐゴシック" charset="0"/>
              </a:rPr>
              <a:t>to automatically generate invoices</a:t>
            </a:r>
            <a:r>
              <a:rPr lang="en-US" dirty="0" smtClean="0">
                <a:ea typeface="ＭＳ Ｐゴシック" charset="0"/>
              </a:rPr>
              <a:t>. </a:t>
            </a:r>
            <a:endParaRPr lang="en-US" dirty="0" smtClean="0">
              <a:ea typeface="ＭＳ Ｐゴシック" charset="0"/>
            </a:endParaRPr>
          </a:p>
          <a:p>
            <a:pPr algn="l">
              <a:defRPr/>
            </a:pPr>
            <a:endParaRPr lang="en-US" dirty="0" smtClean="0">
              <a:ea typeface="ＭＳ Ｐゴシック" charset="0"/>
            </a:endParaRPr>
          </a:p>
          <a:p>
            <a:pPr algn="l">
              <a:defRPr/>
            </a:pPr>
            <a:r>
              <a:rPr lang="en-US" dirty="0" smtClean="0">
                <a:ea typeface="ＭＳ Ｐゴシック" charset="0"/>
              </a:rPr>
              <a:t>The </a:t>
            </a:r>
            <a:r>
              <a:rPr lang="en-US" dirty="0" smtClean="0">
                <a:ea typeface="ＭＳ Ｐゴシック" charset="0"/>
              </a:rPr>
              <a:t>interval is known as the </a:t>
            </a:r>
            <a:r>
              <a:rPr lang="en-US" u="sng" dirty="0" smtClean="0">
                <a:ea typeface="ＭＳ Ｐゴシック" charset="0"/>
              </a:rPr>
              <a:t>main subscription</a:t>
            </a:r>
            <a:r>
              <a:rPr lang="en-US" dirty="0" smtClean="0">
                <a:ea typeface="ＭＳ Ｐゴシック" charset="0"/>
              </a:rPr>
              <a:t> is configured at the </a:t>
            </a:r>
            <a:r>
              <a:rPr lang="en-US" u="sng" dirty="0" smtClean="0">
                <a:ea typeface="ＭＳ Ｐゴシック" charset="0"/>
              </a:rPr>
              <a:t>customer</a:t>
            </a:r>
            <a:r>
              <a:rPr lang="en-US" dirty="0" smtClean="0">
                <a:ea typeface="ＭＳ Ｐゴシック" charset="0"/>
              </a:rPr>
              <a:t> level. It determines the billing period (monthly, weekly, daily, etc.). </a:t>
            </a:r>
            <a:endParaRPr lang="en-US" dirty="0" smtClean="0">
              <a:ea typeface="ＭＳ Ｐゴシック" charset="0"/>
            </a:endParaRPr>
          </a:p>
          <a:p>
            <a:pPr algn="l">
              <a:defRPr/>
            </a:pPr>
            <a:endParaRPr lang="en-US"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Main Subscription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82687"/>
            <a:ext cx="7772400" cy="1948542"/>
          </a:xfrm>
        </p:spPr>
        <p:txBody>
          <a:bodyPr>
            <a:normAutofit/>
          </a:bodyPr>
          <a:lstStyle/>
          <a:p>
            <a:pPr algn="l">
              <a:buFont typeface="Arial" pitchFamily="34" charset="0"/>
              <a:buChar char="•"/>
              <a:defRPr/>
            </a:pPr>
            <a:r>
              <a:rPr lang="en-US" dirty="0" smtClean="0">
                <a:ea typeface="ＭＳ Ｐゴシック" charset="0"/>
              </a:rPr>
              <a:t> the system needs to know when to trigger the billing </a:t>
            </a:r>
            <a:r>
              <a:rPr lang="en-US" dirty="0" smtClean="0">
                <a:ea typeface="ＭＳ Ｐゴシック" charset="0"/>
              </a:rPr>
              <a:t>process for a customer</a:t>
            </a:r>
            <a:endParaRPr lang="en-US" dirty="0" smtClean="0">
              <a:ea typeface="ＭＳ Ｐゴシック" charset="0"/>
            </a:endParaRP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The system needs to know how far ahead it should ‘see’ or look for active purchase orders</a:t>
            </a: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main subscription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2347" y="2756262"/>
            <a:ext cx="7772400" cy="1841862"/>
          </a:xfrm>
        </p:spPr>
        <p:txBody>
          <a:bodyPr>
            <a:noAutofit/>
          </a:bodyPr>
          <a:lstStyle/>
          <a:p>
            <a:pPr algn="l">
              <a:buFont typeface="Arial" pitchFamily="34" charset="0"/>
              <a:buChar char="•"/>
              <a:defRPr/>
            </a:pPr>
            <a:r>
              <a:rPr lang="en-US" sz="2400" dirty="0" smtClean="0">
                <a:ea typeface="ＭＳ Ｐゴシック" charset="0"/>
              </a:rPr>
              <a:t> </a:t>
            </a:r>
            <a:r>
              <a:rPr lang="en-US" sz="2400" dirty="0" smtClean="0">
                <a:ea typeface="ＭＳ Ｐゴシック" charset="0"/>
              </a:rPr>
              <a:t>this field is selected upon customer creation</a:t>
            </a:r>
            <a:r>
              <a:rPr lang="en-US" sz="2400" dirty="0" smtClean="0">
                <a:ea typeface="ＭＳ Ｐゴシック" charset="0"/>
              </a:rPr>
              <a:t>. </a:t>
            </a:r>
            <a:endParaRPr lang="en-US" sz="2400" dirty="0" smtClean="0">
              <a:ea typeface="ＭＳ Ｐゴシック" charset="0"/>
            </a:endParaRPr>
          </a:p>
          <a:p>
            <a:pPr algn="l">
              <a:buFont typeface="Arial" pitchFamily="34" charset="0"/>
              <a:buChar char="•"/>
              <a:defRPr/>
            </a:pPr>
            <a:endParaRPr lang="en-US" sz="2400" dirty="0" smtClean="0">
              <a:ea typeface="ＭＳ Ｐゴシック" charset="0"/>
            </a:endParaRPr>
          </a:p>
          <a:p>
            <a:pPr algn="l">
              <a:buFont typeface="Arial" pitchFamily="34" charset="0"/>
              <a:buChar char="•"/>
              <a:defRPr/>
            </a:pPr>
            <a:r>
              <a:rPr lang="en-US" sz="2400" dirty="0" smtClean="0">
                <a:ea typeface="ＭＳ Ｐゴシック" charset="0"/>
              </a:rPr>
              <a:t> typically will want to set the billing period to the shortest purchase order period</a:t>
            </a:r>
            <a:endParaRPr lang="en-US" sz="2400"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main subscription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754326"/>
          </a:xfrm>
          <a:prstGeom prst="rect">
            <a:avLst/>
          </a:prstGeom>
          <a:noFill/>
        </p:spPr>
        <p:txBody>
          <a:bodyPr wrap="square">
            <a:spAutoFit/>
          </a:bodyPr>
          <a:lstStyle/>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Main Subscription: Account Type</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2" name="Text Placeholder 1"/>
          <p:cNvSpPr>
            <a:spLocks noGrp="1"/>
          </p:cNvSpPr>
          <p:nvPr>
            <p:ph type="body" idx="1"/>
          </p:nvPr>
        </p:nvSpPr>
        <p:spPr/>
        <p:txBody>
          <a:bodyPr/>
          <a:lstStyle/>
          <a:p>
            <a:endParaRPr lang="en-CA"/>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228" y="2121413"/>
            <a:ext cx="540067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686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754326"/>
          </a:xfrm>
          <a:prstGeom prst="rect">
            <a:avLst/>
          </a:prstGeom>
          <a:noFill/>
        </p:spPr>
        <p:txBody>
          <a:bodyPr wrap="square">
            <a:spAutoFit/>
          </a:bodyPr>
          <a:lstStyle/>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Main Subscription:</a:t>
            </a:r>
          </a:p>
          <a:p>
            <a:pPr algn="ctr" fontAlgn="auto">
              <a:spcBef>
                <a:spcPts val="0"/>
              </a:spcBef>
              <a:spcAft>
                <a:spcPts val="0"/>
              </a:spcAft>
              <a:defRPr/>
            </a:pP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Customer Account</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2" name="Text Placeholder 1"/>
          <p:cNvSpPr>
            <a:spLocks noGrp="1"/>
          </p:cNvSpPr>
          <p:nvPr>
            <p:ph type="body" idx="1"/>
          </p:nvPr>
        </p:nvSpPr>
        <p:spPr/>
        <p:txBody>
          <a:body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17" y="2716443"/>
            <a:ext cx="7825196" cy="2482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977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main subscription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a:t>
            </a:r>
            <a:endParaRPr lang="en-CA" sz="3600" b="1" u="sng" dirty="0"/>
          </a:p>
        </p:txBody>
      </p:sp>
      <p:grpSp>
        <p:nvGrpSpPr>
          <p:cNvPr id="5" name="Group 4"/>
          <p:cNvGrpSpPr/>
          <p:nvPr/>
        </p:nvGrpSpPr>
        <p:grpSpPr>
          <a:xfrm>
            <a:off x="312841" y="2862436"/>
            <a:ext cx="8582773" cy="2689278"/>
            <a:chOff x="207033" y="3831772"/>
            <a:chExt cx="8582773" cy="2144485"/>
          </a:xfrm>
        </p:grpSpPr>
        <p:grpSp>
          <p:nvGrpSpPr>
            <p:cNvPr id="6" name="Group 51"/>
            <p:cNvGrpSpPr/>
            <p:nvPr/>
          </p:nvGrpSpPr>
          <p:grpSpPr>
            <a:xfrm>
              <a:off x="1632206" y="3831772"/>
              <a:ext cx="7157600" cy="2144485"/>
              <a:chOff x="894586" y="3831771"/>
              <a:chExt cx="7157600" cy="2144485"/>
            </a:xfrm>
          </p:grpSpPr>
          <p:grpSp>
            <p:nvGrpSpPr>
              <p:cNvPr id="10" name="Group 48"/>
              <p:cNvGrpSpPr/>
              <p:nvPr/>
            </p:nvGrpSpPr>
            <p:grpSpPr>
              <a:xfrm>
                <a:off x="894586" y="3831771"/>
                <a:ext cx="7157600" cy="2144485"/>
                <a:chOff x="381000" y="3831772"/>
                <a:chExt cx="6291943" cy="1885126"/>
              </a:xfrm>
            </p:grpSpPr>
            <p:sp>
              <p:nvSpPr>
                <p:cNvPr id="12" name="Left Brace 11"/>
                <p:cNvSpPr/>
                <p:nvPr/>
              </p:nvSpPr>
              <p:spPr>
                <a:xfrm rot="16200000">
                  <a:off x="1432324" y="4712378"/>
                  <a:ext cx="651215" cy="794438"/>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3" name="Left Brace 12"/>
                <p:cNvSpPr/>
                <p:nvPr/>
              </p:nvSpPr>
              <p:spPr>
                <a:xfrm rot="16200000">
                  <a:off x="3983180" y="4487153"/>
                  <a:ext cx="651215" cy="1244887"/>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grpSp>
              <p:nvGrpSpPr>
                <p:cNvPr id="14" name="Group 47"/>
                <p:cNvGrpSpPr/>
                <p:nvPr/>
              </p:nvGrpSpPr>
              <p:grpSpPr>
                <a:xfrm>
                  <a:off x="381000" y="3831772"/>
                  <a:ext cx="6291943" cy="1885126"/>
                  <a:chOff x="381000" y="3831772"/>
                  <a:chExt cx="6291943" cy="1885126"/>
                </a:xfrm>
              </p:grpSpPr>
              <p:grpSp>
                <p:nvGrpSpPr>
                  <p:cNvPr id="15" name="Group 42"/>
                  <p:cNvGrpSpPr/>
                  <p:nvPr/>
                </p:nvGrpSpPr>
                <p:grpSpPr>
                  <a:xfrm>
                    <a:off x="381000" y="3831772"/>
                    <a:ext cx="6291943" cy="1885126"/>
                    <a:chOff x="381000" y="3867777"/>
                    <a:chExt cx="6291943" cy="1885126"/>
                  </a:xfrm>
                </p:grpSpPr>
                <p:grpSp>
                  <p:nvGrpSpPr>
                    <p:cNvPr id="17" name="Group 25"/>
                    <p:cNvGrpSpPr/>
                    <p:nvPr/>
                  </p:nvGrpSpPr>
                  <p:grpSpPr>
                    <a:xfrm>
                      <a:off x="381000" y="3867777"/>
                      <a:ext cx="6291943" cy="1567425"/>
                      <a:chOff x="381000" y="4406902"/>
                      <a:chExt cx="6291943" cy="1567425"/>
                    </a:xfrm>
                  </p:grpSpPr>
                  <p:cxnSp>
                    <p:nvCxnSpPr>
                      <p:cNvPr id="24" name="Straight Connector 23"/>
                      <p:cNvCxnSpPr/>
                      <p:nvPr/>
                    </p:nvCxnSpPr>
                    <p:spPr>
                      <a:xfrm>
                        <a:off x="722313" y="5040086"/>
                        <a:ext cx="595063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Oval 10"/>
                      <p:cNvSpPr/>
                      <p:nvPr/>
                    </p:nvSpPr>
                    <p:spPr>
                      <a:xfrm>
                        <a:off x="582726" y="4897664"/>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12"/>
                      <p:cNvSpPr/>
                      <p:nvPr/>
                    </p:nvSpPr>
                    <p:spPr>
                      <a:xfrm>
                        <a:off x="4358140" y="4897664"/>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27" name="Straight Connector 26"/>
                      <p:cNvCxnSpPr/>
                      <p:nvPr/>
                    </p:nvCxnSpPr>
                    <p:spPr>
                      <a:xfrm>
                        <a:off x="1349829" y="4907642"/>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155149" y="4907642"/>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993576" y="4897664"/>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665374" y="4897664"/>
                        <a:ext cx="0" cy="28484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81000" y="4497363"/>
                        <a:ext cx="772886" cy="369332"/>
                      </a:xfrm>
                      <a:prstGeom prst="rect">
                        <a:avLst/>
                      </a:prstGeom>
                      <a:noFill/>
                      <a:ln>
                        <a:solidFill>
                          <a:schemeClr val="tx1"/>
                        </a:solidFill>
                      </a:ln>
                    </p:spPr>
                    <p:txBody>
                      <a:bodyPr wrap="square" rtlCol="0">
                        <a:spAutoFit/>
                      </a:bodyPr>
                      <a:lstStyle/>
                      <a:p>
                        <a:pPr algn="ctr"/>
                        <a:r>
                          <a:rPr lang="en-CA" dirty="0" smtClean="0"/>
                          <a:t>JAN 1</a:t>
                        </a:r>
                        <a:endParaRPr lang="en-CA" dirty="0"/>
                      </a:p>
                    </p:txBody>
                  </p:sp>
                  <p:sp>
                    <p:nvSpPr>
                      <p:cNvPr id="32" name="TextBox 31"/>
                      <p:cNvSpPr txBox="1"/>
                      <p:nvPr/>
                    </p:nvSpPr>
                    <p:spPr>
                      <a:xfrm>
                        <a:off x="4158345" y="4406902"/>
                        <a:ext cx="772886" cy="369332"/>
                      </a:xfrm>
                      <a:prstGeom prst="rect">
                        <a:avLst/>
                      </a:prstGeom>
                      <a:noFill/>
                      <a:ln>
                        <a:solidFill>
                          <a:schemeClr val="tx1"/>
                        </a:solidFill>
                      </a:ln>
                    </p:spPr>
                    <p:txBody>
                      <a:bodyPr wrap="square" rtlCol="0">
                        <a:spAutoFit/>
                      </a:bodyPr>
                      <a:lstStyle/>
                      <a:p>
                        <a:pPr algn="ctr"/>
                        <a:r>
                          <a:rPr lang="en-CA" dirty="0" smtClean="0"/>
                          <a:t>FEB 1</a:t>
                        </a:r>
                        <a:endParaRPr lang="en-CA" dirty="0"/>
                      </a:p>
                    </p:txBody>
                  </p:sp>
                  <p:sp>
                    <p:nvSpPr>
                      <p:cNvPr id="33" name="Left Brace 32"/>
                      <p:cNvSpPr/>
                      <p:nvPr/>
                    </p:nvSpPr>
                    <p:spPr>
                      <a:xfrm rot="16200000">
                        <a:off x="2252754" y="5233502"/>
                        <a:ext cx="651215" cy="830433"/>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4" name="Left Brace 33"/>
                      <p:cNvSpPr/>
                      <p:nvPr/>
                    </p:nvSpPr>
                    <p:spPr>
                      <a:xfrm rot="16200000">
                        <a:off x="722143" y="5346641"/>
                        <a:ext cx="651215" cy="604158"/>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5" name="Left Brace 34"/>
                      <p:cNvSpPr/>
                      <p:nvPr/>
                    </p:nvSpPr>
                    <p:spPr>
                      <a:xfrm rot="16200000">
                        <a:off x="3003870" y="5312820"/>
                        <a:ext cx="651215" cy="671796"/>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grpSp>
                <p:sp>
                  <p:nvSpPr>
                    <p:cNvPr id="18" name="TextBox 17"/>
                    <p:cNvSpPr txBox="1"/>
                    <p:nvPr/>
                  </p:nvSpPr>
                  <p:spPr>
                    <a:xfrm>
                      <a:off x="621967" y="5522071"/>
                      <a:ext cx="627516" cy="230832"/>
                    </a:xfrm>
                    <a:prstGeom prst="rect">
                      <a:avLst/>
                    </a:prstGeom>
                    <a:noFill/>
                    <a:ln>
                      <a:solidFill>
                        <a:schemeClr val="tx1"/>
                      </a:solidFill>
                    </a:ln>
                  </p:spPr>
                  <p:txBody>
                    <a:bodyPr wrap="square" rtlCol="0">
                      <a:spAutoFit/>
                    </a:bodyPr>
                    <a:lstStyle/>
                    <a:p>
                      <a:pPr algn="ctr"/>
                      <a:r>
                        <a:rPr lang="en-CA" sz="900" dirty="0" smtClean="0"/>
                        <a:t>Jan 1 - 7</a:t>
                      </a:r>
                      <a:endParaRPr lang="en-CA" sz="900" dirty="0"/>
                    </a:p>
                  </p:txBody>
                </p:sp>
                <p:sp>
                  <p:nvSpPr>
                    <p:cNvPr id="19" name="TextBox 18"/>
                    <p:cNvSpPr txBox="1"/>
                    <p:nvPr/>
                  </p:nvSpPr>
                  <p:spPr>
                    <a:xfrm>
                      <a:off x="1349829" y="5522071"/>
                      <a:ext cx="620709" cy="230832"/>
                    </a:xfrm>
                    <a:prstGeom prst="rect">
                      <a:avLst/>
                    </a:prstGeom>
                    <a:noFill/>
                    <a:ln>
                      <a:solidFill>
                        <a:schemeClr val="tx1"/>
                      </a:solidFill>
                    </a:ln>
                  </p:spPr>
                  <p:txBody>
                    <a:bodyPr wrap="square" rtlCol="0">
                      <a:spAutoFit/>
                    </a:bodyPr>
                    <a:lstStyle/>
                    <a:p>
                      <a:pPr algn="ctr"/>
                      <a:r>
                        <a:rPr lang="en-CA" sz="900" dirty="0" smtClean="0"/>
                        <a:t>Jan 7 - 14</a:t>
                      </a:r>
                      <a:endParaRPr lang="en-CA" sz="900" dirty="0"/>
                    </a:p>
                  </p:txBody>
                </p:sp>
                <p:sp>
                  <p:nvSpPr>
                    <p:cNvPr id="20" name="TextBox 19"/>
                    <p:cNvSpPr txBox="1"/>
                    <p:nvPr/>
                  </p:nvSpPr>
                  <p:spPr>
                    <a:xfrm>
                      <a:off x="2163145" y="5522071"/>
                      <a:ext cx="735119" cy="230832"/>
                    </a:xfrm>
                    <a:prstGeom prst="rect">
                      <a:avLst/>
                    </a:prstGeom>
                    <a:noFill/>
                    <a:ln>
                      <a:solidFill>
                        <a:schemeClr val="tx1"/>
                      </a:solidFill>
                    </a:ln>
                  </p:spPr>
                  <p:txBody>
                    <a:bodyPr wrap="square" rtlCol="0">
                      <a:spAutoFit/>
                    </a:bodyPr>
                    <a:lstStyle/>
                    <a:p>
                      <a:pPr algn="ctr"/>
                      <a:r>
                        <a:rPr lang="en-CA" sz="900" dirty="0" smtClean="0"/>
                        <a:t>Jan 15 - 21</a:t>
                      </a:r>
                      <a:endParaRPr lang="en-CA" sz="900" dirty="0"/>
                    </a:p>
                  </p:txBody>
                </p:sp>
                <p:sp>
                  <p:nvSpPr>
                    <p:cNvPr id="21" name="TextBox 20"/>
                    <p:cNvSpPr txBox="1"/>
                    <p:nvPr/>
                  </p:nvSpPr>
                  <p:spPr>
                    <a:xfrm>
                      <a:off x="2898264" y="5522071"/>
                      <a:ext cx="834685" cy="230832"/>
                    </a:xfrm>
                    <a:prstGeom prst="rect">
                      <a:avLst/>
                    </a:prstGeom>
                    <a:noFill/>
                    <a:ln>
                      <a:solidFill>
                        <a:schemeClr val="tx1"/>
                      </a:solidFill>
                    </a:ln>
                  </p:spPr>
                  <p:txBody>
                    <a:bodyPr wrap="square" rtlCol="0">
                      <a:spAutoFit/>
                    </a:bodyPr>
                    <a:lstStyle/>
                    <a:p>
                      <a:pPr algn="ctr"/>
                      <a:r>
                        <a:rPr lang="en-CA" sz="900" dirty="0" smtClean="0"/>
                        <a:t>Jan 22 - 28</a:t>
                      </a:r>
                      <a:endParaRPr lang="en-CA" sz="900" dirty="0"/>
                    </a:p>
                  </p:txBody>
                </p:sp>
                <p:sp>
                  <p:nvSpPr>
                    <p:cNvPr id="22" name="TextBox 21"/>
                    <p:cNvSpPr txBox="1"/>
                    <p:nvPr/>
                  </p:nvSpPr>
                  <p:spPr>
                    <a:xfrm>
                      <a:off x="3885349" y="5522071"/>
                      <a:ext cx="834685" cy="230832"/>
                    </a:xfrm>
                    <a:prstGeom prst="rect">
                      <a:avLst/>
                    </a:prstGeom>
                    <a:noFill/>
                    <a:ln>
                      <a:solidFill>
                        <a:schemeClr val="tx1"/>
                      </a:solidFill>
                    </a:ln>
                  </p:spPr>
                  <p:txBody>
                    <a:bodyPr wrap="square" rtlCol="0">
                      <a:spAutoFit/>
                    </a:bodyPr>
                    <a:lstStyle/>
                    <a:p>
                      <a:pPr algn="ctr"/>
                      <a:r>
                        <a:rPr lang="en-CA" sz="900" dirty="0" smtClean="0"/>
                        <a:t>Jan 29 – Feb 4</a:t>
                      </a:r>
                      <a:endParaRPr lang="en-CA" sz="900" dirty="0"/>
                    </a:p>
                  </p:txBody>
                </p:sp>
                <p:cxnSp>
                  <p:nvCxnSpPr>
                    <p:cNvPr id="23" name="Straight Connector 22"/>
                    <p:cNvCxnSpPr/>
                    <p:nvPr/>
                  </p:nvCxnSpPr>
                  <p:spPr>
                    <a:xfrm>
                      <a:off x="4931231" y="4327570"/>
                      <a:ext cx="0" cy="284843"/>
                    </a:xfrm>
                    <a:prstGeom prst="line">
                      <a:avLst/>
                    </a:prstGeom>
                  </p:spPr>
                  <p:style>
                    <a:lnRef idx="2">
                      <a:schemeClr val="accent1"/>
                    </a:lnRef>
                    <a:fillRef idx="0">
                      <a:schemeClr val="accent1"/>
                    </a:fillRef>
                    <a:effectRef idx="1">
                      <a:schemeClr val="accent1"/>
                    </a:effectRef>
                    <a:fontRef idx="minor">
                      <a:schemeClr val="tx1"/>
                    </a:fontRef>
                  </p:style>
                </p:cxnSp>
              </p:grpSp>
              <p:sp>
                <p:nvSpPr>
                  <p:cNvPr id="16" name="Oval 15"/>
                  <p:cNvSpPr/>
                  <p:nvPr/>
                </p:nvSpPr>
                <p:spPr>
                  <a:xfrm>
                    <a:off x="6393770" y="4291565"/>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cxnSp>
            <p:nvCxnSpPr>
              <p:cNvPr id="11" name="Straight Arrow Connector 10"/>
              <p:cNvCxnSpPr/>
              <p:nvPr/>
            </p:nvCxnSpPr>
            <p:spPr>
              <a:xfrm>
                <a:off x="1882557" y="4103914"/>
                <a:ext cx="3160137"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207033" y="3934679"/>
              <a:ext cx="1088367" cy="515397"/>
            </a:xfrm>
            <a:prstGeom prst="rect">
              <a:avLst/>
            </a:prstGeom>
            <a:noFill/>
            <a:ln w="19050">
              <a:solidFill>
                <a:schemeClr val="tx1"/>
              </a:solidFill>
            </a:ln>
          </p:spPr>
          <p:txBody>
            <a:bodyPr wrap="square" rtlCol="0">
              <a:spAutoFit/>
            </a:bodyPr>
            <a:lstStyle/>
            <a:p>
              <a:pPr algn="ctr"/>
              <a:r>
                <a:rPr lang="en-CA" sz="1200" dirty="0" smtClean="0"/>
                <a:t>Main Subscription: </a:t>
              </a:r>
              <a:r>
                <a:rPr lang="en-CA" sz="1200" dirty="0" smtClean="0"/>
                <a:t>Month</a:t>
              </a:r>
              <a:endParaRPr lang="en-CA" sz="1200" dirty="0"/>
            </a:p>
          </p:txBody>
        </p:sp>
        <p:sp>
          <p:nvSpPr>
            <p:cNvPr id="9" name="TextBox 8"/>
            <p:cNvSpPr txBox="1"/>
            <p:nvPr/>
          </p:nvSpPr>
          <p:spPr>
            <a:xfrm>
              <a:off x="207033" y="4914996"/>
              <a:ext cx="1088367" cy="646331"/>
            </a:xfrm>
            <a:prstGeom prst="rect">
              <a:avLst/>
            </a:prstGeom>
            <a:noFill/>
            <a:ln w="19050">
              <a:solidFill>
                <a:schemeClr val="tx1"/>
              </a:solidFill>
            </a:ln>
          </p:spPr>
          <p:txBody>
            <a:bodyPr wrap="square" rtlCol="0">
              <a:spAutoFit/>
            </a:bodyPr>
            <a:lstStyle/>
            <a:p>
              <a:pPr algn="ctr"/>
              <a:r>
                <a:rPr lang="en-CA" sz="1200" dirty="0" smtClean="0"/>
                <a:t>Purchase Order Period: Week</a:t>
              </a:r>
              <a:endParaRPr lang="en-CA"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billing_academy-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jbilling_academy-presentation_template</Template>
  <TotalTime>1205</TotalTime>
  <Words>5493</Words>
  <Application>Microsoft Office PowerPoint</Application>
  <PresentationFormat>On-screen Show (4:3)</PresentationFormat>
  <Paragraphs>390</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jbilling_academy-presentation_template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Test1</dc:creator>
  <cp:lastModifiedBy>Test1</cp:lastModifiedBy>
  <cp:revision>106</cp:revision>
  <dcterms:created xsi:type="dcterms:W3CDTF">2012-02-21T12:45:11Z</dcterms:created>
  <dcterms:modified xsi:type="dcterms:W3CDTF">2014-01-02T15:23:14Z</dcterms:modified>
</cp:coreProperties>
</file>