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57" r:id="rId3"/>
    <p:sldId id="276" r:id="rId4"/>
    <p:sldId id="261" r:id="rId5"/>
    <p:sldId id="262" r:id="rId6"/>
    <p:sldId id="263" r:id="rId7"/>
    <p:sldId id="264" r:id="rId8"/>
    <p:sldId id="267" r:id="rId9"/>
    <p:sldId id="268" r:id="rId10"/>
    <p:sldId id="269" r:id="rId11"/>
    <p:sldId id="270" r:id="rId12"/>
    <p:sldId id="271" r:id="rId13"/>
    <p:sldId id="272" r:id="rId14"/>
    <p:sldId id="273" r:id="rId15"/>
    <p:sldId id="274" r:id="rId16"/>
    <p:sldId id="265" r:id="rId17"/>
    <p:sldId id="266" r:id="rId18"/>
    <p:sldId id="275" r:id="rId1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013"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A95BA14-F37A-6842-A4DF-21E3C1792B5F}" type="datetimeFigureOut">
              <a:rPr lang="en-US"/>
              <a:pPr>
                <a:defRPr/>
              </a:pPr>
              <a:t>12/10/2012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2546B769-0FF8-584A-BC38-313D002B669E}" type="slidenum">
              <a:rPr lang="en-US"/>
              <a:pPr>
                <a:defRPr/>
              </a:pPr>
              <a:t>‹#›</a:t>
            </a:fld>
            <a:endParaRPr lang="en-US"/>
          </a:p>
        </p:txBody>
      </p:sp>
    </p:spTree>
    <p:extLst>
      <p:ext uri="{BB962C8B-B14F-4D97-AF65-F5344CB8AC3E}">
        <p14:creationId xmlns:p14="http://schemas.microsoft.com/office/powerpoint/2010/main" xmlns="" val="3515429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8E6C1D-2725-3744-849D-5665D93230B7}" type="datetimeFigureOut">
              <a:rPr lang="en-US" smtClean="0"/>
              <a:pPr/>
              <a:t>12/10/2012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3022B3-FE0C-064B-A31E-E6B279BCCF14}" type="slidenum">
              <a:rPr lang="en-US" smtClean="0"/>
              <a:pPr/>
              <a:t>‹#›</a:t>
            </a:fld>
            <a:endParaRPr lang="en-US"/>
          </a:p>
        </p:txBody>
      </p:sp>
    </p:spTree>
    <p:extLst>
      <p:ext uri="{BB962C8B-B14F-4D97-AF65-F5344CB8AC3E}">
        <p14:creationId xmlns:p14="http://schemas.microsoft.com/office/powerpoint/2010/main" xmlns="" val="27604323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go over https://</a:t>
            </a:r>
            <a:r>
              <a:rPr lang="en-US" dirty="0" err="1" smtClean="0"/>
              <a:t>pm.jbilling.com</a:t>
            </a:r>
            <a:r>
              <a:rPr lang="en-US" dirty="0" smtClean="0"/>
              <a:t>/projects/</a:t>
            </a:r>
            <a:r>
              <a:rPr lang="en-US" dirty="0" err="1" smtClean="0"/>
              <a:t>jbilling</a:t>
            </a:r>
            <a:r>
              <a:rPr lang="en-US" dirty="0" smtClean="0"/>
              <a:t>/wiki/</a:t>
            </a:r>
            <a:r>
              <a:rPr lang="en-US" dirty="0" err="1" smtClean="0"/>
              <a:t>Guide_to_Work_on_a_jBilling_Project</a:t>
            </a:r>
            <a:r>
              <a:rPr lang="en-US" dirty="0" smtClean="0"/>
              <a:t> and also</a:t>
            </a:r>
            <a:r>
              <a:rPr lang="en-US" baseline="0" dirty="0" smtClean="0"/>
              <a:t> show the ‘Welcome to jBilling document’.</a:t>
            </a:r>
            <a:endParaRPr lang="en-US" dirty="0"/>
          </a:p>
        </p:txBody>
      </p:sp>
      <p:sp>
        <p:nvSpPr>
          <p:cNvPr id="4" name="Slide Number Placeholder 3"/>
          <p:cNvSpPr>
            <a:spLocks noGrp="1"/>
          </p:cNvSpPr>
          <p:nvPr>
            <p:ph type="sldNum" sz="quarter" idx="10"/>
          </p:nvPr>
        </p:nvSpPr>
        <p:spPr/>
        <p:txBody>
          <a:bodyPr/>
          <a:lstStyle/>
          <a:p>
            <a:fld id="{E53022B3-FE0C-064B-A31E-E6B279BCCF14}" type="slidenum">
              <a:rPr lang="en-US" smtClean="0"/>
              <a:pPr/>
              <a:t>7</a:t>
            </a:fld>
            <a:endParaRPr lang="en-US"/>
          </a:p>
        </p:txBody>
      </p:sp>
    </p:spTree>
    <p:extLst>
      <p:ext uri="{BB962C8B-B14F-4D97-AF65-F5344CB8AC3E}">
        <p14:creationId xmlns:p14="http://schemas.microsoft.com/office/powerpoint/2010/main" xmlns="" val="3452214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go over https://</a:t>
            </a:r>
            <a:r>
              <a:rPr lang="en-US" dirty="0" err="1" smtClean="0"/>
              <a:t>pm.jbilling.com</a:t>
            </a:r>
            <a:r>
              <a:rPr lang="en-US" dirty="0" smtClean="0"/>
              <a:t>/projects/</a:t>
            </a:r>
            <a:r>
              <a:rPr lang="en-US" dirty="0" err="1" smtClean="0"/>
              <a:t>jbilling</a:t>
            </a:r>
            <a:r>
              <a:rPr lang="en-US" dirty="0" smtClean="0"/>
              <a:t>/wiki/</a:t>
            </a:r>
            <a:r>
              <a:rPr lang="en-US" dirty="0" err="1" smtClean="0"/>
              <a:t>Guide_to_Work_on_a_jBilling_Project</a:t>
            </a:r>
            <a:r>
              <a:rPr lang="en-US" dirty="0" smtClean="0"/>
              <a:t> and also</a:t>
            </a:r>
            <a:r>
              <a:rPr lang="en-US" baseline="0" dirty="0" smtClean="0"/>
              <a:t> show the ‘Welcome to jBilling document’.</a:t>
            </a:r>
            <a:endParaRPr lang="en-US" dirty="0"/>
          </a:p>
        </p:txBody>
      </p:sp>
      <p:sp>
        <p:nvSpPr>
          <p:cNvPr id="4" name="Slide Number Placeholder 3"/>
          <p:cNvSpPr>
            <a:spLocks noGrp="1"/>
          </p:cNvSpPr>
          <p:nvPr>
            <p:ph type="sldNum" sz="quarter" idx="10"/>
          </p:nvPr>
        </p:nvSpPr>
        <p:spPr/>
        <p:txBody>
          <a:bodyPr/>
          <a:lstStyle/>
          <a:p>
            <a:fld id="{E53022B3-FE0C-064B-A31E-E6B279BCCF14}" type="slidenum">
              <a:rPr lang="en-US" smtClean="0"/>
              <a:pPr/>
              <a:t>16</a:t>
            </a:fld>
            <a:endParaRPr lang="en-US"/>
          </a:p>
        </p:txBody>
      </p:sp>
    </p:spTree>
    <p:extLst>
      <p:ext uri="{BB962C8B-B14F-4D97-AF65-F5344CB8AC3E}">
        <p14:creationId xmlns:p14="http://schemas.microsoft.com/office/powerpoint/2010/main" xmlns="" val="3452214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go over https://</a:t>
            </a:r>
            <a:r>
              <a:rPr lang="en-US" dirty="0" err="1" smtClean="0"/>
              <a:t>pm.jbilling.com</a:t>
            </a:r>
            <a:r>
              <a:rPr lang="en-US" dirty="0" smtClean="0"/>
              <a:t>/projects/</a:t>
            </a:r>
            <a:r>
              <a:rPr lang="en-US" dirty="0" err="1" smtClean="0"/>
              <a:t>jbilling</a:t>
            </a:r>
            <a:r>
              <a:rPr lang="en-US" dirty="0" smtClean="0"/>
              <a:t>/wiki/</a:t>
            </a:r>
            <a:r>
              <a:rPr lang="en-US" dirty="0" err="1" smtClean="0"/>
              <a:t>Guide_to_Work_on_a_jBilling_Project</a:t>
            </a:r>
            <a:r>
              <a:rPr lang="en-US" dirty="0" smtClean="0"/>
              <a:t> and also</a:t>
            </a:r>
            <a:r>
              <a:rPr lang="en-US" baseline="0" dirty="0" smtClean="0"/>
              <a:t> show the ‘Welcome to jBilling document’.</a:t>
            </a:r>
            <a:endParaRPr lang="en-US" dirty="0"/>
          </a:p>
        </p:txBody>
      </p:sp>
      <p:sp>
        <p:nvSpPr>
          <p:cNvPr id="4" name="Slide Number Placeholder 3"/>
          <p:cNvSpPr>
            <a:spLocks noGrp="1"/>
          </p:cNvSpPr>
          <p:nvPr>
            <p:ph type="sldNum" sz="quarter" idx="10"/>
          </p:nvPr>
        </p:nvSpPr>
        <p:spPr/>
        <p:txBody>
          <a:bodyPr/>
          <a:lstStyle/>
          <a:p>
            <a:fld id="{E53022B3-FE0C-064B-A31E-E6B279BCCF14}" type="slidenum">
              <a:rPr lang="en-US" smtClean="0"/>
              <a:pPr/>
              <a:t>17</a:t>
            </a:fld>
            <a:endParaRPr lang="en-US"/>
          </a:p>
        </p:txBody>
      </p:sp>
    </p:spTree>
    <p:extLst>
      <p:ext uri="{BB962C8B-B14F-4D97-AF65-F5344CB8AC3E}">
        <p14:creationId xmlns:p14="http://schemas.microsoft.com/office/powerpoint/2010/main" xmlns="" val="3452214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go over https://</a:t>
            </a:r>
            <a:r>
              <a:rPr lang="en-US" dirty="0" err="1" smtClean="0"/>
              <a:t>pm.jbilling.com</a:t>
            </a:r>
            <a:r>
              <a:rPr lang="en-US" dirty="0" smtClean="0"/>
              <a:t>/projects/</a:t>
            </a:r>
            <a:r>
              <a:rPr lang="en-US" dirty="0" err="1" smtClean="0"/>
              <a:t>jbilling</a:t>
            </a:r>
            <a:r>
              <a:rPr lang="en-US" dirty="0" smtClean="0"/>
              <a:t>/wiki/</a:t>
            </a:r>
            <a:r>
              <a:rPr lang="en-US" dirty="0" err="1" smtClean="0"/>
              <a:t>Guide_to_Work_on_a_jBilling_Project</a:t>
            </a:r>
            <a:r>
              <a:rPr lang="en-US" dirty="0" smtClean="0"/>
              <a:t> and also</a:t>
            </a:r>
            <a:r>
              <a:rPr lang="en-US" baseline="0" dirty="0" smtClean="0"/>
              <a:t> show the ‘Welcome to jBilling document’.</a:t>
            </a:r>
            <a:endParaRPr lang="en-US" dirty="0"/>
          </a:p>
        </p:txBody>
      </p:sp>
      <p:sp>
        <p:nvSpPr>
          <p:cNvPr id="4" name="Slide Number Placeholder 3"/>
          <p:cNvSpPr>
            <a:spLocks noGrp="1"/>
          </p:cNvSpPr>
          <p:nvPr>
            <p:ph type="sldNum" sz="quarter" idx="10"/>
          </p:nvPr>
        </p:nvSpPr>
        <p:spPr/>
        <p:txBody>
          <a:bodyPr/>
          <a:lstStyle/>
          <a:p>
            <a:fld id="{E53022B3-FE0C-064B-A31E-E6B279BCCF14}" type="slidenum">
              <a:rPr lang="en-US" smtClean="0"/>
              <a:pPr/>
              <a:t>18</a:t>
            </a:fld>
            <a:endParaRPr lang="en-US"/>
          </a:p>
        </p:txBody>
      </p:sp>
    </p:spTree>
    <p:extLst>
      <p:ext uri="{BB962C8B-B14F-4D97-AF65-F5344CB8AC3E}">
        <p14:creationId xmlns:p14="http://schemas.microsoft.com/office/powerpoint/2010/main" xmlns="" val="3452214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go over https://</a:t>
            </a:r>
            <a:r>
              <a:rPr lang="en-US" dirty="0" err="1" smtClean="0"/>
              <a:t>pm.jbilling.com</a:t>
            </a:r>
            <a:r>
              <a:rPr lang="en-US" dirty="0" smtClean="0"/>
              <a:t>/projects/</a:t>
            </a:r>
            <a:r>
              <a:rPr lang="en-US" dirty="0" err="1" smtClean="0"/>
              <a:t>jbilling</a:t>
            </a:r>
            <a:r>
              <a:rPr lang="en-US" dirty="0" smtClean="0"/>
              <a:t>/wiki/</a:t>
            </a:r>
            <a:r>
              <a:rPr lang="en-US" dirty="0" err="1" smtClean="0"/>
              <a:t>Guide_to_Work_on_a_jBilling_Project</a:t>
            </a:r>
            <a:r>
              <a:rPr lang="en-US" dirty="0" smtClean="0"/>
              <a:t> and also</a:t>
            </a:r>
            <a:r>
              <a:rPr lang="en-US" baseline="0" dirty="0" smtClean="0"/>
              <a:t> show the ‘Welcome to jBilling document’.</a:t>
            </a:r>
            <a:endParaRPr lang="en-US" dirty="0"/>
          </a:p>
        </p:txBody>
      </p:sp>
      <p:sp>
        <p:nvSpPr>
          <p:cNvPr id="4" name="Slide Number Placeholder 3"/>
          <p:cNvSpPr>
            <a:spLocks noGrp="1"/>
          </p:cNvSpPr>
          <p:nvPr>
            <p:ph type="sldNum" sz="quarter" idx="10"/>
          </p:nvPr>
        </p:nvSpPr>
        <p:spPr/>
        <p:txBody>
          <a:bodyPr/>
          <a:lstStyle/>
          <a:p>
            <a:fld id="{E53022B3-FE0C-064B-A31E-E6B279BCCF14}" type="slidenum">
              <a:rPr lang="en-US" smtClean="0"/>
              <a:pPr/>
              <a:t>8</a:t>
            </a:fld>
            <a:endParaRPr lang="en-US"/>
          </a:p>
        </p:txBody>
      </p:sp>
    </p:spTree>
    <p:extLst>
      <p:ext uri="{BB962C8B-B14F-4D97-AF65-F5344CB8AC3E}">
        <p14:creationId xmlns:p14="http://schemas.microsoft.com/office/powerpoint/2010/main" xmlns="" val="3452214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go over https://</a:t>
            </a:r>
            <a:r>
              <a:rPr lang="en-US" dirty="0" err="1" smtClean="0"/>
              <a:t>pm.jbilling.com</a:t>
            </a:r>
            <a:r>
              <a:rPr lang="en-US" dirty="0" smtClean="0"/>
              <a:t>/projects/</a:t>
            </a:r>
            <a:r>
              <a:rPr lang="en-US" dirty="0" err="1" smtClean="0"/>
              <a:t>jbilling</a:t>
            </a:r>
            <a:r>
              <a:rPr lang="en-US" dirty="0" smtClean="0"/>
              <a:t>/wiki/</a:t>
            </a:r>
            <a:r>
              <a:rPr lang="en-US" dirty="0" err="1" smtClean="0"/>
              <a:t>Guide_to_Work_on_a_jBilling_Project</a:t>
            </a:r>
            <a:r>
              <a:rPr lang="en-US" dirty="0" smtClean="0"/>
              <a:t> and also</a:t>
            </a:r>
            <a:r>
              <a:rPr lang="en-US" baseline="0" dirty="0" smtClean="0"/>
              <a:t> show the ‘Welcome to jBilling document’.</a:t>
            </a:r>
            <a:endParaRPr lang="en-US" dirty="0"/>
          </a:p>
        </p:txBody>
      </p:sp>
      <p:sp>
        <p:nvSpPr>
          <p:cNvPr id="4" name="Slide Number Placeholder 3"/>
          <p:cNvSpPr>
            <a:spLocks noGrp="1"/>
          </p:cNvSpPr>
          <p:nvPr>
            <p:ph type="sldNum" sz="quarter" idx="10"/>
          </p:nvPr>
        </p:nvSpPr>
        <p:spPr/>
        <p:txBody>
          <a:bodyPr/>
          <a:lstStyle/>
          <a:p>
            <a:fld id="{E53022B3-FE0C-064B-A31E-E6B279BCCF14}" type="slidenum">
              <a:rPr lang="en-US" smtClean="0"/>
              <a:pPr/>
              <a:t>9</a:t>
            </a:fld>
            <a:endParaRPr lang="en-US"/>
          </a:p>
        </p:txBody>
      </p:sp>
    </p:spTree>
    <p:extLst>
      <p:ext uri="{BB962C8B-B14F-4D97-AF65-F5344CB8AC3E}">
        <p14:creationId xmlns:p14="http://schemas.microsoft.com/office/powerpoint/2010/main" xmlns="" val="3452214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go over https://</a:t>
            </a:r>
            <a:r>
              <a:rPr lang="en-US" dirty="0" err="1" smtClean="0"/>
              <a:t>pm.jbilling.com</a:t>
            </a:r>
            <a:r>
              <a:rPr lang="en-US" dirty="0" smtClean="0"/>
              <a:t>/projects/</a:t>
            </a:r>
            <a:r>
              <a:rPr lang="en-US" dirty="0" err="1" smtClean="0"/>
              <a:t>jbilling</a:t>
            </a:r>
            <a:r>
              <a:rPr lang="en-US" dirty="0" smtClean="0"/>
              <a:t>/wiki/</a:t>
            </a:r>
            <a:r>
              <a:rPr lang="en-US" dirty="0" err="1" smtClean="0"/>
              <a:t>Guide_to_Work_on_a_jBilling_Project</a:t>
            </a:r>
            <a:r>
              <a:rPr lang="en-US" dirty="0" smtClean="0"/>
              <a:t> and also</a:t>
            </a:r>
            <a:r>
              <a:rPr lang="en-US" baseline="0" dirty="0" smtClean="0"/>
              <a:t> show the ‘Welcome to jBilling document’.</a:t>
            </a:r>
            <a:endParaRPr lang="en-US" dirty="0"/>
          </a:p>
        </p:txBody>
      </p:sp>
      <p:sp>
        <p:nvSpPr>
          <p:cNvPr id="4" name="Slide Number Placeholder 3"/>
          <p:cNvSpPr>
            <a:spLocks noGrp="1"/>
          </p:cNvSpPr>
          <p:nvPr>
            <p:ph type="sldNum" sz="quarter" idx="10"/>
          </p:nvPr>
        </p:nvSpPr>
        <p:spPr/>
        <p:txBody>
          <a:bodyPr/>
          <a:lstStyle/>
          <a:p>
            <a:fld id="{E53022B3-FE0C-064B-A31E-E6B279BCCF14}" type="slidenum">
              <a:rPr lang="en-US" smtClean="0"/>
              <a:pPr/>
              <a:t>10</a:t>
            </a:fld>
            <a:endParaRPr lang="en-US"/>
          </a:p>
        </p:txBody>
      </p:sp>
    </p:spTree>
    <p:extLst>
      <p:ext uri="{BB962C8B-B14F-4D97-AF65-F5344CB8AC3E}">
        <p14:creationId xmlns:p14="http://schemas.microsoft.com/office/powerpoint/2010/main" xmlns="" val="3452214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master</a:t>
            </a:r>
            <a:endParaRPr lang="en-US" dirty="0"/>
          </a:p>
        </p:txBody>
      </p:sp>
      <p:sp>
        <p:nvSpPr>
          <p:cNvPr id="4" name="Slide Number Placeholder 3"/>
          <p:cNvSpPr>
            <a:spLocks noGrp="1"/>
          </p:cNvSpPr>
          <p:nvPr>
            <p:ph type="sldNum" sz="quarter" idx="10"/>
          </p:nvPr>
        </p:nvSpPr>
        <p:spPr/>
        <p:txBody>
          <a:bodyPr/>
          <a:lstStyle/>
          <a:p>
            <a:fld id="{E53022B3-FE0C-064B-A31E-E6B279BCCF14}" type="slidenum">
              <a:rPr lang="en-US" smtClean="0"/>
              <a:pPr/>
              <a:t>11</a:t>
            </a:fld>
            <a:endParaRPr lang="en-US"/>
          </a:p>
        </p:txBody>
      </p:sp>
    </p:spTree>
    <p:extLst>
      <p:ext uri="{BB962C8B-B14F-4D97-AF65-F5344CB8AC3E}">
        <p14:creationId xmlns:p14="http://schemas.microsoft.com/office/powerpoint/2010/main" xmlns="" val="3452214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Release/s</a:t>
            </a:r>
            <a:r>
              <a:rPr lang="en-US" baseline="0" dirty="0" smtClean="0"/>
              <a:t> branch for sure, also master is good</a:t>
            </a:r>
            <a:endParaRPr lang="en-US" dirty="0"/>
          </a:p>
        </p:txBody>
      </p:sp>
      <p:sp>
        <p:nvSpPr>
          <p:cNvPr id="4" name="Slide Number Placeholder 3"/>
          <p:cNvSpPr>
            <a:spLocks noGrp="1"/>
          </p:cNvSpPr>
          <p:nvPr>
            <p:ph type="sldNum" sz="quarter" idx="10"/>
          </p:nvPr>
        </p:nvSpPr>
        <p:spPr/>
        <p:txBody>
          <a:bodyPr/>
          <a:lstStyle/>
          <a:p>
            <a:fld id="{E53022B3-FE0C-064B-A31E-E6B279BCCF14}" type="slidenum">
              <a:rPr lang="en-US" smtClean="0"/>
              <a:pPr/>
              <a:t>12</a:t>
            </a:fld>
            <a:endParaRPr lang="en-US"/>
          </a:p>
        </p:txBody>
      </p:sp>
    </p:spTree>
    <p:extLst>
      <p:ext uri="{BB962C8B-B14F-4D97-AF65-F5344CB8AC3E}">
        <p14:creationId xmlns:p14="http://schemas.microsoft.com/office/powerpoint/2010/main" xmlns="" val="3452214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goes in the Blue repository (customer), master branch.</a:t>
            </a:r>
            <a:endParaRPr lang="en-US" dirty="0"/>
          </a:p>
        </p:txBody>
      </p:sp>
      <p:sp>
        <p:nvSpPr>
          <p:cNvPr id="4" name="Slide Number Placeholder 3"/>
          <p:cNvSpPr>
            <a:spLocks noGrp="1"/>
          </p:cNvSpPr>
          <p:nvPr>
            <p:ph type="sldNum" sz="quarter" idx="10"/>
          </p:nvPr>
        </p:nvSpPr>
        <p:spPr/>
        <p:txBody>
          <a:bodyPr/>
          <a:lstStyle/>
          <a:p>
            <a:fld id="{E53022B3-FE0C-064B-A31E-E6B279BCCF14}" type="slidenum">
              <a:rPr lang="en-US" smtClean="0"/>
              <a:pPr/>
              <a:t>13</a:t>
            </a:fld>
            <a:endParaRPr lang="en-US"/>
          </a:p>
        </p:txBody>
      </p:sp>
    </p:spTree>
    <p:extLst>
      <p:ext uri="{BB962C8B-B14F-4D97-AF65-F5344CB8AC3E}">
        <p14:creationId xmlns:p14="http://schemas.microsoft.com/office/powerpoint/2010/main" xmlns="" val="3452214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goes in the Blue repository (customer), master branch. Also in master of jBilling.</a:t>
            </a:r>
            <a:endParaRPr lang="en-US" dirty="0"/>
          </a:p>
        </p:txBody>
      </p:sp>
      <p:sp>
        <p:nvSpPr>
          <p:cNvPr id="4" name="Slide Number Placeholder 3"/>
          <p:cNvSpPr>
            <a:spLocks noGrp="1"/>
          </p:cNvSpPr>
          <p:nvPr>
            <p:ph type="sldNum" sz="quarter" idx="10"/>
          </p:nvPr>
        </p:nvSpPr>
        <p:spPr/>
        <p:txBody>
          <a:bodyPr/>
          <a:lstStyle/>
          <a:p>
            <a:fld id="{E53022B3-FE0C-064B-A31E-E6B279BCCF14}" type="slidenum">
              <a:rPr lang="en-US" smtClean="0"/>
              <a:pPr/>
              <a:t>14</a:t>
            </a:fld>
            <a:endParaRPr lang="en-US"/>
          </a:p>
        </p:txBody>
      </p:sp>
    </p:spTree>
    <p:extLst>
      <p:ext uri="{BB962C8B-B14F-4D97-AF65-F5344CB8AC3E}">
        <p14:creationId xmlns:p14="http://schemas.microsoft.com/office/powerpoint/2010/main" xmlns="" val="3452214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need to merge:</a:t>
            </a:r>
            <a:r>
              <a:rPr lang="en-US" baseline="0" dirty="0" smtClean="0"/>
              <a:t> the release branch of the jBilling repository with the master branch of the customer repository.</a:t>
            </a:r>
            <a:endParaRPr lang="en-US" dirty="0"/>
          </a:p>
        </p:txBody>
      </p:sp>
      <p:sp>
        <p:nvSpPr>
          <p:cNvPr id="4" name="Slide Number Placeholder 3"/>
          <p:cNvSpPr>
            <a:spLocks noGrp="1"/>
          </p:cNvSpPr>
          <p:nvPr>
            <p:ph type="sldNum" sz="quarter" idx="10"/>
          </p:nvPr>
        </p:nvSpPr>
        <p:spPr/>
        <p:txBody>
          <a:bodyPr/>
          <a:lstStyle/>
          <a:p>
            <a:fld id="{E53022B3-FE0C-064B-A31E-E6B279BCCF14}" type="slidenum">
              <a:rPr lang="en-US" smtClean="0"/>
              <a:pPr/>
              <a:t>15</a:t>
            </a:fld>
            <a:endParaRPr lang="en-US"/>
          </a:p>
        </p:txBody>
      </p:sp>
    </p:spTree>
    <p:extLst>
      <p:ext uri="{BB962C8B-B14F-4D97-AF65-F5344CB8AC3E}">
        <p14:creationId xmlns:p14="http://schemas.microsoft.com/office/powerpoint/2010/main" xmlns="" val="3452214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xmlns="" val="3583785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139121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noFill/>
        </p:spPr>
        <p:txBody>
          <a:bodyPr anchor="t">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lgn="l">
              <a:defRPr sz="4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marL="0" indent="0" algn="ctr">
              <a:buNone/>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xmlns="" val="1337438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572085"/>
            <a:ext cx="4038600" cy="3554077"/>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572086"/>
            <a:ext cx="4038600" cy="3554077"/>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87654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457200" y="2679705"/>
            <a:ext cx="4040188" cy="3446458"/>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679705"/>
            <a:ext cx="4041775" cy="3446458"/>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1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16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129138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023567" cy="1162050"/>
          </a:xfrm>
        </p:spPr>
        <p:txBody>
          <a:bodyPr anchor="b"/>
          <a:lstStyle>
            <a:lvl1pPr algn="ctr">
              <a:defRPr sz="4800" b="1"/>
            </a:lvl1pPr>
          </a:lstStyle>
          <a:p>
            <a:r>
              <a:rPr lang="en-US"/>
              <a:t>Click to edit Master title style</a:t>
            </a:r>
          </a:p>
        </p:txBody>
      </p:sp>
      <p:sp>
        <p:nvSpPr>
          <p:cNvPr id="3" name="Content Placeholder 2"/>
          <p:cNvSpPr>
            <a:spLocks noGrp="1"/>
          </p:cNvSpPr>
          <p:nvPr>
            <p:ph idx="1"/>
          </p:nvPr>
        </p:nvSpPr>
        <p:spPr>
          <a:xfrm>
            <a:off x="3575050" y="2701228"/>
            <a:ext cx="5111750" cy="3831225"/>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a:defRPr sz="32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2pPr>
            <a:lvl3pPr>
              <a:defRPr sz="24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3pPr>
            <a:lvl4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4pPr>
            <a:lvl5pPr>
              <a:defRPr sz="20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066279"/>
            <a:ext cx="3008313" cy="3572940"/>
          </a:xfrm>
        </p:spPr>
        <p:txBody>
          <a:bodyPr>
            <a:scene3d>
              <a:camera prst="orthographicFront">
                <a:rot lat="0" lon="0" rev="0"/>
              </a:camera>
              <a:lightRig rig="contrasting" dir="t">
                <a:rot lat="0" lon="0" rev="4500000"/>
              </a:lightRig>
            </a:scene3d>
            <a:sp3d contourW="6350" prstMaterial="metal">
              <a:contourClr>
                <a:schemeClr val="accent1">
                  <a:shade val="75000"/>
                </a:schemeClr>
              </a:contourClr>
            </a:sp3d>
          </a:bodyPr>
          <a:lstStyle>
            <a:lvl1pPr marL="0" indent="0">
              <a:buNone/>
              <a:defRPr sz="2800" b="1" cap="all" spc="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1149965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8" name="Picture 4" descr="jBilling-academy-logo-trans.png"/>
          <p:cNvPicPr>
            <a:picLocks noChangeAspect="1"/>
          </p:cNvPicPr>
          <p:nvPr/>
        </p:nvPicPr>
        <p:blipFill>
          <a:blip r:embed="rId9">
            <a:extLst>
              <a:ext uri="{28A0092B-C50C-407E-A947-70E740481C1C}">
                <a14:useLocalDpi xmlns:a14="http://schemas.microsoft.com/office/drawing/2010/main" xmlns="" val="0"/>
              </a:ext>
            </a:extLst>
          </a:blip>
          <a:srcRect/>
          <a:stretch>
            <a:fillRect/>
          </a:stretch>
        </p:blipFill>
        <p:spPr bwMode="auto">
          <a:xfrm>
            <a:off x="123825" y="5737225"/>
            <a:ext cx="2493963" cy="1030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Lst>
  <p:txStyles>
    <p:titleStyle>
      <a:lvl1pPr algn="ctr" defTabSz="457200" rtl="0" fontAlgn="base">
        <a:spcBef>
          <a:spcPct val="0"/>
        </a:spcBef>
        <a:spcAft>
          <a:spcPct val="0"/>
        </a:spcAft>
        <a:defRPr sz="4400" kern="120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ＭＳ Ｐゴシック" charset="0"/>
          <a:cs typeface="ＭＳ Ｐゴシック" charset="0"/>
        </a:defRPr>
      </a:lvl1pPr>
      <a:lvl2pPr algn="ctr" defTabSz="457200" rtl="0" fontAlgn="base">
        <a:spcBef>
          <a:spcPct val="0"/>
        </a:spcBef>
        <a:spcAft>
          <a:spcPct val="0"/>
        </a:spcAft>
        <a:defRPr sz="4400">
          <a:solidFill>
            <a:srgbClr val="FFFFFF"/>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rgbClr val="FFFFFF"/>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rgbClr val="FFFFFF"/>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rgbClr val="FFFFFF"/>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rgbClr val="FFFFFF"/>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ln w="18415" cmpd="sng">
            <a:solidFill>
              <a:srgbClr val="FFFFFF"/>
            </a:solidFill>
            <a:prstDash val="solid"/>
          </a:ln>
          <a:solidFill>
            <a:schemeClr val="bg1"/>
          </a:solidFill>
          <a:effectLst>
            <a:outerShdw blurRad="63500" dir="3600000" algn="tl" rotWithShape="0">
              <a:srgbClr val="000000">
                <a:alpha val="70000"/>
              </a:srgbClr>
            </a:outerShdw>
          </a:effectLst>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www.junit.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879307" y="817406"/>
            <a:ext cx="7375474" cy="1107996"/>
          </a:xfrm>
          <a:prstGeom prst="rect">
            <a:avLst/>
          </a:prstGeom>
          <a:noFill/>
        </p:spPr>
        <p:txBody>
          <a:bodyPr>
            <a:spAutoFit/>
          </a:bodyPr>
          <a:lstStyle/>
          <a:p>
            <a:pPr algn="ctr" fontAlgn="auto">
              <a:spcBef>
                <a:spcPts val="0"/>
              </a:spcBef>
              <a:spcAft>
                <a:spcPts val="0"/>
              </a:spcAft>
              <a:defRPr/>
            </a:pPr>
            <a:r>
              <a:rPr lang="en-IN" sz="6600" dirty="0" smtClean="0">
                <a:solidFill>
                  <a:srgbClr val="FFFFFF"/>
                </a:solidFill>
              </a:rPr>
              <a:t>Junit-4 </a:t>
            </a:r>
            <a:r>
              <a:rPr lang="en-IN" sz="6600" dirty="0" smtClean="0">
                <a:solidFill>
                  <a:srgbClr val="FFFFFF"/>
                </a:solidFill>
              </a:rPr>
              <a:t>Training</a:t>
            </a:r>
            <a:endParaRPr lang="en-IN" sz="6600" dirty="0" smtClean="0">
              <a:solidFill>
                <a:srgbClr val="FFFFFF"/>
              </a:solidFill>
            </a:endParaRPr>
          </a:p>
        </p:txBody>
      </p:sp>
      <p:sp>
        <p:nvSpPr>
          <p:cNvPr id="6" name="TextBox 5"/>
          <p:cNvSpPr txBox="1"/>
          <p:nvPr/>
        </p:nvSpPr>
        <p:spPr>
          <a:xfrm>
            <a:off x="952334" y="3148594"/>
            <a:ext cx="7375474" cy="523220"/>
          </a:xfrm>
          <a:prstGeom prst="rect">
            <a:avLst/>
          </a:prstGeom>
          <a:noFill/>
        </p:spPr>
        <p:txBody>
          <a:bodyPr>
            <a:spAutoFit/>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sz="2800" dirty="0" smtClean="0">
                <a:solidFill>
                  <a:srgbClr val="FFFFFF"/>
                </a:solidFill>
              </a:rPr>
              <a:t>jUnit Basics </a:t>
            </a:r>
            <a:r>
              <a:rPr lang="en-IN" sz="2800" dirty="0" smtClean="0">
                <a:solidFill>
                  <a:srgbClr val="FFFFFF"/>
                </a:solidFill>
              </a:rPr>
              <a:t>Introduction </a:t>
            </a:r>
            <a:r>
              <a:rPr lang="en-IN" sz="2800" dirty="0" smtClean="0">
                <a:solidFill>
                  <a:srgbClr val="FFFFFF"/>
                </a:solidFill>
              </a:rPr>
              <a:t>&amp; </a:t>
            </a:r>
            <a:r>
              <a:rPr lang="en-IN" sz="2800" dirty="0" smtClean="0">
                <a:solidFill>
                  <a:srgbClr val="FFFFFF"/>
                </a:solidFill>
              </a:rPr>
              <a:t>annotations.</a:t>
            </a:r>
            <a:endParaRPr lang="en-IN" sz="2800" dirty="0">
              <a:solidFill>
                <a:srgbClr val="FFFFFF"/>
              </a:solidFill>
            </a:endParaRPr>
          </a:p>
        </p:txBody>
      </p:sp>
      <p:sp>
        <p:nvSpPr>
          <p:cNvPr id="4100" name="TextBox 6"/>
          <p:cNvSpPr txBox="1">
            <a:spLocks noChangeArrowheads="1"/>
          </p:cNvSpPr>
          <p:nvPr/>
        </p:nvSpPr>
        <p:spPr bwMode="auto">
          <a:xfrm>
            <a:off x="1636713" y="4514850"/>
            <a:ext cx="591343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endParaRPr 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@After</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2" name="TextBox 1"/>
          <p:cNvSpPr txBox="1"/>
          <p:nvPr/>
        </p:nvSpPr>
        <p:spPr>
          <a:xfrm>
            <a:off x="698501" y="2873375"/>
            <a:ext cx="7786687" cy="2031325"/>
          </a:xfrm>
          <a:prstGeom prst="rect">
            <a:avLst/>
          </a:prstGeom>
          <a:noFill/>
        </p:spPr>
        <p:txBody>
          <a:bodyPr wrap="square" rtlCol="0">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b="1" dirty="0" smtClean="0">
                <a:solidFill>
                  <a:srgbClr val="000000"/>
                </a:solidFill>
              </a:rPr>
              <a:t>@After</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public void </a:t>
            </a:r>
            <a:r>
              <a:rPr lang="en-IN" dirty="0" err="1" smtClean="0">
                <a:solidFill>
                  <a:srgbClr val="000000"/>
                </a:solidFill>
              </a:rPr>
              <a:t>tearDown</a:t>
            </a:r>
            <a:r>
              <a:rPr lang="en-IN" dirty="0" smtClean="0">
                <a:solidFill>
                  <a:srgbClr val="000000"/>
                </a:solidFill>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 called after each test case in the test file is executed</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a:t>
            </a:r>
            <a:r>
              <a:rPr lang="en-IN" dirty="0" err="1" smtClean="0">
                <a:solidFill>
                  <a:srgbClr val="000000"/>
                </a:solidFill>
              </a:rPr>
              <a:t>collection.clear</a:t>
            </a:r>
            <a:r>
              <a:rPr lang="en-IN" dirty="0" smtClean="0">
                <a:solidFill>
                  <a:srgbClr val="000000"/>
                </a:solidFill>
              </a:rPr>
              <a: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a:t>
            </a:r>
            <a:r>
              <a:rPr lang="en-IN" dirty="0" err="1" smtClean="0">
                <a:solidFill>
                  <a:srgbClr val="000000"/>
                </a:solidFill>
              </a:rPr>
              <a:t>System.out.println</a:t>
            </a:r>
            <a:r>
              <a:rPr lang="en-IN" dirty="0" smtClean="0">
                <a:solidFill>
                  <a:srgbClr val="000000"/>
                </a:solidFill>
              </a:rPr>
              <a:t>("@After – </a:t>
            </a:r>
            <a:r>
              <a:rPr lang="en-IN" dirty="0" err="1" smtClean="0">
                <a:solidFill>
                  <a:srgbClr val="000000"/>
                </a:solidFill>
              </a:rPr>
              <a:t>tearDown</a:t>
            </a:r>
            <a:r>
              <a:rPr lang="en-IN" dirty="0" smtClean="0">
                <a:solidFill>
                  <a:srgbClr val="000000"/>
                </a:solidFill>
              </a:rPr>
              <a: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a:t>
            </a:r>
          </a:p>
          <a:p>
            <a:endParaRPr lang="en-US" dirty="0" smtClean="0"/>
          </a:p>
        </p:txBody>
      </p:sp>
    </p:spTree>
    <p:extLst>
      <p:ext uri="{BB962C8B-B14F-4D97-AF65-F5344CB8AC3E}">
        <p14:creationId xmlns:p14="http://schemas.microsoft.com/office/powerpoint/2010/main" xmlns="" val="2632642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t>
            </a:r>
            <a:r>
              <a:rPr lang="en-US" sz="6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AfterClass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2" name="TextBox 1"/>
          <p:cNvSpPr txBox="1"/>
          <p:nvPr/>
        </p:nvSpPr>
        <p:spPr>
          <a:xfrm>
            <a:off x="698501" y="2873375"/>
            <a:ext cx="7786687" cy="1754326"/>
          </a:xfrm>
          <a:prstGeom prst="rect">
            <a:avLst/>
          </a:prstGeom>
          <a:noFill/>
        </p:spPr>
        <p:txBody>
          <a:bodyPr wrap="square" rtlCol="0">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b="1" dirty="0" smtClean="0">
                <a:solidFill>
                  <a:srgbClr val="000000"/>
                </a:solidFill>
              </a:rPr>
              <a:t>@</a:t>
            </a:r>
            <a:r>
              <a:rPr lang="en-IN" b="1" dirty="0" err="1" smtClean="0">
                <a:solidFill>
                  <a:srgbClr val="000000"/>
                </a:solidFill>
              </a:rPr>
              <a:t>AfterClass</a:t>
            </a:r>
            <a:endParaRPr lang="en-IN" b="1" dirty="0" smtClean="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public static void </a:t>
            </a:r>
            <a:r>
              <a:rPr lang="en-IN" dirty="0" err="1" smtClean="0">
                <a:solidFill>
                  <a:srgbClr val="000000"/>
                </a:solidFill>
              </a:rPr>
              <a:t>oneTimeTearDown</a:t>
            </a:r>
            <a:r>
              <a:rPr lang="en-IN" dirty="0" smtClean="0">
                <a:solidFill>
                  <a:srgbClr val="000000"/>
                </a:solidFill>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 one-time cleanup code</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a:t>
            </a:r>
            <a:r>
              <a:rPr lang="en-IN" dirty="0" err="1" smtClean="0">
                <a:solidFill>
                  <a:srgbClr val="000000"/>
                </a:solidFill>
              </a:rPr>
              <a:t>System.out.println</a:t>
            </a:r>
            <a:r>
              <a:rPr lang="en-IN" dirty="0" smtClean="0">
                <a:solidFill>
                  <a:srgbClr val="000000"/>
                </a:solidFill>
              </a:rPr>
              <a:t>("@</a:t>
            </a:r>
            <a:r>
              <a:rPr lang="en-IN" dirty="0" err="1" smtClean="0">
                <a:solidFill>
                  <a:srgbClr val="000000"/>
                </a:solidFill>
              </a:rPr>
              <a:t>AfterClass</a:t>
            </a:r>
            <a:r>
              <a:rPr lang="en-IN" dirty="0" smtClean="0">
                <a:solidFill>
                  <a:srgbClr val="000000"/>
                </a:solidFill>
              </a:rPr>
              <a:t> - </a:t>
            </a:r>
            <a:r>
              <a:rPr lang="en-IN" dirty="0" err="1" smtClean="0">
                <a:solidFill>
                  <a:srgbClr val="000000"/>
                </a:solidFill>
              </a:rPr>
              <a:t>oneTimeTearDown</a:t>
            </a:r>
            <a:r>
              <a:rPr lang="en-IN" dirty="0" smtClean="0">
                <a:solidFill>
                  <a:srgbClr val="000000"/>
                </a:solidFill>
              </a:rPr>
              <a: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a:t>
            </a:r>
          </a:p>
          <a:p>
            <a:endParaRPr lang="en-US" dirty="0" smtClean="0"/>
          </a:p>
        </p:txBody>
      </p:sp>
    </p:spTree>
    <p:extLst>
      <p:ext uri="{BB962C8B-B14F-4D97-AF65-F5344CB8AC3E}">
        <p14:creationId xmlns:p14="http://schemas.microsoft.com/office/powerpoint/2010/main" xmlns="" val="3772198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Attribute ‘expected’</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2" name="TextBox 1"/>
          <p:cNvSpPr txBox="1"/>
          <p:nvPr/>
        </p:nvSpPr>
        <p:spPr>
          <a:xfrm>
            <a:off x="698501" y="2873375"/>
            <a:ext cx="7786687" cy="1754326"/>
          </a:xfrm>
          <a:prstGeom prst="rect">
            <a:avLst/>
          </a:prstGeom>
          <a:noFill/>
        </p:spPr>
        <p:txBody>
          <a:bodyPr wrap="square" rtlCol="0">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b="1" dirty="0" smtClean="0">
                <a:solidFill>
                  <a:srgbClr val="000000"/>
                </a:solidFill>
              </a:rPr>
              <a:t>@Test(expected = </a:t>
            </a:r>
            <a:r>
              <a:rPr lang="en-IN" b="1" dirty="0" err="1" smtClean="0">
                <a:solidFill>
                  <a:srgbClr val="000000"/>
                </a:solidFill>
              </a:rPr>
              <a:t>ArithmeticException.class</a:t>
            </a:r>
            <a:r>
              <a:rPr lang="en-IN" b="1" dirty="0" smtClean="0">
                <a:solidFill>
                  <a:srgbClr val="000000"/>
                </a:solidFill>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public void </a:t>
            </a:r>
            <a:r>
              <a:rPr lang="en-IN" dirty="0" err="1" smtClean="0">
                <a:solidFill>
                  <a:srgbClr val="000000"/>
                </a:solidFill>
              </a:rPr>
              <a:t>divisionWithException</a:t>
            </a:r>
            <a:r>
              <a:rPr lang="en-IN" dirty="0" smtClean="0">
                <a:solidFill>
                  <a:srgbClr val="000000"/>
                </a:solidFill>
              </a:rPr>
              <a:t>()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 It’s used to test the exception throw by the method.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a:t>
            </a:r>
            <a:r>
              <a:rPr lang="en-IN" dirty="0" err="1" smtClean="0">
                <a:solidFill>
                  <a:srgbClr val="000000"/>
                </a:solidFill>
              </a:rPr>
              <a:t>int</a:t>
            </a:r>
            <a:r>
              <a:rPr lang="en-IN" dirty="0" smtClean="0">
                <a:solidFill>
                  <a:srgbClr val="000000"/>
                </a:solidFill>
              </a:rPr>
              <a:t> </a:t>
            </a:r>
            <a:r>
              <a:rPr lang="en-IN" dirty="0" err="1" smtClean="0">
                <a:solidFill>
                  <a:srgbClr val="000000"/>
                </a:solidFill>
              </a:rPr>
              <a:t>i</a:t>
            </a:r>
            <a:r>
              <a:rPr lang="en-IN" dirty="0" smtClean="0">
                <a:solidFill>
                  <a:srgbClr val="000000"/>
                </a:solidFill>
              </a:rPr>
              <a:t> = 1/0;</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a:t>
            </a:r>
          </a:p>
          <a:p>
            <a:endParaRPr lang="en-US" dirty="0" smtClean="0"/>
          </a:p>
        </p:txBody>
      </p:sp>
    </p:spTree>
    <p:extLst>
      <p:ext uri="{BB962C8B-B14F-4D97-AF65-F5344CB8AC3E}">
        <p14:creationId xmlns:p14="http://schemas.microsoft.com/office/powerpoint/2010/main" xmlns="" val="600886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@Ignore</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2" name="TextBox 1"/>
          <p:cNvSpPr txBox="1"/>
          <p:nvPr/>
        </p:nvSpPr>
        <p:spPr>
          <a:xfrm>
            <a:off x="698501" y="2873375"/>
            <a:ext cx="7786687" cy="2031325"/>
          </a:xfrm>
          <a:prstGeom prst="rect">
            <a:avLst/>
          </a:prstGeom>
          <a:noFill/>
        </p:spPr>
        <p:txBody>
          <a:bodyPr wrap="square" rtlCol="0">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b="1" dirty="0" smtClean="0">
                <a:solidFill>
                  <a:srgbClr val="000000"/>
                </a:solidFill>
              </a:rPr>
              <a:t>@Ignore("Not Ready to Run")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b="1" dirty="0" smtClean="0">
                <a:solidFill>
                  <a:srgbClr val="000000"/>
                </a:solidFill>
              </a:rPr>
              <a:t>@Test</a:t>
            </a:r>
            <a:r>
              <a:rPr lang="en-IN" dirty="0" smtClean="0">
                <a:solidFill>
                  <a:srgbClr val="000000"/>
                </a:solidFill>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public void </a:t>
            </a:r>
            <a:r>
              <a:rPr lang="en-IN" dirty="0" err="1" smtClean="0">
                <a:solidFill>
                  <a:srgbClr val="000000"/>
                </a:solidFill>
              </a:rPr>
              <a:t>divisionWithException</a:t>
            </a:r>
            <a:r>
              <a:rPr lang="en-IN" dirty="0" smtClean="0">
                <a:solidFill>
                  <a:srgbClr val="000000"/>
                </a:solidFill>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 This “Ignored” means the method is not ready to test, the JUnit engine will just bypass this method.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a:t>
            </a:r>
            <a:r>
              <a:rPr lang="en-IN" dirty="0" err="1" smtClean="0">
                <a:solidFill>
                  <a:srgbClr val="000000"/>
                </a:solidFill>
              </a:rPr>
              <a:t>System.out.println</a:t>
            </a:r>
            <a:r>
              <a:rPr lang="en-IN" dirty="0" smtClean="0">
                <a:solidFill>
                  <a:srgbClr val="000000"/>
                </a:solidFill>
              </a:rPr>
              <a:t>("Method is not ready yet");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a:t>
            </a:r>
            <a:endParaRPr lang="en-US" dirty="0" smtClean="0"/>
          </a:p>
        </p:txBody>
      </p:sp>
    </p:spTree>
    <p:extLst>
      <p:ext uri="{BB962C8B-B14F-4D97-AF65-F5344CB8AC3E}">
        <p14:creationId xmlns:p14="http://schemas.microsoft.com/office/powerpoint/2010/main" xmlns="" val="2066705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Attribute ‘timeout’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2" name="TextBox 1"/>
          <p:cNvSpPr txBox="1"/>
          <p:nvPr/>
        </p:nvSpPr>
        <p:spPr>
          <a:xfrm>
            <a:off x="698501" y="2166257"/>
            <a:ext cx="7786687" cy="3139321"/>
          </a:xfrm>
          <a:prstGeom prst="rect">
            <a:avLst/>
          </a:prstGeom>
          <a:noFill/>
        </p:spPr>
        <p:txBody>
          <a:bodyPr wrap="square" rtlCol="0">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b="1" dirty="0" smtClean="0">
                <a:solidFill>
                  <a:srgbClr val="000000"/>
                </a:solidFill>
              </a:rPr>
              <a:t>@Test(timeout = 1000)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public void infinity()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 The “Time Test” means if an unit test takes longer than the specified number of milliseconds to run, the test will terminated and mark as failed.</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while (true);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endParaRPr lang="en-IN" dirty="0" smtClean="0">
              <a:solidFill>
                <a:srgbClr val="000000"/>
              </a:solidFill>
            </a:endParaRPr>
          </a:p>
          <a:p>
            <a:pPr>
              <a:lnSpc>
                <a:spcPct val="100000"/>
              </a:lnSpc>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a:t>
            </a:r>
            <a:r>
              <a:rPr lang="en-IN" dirty="0" smtClean="0">
                <a:solidFill>
                  <a:srgbClr val="000000"/>
                </a:solidFill>
              </a:rPr>
              <a:t>In above example, the </a:t>
            </a:r>
            <a:r>
              <a:rPr lang="en-IN" i="1" dirty="0" smtClean="0">
                <a:solidFill>
                  <a:srgbClr val="000000"/>
                </a:solidFill>
              </a:rPr>
              <a:t>infinity() </a:t>
            </a:r>
            <a:r>
              <a:rPr lang="en-IN" dirty="0" smtClean="0">
                <a:solidFill>
                  <a:srgbClr val="000000"/>
                </a:solidFill>
              </a:rPr>
              <a:t>method will not return, so the JUnit </a:t>
            </a:r>
            <a:r>
              <a:rPr lang="en-IN" dirty="0" smtClean="0">
                <a:solidFill>
                  <a:srgbClr val="000000"/>
                </a:solidFill>
              </a:rPr>
              <a:t>engine </a:t>
            </a:r>
            <a:r>
              <a:rPr lang="en-IN" dirty="0" smtClean="0">
                <a:solidFill>
                  <a:srgbClr val="000000"/>
                </a:solidFill>
              </a:rPr>
              <a:t>will mark it as failed and throw an </a:t>
            </a:r>
            <a:r>
              <a:rPr lang="en-IN" dirty="0" smtClean="0">
                <a:solidFill>
                  <a:srgbClr val="000000"/>
                </a:solidFill>
              </a:rPr>
              <a:t>exception</a:t>
            </a:r>
            <a:endParaRPr lang="en-IN" dirty="0" smtClean="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endParaRPr lang="en-IN" dirty="0" smtClean="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i="1" dirty="0" err="1" smtClean="0">
                <a:solidFill>
                  <a:srgbClr val="000000"/>
                </a:solidFill>
              </a:rPr>
              <a:t>java.lang.Exception</a:t>
            </a:r>
            <a:r>
              <a:rPr lang="en-IN" i="1" dirty="0" smtClean="0">
                <a:solidFill>
                  <a:srgbClr val="000000"/>
                </a:solidFill>
              </a:rPr>
              <a:t>: test timed out after 1000 milliseconds</a:t>
            </a:r>
            <a:endParaRPr lang="en-US" dirty="0" smtClean="0"/>
          </a:p>
        </p:txBody>
      </p:sp>
    </p:spTree>
    <p:extLst>
      <p:ext uri="{BB962C8B-B14F-4D97-AF65-F5344CB8AC3E}">
        <p14:creationId xmlns:p14="http://schemas.microsoft.com/office/powerpoint/2010/main" xmlns="" val="1267466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@Suite</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2" name="TextBox 1"/>
          <p:cNvSpPr txBox="1"/>
          <p:nvPr/>
        </p:nvSpPr>
        <p:spPr>
          <a:xfrm>
            <a:off x="698501" y="2100943"/>
            <a:ext cx="7786687" cy="3416320"/>
          </a:xfrm>
          <a:prstGeom prst="rect">
            <a:avLst/>
          </a:prstGeom>
          <a:noFill/>
        </p:spPr>
        <p:txBody>
          <a:bodyPr wrap="square" rtlCol="0">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b="1" dirty="0" smtClean="0">
                <a:solidFill>
                  <a:srgbClr val="000000"/>
                </a:solidFill>
              </a:rPr>
              <a:t>@</a:t>
            </a:r>
            <a:r>
              <a:rPr lang="en-IN" b="1" dirty="0" err="1" smtClean="0">
                <a:solidFill>
                  <a:srgbClr val="000000"/>
                </a:solidFill>
              </a:rPr>
              <a:t>RunWith</a:t>
            </a:r>
            <a:r>
              <a:rPr lang="en-IN" b="1" dirty="0" smtClean="0">
                <a:solidFill>
                  <a:srgbClr val="000000"/>
                </a:solidFill>
              </a:rPr>
              <a:t>(</a:t>
            </a:r>
            <a:r>
              <a:rPr lang="en-IN" b="1" dirty="0" err="1" smtClean="0">
                <a:solidFill>
                  <a:srgbClr val="000000"/>
                </a:solidFill>
              </a:rPr>
              <a:t>Suite.class</a:t>
            </a:r>
            <a:r>
              <a:rPr lang="en-IN" b="1" dirty="0" smtClean="0">
                <a:solidFill>
                  <a:srgbClr val="000000"/>
                </a:solidFill>
              </a:rPr>
              <a:t>)  </a:t>
            </a:r>
            <a:r>
              <a:rPr lang="en-IN" dirty="0" smtClean="0">
                <a:solidFill>
                  <a:srgbClr val="000000"/>
                </a:solidFill>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b="1" dirty="0" smtClean="0">
                <a:solidFill>
                  <a:srgbClr val="000000"/>
                </a:solidFill>
              </a:rPr>
              <a:t>@</a:t>
            </a:r>
            <a:r>
              <a:rPr lang="en-IN" b="1" dirty="0" err="1" smtClean="0">
                <a:solidFill>
                  <a:srgbClr val="000000"/>
                </a:solidFill>
              </a:rPr>
              <a:t>Suite.SuiteClasses</a:t>
            </a:r>
            <a:r>
              <a:rPr lang="en-IN" b="1" dirty="0" smtClean="0">
                <a:solidFill>
                  <a:srgbClr val="000000"/>
                </a:solidFill>
              </a:rPr>
              <a: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b="1" dirty="0" smtClean="0">
                <a:solidFill>
                  <a:srgbClr val="000000"/>
                </a:solidFill>
              </a:rPr>
              <a:t>        JunitTest1.class,</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b="1" dirty="0" smtClean="0">
                <a:solidFill>
                  <a:srgbClr val="000000"/>
                </a:solidFill>
              </a:rPr>
              <a:t>        JunitTest2.class</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b="1" dirty="0" smtClean="0">
                <a:solidFill>
                  <a:srgbClr val="000000"/>
                </a:solidFill>
              </a:rPr>
              <a: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public class JunitTest5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 The “Suite Test” means bundle a few unit test cases and run it 		together. In </a:t>
            </a:r>
            <a:r>
              <a:rPr lang="en-IN" dirty="0" err="1" smtClean="0">
                <a:solidFill>
                  <a:srgbClr val="000000"/>
                </a:solidFill>
              </a:rPr>
              <a:t>Junit</a:t>
            </a:r>
            <a:r>
              <a:rPr lang="en-IN" dirty="0" smtClean="0">
                <a:solidFill>
                  <a:srgbClr val="000000"/>
                </a:solidFill>
              </a:rPr>
              <a:t>, both @</a:t>
            </a:r>
            <a:r>
              <a:rPr lang="en-IN" dirty="0" err="1" smtClean="0">
                <a:solidFill>
                  <a:srgbClr val="000000"/>
                </a:solidFill>
              </a:rPr>
              <a:t>RunWith</a:t>
            </a:r>
            <a:r>
              <a:rPr lang="en-IN" dirty="0" smtClean="0">
                <a:solidFill>
                  <a:srgbClr val="000000"/>
                </a:solidFill>
              </a:rPr>
              <a:t> and @Suite annotation are used 	to run the suite test. The above example means both unit test 			JunitTest1 and JunitTest2 will run together after JunitTest5 is 			executed.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a:t>
            </a:r>
            <a:endParaRPr lang="en-US" dirty="0" smtClean="0"/>
          </a:p>
        </p:txBody>
      </p:sp>
    </p:spTree>
    <p:extLst>
      <p:ext uri="{BB962C8B-B14F-4D97-AF65-F5344CB8AC3E}">
        <p14:creationId xmlns:p14="http://schemas.microsoft.com/office/powerpoint/2010/main" xmlns="" val="1161431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@Parameters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2" name="TextBox 1"/>
          <p:cNvSpPr txBox="1"/>
          <p:nvPr/>
        </p:nvSpPr>
        <p:spPr>
          <a:xfrm>
            <a:off x="698501" y="1730830"/>
            <a:ext cx="7786687" cy="4524315"/>
          </a:xfrm>
          <a:prstGeom prst="rect">
            <a:avLst/>
          </a:prstGeom>
          <a:noFill/>
        </p:spPr>
        <p:txBody>
          <a:bodyPr wrap="square" rtlCol="0">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b="1" dirty="0" smtClean="0">
                <a:solidFill>
                  <a:srgbClr val="000000"/>
                </a:solidFill>
              </a:rPr>
              <a:t>@</a:t>
            </a:r>
            <a:r>
              <a:rPr lang="en-IN" b="1" dirty="0" err="1" smtClean="0">
                <a:solidFill>
                  <a:srgbClr val="000000"/>
                </a:solidFill>
              </a:rPr>
              <a:t>RunWith</a:t>
            </a:r>
            <a:r>
              <a:rPr lang="en-IN" b="1" dirty="0" smtClean="0">
                <a:solidFill>
                  <a:srgbClr val="000000"/>
                </a:solidFill>
              </a:rPr>
              <a:t>(value = </a:t>
            </a:r>
            <a:r>
              <a:rPr lang="en-IN" b="1" dirty="0" err="1" smtClean="0">
                <a:solidFill>
                  <a:srgbClr val="000000"/>
                </a:solidFill>
              </a:rPr>
              <a:t>Parameterized.class</a:t>
            </a:r>
            <a:r>
              <a:rPr lang="en-IN" b="1" dirty="0" smtClean="0">
                <a:solidFill>
                  <a:srgbClr val="000000"/>
                </a:solidFill>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public class JunitTest6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private </a:t>
            </a:r>
            <a:r>
              <a:rPr lang="en-IN" dirty="0" err="1" smtClean="0">
                <a:solidFill>
                  <a:srgbClr val="000000"/>
                </a:solidFill>
              </a:rPr>
              <a:t>int</a:t>
            </a:r>
            <a:r>
              <a:rPr lang="en-IN" dirty="0" smtClean="0">
                <a:solidFill>
                  <a:srgbClr val="000000"/>
                </a:solidFill>
              </a:rPr>
              <a:t> number;</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public JunitTest6(</a:t>
            </a:r>
            <a:r>
              <a:rPr lang="en-IN" dirty="0" err="1" smtClean="0">
                <a:solidFill>
                  <a:srgbClr val="000000"/>
                </a:solidFill>
              </a:rPr>
              <a:t>int</a:t>
            </a:r>
            <a:r>
              <a:rPr lang="en-IN" dirty="0" smtClean="0">
                <a:solidFill>
                  <a:srgbClr val="000000"/>
                </a:solidFill>
              </a:rPr>
              <a:t> number)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a:t>
            </a:r>
            <a:r>
              <a:rPr lang="en-IN" dirty="0" err="1" smtClean="0">
                <a:solidFill>
                  <a:srgbClr val="000000"/>
                </a:solidFill>
              </a:rPr>
              <a:t>this.number</a:t>
            </a:r>
            <a:r>
              <a:rPr lang="en-IN" dirty="0" smtClean="0">
                <a:solidFill>
                  <a:srgbClr val="000000"/>
                </a:solidFill>
              </a:rPr>
              <a:t> = number;</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b="1" dirty="0" smtClean="0">
                <a:solidFill>
                  <a:srgbClr val="000000"/>
                </a:solidFill>
              </a:rPr>
              <a:t>@Parameters</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public static Collection&lt;Object[]&gt; data()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Object[ ] [ ] data = new Object[][] { { 1 }, { 2 }, { 3 }, { 4 }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return </a:t>
            </a:r>
            <a:r>
              <a:rPr lang="en-IN" dirty="0" err="1" smtClean="0">
                <a:solidFill>
                  <a:srgbClr val="000000"/>
                </a:solidFill>
              </a:rPr>
              <a:t>Arrays.asList</a:t>
            </a:r>
            <a:r>
              <a:rPr lang="en-IN" dirty="0" smtClean="0">
                <a:solidFill>
                  <a:srgbClr val="000000"/>
                </a:solidFill>
              </a:rPr>
              <a:t>(data);</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b="1" dirty="0" smtClean="0">
                <a:solidFill>
                  <a:srgbClr val="000000"/>
                </a:solidFill>
              </a:rPr>
              <a:t>@Test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public void </a:t>
            </a:r>
            <a:r>
              <a:rPr lang="en-IN" dirty="0" err="1" smtClean="0">
                <a:solidFill>
                  <a:srgbClr val="000000"/>
                </a:solidFill>
              </a:rPr>
              <a:t>pushTest</a:t>
            </a:r>
            <a:r>
              <a:rPr lang="en-IN" dirty="0" smtClean="0">
                <a:solidFill>
                  <a:srgbClr val="000000"/>
                </a:solidFill>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a:t>
            </a:r>
            <a:r>
              <a:rPr lang="en-IN" dirty="0" err="1" smtClean="0">
                <a:solidFill>
                  <a:srgbClr val="000000"/>
                </a:solidFill>
              </a:rPr>
              <a:t>System.out.println</a:t>
            </a:r>
            <a:r>
              <a:rPr lang="en-IN" dirty="0" smtClean="0">
                <a:solidFill>
                  <a:srgbClr val="000000"/>
                </a:solidFill>
              </a:rPr>
              <a:t>("Parameterized Number is : " + number);</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a:t>
            </a:r>
          </a:p>
          <a:p>
            <a:endParaRPr lang="en-US" dirty="0" smtClean="0"/>
          </a:p>
        </p:txBody>
      </p:sp>
    </p:spTree>
    <p:extLst>
      <p:ext uri="{BB962C8B-B14F-4D97-AF65-F5344CB8AC3E}">
        <p14:creationId xmlns:p14="http://schemas.microsoft.com/office/powerpoint/2010/main" xmlns="" val="830640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@Parameters ..cont.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2" name="TextBox 1"/>
          <p:cNvSpPr txBox="1"/>
          <p:nvPr/>
        </p:nvSpPr>
        <p:spPr>
          <a:xfrm>
            <a:off x="698501" y="1817914"/>
            <a:ext cx="7786687" cy="2862322"/>
          </a:xfrm>
          <a:prstGeom prst="rect">
            <a:avLst/>
          </a:prstGeom>
          <a:noFill/>
        </p:spPr>
        <p:txBody>
          <a:bodyPr wrap="square" rtlCol="0">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b="1" dirty="0" smtClean="0">
                <a:solidFill>
                  <a:srgbClr val="000000"/>
                </a:solidFill>
              </a:rPr>
              <a:t>Result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dirty="0" smtClean="0">
                <a:solidFill>
                  <a:srgbClr val="000000"/>
                </a:solidFill>
              </a:rPr>
              <a:t>Parameterized Number is : 1</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dirty="0" smtClean="0">
                <a:solidFill>
                  <a:srgbClr val="000000"/>
                </a:solidFill>
              </a:rPr>
              <a:t>Parameterized Number is : 2</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dirty="0" smtClean="0">
                <a:solidFill>
                  <a:srgbClr val="000000"/>
                </a:solidFill>
              </a:rPr>
              <a:t>Parameterized Number is : 3</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dirty="0" smtClean="0">
                <a:solidFill>
                  <a:srgbClr val="000000"/>
                </a:solidFill>
              </a:rPr>
              <a:t>Parameterized Number is : 4</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IN" dirty="0" smtClean="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IN" dirty="0" smtClean="0">
                <a:solidFill>
                  <a:srgbClr val="000000"/>
                </a:solidFill>
              </a:rPr>
              <a:t>It has many limitations here; you have to follow the “JUnit” way to declare the parameter, and the parameter has to pass into constructor in order to initialize the class member as parameter value for testing. The return type of parameter class is “List []”, data type has been limited to String or primitive value</a:t>
            </a:r>
            <a:endParaRPr lang="en-US" dirty="0" smtClean="0"/>
          </a:p>
        </p:txBody>
      </p:sp>
    </p:spTree>
    <p:extLst>
      <p:ext uri="{BB962C8B-B14F-4D97-AF65-F5344CB8AC3E}">
        <p14:creationId xmlns:p14="http://schemas.microsoft.com/office/powerpoint/2010/main" xmlns="" val="1248058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..resources online.</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2" name="TextBox 1"/>
          <p:cNvSpPr txBox="1"/>
          <p:nvPr/>
        </p:nvSpPr>
        <p:spPr>
          <a:xfrm>
            <a:off x="698501" y="2155371"/>
            <a:ext cx="7786687" cy="923330"/>
          </a:xfrm>
          <a:prstGeom prst="rect">
            <a:avLst/>
          </a:prstGeom>
          <a:noFill/>
        </p:spPr>
        <p:txBody>
          <a:bodyPr wrap="square" rtlCol="0">
            <a:spAutoFit/>
          </a:bodyPr>
          <a:lstStyle/>
          <a:p>
            <a:pPr marL="215900" indent="-215900">
              <a:lnSpc>
                <a:spcPct val="100000"/>
              </a:lnSpc>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dirty="0" smtClean="0">
                <a:solidFill>
                  <a:srgbClr val="000000"/>
                </a:solidFill>
                <a:ea typeface="ＭＳ Ｐゴシック" charset="-128"/>
              </a:rPr>
              <a:t>http://www.vogella.com/articles/JUnit/article.html </a:t>
            </a:r>
          </a:p>
          <a:p>
            <a:pPr marL="215900" indent="-215900">
              <a:lnSpc>
                <a:spcPct val="100000"/>
              </a:lnSpc>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dirty="0" smtClean="0">
                <a:solidFill>
                  <a:srgbClr val="000000"/>
                </a:solidFill>
                <a:ea typeface="ＭＳ Ｐゴシック" charset="-128"/>
                <a:hlinkClick r:id="rId4"/>
              </a:rPr>
              <a:t>http://www.junit.org</a:t>
            </a:r>
          </a:p>
          <a:p>
            <a:pPr marL="215900" indent="-215900">
              <a:lnSpc>
                <a:spcPct val="100000"/>
              </a:lnSpc>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dirty="0" smtClean="0">
                <a:solidFill>
                  <a:srgbClr val="000000"/>
                </a:solidFill>
                <a:ea typeface="ＭＳ Ｐゴシック" charset="-128"/>
              </a:rPr>
              <a:t>http://</a:t>
            </a:r>
            <a:r>
              <a:rPr lang="en-IN" dirty="0" smtClean="0">
                <a:solidFill>
                  <a:srgbClr val="000000"/>
                </a:solidFill>
                <a:ea typeface="ＭＳ Ｐゴシック" charset="-128"/>
              </a:rPr>
              <a:t>www.mkyong.com/unittest</a:t>
            </a:r>
            <a:endParaRPr lang="en-IN" dirty="0" smtClean="0">
              <a:solidFill>
                <a:srgbClr val="000000"/>
              </a:solidFill>
              <a:ea typeface="ＭＳ Ｐゴシック" charset="-128"/>
            </a:endParaRPr>
          </a:p>
        </p:txBody>
      </p:sp>
      <p:pic>
        <p:nvPicPr>
          <p:cNvPr id="5" name="Picture 2"/>
          <p:cNvPicPr>
            <a:picLocks noChangeAspect="1" noChangeArrowheads="1"/>
          </p:cNvPicPr>
          <p:nvPr/>
        </p:nvPicPr>
        <p:blipFill>
          <a:blip r:embed="rId5"/>
          <a:srcRect/>
          <a:stretch>
            <a:fillRect/>
          </a:stretch>
        </p:blipFill>
        <p:spPr bwMode="auto">
          <a:xfrm>
            <a:off x="4276499" y="3986026"/>
            <a:ext cx="4208689" cy="1696770"/>
          </a:xfrm>
          <a:prstGeom prst="rect">
            <a:avLst/>
          </a:prstGeom>
          <a:noFill/>
          <a:ln w="9525">
            <a:noFill/>
            <a:round/>
            <a:headEnd/>
            <a:tailEnd/>
          </a:ln>
        </p:spPr>
      </p:pic>
    </p:spTree>
    <p:extLst>
      <p:ext uri="{BB962C8B-B14F-4D97-AF65-F5344CB8AC3E}">
        <p14:creationId xmlns:p14="http://schemas.microsoft.com/office/powerpoint/2010/main" xmlns="" val="2732772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What is Unit Testing</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2" name="TextBox 1"/>
          <p:cNvSpPr txBox="1"/>
          <p:nvPr/>
        </p:nvSpPr>
        <p:spPr>
          <a:xfrm>
            <a:off x="698501" y="2307771"/>
            <a:ext cx="7786687" cy="3139321"/>
          </a:xfrm>
          <a:prstGeom prst="rect">
            <a:avLst/>
          </a:prstGeom>
          <a:noFill/>
        </p:spPr>
        <p:txBody>
          <a:bodyPr wrap="square" rtlCol="0">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b="1" dirty="0" smtClean="0">
                <a:solidFill>
                  <a:srgbClr val="000000"/>
                </a:solidFill>
              </a:rPr>
              <a:t>What is Unit Testing</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b="1" dirty="0" smtClean="0">
              <a:solidFill>
                <a:srgbClr val="000000"/>
              </a:solidFill>
            </a:endParaRPr>
          </a:p>
          <a:p>
            <a:pPr>
              <a:lnSpc>
                <a:spcPct val="100000"/>
              </a:lnSpc>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dirty="0" smtClean="0">
                <a:solidFill>
                  <a:srgbClr val="000000"/>
                </a:solidFill>
              </a:rPr>
              <a:t>Test </a:t>
            </a:r>
            <a:r>
              <a:rPr lang="en-IN" dirty="0" smtClean="0">
                <a:solidFill>
                  <a:srgbClr val="000000"/>
                </a:solidFill>
              </a:rPr>
              <a:t>a 'small' piece of code or functionality e.g. Method</a:t>
            </a:r>
          </a:p>
          <a:p>
            <a:pPr>
              <a:lnSpc>
                <a:spcPct val="100000"/>
              </a:lnSpc>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dirty="0" smtClean="0">
                <a:solidFill>
                  <a:srgbClr val="000000"/>
                </a:solidFill>
              </a:rPr>
              <a:t>The </a:t>
            </a:r>
            <a:r>
              <a:rPr lang="en-IN" dirty="0" smtClean="0">
                <a:solidFill>
                  <a:srgbClr val="000000"/>
                </a:solidFill>
              </a:rPr>
              <a:t>test should verify the correctness of only that piece of code</a:t>
            </a:r>
          </a:p>
          <a:p>
            <a:pPr>
              <a:lnSpc>
                <a:spcPct val="100000"/>
              </a:lnSpc>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dirty="0" smtClean="0">
                <a:solidFill>
                  <a:srgbClr val="000000"/>
                </a:solidFill>
              </a:rPr>
              <a:t>A </a:t>
            </a:r>
            <a:r>
              <a:rPr lang="en-IN" dirty="0" smtClean="0">
                <a:solidFill>
                  <a:srgbClr val="000000"/>
                </a:solidFill>
              </a:rPr>
              <a:t>Unit Test should take less than a second to complete</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dirty="0" smtClean="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b="1" dirty="0" smtClean="0">
                <a:solidFill>
                  <a:srgbClr val="000000"/>
                </a:solidFill>
              </a:rPr>
              <a:t>Why </a:t>
            </a:r>
            <a:r>
              <a:rPr lang="en-IN" b="1" dirty="0" smtClean="0">
                <a:solidFill>
                  <a:srgbClr val="000000"/>
                </a:solidFill>
              </a:rPr>
              <a:t>should you write </a:t>
            </a:r>
            <a:r>
              <a:rPr lang="en-IN" b="1" dirty="0" smtClean="0">
                <a:solidFill>
                  <a:srgbClr val="000000"/>
                </a:solidFill>
              </a:rPr>
              <a:t>Unit </a:t>
            </a:r>
            <a:r>
              <a:rPr lang="en-IN" b="1" dirty="0" smtClean="0">
                <a:solidFill>
                  <a:srgbClr val="000000"/>
                </a:solidFill>
              </a:rPr>
              <a:t>Tests</a:t>
            </a:r>
            <a:endParaRPr lang="en-IN" b="1" dirty="0" smtClean="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dirty="0" smtClean="0">
              <a:solidFill>
                <a:srgbClr val="000000"/>
              </a:solidFill>
            </a:endParaRPr>
          </a:p>
          <a:p>
            <a:pPr>
              <a:lnSpc>
                <a:spcPct val="100000"/>
              </a:lnSpc>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dirty="0" smtClean="0">
                <a:solidFill>
                  <a:srgbClr val="000000"/>
                </a:solidFill>
              </a:rPr>
              <a:t>Much </a:t>
            </a:r>
            <a:r>
              <a:rPr lang="en-IN" dirty="0" smtClean="0">
                <a:solidFill>
                  <a:srgbClr val="000000"/>
                </a:solidFill>
              </a:rPr>
              <a:t>faster to test than testing your entire application</a:t>
            </a:r>
          </a:p>
          <a:p>
            <a:pPr>
              <a:lnSpc>
                <a:spcPct val="100000"/>
              </a:lnSpc>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dirty="0" smtClean="0">
                <a:solidFill>
                  <a:srgbClr val="000000"/>
                </a:solidFill>
              </a:rPr>
              <a:t>Help </a:t>
            </a:r>
            <a:r>
              <a:rPr lang="en-IN" dirty="0" smtClean="0">
                <a:solidFill>
                  <a:srgbClr val="000000"/>
                </a:solidFill>
              </a:rPr>
              <a:t>in faster delivery of code where short release is a norm</a:t>
            </a:r>
          </a:p>
          <a:p>
            <a:pPr>
              <a:lnSpc>
                <a:spcPct val="100000"/>
              </a:lnSpc>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dirty="0" smtClean="0">
                <a:solidFill>
                  <a:srgbClr val="000000"/>
                </a:solidFill>
              </a:rPr>
              <a:t>Help </a:t>
            </a:r>
            <a:r>
              <a:rPr lang="en-IN" dirty="0" smtClean="0">
                <a:solidFill>
                  <a:srgbClr val="000000"/>
                </a:solidFill>
              </a:rPr>
              <a:t>regression testing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jUnit</a:t>
            </a: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 – Framework</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2" name="TextBox 1"/>
          <p:cNvSpPr txBox="1"/>
          <p:nvPr/>
        </p:nvSpPr>
        <p:spPr>
          <a:xfrm>
            <a:off x="698501" y="2329542"/>
            <a:ext cx="7786687" cy="2308324"/>
          </a:xfrm>
          <a:prstGeom prst="rect">
            <a:avLst/>
          </a:prstGeom>
          <a:noFill/>
        </p:spPr>
        <p:txBody>
          <a:bodyPr wrap="square" rtlCol="0">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b="1" dirty="0" smtClean="0">
                <a:solidFill>
                  <a:srgbClr val="000000"/>
                </a:solidFill>
              </a:rPr>
              <a:t>JUnit </a:t>
            </a:r>
          </a:p>
          <a:p>
            <a:pPr>
              <a:lnSpc>
                <a:spcPct val="100000"/>
              </a:lnSpc>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dirty="0" smtClean="0">
                <a:solidFill>
                  <a:srgbClr val="000000"/>
                </a:solidFill>
              </a:rPr>
              <a:t>Very </a:t>
            </a:r>
            <a:r>
              <a:rPr lang="en-IN" dirty="0" smtClean="0">
                <a:solidFill>
                  <a:srgbClr val="000000"/>
                </a:solidFill>
              </a:rPr>
              <a:t>popular Test Framework for Java applications</a:t>
            </a:r>
          </a:p>
          <a:p>
            <a:pPr>
              <a:lnSpc>
                <a:spcPct val="100000"/>
              </a:lnSpc>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dirty="0" smtClean="0">
                <a:solidFill>
                  <a:srgbClr val="000000"/>
                </a:solidFill>
              </a:rPr>
              <a:t>JUnit </a:t>
            </a:r>
            <a:r>
              <a:rPr lang="en-IN" dirty="0" smtClean="0">
                <a:solidFill>
                  <a:srgbClr val="000000"/>
                </a:solidFill>
              </a:rPr>
              <a:t>assumes that all test methods can be executed in an arbitrary order</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IN" dirty="0" smtClean="0">
              <a:solidFill>
                <a:srgbClr val="000000"/>
              </a:solidFill>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b="1" dirty="0" smtClean="0">
                <a:solidFill>
                  <a:srgbClr val="000000"/>
                </a:solidFill>
              </a:rPr>
              <a:t>Testing with JUnit 4</a:t>
            </a:r>
          </a:p>
          <a:p>
            <a:pPr>
              <a:lnSpc>
                <a:spcPct val="100000"/>
              </a:lnSpc>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dirty="0" smtClean="0">
                <a:solidFill>
                  <a:srgbClr val="000000"/>
                </a:solidFill>
              </a:rPr>
              <a:t>JUnit </a:t>
            </a:r>
            <a:r>
              <a:rPr lang="en-IN" dirty="0" smtClean="0">
                <a:solidFill>
                  <a:srgbClr val="000000"/>
                </a:solidFill>
              </a:rPr>
              <a:t>4.x introduces annotations to mark test methods</a:t>
            </a:r>
          </a:p>
          <a:p>
            <a:pPr>
              <a:lnSpc>
                <a:spcPct val="100000"/>
              </a:lnSpc>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dirty="0" smtClean="0">
                <a:solidFill>
                  <a:srgbClr val="000000"/>
                </a:solidFill>
              </a:rPr>
              <a:t>Backwards </a:t>
            </a:r>
            <a:r>
              <a:rPr lang="en-IN" dirty="0" smtClean="0">
                <a:solidFill>
                  <a:srgbClr val="000000"/>
                </a:solidFill>
              </a:rPr>
              <a:t>compatible i.e. Earlier versions of Test Cases should work as well</a:t>
            </a:r>
          </a:p>
          <a:p>
            <a:pPr>
              <a:lnSpc>
                <a:spcPct val="100000"/>
              </a:lnSpc>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dirty="0" smtClean="0">
                <a:solidFill>
                  <a:srgbClr val="000000"/>
                </a:solidFill>
              </a:rPr>
              <a:t>@</a:t>
            </a:r>
            <a:r>
              <a:rPr lang="en-IN" dirty="0" smtClean="0">
                <a:solidFill>
                  <a:srgbClr val="000000"/>
                </a:solidFill>
              </a:rPr>
              <a:t>Test – indicates that the method is a Test Case</a:t>
            </a:r>
            <a:endParaRPr lang="en-US" dirty="0"/>
          </a:p>
        </p:txBody>
      </p:sp>
    </p:spTree>
    <p:extLst>
      <p:ext uri="{BB962C8B-B14F-4D97-AF65-F5344CB8AC3E}">
        <p14:creationId xmlns:p14="http://schemas.microsoft.com/office/powerpoint/2010/main" xmlns="" val="3037722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314735" y="96917"/>
            <a:ext cx="7375474" cy="1107996"/>
          </a:xfrm>
          <a:prstGeom prst="rect">
            <a:avLst/>
          </a:prstGeom>
          <a:noFill/>
        </p:spPr>
        <p:txBody>
          <a:bodyPr wrap="square">
            <a:spAutoFit/>
          </a:bodyPr>
          <a:lstStyle/>
          <a:p>
            <a:pPr algn="r" fontAlgn="auto">
              <a:spcBef>
                <a:spcPts val="0"/>
              </a:spcBef>
              <a:spcAft>
                <a:spcPts val="0"/>
              </a:spcAft>
              <a:defRPr/>
            </a:pPr>
            <a:r>
              <a:rPr lang="en-IN" sz="6600" dirty="0" smtClean="0">
                <a:solidFill>
                  <a:srgbClr val="FFFFFF"/>
                </a:solidFill>
              </a:rPr>
              <a:t>...earlier</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2" name="TextBox 1"/>
          <p:cNvSpPr txBox="1"/>
          <p:nvPr/>
        </p:nvSpPr>
        <p:spPr>
          <a:xfrm>
            <a:off x="698501" y="2873375"/>
            <a:ext cx="7786687" cy="369332"/>
          </a:xfrm>
          <a:prstGeom prst="rect">
            <a:avLst/>
          </a:prstGeom>
          <a:noFill/>
        </p:spPr>
        <p:txBody>
          <a:bodyPr wrap="square" rtlCol="0">
            <a:spAutoFit/>
          </a:bodyPr>
          <a:lstStyle/>
          <a:p>
            <a:pPr marL="285750" indent="-285750"/>
            <a:endParaRPr lang="en-US" dirty="0" smtClean="0"/>
          </a:p>
        </p:txBody>
      </p:sp>
      <p:pic>
        <p:nvPicPr>
          <p:cNvPr id="5" name="Picture 3"/>
          <p:cNvPicPr>
            <a:picLocks noChangeAspect="1" noChangeArrowheads="1"/>
          </p:cNvPicPr>
          <p:nvPr/>
        </p:nvPicPr>
        <p:blipFill>
          <a:blip r:embed="rId3"/>
          <a:srcRect/>
          <a:stretch>
            <a:fillRect/>
          </a:stretch>
        </p:blipFill>
        <p:spPr bwMode="auto">
          <a:xfrm>
            <a:off x="307975" y="1066800"/>
            <a:ext cx="8610600" cy="5186363"/>
          </a:xfrm>
          <a:prstGeom prst="rect">
            <a:avLst/>
          </a:prstGeom>
          <a:noFill/>
          <a:ln w="9525">
            <a:noFill/>
            <a:round/>
            <a:headEnd/>
            <a:tailEnd/>
          </a:ln>
        </p:spPr>
      </p:pic>
    </p:spTree>
    <p:extLst>
      <p:ext uri="{BB962C8B-B14F-4D97-AF65-F5344CB8AC3E}">
        <p14:creationId xmlns:p14="http://schemas.microsoft.com/office/powerpoint/2010/main" xmlns="" val="160641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467137" y="0"/>
            <a:ext cx="7382950" cy="2123658"/>
          </a:xfrm>
          <a:prstGeom prst="rect">
            <a:avLst/>
          </a:prstGeom>
          <a:noFill/>
        </p:spPr>
        <p:txBody>
          <a:bodyPr wrap="square">
            <a:spAutoFit/>
          </a:bodyPr>
          <a:lstStyle/>
          <a:p>
            <a:pPr algn="r" fontAlgn="auto">
              <a:spcBef>
                <a:spcPts val="0"/>
              </a:spcBef>
              <a:spcAft>
                <a:spcPts val="0"/>
              </a:spcAft>
              <a:defRPr/>
            </a:pPr>
            <a:r>
              <a:rPr lang="en-IN" sz="6600" dirty="0" smtClean="0">
                <a:solidFill>
                  <a:srgbClr val="FFFFFF"/>
                </a:solidFill>
              </a:rPr>
              <a:t>…jUnit </a:t>
            </a:r>
            <a:r>
              <a:rPr lang="en-IN" sz="6600" dirty="0" smtClean="0">
                <a:solidFill>
                  <a:srgbClr val="FFFFFF"/>
                </a:solidFill>
              </a:rPr>
              <a:t>4</a:t>
            </a:r>
          </a:p>
          <a:p>
            <a:pPr algn="r" fontAlgn="auto">
              <a:spcBef>
                <a:spcPts val="0"/>
              </a:spcBef>
              <a:spcAft>
                <a:spcPts val="0"/>
              </a:spcAft>
              <a:defRPr/>
            </a:pP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2" name="TextBox 1"/>
          <p:cNvSpPr txBox="1"/>
          <p:nvPr/>
        </p:nvSpPr>
        <p:spPr>
          <a:xfrm>
            <a:off x="698501" y="2873375"/>
            <a:ext cx="7786687" cy="369332"/>
          </a:xfrm>
          <a:prstGeom prst="rect">
            <a:avLst/>
          </a:prstGeom>
          <a:noFill/>
        </p:spPr>
        <p:txBody>
          <a:bodyPr wrap="square" rtlCol="0">
            <a:spAutoFit/>
          </a:bodyPr>
          <a:lstStyle/>
          <a:p>
            <a:pPr marL="285750" indent="-285750"/>
            <a:endParaRPr lang="en-US" dirty="0"/>
          </a:p>
        </p:txBody>
      </p:sp>
      <p:pic>
        <p:nvPicPr>
          <p:cNvPr id="5" name="Picture 3"/>
          <p:cNvPicPr>
            <a:picLocks noChangeAspect="1" noChangeArrowheads="1"/>
          </p:cNvPicPr>
          <p:nvPr/>
        </p:nvPicPr>
        <p:blipFill>
          <a:blip r:embed="rId3"/>
          <a:srcRect/>
          <a:stretch>
            <a:fillRect/>
          </a:stretch>
        </p:blipFill>
        <p:spPr bwMode="auto">
          <a:xfrm>
            <a:off x="207963" y="971550"/>
            <a:ext cx="8810625" cy="5514975"/>
          </a:xfrm>
          <a:prstGeom prst="rect">
            <a:avLst/>
          </a:prstGeom>
          <a:noFill/>
          <a:ln w="9525">
            <a:noFill/>
            <a:round/>
            <a:headEnd/>
            <a:tailEnd/>
          </a:ln>
        </p:spPr>
      </p:pic>
    </p:spTree>
    <p:extLst>
      <p:ext uri="{BB962C8B-B14F-4D97-AF65-F5344CB8AC3E}">
        <p14:creationId xmlns:p14="http://schemas.microsoft.com/office/powerpoint/2010/main" xmlns="" val="145005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sz="6600" dirty="0" smtClean="0">
                <a:solidFill>
                  <a:srgbClr val="FFFFFF"/>
                </a:solidFill>
              </a:rPr>
              <a:t>@Test</a:t>
            </a:r>
            <a:endParaRPr lang="en-IN" sz="6600" dirty="0">
              <a:solidFill>
                <a:srgbClr val="FFFFFF"/>
              </a:solidFill>
            </a:endParaRPr>
          </a:p>
        </p:txBody>
      </p:sp>
      <p:sp>
        <p:nvSpPr>
          <p:cNvPr id="2" name="TextBox 1"/>
          <p:cNvSpPr txBox="1"/>
          <p:nvPr/>
        </p:nvSpPr>
        <p:spPr>
          <a:xfrm>
            <a:off x="698501" y="2460171"/>
            <a:ext cx="7786687" cy="3139321"/>
          </a:xfrm>
          <a:prstGeom prst="rect">
            <a:avLst/>
          </a:prstGeom>
          <a:noFill/>
        </p:spPr>
        <p:txBody>
          <a:bodyPr wrap="square" rtlCol="0">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b="1" dirty="0" smtClean="0">
                <a:solidFill>
                  <a:srgbClr val="000000"/>
                </a:solidFill>
              </a:rPr>
              <a:t>public class </a:t>
            </a:r>
            <a:r>
              <a:rPr lang="en-IN" b="1" dirty="0" err="1" smtClean="0">
                <a:solidFill>
                  <a:srgbClr val="000000"/>
                </a:solidFill>
              </a:rPr>
              <a:t>WSTest</a:t>
            </a:r>
            <a:r>
              <a:rPr lang="en-IN" b="1" dirty="0" smtClean="0">
                <a:solidFill>
                  <a:srgbClr val="000000"/>
                </a:solidFill>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b="1" dirty="0" smtClean="0">
                <a:solidFill>
                  <a:srgbClr val="000000"/>
                </a:solidFill>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b="1" dirty="0" smtClean="0">
                <a:solidFill>
                  <a:srgbClr val="000000"/>
                </a:solidFill>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b="1" dirty="0" smtClean="0">
                <a:solidFill>
                  <a:srgbClr val="000000"/>
                </a:solidFill>
              </a:rPr>
              <a:t>	@Test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public void </a:t>
            </a:r>
            <a:r>
              <a:rPr lang="en-IN" dirty="0" err="1" smtClean="0">
                <a:solidFill>
                  <a:srgbClr val="000000"/>
                </a:solidFill>
              </a:rPr>
              <a:t>isEmptyCollection</a:t>
            </a:r>
            <a:r>
              <a:rPr lang="en-IN" dirty="0" smtClean="0">
                <a:solidFill>
                  <a:srgbClr val="000000"/>
                </a:solidFill>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 this is the actual test case which will be tested</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a:t>
            </a:r>
            <a:r>
              <a:rPr lang="en-IN" dirty="0" err="1" smtClean="0">
                <a:solidFill>
                  <a:srgbClr val="000000"/>
                </a:solidFill>
              </a:rPr>
              <a:t>assertTrue</a:t>
            </a:r>
            <a:r>
              <a:rPr lang="en-IN" dirty="0" smtClean="0">
                <a:solidFill>
                  <a:srgbClr val="000000"/>
                </a:solidFill>
              </a:rPr>
              <a:t>(</a:t>
            </a:r>
            <a:r>
              <a:rPr lang="en-IN" dirty="0" err="1" smtClean="0">
                <a:solidFill>
                  <a:srgbClr val="000000"/>
                </a:solidFill>
              </a:rPr>
              <a:t>collection.isEmpty</a:t>
            </a:r>
            <a:r>
              <a:rPr lang="en-IN" dirty="0" smtClean="0">
                <a:solidFill>
                  <a:srgbClr val="000000"/>
                </a:solidFill>
              </a:rPr>
              <a: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a:t>
            </a:r>
            <a:r>
              <a:rPr lang="en-IN" dirty="0" err="1" smtClean="0">
                <a:solidFill>
                  <a:srgbClr val="000000"/>
                </a:solidFill>
              </a:rPr>
              <a:t>System.out.println</a:t>
            </a:r>
            <a:r>
              <a:rPr lang="en-IN" dirty="0" smtClean="0">
                <a:solidFill>
                  <a:srgbClr val="000000"/>
                </a:solidFill>
              </a:rPr>
              <a:t>("@Test - </a:t>
            </a:r>
            <a:r>
              <a:rPr lang="en-IN" dirty="0" err="1" smtClean="0">
                <a:solidFill>
                  <a:srgbClr val="000000"/>
                </a:solidFill>
              </a:rPr>
              <a:t>testEmptyCollection</a:t>
            </a:r>
            <a:r>
              <a:rPr lang="en-IN" dirty="0" smtClean="0">
                <a:solidFill>
                  <a:srgbClr val="000000"/>
                </a:solidFill>
              </a:rPr>
              <a: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rPr>
              <a:t>}</a:t>
            </a:r>
          </a:p>
          <a:p>
            <a:pPr marL="285750" indent="-285750"/>
            <a:endParaRPr lang="en-US" dirty="0"/>
          </a:p>
        </p:txBody>
      </p:sp>
    </p:spTree>
    <p:extLst>
      <p:ext uri="{BB962C8B-B14F-4D97-AF65-F5344CB8AC3E}">
        <p14:creationId xmlns:p14="http://schemas.microsoft.com/office/powerpoint/2010/main" xmlns="" val="323749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6" y="367087"/>
            <a:ext cx="7959893" cy="923330"/>
          </a:xfrm>
          <a:prstGeom prst="rect">
            <a:avLst/>
          </a:prstGeom>
          <a:noFill/>
        </p:spPr>
        <p:txBody>
          <a:bodyPr wrap="square">
            <a:spAutoFit/>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IN" sz="5400" dirty="0" smtClean="0">
                <a:solidFill>
                  <a:srgbClr val="FFFFFF"/>
                </a:solidFill>
              </a:rPr>
              <a:t>Important  Annotations</a:t>
            </a:r>
            <a:endParaRPr lang="en-IN" sz="5400" dirty="0">
              <a:solidFill>
                <a:srgbClr val="FFFFFF"/>
              </a:solidFill>
            </a:endParaRPr>
          </a:p>
        </p:txBody>
      </p:sp>
      <p:sp>
        <p:nvSpPr>
          <p:cNvPr id="2" name="TextBox 1"/>
          <p:cNvSpPr txBox="1"/>
          <p:nvPr/>
        </p:nvSpPr>
        <p:spPr>
          <a:xfrm>
            <a:off x="698501" y="2318657"/>
            <a:ext cx="7786687" cy="2862322"/>
          </a:xfrm>
          <a:prstGeom prst="rect">
            <a:avLst/>
          </a:prstGeom>
          <a:noFill/>
        </p:spPr>
        <p:txBody>
          <a:bodyPr wrap="square" rtlCol="0">
            <a:spAutoFit/>
          </a:bodyPr>
          <a:lstStyle/>
          <a:p>
            <a:pPr marL="342900" indent="-342900">
              <a:lnSpc>
                <a:spcPct val="100000"/>
              </a:lnSpc>
              <a:buSzPct val="45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Lst>
            </a:pPr>
            <a:r>
              <a:rPr lang="en-IN" sz="2000" dirty="0" smtClean="0">
                <a:solidFill>
                  <a:srgbClr val="000000"/>
                </a:solidFill>
              </a:rPr>
              <a:t>@</a:t>
            </a:r>
            <a:r>
              <a:rPr lang="en-IN" sz="2000" dirty="0" err="1" smtClean="0">
                <a:solidFill>
                  <a:srgbClr val="000000"/>
                </a:solidFill>
              </a:rPr>
              <a:t>BeforeClass</a:t>
            </a:r>
            <a:endParaRPr lang="en-IN" sz="2000" dirty="0" smtClean="0">
              <a:solidFill>
                <a:srgbClr val="000000"/>
              </a:solidFill>
            </a:endParaRPr>
          </a:p>
          <a:p>
            <a:pPr marL="342900" indent="-342900">
              <a:lnSpc>
                <a:spcPct val="100000"/>
              </a:lnSpc>
              <a:buSzPct val="45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Lst>
            </a:pPr>
            <a:r>
              <a:rPr lang="en-IN" sz="2000" dirty="0" smtClean="0">
                <a:solidFill>
                  <a:srgbClr val="000000"/>
                </a:solidFill>
              </a:rPr>
              <a:t>@Before</a:t>
            </a:r>
          </a:p>
          <a:p>
            <a:pPr marL="342900" indent="-342900">
              <a:lnSpc>
                <a:spcPct val="100000"/>
              </a:lnSpc>
              <a:buSzPct val="45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Lst>
            </a:pPr>
            <a:r>
              <a:rPr lang="en-IN" sz="2000" dirty="0" smtClean="0">
                <a:solidFill>
                  <a:srgbClr val="000000"/>
                </a:solidFill>
              </a:rPr>
              <a:t>@After</a:t>
            </a:r>
          </a:p>
          <a:p>
            <a:pPr marL="342900" indent="-342900">
              <a:lnSpc>
                <a:spcPct val="100000"/>
              </a:lnSpc>
              <a:buSzPct val="45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Lst>
            </a:pPr>
            <a:r>
              <a:rPr lang="en-IN" sz="2000" dirty="0" smtClean="0">
                <a:solidFill>
                  <a:srgbClr val="000000"/>
                </a:solidFill>
              </a:rPr>
              <a:t>@</a:t>
            </a:r>
            <a:r>
              <a:rPr lang="en-IN" sz="2000" dirty="0" err="1" smtClean="0">
                <a:solidFill>
                  <a:srgbClr val="000000"/>
                </a:solidFill>
              </a:rPr>
              <a:t>AfterClass</a:t>
            </a:r>
            <a:endParaRPr lang="en-IN" sz="2000" dirty="0" smtClean="0">
              <a:solidFill>
                <a:srgbClr val="000000"/>
              </a:solidFill>
            </a:endParaRPr>
          </a:p>
          <a:p>
            <a:pPr marL="342900" indent="-342900">
              <a:lnSpc>
                <a:spcPct val="100000"/>
              </a:lnSpc>
              <a:buSzPct val="45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Lst>
            </a:pPr>
            <a:r>
              <a:rPr lang="en-IN" sz="2000" dirty="0" smtClean="0">
                <a:solidFill>
                  <a:srgbClr val="000000"/>
                </a:solidFill>
              </a:rPr>
              <a:t>@Expected (condition)</a:t>
            </a:r>
          </a:p>
          <a:p>
            <a:pPr marL="342900" indent="-342900">
              <a:lnSpc>
                <a:spcPct val="100000"/>
              </a:lnSpc>
              <a:buSzPct val="45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Lst>
            </a:pPr>
            <a:r>
              <a:rPr lang="en-IN" sz="2000" dirty="0" smtClean="0">
                <a:solidFill>
                  <a:srgbClr val="000000"/>
                </a:solidFill>
              </a:rPr>
              <a:t>@Ignore</a:t>
            </a:r>
          </a:p>
          <a:p>
            <a:pPr marL="342900" indent="-342900">
              <a:lnSpc>
                <a:spcPct val="100000"/>
              </a:lnSpc>
              <a:buSzPct val="45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Lst>
            </a:pPr>
            <a:r>
              <a:rPr lang="en-IN" sz="2000" dirty="0" smtClean="0">
                <a:solidFill>
                  <a:srgbClr val="000000"/>
                </a:solidFill>
              </a:rPr>
              <a:t>@Time Test (condition)</a:t>
            </a:r>
          </a:p>
          <a:p>
            <a:pPr marL="342900" indent="-342900">
              <a:lnSpc>
                <a:spcPct val="100000"/>
              </a:lnSpc>
              <a:buSzPct val="45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Lst>
            </a:pPr>
            <a:r>
              <a:rPr lang="en-IN" sz="2000" dirty="0" smtClean="0">
                <a:solidFill>
                  <a:srgbClr val="000000"/>
                </a:solidFill>
              </a:rPr>
              <a:t>@Suite Test</a:t>
            </a:r>
          </a:p>
          <a:p>
            <a:pPr marL="342900" indent="-342900">
              <a:lnSpc>
                <a:spcPct val="100000"/>
              </a:lnSpc>
              <a:buSzPct val="45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Lst>
            </a:pPr>
            <a:r>
              <a:rPr lang="en-IN" sz="2000" dirty="0" smtClean="0">
                <a:solidFill>
                  <a:srgbClr val="000000"/>
                </a:solidFill>
              </a:rPr>
              <a:t>@Parameters </a:t>
            </a:r>
          </a:p>
        </p:txBody>
      </p:sp>
    </p:spTree>
    <p:extLst>
      <p:ext uri="{BB962C8B-B14F-4D97-AF65-F5344CB8AC3E}">
        <p14:creationId xmlns:p14="http://schemas.microsoft.com/office/powerpoint/2010/main" xmlns="" val="53675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IN" sz="6600" dirty="0" smtClean="0">
                <a:solidFill>
                  <a:srgbClr val="FFFFFF"/>
                </a:solidFill>
              </a:rPr>
              <a:t>@</a:t>
            </a:r>
            <a:r>
              <a:rPr lang="en-IN" sz="6600" dirty="0" err="1" smtClean="0">
                <a:solidFill>
                  <a:srgbClr val="FFFFFF"/>
                </a:solidFill>
              </a:rPr>
              <a:t>BeforeClass</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2" name="TextBox 1"/>
          <p:cNvSpPr txBox="1"/>
          <p:nvPr/>
        </p:nvSpPr>
        <p:spPr>
          <a:xfrm>
            <a:off x="698501" y="2362200"/>
            <a:ext cx="7786687" cy="1754326"/>
          </a:xfrm>
          <a:prstGeom prst="rect">
            <a:avLst/>
          </a:prstGeom>
          <a:noFill/>
        </p:spPr>
        <p:txBody>
          <a:bodyPr wrap="square" rtlCol="0">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b="1" dirty="0" smtClean="0">
                <a:solidFill>
                  <a:srgbClr val="000000"/>
                </a:solidFill>
                <a:ea typeface="ＭＳ Ｐゴシック" charset="-128"/>
              </a:rPr>
              <a:t>@</a:t>
            </a:r>
            <a:r>
              <a:rPr lang="en-IN" b="1" dirty="0" err="1" smtClean="0">
                <a:solidFill>
                  <a:srgbClr val="000000"/>
                </a:solidFill>
                <a:ea typeface="ＭＳ Ｐゴシック" charset="-128"/>
              </a:rPr>
              <a:t>BeforeClass</a:t>
            </a:r>
            <a:endParaRPr lang="en-IN" b="1" dirty="0" smtClean="0">
              <a:solidFill>
                <a:srgbClr val="000000"/>
              </a:solidFill>
              <a:ea typeface="ＭＳ Ｐゴシック" charset="-128"/>
            </a:endParaRP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ea typeface="ＭＳ Ｐゴシック" charset="-128"/>
              </a:rPr>
              <a:t>public static void </a:t>
            </a:r>
            <a:r>
              <a:rPr lang="en-IN" dirty="0" err="1" smtClean="0">
                <a:solidFill>
                  <a:srgbClr val="000000"/>
                </a:solidFill>
                <a:ea typeface="ＭＳ Ｐゴシック" charset="-128"/>
              </a:rPr>
              <a:t>oneTimeSetUp</a:t>
            </a:r>
            <a:r>
              <a:rPr lang="en-IN" dirty="0" smtClean="0">
                <a:solidFill>
                  <a:srgbClr val="000000"/>
                </a:solidFill>
                <a:ea typeface="ＭＳ Ｐゴシック" charset="-128"/>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ea typeface="ＭＳ Ｐゴシック" charset="-128"/>
              </a:rPr>
              <a:t>        // one-time initialization code   e.g.</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ea typeface="ＭＳ Ｐゴシック" charset="-128"/>
              </a:rPr>
              <a:t>       </a:t>
            </a:r>
            <a:r>
              <a:rPr lang="en-IN" dirty="0" err="1" smtClean="0">
                <a:solidFill>
                  <a:srgbClr val="000000"/>
                </a:solidFill>
                <a:ea typeface="ＭＳ Ｐゴシック" charset="-128"/>
              </a:rPr>
              <a:t>api</a:t>
            </a:r>
            <a:r>
              <a:rPr lang="en-IN" dirty="0" smtClean="0">
                <a:solidFill>
                  <a:srgbClr val="000000"/>
                </a:solidFill>
                <a:ea typeface="ＭＳ Ｐゴシック" charset="-128"/>
              </a:rPr>
              <a:t>= </a:t>
            </a:r>
            <a:r>
              <a:rPr lang="en-IN" dirty="0" err="1" smtClean="0">
                <a:solidFill>
                  <a:srgbClr val="000000"/>
                </a:solidFill>
                <a:ea typeface="ＭＳ Ｐゴシック" charset="-128"/>
              </a:rPr>
              <a:t>JBillingAPIFactory.getAPI</a:t>
            </a:r>
            <a:r>
              <a:rPr lang="en-IN" dirty="0" smtClean="0">
                <a:solidFill>
                  <a:srgbClr val="000000"/>
                </a:solidFill>
                <a:ea typeface="ＭＳ Ｐゴシック" charset="-128"/>
              </a:rPr>
              <a: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ea typeface="ＭＳ Ｐゴシック" charset="-128"/>
              </a:rPr>
              <a:t>}</a:t>
            </a:r>
          </a:p>
          <a:p>
            <a:endParaRPr lang="en-US" dirty="0" smtClean="0"/>
          </a:p>
        </p:txBody>
      </p:sp>
    </p:spTree>
    <p:extLst>
      <p:ext uri="{BB962C8B-B14F-4D97-AF65-F5344CB8AC3E}">
        <p14:creationId xmlns:p14="http://schemas.microsoft.com/office/powerpoint/2010/main" xmlns="" val="1429307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879307" y="367087"/>
            <a:ext cx="7375474" cy="1107996"/>
          </a:xfrm>
          <a:prstGeom prst="rect">
            <a:avLst/>
          </a:prstGeom>
          <a:noFill/>
        </p:spPr>
        <p:txBody>
          <a:bodyPr>
            <a:spAutoFit/>
          </a:bodyPr>
          <a:lstStyle/>
          <a:p>
            <a:pPr algn="ctr" fontAlgn="auto">
              <a:spcBef>
                <a:spcPts val="0"/>
              </a:spcBef>
              <a:spcAft>
                <a:spcPts val="0"/>
              </a:spcAft>
              <a:defRPr/>
            </a:pP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rPr>
              <a:t>@</a:t>
            </a:r>
            <a:r>
              <a:rPr lang="en-IN" sz="6600" dirty="0" smtClean="0">
                <a:solidFill>
                  <a:srgbClr val="FFFFFF"/>
                </a:solidFill>
              </a:rPr>
              <a:t> Before</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n-lt"/>
              <a:ea typeface="+mn-ea"/>
              <a:cs typeface="+mn-cs"/>
            </a:endParaRPr>
          </a:p>
        </p:txBody>
      </p:sp>
      <p:sp>
        <p:nvSpPr>
          <p:cNvPr id="2" name="TextBox 1"/>
          <p:cNvSpPr txBox="1"/>
          <p:nvPr/>
        </p:nvSpPr>
        <p:spPr>
          <a:xfrm>
            <a:off x="698501" y="2873375"/>
            <a:ext cx="7786687" cy="2031325"/>
          </a:xfrm>
          <a:prstGeom prst="rect">
            <a:avLst/>
          </a:prstGeom>
          <a:noFill/>
        </p:spPr>
        <p:txBody>
          <a:bodyPr wrap="square" rtlCol="0">
            <a:spAutoFit/>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b="1" dirty="0" smtClean="0">
                <a:solidFill>
                  <a:srgbClr val="000000"/>
                </a:solidFill>
                <a:latin typeface="gargi" charset="0"/>
              </a:rPr>
              <a:t>@Before</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latin typeface="gargi" charset="0"/>
              </a:rPr>
              <a:t>public void </a:t>
            </a:r>
            <a:r>
              <a:rPr lang="en-IN" dirty="0" err="1" smtClean="0">
                <a:solidFill>
                  <a:srgbClr val="000000"/>
                </a:solidFill>
                <a:latin typeface="gargi" charset="0"/>
              </a:rPr>
              <a:t>runBeforeEveryTestCase</a:t>
            </a:r>
            <a:r>
              <a:rPr lang="en-IN" dirty="0" smtClean="0">
                <a:solidFill>
                  <a:srgbClr val="000000"/>
                </a:solidFill>
                <a:latin typeface="gargi" charset="0"/>
              </a:rPr>
              <a:t>() {</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latin typeface="gargi" charset="0"/>
              </a:rPr>
              <a:t>        // called before each test case in the test file is executed</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latin typeface="gargi" charset="0"/>
              </a:rPr>
              <a:t>        collection = new </a:t>
            </a:r>
            <a:r>
              <a:rPr lang="en-IN" dirty="0" err="1" smtClean="0">
                <a:solidFill>
                  <a:srgbClr val="000000"/>
                </a:solidFill>
                <a:latin typeface="gargi" charset="0"/>
              </a:rPr>
              <a:t>ArrayList</a:t>
            </a:r>
            <a:r>
              <a:rPr lang="en-IN" dirty="0" smtClean="0">
                <a:solidFill>
                  <a:srgbClr val="000000"/>
                </a:solidFill>
                <a:latin typeface="gargi" charset="0"/>
              </a:rPr>
              <a: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latin typeface="gargi" charset="0"/>
              </a:rPr>
              <a:t>        </a:t>
            </a:r>
            <a:r>
              <a:rPr lang="en-IN" dirty="0" err="1" smtClean="0">
                <a:solidFill>
                  <a:srgbClr val="000000"/>
                </a:solidFill>
                <a:latin typeface="gargi" charset="0"/>
              </a:rPr>
              <a:t>System.out.println</a:t>
            </a:r>
            <a:r>
              <a:rPr lang="en-IN" dirty="0" smtClean="0">
                <a:solidFill>
                  <a:srgbClr val="000000"/>
                </a:solidFill>
                <a:latin typeface="gargi" charset="0"/>
              </a:rPr>
              <a:t>("@Before - </a:t>
            </a:r>
            <a:r>
              <a:rPr lang="en-IN" dirty="0" err="1" smtClean="0">
                <a:solidFill>
                  <a:srgbClr val="000000"/>
                </a:solidFill>
                <a:latin typeface="gargi" charset="0"/>
              </a:rPr>
              <a:t>setUp</a:t>
            </a:r>
            <a:r>
              <a:rPr lang="en-IN" dirty="0" smtClean="0">
                <a:solidFill>
                  <a:srgbClr val="000000"/>
                </a:solidFill>
                <a:latin typeface="gargi" charset="0"/>
              </a:rPr>
              <a:t>");</a:t>
            </a:r>
          </a:p>
          <a:p>
            <a:pPr>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n-IN" dirty="0" smtClean="0">
                <a:solidFill>
                  <a:srgbClr val="000000"/>
                </a:solidFill>
                <a:latin typeface="gargi" charset="0"/>
              </a:rPr>
              <a:t>}</a:t>
            </a:r>
          </a:p>
          <a:p>
            <a:endParaRPr lang="en-US" dirty="0" smtClean="0"/>
          </a:p>
        </p:txBody>
      </p:sp>
    </p:spTree>
    <p:extLst>
      <p:ext uri="{BB962C8B-B14F-4D97-AF65-F5344CB8AC3E}">
        <p14:creationId xmlns:p14="http://schemas.microsoft.com/office/powerpoint/2010/main" xmlns="" val="2523897587"/>
      </p:ext>
    </p:extLst>
  </p:cSld>
  <p:clrMapOvr>
    <a:masterClrMapping/>
  </p:clrMapOvr>
</p:sld>
</file>

<file path=ppt/theme/theme1.xml><?xml version="1.0" encoding="utf-8"?>
<a:theme xmlns:a="http://schemas.openxmlformats.org/drawingml/2006/main" name="jbilling-presentation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1335</TotalTime>
  <Words>718</Words>
  <Application>Microsoft Office PowerPoint</Application>
  <PresentationFormat>On-screen Show (4:3)</PresentationFormat>
  <Paragraphs>156</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jbilling-presentationtemplate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LongerDays.com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Lawie</dc:creator>
  <cp:lastModifiedBy>Vikas</cp:lastModifiedBy>
  <cp:revision>40</cp:revision>
  <dcterms:created xsi:type="dcterms:W3CDTF">2012-02-10T14:50:52Z</dcterms:created>
  <dcterms:modified xsi:type="dcterms:W3CDTF">2012-12-10T08:13:19Z</dcterms:modified>
</cp:coreProperties>
</file>