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diagrams/drawing1.xml" ContentType="application/vnd.ms-office.drawingml.diagramDrawing+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diagrams/quickStyle1.xml" ContentType="application/vnd.openxmlformats-officedocument.drawingml.diagramStyl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diagrams/layout2.xml" ContentType="application/vnd.openxmlformats-officedocument.drawingml.diagramLayout+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44"/>
  </p:notesMasterIdLst>
  <p:sldIdLst>
    <p:sldId id="256" r:id="rId2"/>
    <p:sldId id="401" r:id="rId3"/>
    <p:sldId id="441" r:id="rId4"/>
    <p:sldId id="402" r:id="rId5"/>
    <p:sldId id="403" r:id="rId6"/>
    <p:sldId id="404" r:id="rId7"/>
    <p:sldId id="405" r:id="rId8"/>
    <p:sldId id="406" r:id="rId9"/>
    <p:sldId id="439" r:id="rId10"/>
    <p:sldId id="407" r:id="rId11"/>
    <p:sldId id="408" r:id="rId12"/>
    <p:sldId id="409" r:id="rId13"/>
    <p:sldId id="410" r:id="rId14"/>
    <p:sldId id="411" r:id="rId15"/>
    <p:sldId id="412" r:id="rId16"/>
    <p:sldId id="413" r:id="rId17"/>
    <p:sldId id="414" r:id="rId18"/>
    <p:sldId id="440" r:id="rId19"/>
    <p:sldId id="415" r:id="rId20"/>
    <p:sldId id="416" r:id="rId21"/>
    <p:sldId id="417" r:id="rId22"/>
    <p:sldId id="418" r:id="rId23"/>
    <p:sldId id="419" r:id="rId24"/>
    <p:sldId id="438" r:id="rId25"/>
    <p:sldId id="437" r:id="rId26"/>
    <p:sldId id="420" r:id="rId27"/>
    <p:sldId id="421" r:id="rId28"/>
    <p:sldId id="422" r:id="rId29"/>
    <p:sldId id="423" r:id="rId30"/>
    <p:sldId id="424" r:id="rId31"/>
    <p:sldId id="427" r:id="rId32"/>
    <p:sldId id="425" r:id="rId33"/>
    <p:sldId id="426" r:id="rId34"/>
    <p:sldId id="428" r:id="rId35"/>
    <p:sldId id="429" r:id="rId36"/>
    <p:sldId id="430" r:id="rId37"/>
    <p:sldId id="431" r:id="rId38"/>
    <p:sldId id="432" r:id="rId39"/>
    <p:sldId id="433" r:id="rId40"/>
    <p:sldId id="436" r:id="rId41"/>
    <p:sldId id="435" r:id="rId42"/>
    <p:sldId id="434" r:id="rId43"/>
  </p:sldIdLst>
  <p:sldSz cx="10158413" cy="7621588"/>
  <p:notesSz cx="6858000" cy="9144000"/>
  <p:defaultTextStyle>
    <a:defPPr>
      <a:defRPr lang="en-GB"/>
    </a:defPPr>
    <a:lvl1pPr algn="l" defTabSz="449259" rtl="0" fontAlgn="base">
      <a:spcBef>
        <a:spcPct val="0"/>
      </a:spcBef>
      <a:spcAft>
        <a:spcPct val="0"/>
      </a:spcAft>
      <a:buClr>
        <a:srgbClr val="000000"/>
      </a:buClr>
      <a:buSzPct val="100000"/>
      <a:buFont typeface="Times New Roman" charset="0"/>
      <a:defRPr sz="2400" kern="1200">
        <a:solidFill>
          <a:schemeClr val="bg1"/>
        </a:solidFill>
        <a:latin typeface="Times New Roman" charset="0"/>
        <a:ea typeface="ＭＳ Ｐゴシック" charset="0"/>
        <a:cs typeface="ＭＳ Ｐゴシック" charset="0"/>
      </a:defRPr>
    </a:lvl1pPr>
    <a:lvl2pPr marL="742943" indent="-285747" algn="l" defTabSz="449259" rtl="0" fontAlgn="base">
      <a:spcBef>
        <a:spcPct val="0"/>
      </a:spcBef>
      <a:spcAft>
        <a:spcPct val="0"/>
      </a:spcAft>
      <a:buClr>
        <a:srgbClr val="000000"/>
      </a:buClr>
      <a:buSzPct val="100000"/>
      <a:buFont typeface="Times New Roman" charset="0"/>
      <a:defRPr sz="2400" kern="1200">
        <a:solidFill>
          <a:schemeClr val="bg1"/>
        </a:solidFill>
        <a:latin typeface="Times New Roman" charset="0"/>
        <a:ea typeface="ＭＳ Ｐゴシック" charset="0"/>
        <a:cs typeface="ＭＳ Ｐゴシック" charset="0"/>
      </a:defRPr>
    </a:lvl2pPr>
    <a:lvl3pPr marL="1142989" indent="-228598" algn="l" defTabSz="449259" rtl="0" fontAlgn="base">
      <a:spcBef>
        <a:spcPct val="0"/>
      </a:spcBef>
      <a:spcAft>
        <a:spcPct val="0"/>
      </a:spcAft>
      <a:buClr>
        <a:srgbClr val="000000"/>
      </a:buClr>
      <a:buSzPct val="100000"/>
      <a:buFont typeface="Times New Roman" charset="0"/>
      <a:defRPr sz="2400" kern="1200">
        <a:solidFill>
          <a:schemeClr val="bg1"/>
        </a:solidFill>
        <a:latin typeface="Times New Roman" charset="0"/>
        <a:ea typeface="ＭＳ Ｐゴシック" charset="0"/>
        <a:cs typeface="ＭＳ Ｐゴシック" charset="0"/>
      </a:defRPr>
    </a:lvl3pPr>
    <a:lvl4pPr marL="1600184" indent="-228598" algn="l" defTabSz="449259" rtl="0" fontAlgn="base">
      <a:spcBef>
        <a:spcPct val="0"/>
      </a:spcBef>
      <a:spcAft>
        <a:spcPct val="0"/>
      </a:spcAft>
      <a:buClr>
        <a:srgbClr val="000000"/>
      </a:buClr>
      <a:buSzPct val="100000"/>
      <a:buFont typeface="Times New Roman" charset="0"/>
      <a:defRPr sz="2400" kern="1200">
        <a:solidFill>
          <a:schemeClr val="bg1"/>
        </a:solidFill>
        <a:latin typeface="Times New Roman" charset="0"/>
        <a:ea typeface="ＭＳ Ｐゴシック" charset="0"/>
        <a:cs typeface="ＭＳ Ｐゴシック" charset="0"/>
      </a:defRPr>
    </a:lvl4pPr>
    <a:lvl5pPr marL="2057379" indent="-228598" algn="l" defTabSz="449259" rtl="0" fontAlgn="base">
      <a:spcBef>
        <a:spcPct val="0"/>
      </a:spcBef>
      <a:spcAft>
        <a:spcPct val="0"/>
      </a:spcAft>
      <a:buClr>
        <a:srgbClr val="000000"/>
      </a:buClr>
      <a:buSzPct val="100000"/>
      <a:buFont typeface="Times New Roman" charset="0"/>
      <a:defRPr sz="2400" kern="1200">
        <a:solidFill>
          <a:schemeClr val="bg1"/>
        </a:solidFill>
        <a:latin typeface="Times New Roman" charset="0"/>
        <a:ea typeface="ＭＳ Ｐゴシック" charset="0"/>
        <a:cs typeface="ＭＳ Ｐゴシック" charset="0"/>
      </a:defRPr>
    </a:lvl5pPr>
    <a:lvl6pPr marL="2285977" algn="l" defTabSz="457195" rtl="0" eaLnBrk="1" latinLnBrk="0" hangingPunct="1">
      <a:defRPr sz="2400" kern="1200">
        <a:solidFill>
          <a:schemeClr val="bg1"/>
        </a:solidFill>
        <a:latin typeface="Times New Roman" charset="0"/>
        <a:ea typeface="ＭＳ Ｐゴシック" charset="0"/>
        <a:cs typeface="ＭＳ Ｐゴシック" charset="0"/>
      </a:defRPr>
    </a:lvl6pPr>
    <a:lvl7pPr marL="2743173" algn="l" defTabSz="457195" rtl="0" eaLnBrk="1" latinLnBrk="0" hangingPunct="1">
      <a:defRPr sz="2400" kern="1200">
        <a:solidFill>
          <a:schemeClr val="bg1"/>
        </a:solidFill>
        <a:latin typeface="Times New Roman" charset="0"/>
        <a:ea typeface="ＭＳ Ｐゴシック" charset="0"/>
        <a:cs typeface="ＭＳ Ｐゴシック" charset="0"/>
      </a:defRPr>
    </a:lvl7pPr>
    <a:lvl8pPr marL="3200368" algn="l" defTabSz="457195" rtl="0" eaLnBrk="1" latinLnBrk="0" hangingPunct="1">
      <a:defRPr sz="2400" kern="1200">
        <a:solidFill>
          <a:schemeClr val="bg1"/>
        </a:solidFill>
        <a:latin typeface="Times New Roman" charset="0"/>
        <a:ea typeface="ＭＳ Ｐゴシック" charset="0"/>
        <a:cs typeface="ＭＳ Ｐゴシック" charset="0"/>
      </a:defRPr>
    </a:lvl8pPr>
    <a:lvl9pPr marL="3657563" algn="l" defTabSz="457195" rtl="0" eaLnBrk="1" latinLnBrk="0" hangingPunct="1">
      <a:defRPr sz="2400" kern="1200">
        <a:solidFill>
          <a:schemeClr val="bg1"/>
        </a:solidFill>
        <a:latin typeface="Times New Roman"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chemeClr val="tx1"/>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79A155"/>
    <a:srgbClr val="FF9338"/>
    <a:srgbClr val="00F300"/>
    <a:srgbClr val="98631E"/>
    <a:srgbClr val="B4FFAC"/>
    <a:srgbClr val="9ED26F"/>
    <a:srgbClr val="F2ED61"/>
    <a:srgbClr val="F2EC79"/>
    <a:srgbClr val="FFF980"/>
    <a:srgbClr val="88B45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7" autoAdjust="0"/>
    <p:restoredTop sz="93635" autoAdjust="0"/>
  </p:normalViewPr>
  <p:slideViewPr>
    <p:cSldViewPr>
      <p:cViewPr>
        <p:scale>
          <a:sx n="75" d="100"/>
          <a:sy n="75" d="100"/>
        </p:scale>
        <p:origin x="-222" y="3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CE6145-19AC-4626-A8AF-847503CD0CD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CA"/>
        </a:p>
      </dgm:t>
    </dgm:pt>
    <dgm:pt modelId="{BA98EF7D-937F-4258-BD85-D5921FA1E782}">
      <dgm:prSet phldrT="[Text]"/>
      <dgm:spPr/>
      <dgm:t>
        <a:bodyPr/>
        <a:lstStyle/>
        <a:p>
          <a:r>
            <a:rPr lang="en-CA" dirty="0" smtClean="0"/>
            <a:t>Strategy</a:t>
          </a:r>
          <a:endParaRPr lang="en-CA" dirty="0"/>
        </a:p>
      </dgm:t>
    </dgm:pt>
    <dgm:pt modelId="{363CC2EE-C6A3-4AC7-9188-2EA0EAA6510B}" type="parTrans" cxnId="{1023350C-FDA7-43C0-B612-3838AB1505DF}">
      <dgm:prSet/>
      <dgm:spPr/>
      <dgm:t>
        <a:bodyPr/>
        <a:lstStyle/>
        <a:p>
          <a:endParaRPr lang="en-CA"/>
        </a:p>
      </dgm:t>
    </dgm:pt>
    <dgm:pt modelId="{3DA87061-38A5-4606-A966-88F23270EC2C}" type="sibTrans" cxnId="{1023350C-FDA7-43C0-B612-3838AB1505DF}">
      <dgm:prSet/>
      <dgm:spPr/>
      <dgm:t>
        <a:bodyPr/>
        <a:lstStyle/>
        <a:p>
          <a:endParaRPr lang="en-CA"/>
        </a:p>
      </dgm:t>
    </dgm:pt>
    <dgm:pt modelId="{907564D7-56D0-4E32-A1DA-EE3A7F8B4B61}">
      <dgm:prSet phldrT="[Text]"/>
      <dgm:spPr/>
      <dgm:t>
        <a:bodyPr/>
        <a:lstStyle/>
        <a:p>
          <a:r>
            <a:rPr lang="en-CA" dirty="0" smtClean="0"/>
            <a:t>Requires Usage?</a:t>
          </a:r>
          <a:endParaRPr lang="en-CA" dirty="0"/>
        </a:p>
      </dgm:t>
    </dgm:pt>
    <dgm:pt modelId="{797888E6-7DF6-464B-B197-F3A66ECEACC4}" type="parTrans" cxnId="{FF2D2449-0A1A-4259-85B0-911DBEB13AC8}">
      <dgm:prSet/>
      <dgm:spPr/>
      <dgm:t>
        <a:bodyPr/>
        <a:lstStyle/>
        <a:p>
          <a:endParaRPr lang="en-CA"/>
        </a:p>
      </dgm:t>
    </dgm:pt>
    <dgm:pt modelId="{BBC34E74-C8D6-4DEA-B59F-987A13F75759}" type="sibTrans" cxnId="{FF2D2449-0A1A-4259-85B0-911DBEB13AC8}">
      <dgm:prSet/>
      <dgm:spPr/>
      <dgm:t>
        <a:bodyPr/>
        <a:lstStyle/>
        <a:p>
          <a:endParaRPr lang="en-CA"/>
        </a:p>
      </dgm:t>
    </dgm:pt>
    <dgm:pt modelId="{CD5E5EE6-9894-4113-9297-677704C02B32}">
      <dgm:prSet phldrT="[Text]"/>
      <dgm:spPr/>
      <dgm:t>
        <a:bodyPr/>
        <a:lstStyle/>
        <a:p>
          <a:r>
            <a:rPr lang="en-CA" dirty="0" smtClean="0"/>
            <a:t>Get Past Usage</a:t>
          </a:r>
        </a:p>
      </dgm:t>
    </dgm:pt>
    <dgm:pt modelId="{34249475-EA43-4EB2-8682-D296510D409F}" type="parTrans" cxnId="{11F45EBC-B9D2-4981-AAC4-5233D14525C9}">
      <dgm:prSet/>
      <dgm:spPr/>
      <dgm:t>
        <a:bodyPr/>
        <a:lstStyle/>
        <a:p>
          <a:endParaRPr lang="en-CA"/>
        </a:p>
      </dgm:t>
    </dgm:pt>
    <dgm:pt modelId="{3BC65172-67D3-4594-8C09-6C8D59C9D476}" type="sibTrans" cxnId="{11F45EBC-B9D2-4981-AAC4-5233D14525C9}">
      <dgm:prSet/>
      <dgm:spPr/>
      <dgm:t>
        <a:bodyPr/>
        <a:lstStyle/>
        <a:p>
          <a:endParaRPr lang="en-CA"/>
        </a:p>
      </dgm:t>
    </dgm:pt>
    <dgm:pt modelId="{B5E2C1E3-D539-4CA6-BE95-EE8E93DBF7C5}">
      <dgm:prSet phldrT="[Text]"/>
      <dgm:spPr/>
      <dgm:t>
        <a:bodyPr/>
        <a:lstStyle/>
        <a:p>
          <a:r>
            <a:rPr lang="en-CA" dirty="0" smtClean="0"/>
            <a:t>Calculate a price</a:t>
          </a:r>
          <a:endParaRPr lang="en-CA" dirty="0"/>
        </a:p>
      </dgm:t>
    </dgm:pt>
    <dgm:pt modelId="{FE86375D-2A0B-4191-BCAE-3A5DF2A0F85A}" type="parTrans" cxnId="{4DC28D4A-A439-4943-A0AE-9C068C16839E}">
      <dgm:prSet/>
      <dgm:spPr/>
      <dgm:t>
        <a:bodyPr/>
        <a:lstStyle/>
        <a:p>
          <a:endParaRPr lang="en-CA"/>
        </a:p>
      </dgm:t>
    </dgm:pt>
    <dgm:pt modelId="{83E72779-476C-42F1-A56C-345BF49AC060}" type="sibTrans" cxnId="{4DC28D4A-A439-4943-A0AE-9C068C16839E}">
      <dgm:prSet/>
      <dgm:spPr/>
      <dgm:t>
        <a:bodyPr/>
        <a:lstStyle/>
        <a:p>
          <a:endParaRPr lang="en-CA"/>
        </a:p>
      </dgm:t>
    </dgm:pt>
    <dgm:pt modelId="{A4C2ADDB-9A8F-4400-B9EE-7AE4B9818077}" type="pres">
      <dgm:prSet presAssocID="{24CE6145-19AC-4626-A8AF-847503CD0CDF}" presName="CompostProcess" presStyleCnt="0">
        <dgm:presLayoutVars>
          <dgm:dir/>
          <dgm:resizeHandles val="exact"/>
        </dgm:presLayoutVars>
      </dgm:prSet>
      <dgm:spPr/>
      <dgm:t>
        <a:bodyPr/>
        <a:lstStyle/>
        <a:p>
          <a:endParaRPr lang="en-CA"/>
        </a:p>
      </dgm:t>
    </dgm:pt>
    <dgm:pt modelId="{270929DF-DB1B-41BA-A4B7-42BDE07F5D26}" type="pres">
      <dgm:prSet presAssocID="{24CE6145-19AC-4626-A8AF-847503CD0CDF}" presName="arrow" presStyleLbl="bgShp" presStyleIdx="0" presStyleCnt="1"/>
      <dgm:spPr/>
    </dgm:pt>
    <dgm:pt modelId="{0E087EDA-E9A8-4F37-9EC3-FF7EFEB910BC}" type="pres">
      <dgm:prSet presAssocID="{24CE6145-19AC-4626-A8AF-847503CD0CDF}" presName="linearProcess" presStyleCnt="0"/>
      <dgm:spPr/>
    </dgm:pt>
    <dgm:pt modelId="{605D0953-2CCD-4597-81DA-BC100F2691F1}" type="pres">
      <dgm:prSet presAssocID="{BA98EF7D-937F-4258-BD85-D5921FA1E782}" presName="textNode" presStyleLbl="node1" presStyleIdx="0" presStyleCnt="3">
        <dgm:presLayoutVars>
          <dgm:bulletEnabled val="1"/>
        </dgm:presLayoutVars>
      </dgm:prSet>
      <dgm:spPr/>
      <dgm:t>
        <a:bodyPr/>
        <a:lstStyle/>
        <a:p>
          <a:endParaRPr lang="en-CA"/>
        </a:p>
      </dgm:t>
    </dgm:pt>
    <dgm:pt modelId="{75A9162B-E818-45C3-AFA2-33A159A2BF97}" type="pres">
      <dgm:prSet presAssocID="{3DA87061-38A5-4606-A966-88F23270EC2C}" presName="sibTrans" presStyleCnt="0"/>
      <dgm:spPr/>
    </dgm:pt>
    <dgm:pt modelId="{96B991A2-43A6-47E4-B11D-60C14196C7C4}" type="pres">
      <dgm:prSet presAssocID="{CD5E5EE6-9894-4113-9297-677704C02B32}" presName="textNode" presStyleLbl="node1" presStyleIdx="1" presStyleCnt="3">
        <dgm:presLayoutVars>
          <dgm:bulletEnabled val="1"/>
        </dgm:presLayoutVars>
      </dgm:prSet>
      <dgm:spPr/>
      <dgm:t>
        <a:bodyPr/>
        <a:lstStyle/>
        <a:p>
          <a:endParaRPr lang="en-CA"/>
        </a:p>
      </dgm:t>
    </dgm:pt>
    <dgm:pt modelId="{FAE85C86-8EEA-416C-9D05-775F22B27FD6}" type="pres">
      <dgm:prSet presAssocID="{3BC65172-67D3-4594-8C09-6C8D59C9D476}" presName="sibTrans" presStyleCnt="0"/>
      <dgm:spPr/>
    </dgm:pt>
    <dgm:pt modelId="{AE9AB020-ADEB-49D9-8EA8-5251176CD4F6}" type="pres">
      <dgm:prSet presAssocID="{B5E2C1E3-D539-4CA6-BE95-EE8E93DBF7C5}" presName="textNode" presStyleLbl="node1" presStyleIdx="2" presStyleCnt="3">
        <dgm:presLayoutVars>
          <dgm:bulletEnabled val="1"/>
        </dgm:presLayoutVars>
      </dgm:prSet>
      <dgm:spPr/>
      <dgm:t>
        <a:bodyPr/>
        <a:lstStyle/>
        <a:p>
          <a:endParaRPr lang="en-CA"/>
        </a:p>
      </dgm:t>
    </dgm:pt>
  </dgm:ptLst>
  <dgm:cxnLst>
    <dgm:cxn modelId="{1EA96A14-5FB5-4C0C-925E-2A860FA9C070}" type="presOf" srcId="{B5E2C1E3-D539-4CA6-BE95-EE8E93DBF7C5}" destId="{AE9AB020-ADEB-49D9-8EA8-5251176CD4F6}" srcOrd="0" destOrd="0" presId="urn:microsoft.com/office/officeart/2005/8/layout/hProcess9"/>
    <dgm:cxn modelId="{7DA3F8BF-20C0-4E82-AE26-6EE27199CE8A}" type="presOf" srcId="{BA98EF7D-937F-4258-BD85-D5921FA1E782}" destId="{605D0953-2CCD-4597-81DA-BC100F2691F1}" srcOrd="0" destOrd="0" presId="urn:microsoft.com/office/officeart/2005/8/layout/hProcess9"/>
    <dgm:cxn modelId="{5C5A0A10-4227-4497-9619-2B8D17DE9C07}" type="presOf" srcId="{907564D7-56D0-4E32-A1DA-EE3A7F8B4B61}" destId="{605D0953-2CCD-4597-81DA-BC100F2691F1}" srcOrd="0" destOrd="1" presId="urn:microsoft.com/office/officeart/2005/8/layout/hProcess9"/>
    <dgm:cxn modelId="{B530749E-0DAA-4FCF-B129-BF542476CE6D}" type="presOf" srcId="{CD5E5EE6-9894-4113-9297-677704C02B32}" destId="{96B991A2-43A6-47E4-B11D-60C14196C7C4}" srcOrd="0" destOrd="0" presId="urn:microsoft.com/office/officeart/2005/8/layout/hProcess9"/>
    <dgm:cxn modelId="{CF8DBA34-ED1C-4FB8-A90B-9D1604CA3FE4}" type="presOf" srcId="{24CE6145-19AC-4626-A8AF-847503CD0CDF}" destId="{A4C2ADDB-9A8F-4400-B9EE-7AE4B9818077}" srcOrd="0" destOrd="0" presId="urn:microsoft.com/office/officeart/2005/8/layout/hProcess9"/>
    <dgm:cxn modelId="{FF2D2449-0A1A-4259-85B0-911DBEB13AC8}" srcId="{BA98EF7D-937F-4258-BD85-D5921FA1E782}" destId="{907564D7-56D0-4E32-A1DA-EE3A7F8B4B61}" srcOrd="0" destOrd="0" parTransId="{797888E6-7DF6-464B-B197-F3A66ECEACC4}" sibTransId="{BBC34E74-C8D6-4DEA-B59F-987A13F75759}"/>
    <dgm:cxn modelId="{11F45EBC-B9D2-4981-AAC4-5233D14525C9}" srcId="{24CE6145-19AC-4626-A8AF-847503CD0CDF}" destId="{CD5E5EE6-9894-4113-9297-677704C02B32}" srcOrd="1" destOrd="0" parTransId="{34249475-EA43-4EB2-8682-D296510D409F}" sibTransId="{3BC65172-67D3-4594-8C09-6C8D59C9D476}"/>
    <dgm:cxn modelId="{1023350C-FDA7-43C0-B612-3838AB1505DF}" srcId="{24CE6145-19AC-4626-A8AF-847503CD0CDF}" destId="{BA98EF7D-937F-4258-BD85-D5921FA1E782}" srcOrd="0" destOrd="0" parTransId="{363CC2EE-C6A3-4AC7-9188-2EA0EAA6510B}" sibTransId="{3DA87061-38A5-4606-A966-88F23270EC2C}"/>
    <dgm:cxn modelId="{4DC28D4A-A439-4943-A0AE-9C068C16839E}" srcId="{24CE6145-19AC-4626-A8AF-847503CD0CDF}" destId="{B5E2C1E3-D539-4CA6-BE95-EE8E93DBF7C5}" srcOrd="2" destOrd="0" parTransId="{FE86375D-2A0B-4191-BCAE-3A5DF2A0F85A}" sibTransId="{83E72779-476C-42F1-A56C-345BF49AC060}"/>
    <dgm:cxn modelId="{84A27879-3CDF-44FB-BECC-4687C921A013}" type="presParOf" srcId="{A4C2ADDB-9A8F-4400-B9EE-7AE4B9818077}" destId="{270929DF-DB1B-41BA-A4B7-42BDE07F5D26}" srcOrd="0" destOrd="0" presId="urn:microsoft.com/office/officeart/2005/8/layout/hProcess9"/>
    <dgm:cxn modelId="{09AF8D54-3440-469A-921B-40FB7465AA42}" type="presParOf" srcId="{A4C2ADDB-9A8F-4400-B9EE-7AE4B9818077}" destId="{0E087EDA-E9A8-4F37-9EC3-FF7EFEB910BC}" srcOrd="1" destOrd="0" presId="urn:microsoft.com/office/officeart/2005/8/layout/hProcess9"/>
    <dgm:cxn modelId="{9A8AF199-B202-4E72-88D9-1EC3C0F10443}" type="presParOf" srcId="{0E087EDA-E9A8-4F37-9EC3-FF7EFEB910BC}" destId="{605D0953-2CCD-4597-81DA-BC100F2691F1}" srcOrd="0" destOrd="0" presId="urn:microsoft.com/office/officeart/2005/8/layout/hProcess9"/>
    <dgm:cxn modelId="{265032EF-9AFB-49D6-A53B-C6393379C459}" type="presParOf" srcId="{0E087EDA-E9A8-4F37-9EC3-FF7EFEB910BC}" destId="{75A9162B-E818-45C3-AFA2-33A159A2BF97}" srcOrd="1" destOrd="0" presId="urn:microsoft.com/office/officeart/2005/8/layout/hProcess9"/>
    <dgm:cxn modelId="{C21AB7FC-A9DB-4772-A709-FA266413419B}" type="presParOf" srcId="{0E087EDA-E9A8-4F37-9EC3-FF7EFEB910BC}" destId="{96B991A2-43A6-47E4-B11D-60C14196C7C4}" srcOrd="2" destOrd="0" presId="urn:microsoft.com/office/officeart/2005/8/layout/hProcess9"/>
    <dgm:cxn modelId="{3A7E79DA-9CB3-4810-8A5B-BB041CF17014}" type="presParOf" srcId="{0E087EDA-E9A8-4F37-9EC3-FF7EFEB910BC}" destId="{FAE85C86-8EEA-416C-9D05-775F22B27FD6}" srcOrd="3" destOrd="0" presId="urn:microsoft.com/office/officeart/2005/8/layout/hProcess9"/>
    <dgm:cxn modelId="{9CBA6D5C-63C4-46DA-82EB-E80427CD6BAA}" type="presParOf" srcId="{0E087EDA-E9A8-4F37-9EC3-FF7EFEB910BC}" destId="{AE9AB020-ADEB-49D9-8EA8-5251176CD4F6}" srcOrd="4" destOrd="0" presId="urn:microsoft.com/office/officeart/2005/8/layout/hProcess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89BE27-CB4A-4895-9908-D5B8B6DB3319}" type="doc">
      <dgm:prSet loTypeId="urn:microsoft.com/office/officeart/2005/8/layout/vList2" loCatId="list" qsTypeId="urn:microsoft.com/office/officeart/2005/8/quickstyle/simple1" qsCatId="simple" csTypeId="urn:microsoft.com/office/officeart/2005/8/colors/accent1_2" csCatId="accent1" phldr="1"/>
      <dgm:spPr/>
    </dgm:pt>
    <dgm:pt modelId="{09835B57-3C39-4621-BE1A-EA90FD990D2B}">
      <dgm:prSet phldrT="[Text]"/>
      <dgm:spPr/>
      <dgm:t>
        <a:bodyPr/>
        <a:lstStyle/>
        <a:p>
          <a:r>
            <a:rPr lang="en-CA" dirty="0" smtClean="0"/>
            <a:t>Metered</a:t>
          </a:r>
          <a:endParaRPr lang="en-CA" dirty="0"/>
        </a:p>
      </dgm:t>
    </dgm:pt>
    <dgm:pt modelId="{C961331F-5546-4EB2-8FBE-1ECBE74081D2}" type="parTrans" cxnId="{64ABBAF6-4C1D-45A6-B231-343806C16D50}">
      <dgm:prSet/>
      <dgm:spPr/>
      <dgm:t>
        <a:bodyPr/>
        <a:lstStyle/>
        <a:p>
          <a:endParaRPr lang="en-CA"/>
        </a:p>
      </dgm:t>
    </dgm:pt>
    <dgm:pt modelId="{3A170C76-8FC1-41F6-B6F5-D97EE503C936}" type="sibTrans" cxnId="{64ABBAF6-4C1D-45A6-B231-343806C16D50}">
      <dgm:prSet/>
      <dgm:spPr/>
      <dgm:t>
        <a:bodyPr/>
        <a:lstStyle/>
        <a:p>
          <a:endParaRPr lang="en-CA"/>
        </a:p>
      </dgm:t>
    </dgm:pt>
    <dgm:pt modelId="{C8EBD0D0-B73C-484B-B775-F7E35C3BFB0D}">
      <dgm:prSet phldrT="[Text]"/>
      <dgm:spPr/>
      <dgm:t>
        <a:bodyPr/>
        <a:lstStyle/>
        <a:p>
          <a:r>
            <a:rPr lang="en-CA" dirty="0" smtClean="0"/>
            <a:t>Graduated</a:t>
          </a:r>
          <a:endParaRPr lang="en-CA" dirty="0"/>
        </a:p>
      </dgm:t>
    </dgm:pt>
    <dgm:pt modelId="{69CEE1EF-3E94-48CD-83D6-5E5A2018C009}" type="parTrans" cxnId="{158A630D-B66F-4309-881A-C3556C96FE84}">
      <dgm:prSet/>
      <dgm:spPr/>
      <dgm:t>
        <a:bodyPr/>
        <a:lstStyle/>
        <a:p>
          <a:endParaRPr lang="en-CA"/>
        </a:p>
      </dgm:t>
    </dgm:pt>
    <dgm:pt modelId="{5CD13089-096D-4AFB-9822-27AFB31575CC}" type="sibTrans" cxnId="{158A630D-B66F-4309-881A-C3556C96FE84}">
      <dgm:prSet/>
      <dgm:spPr/>
      <dgm:t>
        <a:bodyPr/>
        <a:lstStyle/>
        <a:p>
          <a:endParaRPr lang="en-CA"/>
        </a:p>
      </dgm:t>
    </dgm:pt>
    <dgm:pt modelId="{1AA0A25A-E86D-4A1A-B944-CCFD5A39744F}">
      <dgm:prSet phldrT="[Text]"/>
      <dgm:spPr/>
      <dgm:t>
        <a:bodyPr/>
        <a:lstStyle/>
        <a:p>
          <a:r>
            <a:rPr lang="en-CA" dirty="0" smtClean="0"/>
            <a:t>Flat</a:t>
          </a:r>
        </a:p>
      </dgm:t>
    </dgm:pt>
    <dgm:pt modelId="{C0EBB2E7-F077-4DD3-9065-06C64DBAE798}" type="parTrans" cxnId="{10FD81F8-AFE0-4AA1-8704-FCB87ECB493F}">
      <dgm:prSet/>
      <dgm:spPr/>
      <dgm:t>
        <a:bodyPr/>
        <a:lstStyle/>
        <a:p>
          <a:endParaRPr lang="en-CA"/>
        </a:p>
      </dgm:t>
    </dgm:pt>
    <dgm:pt modelId="{F283AB3E-D91D-411C-9F72-E30AF07A46F5}" type="sibTrans" cxnId="{10FD81F8-AFE0-4AA1-8704-FCB87ECB493F}">
      <dgm:prSet/>
      <dgm:spPr/>
      <dgm:t>
        <a:bodyPr/>
        <a:lstStyle/>
        <a:p>
          <a:endParaRPr lang="en-CA"/>
        </a:p>
      </dgm:t>
    </dgm:pt>
    <dgm:pt modelId="{C462D65F-6C39-4FF7-AA25-EBCFABC58520}">
      <dgm:prSet phldrT="[Text]"/>
      <dgm:spPr/>
      <dgm:t>
        <a:bodyPr/>
        <a:lstStyle/>
        <a:p>
          <a:r>
            <a:rPr lang="en-CA" dirty="0" smtClean="0"/>
            <a:t>Rate Card</a:t>
          </a:r>
        </a:p>
      </dgm:t>
    </dgm:pt>
    <dgm:pt modelId="{B9AE3ED0-B6F3-4E02-8D62-2BFF891124E7}" type="parTrans" cxnId="{EE875F6C-718B-42C6-98A9-29AD1F2CCA2E}">
      <dgm:prSet/>
      <dgm:spPr/>
      <dgm:t>
        <a:bodyPr/>
        <a:lstStyle/>
        <a:p>
          <a:endParaRPr lang="en-CA"/>
        </a:p>
      </dgm:t>
    </dgm:pt>
    <dgm:pt modelId="{E87566A9-C9CF-4609-A3C4-F194A1EBF348}" type="sibTrans" cxnId="{EE875F6C-718B-42C6-98A9-29AD1F2CCA2E}">
      <dgm:prSet/>
      <dgm:spPr/>
      <dgm:t>
        <a:bodyPr/>
        <a:lstStyle/>
        <a:p>
          <a:endParaRPr lang="en-CA"/>
        </a:p>
      </dgm:t>
    </dgm:pt>
    <dgm:pt modelId="{3812DCCB-0EA0-48F0-809E-576C58CDBB3A}" type="pres">
      <dgm:prSet presAssocID="{4189BE27-CB4A-4895-9908-D5B8B6DB3319}" presName="linear" presStyleCnt="0">
        <dgm:presLayoutVars>
          <dgm:animLvl val="lvl"/>
          <dgm:resizeHandles val="exact"/>
        </dgm:presLayoutVars>
      </dgm:prSet>
      <dgm:spPr/>
    </dgm:pt>
    <dgm:pt modelId="{50CF6DBE-F91E-4BB8-8F26-C2B7B7948A99}" type="pres">
      <dgm:prSet presAssocID="{09835B57-3C39-4621-BE1A-EA90FD990D2B}" presName="parentText" presStyleLbl="node1" presStyleIdx="0" presStyleCnt="4">
        <dgm:presLayoutVars>
          <dgm:chMax val="0"/>
          <dgm:bulletEnabled val="1"/>
        </dgm:presLayoutVars>
      </dgm:prSet>
      <dgm:spPr/>
      <dgm:t>
        <a:bodyPr/>
        <a:lstStyle/>
        <a:p>
          <a:endParaRPr lang="en-CA"/>
        </a:p>
      </dgm:t>
    </dgm:pt>
    <dgm:pt modelId="{D8727ED0-EC19-4028-881F-69C844705D5B}" type="pres">
      <dgm:prSet presAssocID="{3A170C76-8FC1-41F6-B6F5-D97EE503C936}" presName="spacer" presStyleCnt="0"/>
      <dgm:spPr/>
    </dgm:pt>
    <dgm:pt modelId="{19525DD3-E2DC-4184-9827-04325F1BB933}" type="pres">
      <dgm:prSet presAssocID="{C8EBD0D0-B73C-484B-B775-F7E35C3BFB0D}" presName="parentText" presStyleLbl="node1" presStyleIdx="1" presStyleCnt="4">
        <dgm:presLayoutVars>
          <dgm:chMax val="0"/>
          <dgm:bulletEnabled val="1"/>
        </dgm:presLayoutVars>
      </dgm:prSet>
      <dgm:spPr/>
      <dgm:t>
        <a:bodyPr/>
        <a:lstStyle/>
        <a:p>
          <a:endParaRPr lang="en-CA"/>
        </a:p>
      </dgm:t>
    </dgm:pt>
    <dgm:pt modelId="{33672F9B-B8CC-4D4D-927A-EB9EE3EF6AC6}" type="pres">
      <dgm:prSet presAssocID="{5CD13089-096D-4AFB-9822-27AFB31575CC}" presName="spacer" presStyleCnt="0"/>
      <dgm:spPr/>
    </dgm:pt>
    <dgm:pt modelId="{C12AC92D-6385-41C9-A7B2-68D20693FAC9}" type="pres">
      <dgm:prSet presAssocID="{1AA0A25A-E86D-4A1A-B944-CCFD5A39744F}" presName="parentText" presStyleLbl="node1" presStyleIdx="2" presStyleCnt="4">
        <dgm:presLayoutVars>
          <dgm:chMax val="0"/>
          <dgm:bulletEnabled val="1"/>
        </dgm:presLayoutVars>
      </dgm:prSet>
      <dgm:spPr/>
      <dgm:t>
        <a:bodyPr/>
        <a:lstStyle/>
        <a:p>
          <a:endParaRPr lang="en-CA"/>
        </a:p>
      </dgm:t>
    </dgm:pt>
    <dgm:pt modelId="{19970DFA-E8DA-41ED-8CA8-310E6F6C5034}" type="pres">
      <dgm:prSet presAssocID="{F283AB3E-D91D-411C-9F72-E30AF07A46F5}" presName="spacer" presStyleCnt="0"/>
      <dgm:spPr/>
    </dgm:pt>
    <dgm:pt modelId="{22ABB280-8445-4D52-BED8-EEC9C93D81EB}" type="pres">
      <dgm:prSet presAssocID="{C462D65F-6C39-4FF7-AA25-EBCFABC58520}" presName="parentText" presStyleLbl="node1" presStyleIdx="3" presStyleCnt="4">
        <dgm:presLayoutVars>
          <dgm:chMax val="0"/>
          <dgm:bulletEnabled val="1"/>
        </dgm:presLayoutVars>
      </dgm:prSet>
      <dgm:spPr/>
      <dgm:t>
        <a:bodyPr/>
        <a:lstStyle/>
        <a:p>
          <a:endParaRPr lang="en-CA"/>
        </a:p>
      </dgm:t>
    </dgm:pt>
  </dgm:ptLst>
  <dgm:cxnLst>
    <dgm:cxn modelId="{158A630D-B66F-4309-881A-C3556C96FE84}" srcId="{4189BE27-CB4A-4895-9908-D5B8B6DB3319}" destId="{C8EBD0D0-B73C-484B-B775-F7E35C3BFB0D}" srcOrd="1" destOrd="0" parTransId="{69CEE1EF-3E94-48CD-83D6-5E5A2018C009}" sibTransId="{5CD13089-096D-4AFB-9822-27AFB31575CC}"/>
    <dgm:cxn modelId="{64ABBAF6-4C1D-45A6-B231-343806C16D50}" srcId="{4189BE27-CB4A-4895-9908-D5B8B6DB3319}" destId="{09835B57-3C39-4621-BE1A-EA90FD990D2B}" srcOrd="0" destOrd="0" parTransId="{C961331F-5546-4EB2-8FBE-1ECBE74081D2}" sibTransId="{3A170C76-8FC1-41F6-B6F5-D97EE503C936}"/>
    <dgm:cxn modelId="{EE875F6C-718B-42C6-98A9-29AD1F2CCA2E}" srcId="{4189BE27-CB4A-4895-9908-D5B8B6DB3319}" destId="{C462D65F-6C39-4FF7-AA25-EBCFABC58520}" srcOrd="3" destOrd="0" parTransId="{B9AE3ED0-B6F3-4E02-8D62-2BFF891124E7}" sibTransId="{E87566A9-C9CF-4609-A3C4-F194A1EBF348}"/>
    <dgm:cxn modelId="{10FD81F8-AFE0-4AA1-8704-FCB87ECB493F}" srcId="{4189BE27-CB4A-4895-9908-D5B8B6DB3319}" destId="{1AA0A25A-E86D-4A1A-B944-CCFD5A39744F}" srcOrd="2" destOrd="0" parTransId="{C0EBB2E7-F077-4DD3-9065-06C64DBAE798}" sibTransId="{F283AB3E-D91D-411C-9F72-E30AF07A46F5}"/>
    <dgm:cxn modelId="{D12C1F71-6912-4BCA-82B3-010E01ACCD37}" type="presOf" srcId="{4189BE27-CB4A-4895-9908-D5B8B6DB3319}" destId="{3812DCCB-0EA0-48F0-809E-576C58CDBB3A}" srcOrd="0" destOrd="0" presId="urn:microsoft.com/office/officeart/2005/8/layout/vList2"/>
    <dgm:cxn modelId="{12C8EAC6-48FF-41A7-BB44-E76F1510BCFE}" type="presOf" srcId="{09835B57-3C39-4621-BE1A-EA90FD990D2B}" destId="{50CF6DBE-F91E-4BB8-8F26-C2B7B7948A99}" srcOrd="0" destOrd="0" presId="urn:microsoft.com/office/officeart/2005/8/layout/vList2"/>
    <dgm:cxn modelId="{FDD7443D-88AE-4EAF-B541-AE5AF17F5A2D}" type="presOf" srcId="{1AA0A25A-E86D-4A1A-B944-CCFD5A39744F}" destId="{C12AC92D-6385-41C9-A7B2-68D20693FAC9}" srcOrd="0" destOrd="0" presId="urn:microsoft.com/office/officeart/2005/8/layout/vList2"/>
    <dgm:cxn modelId="{23E6F91B-954D-4A00-A1B1-86CD1036A1BB}" type="presOf" srcId="{C8EBD0D0-B73C-484B-B775-F7E35C3BFB0D}" destId="{19525DD3-E2DC-4184-9827-04325F1BB933}" srcOrd="0" destOrd="0" presId="urn:microsoft.com/office/officeart/2005/8/layout/vList2"/>
    <dgm:cxn modelId="{06D757D5-FF4D-4886-8BE5-01CA24381375}" type="presOf" srcId="{C462D65F-6C39-4FF7-AA25-EBCFABC58520}" destId="{22ABB280-8445-4D52-BED8-EEC9C93D81EB}" srcOrd="0" destOrd="0" presId="urn:microsoft.com/office/officeart/2005/8/layout/vList2"/>
    <dgm:cxn modelId="{05393B7E-6FE5-48DD-9B2A-81361BB50A82}" type="presParOf" srcId="{3812DCCB-0EA0-48F0-809E-576C58CDBB3A}" destId="{50CF6DBE-F91E-4BB8-8F26-C2B7B7948A99}" srcOrd="0" destOrd="0" presId="urn:microsoft.com/office/officeart/2005/8/layout/vList2"/>
    <dgm:cxn modelId="{A987E46D-EDFD-481B-B229-63B30A3A0E85}" type="presParOf" srcId="{3812DCCB-0EA0-48F0-809E-576C58CDBB3A}" destId="{D8727ED0-EC19-4028-881F-69C844705D5B}" srcOrd="1" destOrd="0" presId="urn:microsoft.com/office/officeart/2005/8/layout/vList2"/>
    <dgm:cxn modelId="{1D9A734D-1695-4ACE-8281-D8B67865CF91}" type="presParOf" srcId="{3812DCCB-0EA0-48F0-809E-576C58CDBB3A}" destId="{19525DD3-E2DC-4184-9827-04325F1BB933}" srcOrd="2" destOrd="0" presId="urn:microsoft.com/office/officeart/2005/8/layout/vList2"/>
    <dgm:cxn modelId="{8BE45617-4367-4CF3-A04D-54F71FE9B4DC}" type="presParOf" srcId="{3812DCCB-0EA0-48F0-809E-576C58CDBB3A}" destId="{33672F9B-B8CC-4D4D-927A-EB9EE3EF6AC6}" srcOrd="3" destOrd="0" presId="urn:microsoft.com/office/officeart/2005/8/layout/vList2"/>
    <dgm:cxn modelId="{1F0882AF-17CD-42C4-90E2-2A280F5D247D}" type="presParOf" srcId="{3812DCCB-0EA0-48F0-809E-576C58CDBB3A}" destId="{C12AC92D-6385-41C9-A7B2-68D20693FAC9}" srcOrd="4" destOrd="0" presId="urn:microsoft.com/office/officeart/2005/8/layout/vList2"/>
    <dgm:cxn modelId="{6276D49E-1FE6-488E-8A02-225C1DEA7407}" type="presParOf" srcId="{3812DCCB-0EA0-48F0-809E-576C58CDBB3A}" destId="{19970DFA-E8DA-41ED-8CA8-310E6F6C5034}" srcOrd="5" destOrd="0" presId="urn:microsoft.com/office/officeart/2005/8/layout/vList2"/>
    <dgm:cxn modelId="{C7BD4DF7-9F6D-429D-8C7D-5905E3A1ED58}" type="presParOf" srcId="{3812DCCB-0EA0-48F0-809E-576C58CDBB3A}" destId="{22ABB280-8445-4D52-BED8-EEC9C93D81EB}" srcOrd="6" destOrd="0" presId="urn:microsoft.com/office/officeart/2005/8/layout/vList2"/>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70929DF-DB1B-41BA-A4B7-42BDE07F5D26}">
      <dsp:nvSpPr>
        <dsp:cNvPr id="0" name=""/>
        <dsp:cNvSpPr/>
      </dsp:nvSpPr>
      <dsp:spPr>
        <a:xfrm>
          <a:off x="344718" y="0"/>
          <a:ext cx="3906808" cy="211512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5D0953-2CCD-4597-81DA-BC100F2691F1}">
      <dsp:nvSpPr>
        <dsp:cNvPr id="0" name=""/>
        <dsp:cNvSpPr/>
      </dsp:nvSpPr>
      <dsp:spPr>
        <a:xfrm>
          <a:off x="4937" y="634538"/>
          <a:ext cx="1479416" cy="8460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CA" sz="1700" kern="1200" dirty="0" smtClean="0"/>
            <a:t>Strategy</a:t>
          </a:r>
          <a:endParaRPr lang="en-CA" sz="1700" kern="1200" dirty="0"/>
        </a:p>
        <a:p>
          <a:pPr marL="114300" lvl="1" indent="-114300" algn="l" defTabSz="577850">
            <a:lnSpc>
              <a:spcPct val="90000"/>
            </a:lnSpc>
            <a:spcBef>
              <a:spcPct val="0"/>
            </a:spcBef>
            <a:spcAft>
              <a:spcPct val="15000"/>
            </a:spcAft>
            <a:buChar char="••"/>
          </a:pPr>
          <a:r>
            <a:rPr lang="en-CA" sz="1300" kern="1200" dirty="0" smtClean="0"/>
            <a:t>Requires Usage?</a:t>
          </a:r>
          <a:endParaRPr lang="en-CA" sz="1300" kern="1200" dirty="0"/>
        </a:p>
      </dsp:txBody>
      <dsp:txXfrm>
        <a:off x="4937" y="634538"/>
        <a:ext cx="1479416" cy="846050"/>
      </dsp:txXfrm>
    </dsp:sp>
    <dsp:sp modelId="{96B991A2-43A6-47E4-B11D-60C14196C7C4}">
      <dsp:nvSpPr>
        <dsp:cNvPr id="0" name=""/>
        <dsp:cNvSpPr/>
      </dsp:nvSpPr>
      <dsp:spPr>
        <a:xfrm>
          <a:off x="1558414" y="634538"/>
          <a:ext cx="1479416" cy="8460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CA" sz="1700" kern="1200" dirty="0" smtClean="0"/>
            <a:t>Get Past Usage</a:t>
          </a:r>
        </a:p>
      </dsp:txBody>
      <dsp:txXfrm>
        <a:off x="1558414" y="634538"/>
        <a:ext cx="1479416" cy="846050"/>
      </dsp:txXfrm>
    </dsp:sp>
    <dsp:sp modelId="{AE9AB020-ADEB-49D9-8EA8-5251176CD4F6}">
      <dsp:nvSpPr>
        <dsp:cNvPr id="0" name=""/>
        <dsp:cNvSpPr/>
      </dsp:nvSpPr>
      <dsp:spPr>
        <a:xfrm>
          <a:off x="3111891" y="634538"/>
          <a:ext cx="1479416" cy="8460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CA" sz="1700" kern="1200" dirty="0" smtClean="0"/>
            <a:t>Calculate a price</a:t>
          </a:r>
          <a:endParaRPr lang="en-CA" sz="1700" kern="1200" dirty="0"/>
        </a:p>
      </dsp:txBody>
      <dsp:txXfrm>
        <a:off x="3111891" y="634538"/>
        <a:ext cx="1479416" cy="84605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0CF6DBE-F91E-4BB8-8F26-C2B7B7948A99}">
      <dsp:nvSpPr>
        <dsp:cNvPr id="0" name=""/>
        <dsp:cNvSpPr/>
      </dsp:nvSpPr>
      <dsp:spPr>
        <a:xfrm>
          <a:off x="0" y="20032"/>
          <a:ext cx="2997632"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CA" sz="1600" kern="1200" dirty="0" smtClean="0"/>
            <a:t>Metered</a:t>
          </a:r>
          <a:endParaRPr lang="en-CA" sz="1600" kern="1200" dirty="0"/>
        </a:p>
      </dsp:txBody>
      <dsp:txXfrm>
        <a:off x="0" y="20032"/>
        <a:ext cx="2997632" cy="383760"/>
      </dsp:txXfrm>
    </dsp:sp>
    <dsp:sp modelId="{19525DD3-E2DC-4184-9827-04325F1BB933}">
      <dsp:nvSpPr>
        <dsp:cNvPr id="0" name=""/>
        <dsp:cNvSpPr/>
      </dsp:nvSpPr>
      <dsp:spPr>
        <a:xfrm>
          <a:off x="0" y="449872"/>
          <a:ext cx="2997632"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CA" sz="1600" kern="1200" dirty="0" smtClean="0"/>
            <a:t>Graduated</a:t>
          </a:r>
          <a:endParaRPr lang="en-CA" sz="1600" kern="1200" dirty="0"/>
        </a:p>
      </dsp:txBody>
      <dsp:txXfrm>
        <a:off x="0" y="449872"/>
        <a:ext cx="2997632" cy="383760"/>
      </dsp:txXfrm>
    </dsp:sp>
    <dsp:sp modelId="{C12AC92D-6385-41C9-A7B2-68D20693FAC9}">
      <dsp:nvSpPr>
        <dsp:cNvPr id="0" name=""/>
        <dsp:cNvSpPr/>
      </dsp:nvSpPr>
      <dsp:spPr>
        <a:xfrm>
          <a:off x="0" y="879712"/>
          <a:ext cx="2997632"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CA" sz="1600" kern="1200" dirty="0" smtClean="0"/>
            <a:t>Flat</a:t>
          </a:r>
        </a:p>
      </dsp:txBody>
      <dsp:txXfrm>
        <a:off x="0" y="879712"/>
        <a:ext cx="2997632" cy="383760"/>
      </dsp:txXfrm>
    </dsp:sp>
    <dsp:sp modelId="{22ABB280-8445-4D52-BED8-EEC9C93D81EB}">
      <dsp:nvSpPr>
        <dsp:cNvPr id="0" name=""/>
        <dsp:cNvSpPr/>
      </dsp:nvSpPr>
      <dsp:spPr>
        <a:xfrm>
          <a:off x="0" y="1309552"/>
          <a:ext cx="2997632"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CA" sz="1600" kern="1200" dirty="0" smtClean="0"/>
            <a:t>Rate Card</a:t>
          </a:r>
        </a:p>
      </dsp:txBody>
      <dsp:txXfrm>
        <a:off x="0" y="1309552"/>
        <a:ext cx="2997632" cy="38376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Proxima Nova Regular"/>
              <a:ea typeface="Proxima Nova Regular"/>
              <a:cs typeface="DejaVu Sans" charset="0"/>
            </a:endParaRPr>
          </a:p>
        </p:txBody>
      </p:sp>
      <p:sp>
        <p:nvSpPr>
          <p:cNvPr id="2050" name="Rectangle 2"/>
          <p:cNvSpPr>
            <a:spLocks noGrp="1" noChangeArrowheads="1"/>
          </p:cNvSpPr>
          <p:nvPr>
            <p:ph type="hdr"/>
          </p:nvPr>
        </p:nvSpPr>
        <p:spPr bwMode="auto">
          <a:xfrm>
            <a:off x="0" y="0"/>
            <a:ext cx="2970213" cy="4556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000" tIns="46800" rIns="90000" bIns="46800" numCol="1" anchor="t"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Proxima Nova Regular"/>
                <a:ea typeface="Proxima Nova Regular"/>
                <a:cs typeface="DejaVu Sans" charset="0"/>
              </a:defRPr>
            </a:lvl1pPr>
          </a:lstStyle>
          <a:p>
            <a:pPr>
              <a:defRPr/>
            </a:pPr>
            <a:endParaRPr lang="en-US" dirty="0"/>
          </a:p>
        </p:txBody>
      </p:sp>
      <p:sp>
        <p:nvSpPr>
          <p:cNvPr id="2051" name="Rectangle 3"/>
          <p:cNvSpPr>
            <a:spLocks noGrp="1" noChangeArrowheads="1"/>
          </p:cNvSpPr>
          <p:nvPr>
            <p:ph type="dt"/>
          </p:nvPr>
        </p:nvSpPr>
        <p:spPr bwMode="auto">
          <a:xfrm>
            <a:off x="3886200" y="0"/>
            <a:ext cx="2970213" cy="4556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000" tIns="46800" rIns="90000" bIns="46800" numCol="1" anchor="t" anchorCtr="0" compatLnSpc="1">
            <a:prstTxWarp prst="textNoShape">
              <a:avLst/>
            </a:prstTxWarp>
          </a:bodyPr>
          <a:lstStyle>
            <a:lvl1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Proxima Nova Regular"/>
                <a:ea typeface="Proxima Nova Regular"/>
                <a:cs typeface="DejaVu Sans" charset="0"/>
              </a:defRPr>
            </a:lvl1pPr>
          </a:lstStyle>
          <a:p>
            <a:pPr>
              <a:defRPr/>
            </a:pPr>
            <a:endParaRPr lang="en-US" dirty="0"/>
          </a:p>
        </p:txBody>
      </p:sp>
      <p:sp>
        <p:nvSpPr>
          <p:cNvPr id="2052" name="Rectangle 4"/>
          <p:cNvSpPr>
            <a:spLocks noGrp="1" noRot="1" noChangeAspect="1" noChangeArrowheads="1"/>
          </p:cNvSpPr>
          <p:nvPr>
            <p:ph type="sldImg"/>
          </p:nvPr>
        </p:nvSpPr>
        <p:spPr bwMode="auto">
          <a:xfrm>
            <a:off x="1144588" y="685800"/>
            <a:ext cx="4567237" cy="34274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sp>
      <p:sp>
        <p:nvSpPr>
          <p:cNvPr id="2053" name="Rectangle 5"/>
          <p:cNvSpPr>
            <a:spLocks noGrp="1" noChangeArrowheads="1"/>
          </p:cNvSpPr>
          <p:nvPr>
            <p:ph type="body"/>
          </p:nvPr>
        </p:nvSpPr>
        <p:spPr bwMode="auto">
          <a:xfrm>
            <a:off x="914400" y="4343400"/>
            <a:ext cx="5027613" cy="41132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endParaRPr lang="en-US" noProof="0" dirty="0" smtClean="0"/>
          </a:p>
        </p:txBody>
      </p:sp>
      <p:sp>
        <p:nvSpPr>
          <p:cNvPr id="2054" name="Rectangle 6"/>
          <p:cNvSpPr>
            <a:spLocks noGrp="1" noChangeArrowheads="1"/>
          </p:cNvSpPr>
          <p:nvPr>
            <p:ph type="ftr"/>
          </p:nvPr>
        </p:nvSpPr>
        <p:spPr bwMode="auto">
          <a:xfrm>
            <a:off x="0" y="8686800"/>
            <a:ext cx="2970213" cy="4556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000" tIns="46800" rIns="90000" bIns="46800" numCol="1" anchor="b"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Proxima Nova Regular"/>
                <a:ea typeface="Proxima Nova Regular"/>
                <a:cs typeface="DejaVu Sans" charset="0"/>
              </a:defRPr>
            </a:lvl1pPr>
          </a:lstStyle>
          <a:p>
            <a:pPr>
              <a:defRPr/>
            </a:pPr>
            <a:endParaRPr lang="en-US" dirty="0"/>
          </a:p>
        </p:txBody>
      </p:sp>
      <p:sp>
        <p:nvSpPr>
          <p:cNvPr id="2055" name="Rectangle 7"/>
          <p:cNvSpPr>
            <a:spLocks noGrp="1" noChangeArrowheads="1"/>
          </p:cNvSpPr>
          <p:nvPr>
            <p:ph type="sldNum"/>
          </p:nvPr>
        </p:nvSpPr>
        <p:spPr bwMode="auto">
          <a:xfrm>
            <a:off x="3886200" y="8686800"/>
            <a:ext cx="2970213" cy="4556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000" tIns="46800" rIns="90000" bIns="46800" numCol="1" anchor="b" anchorCtr="0" compatLnSpc="1">
            <a:prstTxWarp prst="textNoShape">
              <a:avLst/>
            </a:prstTxWarp>
          </a:bodyPr>
          <a:lstStyle>
            <a:lvl1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Proxima Nova Regular"/>
                <a:ea typeface="Proxima Nova Regular"/>
                <a:cs typeface="DejaVu Sans" charset="0"/>
              </a:defRPr>
            </a:lvl1pPr>
          </a:lstStyle>
          <a:p>
            <a:pPr>
              <a:defRPr/>
            </a:pPr>
            <a:fld id="{7D2257E3-2363-EE4A-AC7D-A55880DBF59F}" type="slidenum">
              <a:rPr lang="en-US" smtClean="0"/>
              <a:pPr>
                <a:defRPr/>
              </a:pPr>
              <a:t>‹#›</a:t>
            </a:fld>
            <a:endParaRPr lang="en-US" dirty="0"/>
          </a:p>
        </p:txBody>
      </p:sp>
    </p:spTree>
    <p:extLst>
      <p:ext uri="{BB962C8B-B14F-4D97-AF65-F5344CB8AC3E}">
        <p14:creationId xmlns="" xmlns:p14="http://schemas.microsoft.com/office/powerpoint/2010/main" val="3592822151"/>
      </p:ext>
    </p:extLst>
  </p:cSld>
  <p:clrMap bg1="lt1" tx1="dk1" bg2="lt2" tx2="dk2" accent1="accent1" accent2="accent2" accent3="accent3" accent4="accent4" accent5="accent5" accent6="accent6" hlink="hlink" folHlink="folHlink"/>
  <p:notesStyle>
    <a:lvl1pPr algn="l" defTabSz="449259" rtl="0" eaLnBrk="0" fontAlgn="base" hangingPunct="0">
      <a:spcBef>
        <a:spcPct val="30000"/>
      </a:spcBef>
      <a:spcAft>
        <a:spcPct val="0"/>
      </a:spcAft>
      <a:buClr>
        <a:srgbClr val="000000"/>
      </a:buClr>
      <a:buSzPct val="100000"/>
      <a:buFont typeface="Times New Roman" charset="0"/>
      <a:defRPr sz="1200" kern="1200">
        <a:solidFill>
          <a:srgbClr val="000000"/>
        </a:solidFill>
        <a:latin typeface="Proxima Nova Regular"/>
        <a:ea typeface="Proxima Nova Regular"/>
        <a:cs typeface="Proxima Nova Regular"/>
      </a:defRPr>
    </a:lvl1pPr>
    <a:lvl2pPr marL="742943" indent="-285747" algn="l" defTabSz="449259"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2pPr>
    <a:lvl3pPr marL="1142989" indent="-228598" algn="l" defTabSz="449259"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3pPr>
    <a:lvl4pPr marL="1600184" indent="-228598" algn="l" defTabSz="449259"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4pPr>
    <a:lvl5pPr marL="2057379" indent="-228598" algn="l" defTabSz="449259"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5pPr>
    <a:lvl6pPr marL="2285977" algn="l" defTabSz="457195" rtl="0" eaLnBrk="1" latinLnBrk="0" hangingPunct="1">
      <a:defRPr sz="1200" kern="1200">
        <a:solidFill>
          <a:schemeClr val="tx1"/>
        </a:solidFill>
        <a:latin typeface="+mn-lt"/>
        <a:ea typeface="+mn-ea"/>
        <a:cs typeface="+mn-cs"/>
      </a:defRPr>
    </a:lvl6pPr>
    <a:lvl7pPr marL="2743173" algn="l" defTabSz="457195" rtl="0" eaLnBrk="1" latinLnBrk="0" hangingPunct="1">
      <a:defRPr sz="1200" kern="1200">
        <a:solidFill>
          <a:schemeClr val="tx1"/>
        </a:solidFill>
        <a:latin typeface="+mn-lt"/>
        <a:ea typeface="+mn-ea"/>
        <a:cs typeface="+mn-cs"/>
      </a:defRPr>
    </a:lvl7pPr>
    <a:lvl8pPr marL="3200368" algn="l" defTabSz="457195" rtl="0" eaLnBrk="1" latinLnBrk="0" hangingPunct="1">
      <a:defRPr sz="1200" kern="1200">
        <a:solidFill>
          <a:schemeClr val="tx1"/>
        </a:solidFill>
        <a:latin typeface="+mn-lt"/>
        <a:ea typeface="+mn-ea"/>
        <a:cs typeface="+mn-cs"/>
      </a:defRPr>
    </a:lvl8pPr>
    <a:lvl9pPr marL="3657563" algn="l" defTabSz="45719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p:nvPr>
        </p:nvSpPr>
        <p:spPr/>
        <p:txBody>
          <a:bodyPr/>
          <a:lstStyle/>
          <a:p>
            <a:pPr>
              <a:defRPr/>
            </a:pPr>
            <a:fld id="{30BFF596-390B-5F4E-9C80-F3D9726C7DF3}" type="slidenum">
              <a:rPr lang="en-US"/>
              <a:pPr>
                <a:defRPr/>
              </a:pPr>
              <a:t>1</a:t>
            </a:fld>
            <a:endParaRPr lang="en-US"/>
          </a:p>
        </p:txBody>
      </p:sp>
      <p:sp>
        <p:nvSpPr>
          <p:cNvPr id="78849" name="Text Box 1"/>
          <p:cNvSpPr txBox="1">
            <a:spLocks noGrp="1" noRot="1" noChangeAspect="1" noChangeArrowheads="1"/>
          </p:cNvSpPr>
          <p:nvPr>
            <p:ph type="sldImg"/>
          </p:nvPr>
        </p:nvSpPr>
        <p:spPr>
          <a:xfrm>
            <a:off x="1144588" y="685800"/>
            <a:ext cx="4568825" cy="34290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78850" name="Text Box 2"/>
          <p:cNvSpPr txBox="1">
            <a:spLocks noGrp="1" noChangeArrowheads="1"/>
          </p:cNvSpPr>
          <p:nvPr>
            <p:ph type="body" idx="1"/>
          </p:nvPr>
        </p:nvSpPr>
        <p:spPr>
          <a:xfrm>
            <a:off x="914400" y="4343400"/>
            <a:ext cx="5029200" cy="4114800"/>
          </a:xfrm>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200" kern="1200" dirty="0" smtClean="0">
              <a:solidFill>
                <a:srgbClr val="000000"/>
              </a:solidFill>
              <a:effectLst/>
              <a:latin typeface="Proxima Nova Regular"/>
              <a:ea typeface="Proxima Nova Regular"/>
              <a:cs typeface="Proxima Nova Regul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we’ll talk about how to</a:t>
            </a:r>
            <a:r>
              <a:rPr lang="en-US" baseline="0" dirty="0" smtClean="0"/>
              <a:t> create/add new Readers.</a:t>
            </a:r>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10</a:t>
            </a:fld>
            <a:endParaRPr lang="en-US" dirty="0"/>
          </a:p>
        </p:txBody>
      </p:sp>
    </p:spTree>
    <p:extLst>
      <p:ext uri="{BB962C8B-B14F-4D97-AF65-F5344CB8AC3E}">
        <p14:creationId xmlns="" xmlns:p14="http://schemas.microsoft.com/office/powerpoint/2010/main" val="3430235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err="1" smtClean="0"/>
              <a:t>First</a:t>
            </a:r>
            <a:r>
              <a:rPr lang="es-AR" dirty="0" smtClean="0"/>
              <a:t> of </a:t>
            </a:r>
            <a:r>
              <a:rPr lang="es-AR" dirty="0" err="1" smtClean="0"/>
              <a:t>all</a:t>
            </a:r>
            <a:r>
              <a:rPr lang="es-AR" dirty="0" smtClean="0"/>
              <a:t> </a:t>
            </a:r>
            <a:r>
              <a:rPr lang="es-AR" dirty="0" err="1" smtClean="0"/>
              <a:t>we</a:t>
            </a:r>
            <a:r>
              <a:rPr lang="es-AR" dirty="0" smtClean="0"/>
              <a:t> </a:t>
            </a:r>
            <a:r>
              <a:rPr lang="es-AR" dirty="0" err="1" smtClean="0"/>
              <a:t>need</a:t>
            </a:r>
            <a:r>
              <a:rPr lang="es-AR" dirty="0" smtClean="0"/>
              <a:t> </a:t>
            </a:r>
            <a:r>
              <a:rPr lang="es-AR" dirty="0" err="1" smtClean="0"/>
              <a:t>to</a:t>
            </a:r>
            <a:r>
              <a:rPr lang="es-AR" baseline="0" dirty="0" smtClean="0"/>
              <a:t> </a:t>
            </a:r>
            <a:r>
              <a:rPr lang="es-AR" baseline="0" dirty="0" err="1" smtClean="0"/>
              <a:t>create</a:t>
            </a:r>
            <a:r>
              <a:rPr lang="es-AR" baseline="0" dirty="0" smtClean="0"/>
              <a:t> a new </a:t>
            </a:r>
            <a:r>
              <a:rPr lang="es-AR" baseline="0" dirty="0" err="1" smtClean="0"/>
              <a:t>class</a:t>
            </a:r>
            <a:r>
              <a:rPr lang="es-AR" baseline="0" dirty="0" smtClean="0"/>
              <a:t> </a:t>
            </a:r>
            <a:r>
              <a:rPr lang="es-AR" baseline="0" dirty="0" err="1" smtClean="0"/>
              <a:t>that</a:t>
            </a:r>
            <a:r>
              <a:rPr lang="es-AR" baseline="0" dirty="0" smtClean="0"/>
              <a:t> </a:t>
            </a:r>
            <a:r>
              <a:rPr lang="es-AR" baseline="0" dirty="0" err="1" smtClean="0"/>
              <a:t>implemenst</a:t>
            </a:r>
            <a:r>
              <a:rPr lang="es-AR" baseline="0" dirty="0" smtClean="0"/>
              <a:t> </a:t>
            </a:r>
            <a:r>
              <a:rPr lang="es-AR" baseline="0" dirty="0" err="1" smtClean="0"/>
              <a:t>the</a:t>
            </a:r>
            <a:r>
              <a:rPr lang="es-AR" baseline="0" dirty="0" smtClean="0"/>
              <a:t> </a:t>
            </a:r>
            <a:r>
              <a:rPr lang="es-AR" i="1" baseline="0" dirty="0" err="1" smtClean="0"/>
              <a:t>IMediationReader</a:t>
            </a:r>
            <a:r>
              <a:rPr lang="es-AR" i="1" baseline="0" dirty="0" smtClean="0"/>
              <a:t> </a:t>
            </a:r>
            <a:r>
              <a:rPr lang="es-AR" i="0" baseline="0" dirty="0" smtClean="0"/>
              <a:t> interface. </a:t>
            </a:r>
            <a:r>
              <a:rPr lang="es-AR" i="0" baseline="0" dirty="0" err="1" smtClean="0"/>
              <a:t>After</a:t>
            </a:r>
            <a:r>
              <a:rPr lang="es-AR" i="0" baseline="0" dirty="0" smtClean="0"/>
              <a:t> </a:t>
            </a:r>
            <a:r>
              <a:rPr lang="es-AR" i="0" baseline="0" dirty="0" err="1" smtClean="0"/>
              <a:t>that</a:t>
            </a:r>
            <a:r>
              <a:rPr lang="es-AR" i="0" baseline="0" dirty="0" smtClean="0"/>
              <a:t> </a:t>
            </a:r>
            <a:r>
              <a:rPr lang="es-AR" i="0" baseline="0" dirty="0" err="1" smtClean="0"/>
              <a:t>you</a:t>
            </a:r>
            <a:r>
              <a:rPr lang="es-AR" i="0" baseline="0" dirty="0" smtClean="0"/>
              <a:t> </a:t>
            </a:r>
            <a:r>
              <a:rPr lang="es-AR" i="0" baseline="0" dirty="0" err="1" smtClean="0"/>
              <a:t>will</a:t>
            </a:r>
            <a:r>
              <a:rPr lang="es-AR" i="0" baseline="0" dirty="0" smtClean="0"/>
              <a:t> </a:t>
            </a:r>
            <a:r>
              <a:rPr lang="es-AR" i="0" baseline="0" dirty="0" err="1" smtClean="0"/>
              <a:t>need</a:t>
            </a:r>
            <a:r>
              <a:rPr lang="es-AR" i="0" baseline="0" dirty="0" smtClean="0"/>
              <a:t> </a:t>
            </a:r>
            <a:r>
              <a:rPr lang="es-AR" i="0" baseline="0" dirty="0" err="1" smtClean="0"/>
              <a:t>to</a:t>
            </a:r>
            <a:r>
              <a:rPr lang="es-AR" i="0" baseline="0" dirty="0" smtClean="0"/>
              <a:t> </a:t>
            </a:r>
            <a:r>
              <a:rPr lang="es-AR" i="0" baseline="0" dirty="0" err="1" smtClean="0"/>
              <a:t>implement</a:t>
            </a:r>
            <a:r>
              <a:rPr lang="es-AR" i="0" baseline="0" dirty="0" smtClean="0"/>
              <a:t> </a:t>
            </a:r>
            <a:r>
              <a:rPr lang="es-AR" i="0" baseline="0" dirty="0" err="1" smtClean="0"/>
              <a:t>whatever</a:t>
            </a:r>
            <a:r>
              <a:rPr lang="es-AR" i="0" baseline="0" dirty="0" smtClean="0"/>
              <a:t> </a:t>
            </a:r>
            <a:r>
              <a:rPr lang="es-AR" i="0" baseline="0" dirty="0" err="1" smtClean="0"/>
              <a:t>is</a:t>
            </a:r>
            <a:r>
              <a:rPr lang="es-AR" i="0" baseline="0" dirty="0" smtClean="0"/>
              <a:t> </a:t>
            </a:r>
            <a:r>
              <a:rPr lang="es-AR" i="0" baseline="0" dirty="0" err="1" smtClean="0"/>
              <a:t>necessary</a:t>
            </a:r>
            <a:r>
              <a:rPr lang="es-AR" i="0" baseline="0" dirty="0" smtClean="0"/>
              <a:t> </a:t>
            </a:r>
            <a:r>
              <a:rPr lang="es-AR" i="0" baseline="0" dirty="0" err="1" smtClean="0"/>
              <a:t>to</a:t>
            </a:r>
            <a:r>
              <a:rPr lang="es-AR" i="0" baseline="0" dirty="0" smtClean="0"/>
              <a:t> </a:t>
            </a:r>
            <a:r>
              <a:rPr lang="es-AR" i="0" baseline="0" dirty="0" err="1" smtClean="0"/>
              <a:t>read</a:t>
            </a:r>
            <a:r>
              <a:rPr lang="es-AR" i="0" baseline="0" dirty="0" smtClean="0"/>
              <a:t> </a:t>
            </a:r>
            <a:r>
              <a:rPr lang="es-AR" i="0" baseline="0" dirty="0" err="1" smtClean="0"/>
              <a:t>from</a:t>
            </a:r>
            <a:r>
              <a:rPr lang="es-AR" i="0" baseline="0" dirty="0" smtClean="0"/>
              <a:t> </a:t>
            </a:r>
            <a:r>
              <a:rPr lang="es-AR" i="0" baseline="0" dirty="0" err="1" smtClean="0"/>
              <a:t>the</a:t>
            </a:r>
            <a:r>
              <a:rPr lang="es-AR" i="0" baseline="0" dirty="0" smtClean="0"/>
              <a:t> </a:t>
            </a:r>
            <a:r>
              <a:rPr lang="es-AR" i="0" baseline="0" dirty="0" err="1" smtClean="0"/>
              <a:t>source</a:t>
            </a:r>
            <a:r>
              <a:rPr lang="es-AR" i="0" baseline="0" dirty="0" smtClean="0"/>
              <a:t> </a:t>
            </a:r>
            <a:r>
              <a:rPr lang="es-AR" i="0" baseline="0" dirty="0" err="1" smtClean="0"/>
              <a:t>you</a:t>
            </a:r>
            <a:r>
              <a:rPr lang="es-AR" i="0" baseline="0" dirty="0" smtClean="0"/>
              <a:t> </a:t>
            </a:r>
            <a:r>
              <a:rPr lang="es-AR" i="0" baseline="0" dirty="0" err="1" smtClean="0"/>
              <a:t>require</a:t>
            </a:r>
            <a:r>
              <a:rPr lang="es-AR" i="0" baseline="0" dirty="0" smtClean="0"/>
              <a:t>. </a:t>
            </a:r>
          </a:p>
          <a:p>
            <a:endParaRPr lang="es-AR" i="0" baseline="0" dirty="0" smtClean="0"/>
          </a:p>
          <a:p>
            <a:pPr marL="171450" indent="-171450">
              <a:buFont typeface="Arial" pitchFamily="34" charset="0"/>
              <a:buChar char="•"/>
            </a:pPr>
            <a:r>
              <a:rPr lang="es-AR" i="0" baseline="0" dirty="0" smtClean="0"/>
              <a:t>A </a:t>
            </a:r>
            <a:r>
              <a:rPr lang="es-AR" i="0" baseline="0" dirty="0" err="1" smtClean="0"/>
              <a:t>good</a:t>
            </a:r>
            <a:r>
              <a:rPr lang="es-AR" i="0" baseline="0" dirty="0" smtClean="0"/>
              <a:t> </a:t>
            </a:r>
            <a:r>
              <a:rPr lang="es-AR" i="0" baseline="0" dirty="0" err="1" smtClean="0"/>
              <a:t>example</a:t>
            </a:r>
            <a:r>
              <a:rPr lang="es-AR" i="0" baseline="0" dirty="0" smtClean="0"/>
              <a:t> of </a:t>
            </a:r>
            <a:r>
              <a:rPr lang="es-AR" i="0" baseline="0" dirty="0" err="1" smtClean="0"/>
              <a:t>this</a:t>
            </a:r>
            <a:r>
              <a:rPr lang="es-AR" i="0" baseline="0" dirty="0" smtClean="0"/>
              <a:t> </a:t>
            </a:r>
            <a:r>
              <a:rPr lang="es-AR" i="0" baseline="0" dirty="0" err="1" smtClean="0"/>
              <a:t>is</a:t>
            </a:r>
            <a:r>
              <a:rPr lang="es-AR" i="0" baseline="0" dirty="0" smtClean="0"/>
              <a:t> </a:t>
            </a:r>
            <a:r>
              <a:rPr lang="es-AR" i="0" baseline="0" dirty="0" err="1" smtClean="0"/>
              <a:t>the</a:t>
            </a:r>
            <a:r>
              <a:rPr lang="es-AR" i="0" baseline="0" dirty="0" smtClean="0"/>
              <a:t> </a:t>
            </a:r>
            <a:r>
              <a:rPr lang="es-AR" i="0" baseline="0" dirty="0" err="1" smtClean="0"/>
              <a:t>AbstractReader</a:t>
            </a:r>
            <a:r>
              <a:rPr lang="es-AR" i="0" baseline="0" dirty="0" smtClean="0"/>
              <a:t> </a:t>
            </a:r>
            <a:r>
              <a:rPr lang="es-AR" i="0" baseline="0" dirty="0" err="1" smtClean="0"/>
              <a:t>class</a:t>
            </a:r>
            <a:r>
              <a:rPr lang="es-AR" i="0" baseline="0" dirty="0" smtClean="0"/>
              <a:t> </a:t>
            </a:r>
            <a:r>
              <a:rPr lang="es-AR" i="0" baseline="0" dirty="0" err="1" smtClean="0"/>
              <a:t>that</a:t>
            </a:r>
            <a:r>
              <a:rPr lang="es-AR" i="0" baseline="0" dirty="0" smtClean="0"/>
              <a:t> </a:t>
            </a:r>
            <a:r>
              <a:rPr lang="es-AR" i="0" baseline="0" dirty="0" err="1" smtClean="0"/>
              <a:t>implements</a:t>
            </a:r>
            <a:r>
              <a:rPr lang="es-AR" i="0" baseline="0" dirty="0" smtClean="0"/>
              <a:t> </a:t>
            </a:r>
            <a:r>
              <a:rPr lang="es-AR" i="0" baseline="0" dirty="0" err="1" smtClean="0"/>
              <a:t>the</a:t>
            </a:r>
            <a:r>
              <a:rPr lang="es-AR" i="0" baseline="0" dirty="0" smtClean="0"/>
              <a:t> interface. </a:t>
            </a:r>
          </a:p>
          <a:p>
            <a:pPr marL="171450" indent="-171450">
              <a:buFont typeface="Arial" pitchFamily="34" charset="0"/>
              <a:buChar char="•"/>
            </a:pPr>
            <a:r>
              <a:rPr lang="es-AR" i="0" baseline="0" dirty="0" err="1" smtClean="0"/>
              <a:t>Then</a:t>
            </a:r>
            <a:r>
              <a:rPr lang="es-AR" i="0" baseline="0" dirty="0" smtClean="0"/>
              <a:t> </a:t>
            </a:r>
            <a:r>
              <a:rPr lang="es-AR" i="0" baseline="0" dirty="0" err="1" smtClean="0"/>
              <a:t>if</a:t>
            </a:r>
            <a:r>
              <a:rPr lang="es-AR" i="0" baseline="0" dirty="0" smtClean="0"/>
              <a:t> </a:t>
            </a:r>
            <a:r>
              <a:rPr lang="es-AR" i="0" baseline="0" dirty="0" err="1" smtClean="0"/>
              <a:t>we</a:t>
            </a:r>
            <a:r>
              <a:rPr lang="es-AR" i="0" baseline="0" dirty="0" smtClean="0"/>
              <a:t> look at </a:t>
            </a:r>
            <a:r>
              <a:rPr lang="es-AR" i="0" baseline="0" dirty="0" err="1" smtClean="0"/>
              <a:t>classes</a:t>
            </a:r>
            <a:r>
              <a:rPr lang="es-AR" i="0" baseline="0" dirty="0" smtClean="0"/>
              <a:t> </a:t>
            </a:r>
            <a:r>
              <a:rPr lang="es-AR" i="0" baseline="0" dirty="0" err="1" smtClean="0"/>
              <a:t>that</a:t>
            </a:r>
            <a:r>
              <a:rPr lang="es-AR" i="0" baseline="0" dirty="0" smtClean="0"/>
              <a:t> </a:t>
            </a:r>
            <a:r>
              <a:rPr lang="es-AR" i="0" baseline="0" dirty="0" err="1" smtClean="0"/>
              <a:t>extend</a:t>
            </a:r>
            <a:r>
              <a:rPr lang="es-AR" i="0" baseline="0" dirty="0" smtClean="0"/>
              <a:t> </a:t>
            </a:r>
            <a:r>
              <a:rPr lang="es-AR" i="0" baseline="0" dirty="0" err="1" smtClean="0"/>
              <a:t>from</a:t>
            </a:r>
            <a:r>
              <a:rPr lang="es-AR" i="0" baseline="0" dirty="0" smtClean="0"/>
              <a:t> </a:t>
            </a:r>
            <a:r>
              <a:rPr lang="es-AR" i="0" baseline="0" dirty="0" err="1" smtClean="0"/>
              <a:t>this</a:t>
            </a:r>
            <a:r>
              <a:rPr lang="es-AR" i="0" baseline="0" dirty="0" smtClean="0"/>
              <a:t> </a:t>
            </a:r>
            <a:r>
              <a:rPr lang="es-AR" i="0" baseline="0" dirty="0" err="1" smtClean="0"/>
              <a:t>abstract</a:t>
            </a:r>
            <a:r>
              <a:rPr lang="es-AR" i="0" baseline="0" dirty="0" smtClean="0"/>
              <a:t> </a:t>
            </a:r>
            <a:r>
              <a:rPr lang="es-AR" i="0" baseline="0" dirty="0" err="1" smtClean="0"/>
              <a:t>class</a:t>
            </a:r>
            <a:r>
              <a:rPr lang="es-AR" i="0" baseline="0" dirty="0" smtClean="0"/>
              <a:t> </a:t>
            </a:r>
            <a:r>
              <a:rPr lang="es-AR" i="0" baseline="0" dirty="0" err="1" smtClean="0"/>
              <a:t>we’ll</a:t>
            </a:r>
            <a:r>
              <a:rPr lang="es-AR" i="0" baseline="0" dirty="0" smtClean="0"/>
              <a:t> </a:t>
            </a:r>
            <a:r>
              <a:rPr lang="es-AR" i="0" baseline="0" dirty="0" err="1" smtClean="0"/>
              <a:t>see</a:t>
            </a:r>
            <a:r>
              <a:rPr lang="es-AR" i="0" baseline="0" dirty="0" smtClean="0"/>
              <a:t> </a:t>
            </a:r>
            <a:r>
              <a:rPr lang="es-AR" i="0" baseline="0" dirty="0" err="1" smtClean="0"/>
              <a:t>that</a:t>
            </a:r>
            <a:r>
              <a:rPr lang="es-AR" i="0" baseline="0" dirty="0" smtClean="0"/>
              <a:t> </a:t>
            </a:r>
            <a:r>
              <a:rPr lang="es-AR" i="0" baseline="0" dirty="0" err="1" smtClean="0"/>
              <a:t>AbstractFileReader</a:t>
            </a:r>
            <a:r>
              <a:rPr lang="es-AR" i="0" baseline="0" dirty="0" smtClean="0"/>
              <a:t> </a:t>
            </a:r>
            <a:r>
              <a:rPr lang="es-AR" i="0" baseline="0" dirty="0" err="1" smtClean="0"/>
              <a:t>does</a:t>
            </a:r>
            <a:r>
              <a:rPr lang="es-AR" i="0" baseline="0" dirty="0" smtClean="0"/>
              <a:t> </a:t>
            </a:r>
            <a:r>
              <a:rPr lang="es-AR" i="0" baseline="0" dirty="0" err="1" smtClean="0"/>
              <a:t>that</a:t>
            </a:r>
            <a:r>
              <a:rPr lang="es-AR" i="0" baseline="0" dirty="0" smtClean="0"/>
              <a:t>. </a:t>
            </a:r>
          </a:p>
          <a:p>
            <a:pPr marL="171450" indent="-171450">
              <a:buFont typeface="Arial" pitchFamily="34" charset="0"/>
              <a:buChar char="•"/>
            </a:pPr>
            <a:r>
              <a:rPr lang="es-AR" i="0" baseline="0" dirty="0" err="1" smtClean="0"/>
              <a:t>This</a:t>
            </a:r>
            <a:r>
              <a:rPr lang="es-AR" i="0" baseline="0" dirty="0" smtClean="0"/>
              <a:t> </a:t>
            </a:r>
            <a:r>
              <a:rPr lang="es-AR" i="0" baseline="0" dirty="0" err="1" smtClean="0"/>
              <a:t>is</a:t>
            </a:r>
            <a:r>
              <a:rPr lang="es-AR" i="0" baseline="0" dirty="0" smtClean="0"/>
              <a:t> a </a:t>
            </a:r>
            <a:r>
              <a:rPr lang="es-AR" i="0" baseline="0" dirty="0" err="1" smtClean="0"/>
              <a:t>specific</a:t>
            </a:r>
            <a:r>
              <a:rPr lang="es-AR" i="0" baseline="0" dirty="0" smtClean="0"/>
              <a:t> </a:t>
            </a:r>
            <a:r>
              <a:rPr lang="es-AR" i="0" baseline="0" dirty="0" err="1" smtClean="0"/>
              <a:t>class</a:t>
            </a:r>
            <a:r>
              <a:rPr lang="es-AR" i="0" baseline="0" dirty="0" smtClean="0"/>
              <a:t> </a:t>
            </a:r>
            <a:r>
              <a:rPr lang="es-AR" i="0" baseline="0" dirty="0" err="1" smtClean="0"/>
              <a:t>with</a:t>
            </a:r>
            <a:r>
              <a:rPr lang="es-AR" i="0" baseline="0" dirty="0" smtClean="0"/>
              <a:t> </a:t>
            </a:r>
            <a:r>
              <a:rPr lang="es-AR" i="0" baseline="0" dirty="0" err="1" smtClean="0"/>
              <a:t>logic</a:t>
            </a:r>
            <a:r>
              <a:rPr lang="es-AR" i="0" baseline="0" dirty="0" smtClean="0"/>
              <a:t> </a:t>
            </a:r>
            <a:r>
              <a:rPr lang="es-AR" i="0" baseline="0" dirty="0" err="1" smtClean="0"/>
              <a:t>to</a:t>
            </a:r>
            <a:r>
              <a:rPr lang="es-AR" i="0" baseline="0" dirty="0" smtClean="0"/>
              <a:t> </a:t>
            </a:r>
            <a:r>
              <a:rPr lang="es-AR" i="0" baseline="0" dirty="0" err="1" smtClean="0"/>
              <a:t>read</a:t>
            </a:r>
            <a:r>
              <a:rPr lang="es-AR" i="0" baseline="0" dirty="0" smtClean="0"/>
              <a:t> </a:t>
            </a:r>
            <a:r>
              <a:rPr lang="es-AR" i="0" baseline="0" dirty="0" err="1" smtClean="0"/>
              <a:t>from</a:t>
            </a:r>
            <a:r>
              <a:rPr lang="es-AR" i="0" baseline="0" dirty="0" smtClean="0"/>
              <a:t> files. </a:t>
            </a:r>
          </a:p>
          <a:p>
            <a:pPr marL="171450" indent="-171450">
              <a:buFont typeface="Arial" pitchFamily="34" charset="0"/>
              <a:buChar char="•"/>
            </a:pPr>
            <a:r>
              <a:rPr lang="es-AR" i="0" baseline="0" dirty="0" err="1" smtClean="0"/>
              <a:t>Finally</a:t>
            </a:r>
            <a:r>
              <a:rPr lang="es-AR" i="0" baseline="0" dirty="0" smtClean="0"/>
              <a:t> </a:t>
            </a:r>
            <a:r>
              <a:rPr lang="es-AR" i="0" baseline="0" dirty="0" err="1" smtClean="0"/>
              <a:t>we</a:t>
            </a:r>
            <a:r>
              <a:rPr lang="es-AR" i="0" baseline="0" dirty="0" smtClean="0"/>
              <a:t> </a:t>
            </a:r>
            <a:r>
              <a:rPr lang="es-AR" i="0" baseline="0" dirty="0" err="1" smtClean="0"/>
              <a:t>have</a:t>
            </a:r>
            <a:r>
              <a:rPr lang="es-AR" i="0" baseline="0" dirty="0" smtClean="0"/>
              <a:t> </a:t>
            </a:r>
            <a:r>
              <a:rPr lang="es-AR" i="0" baseline="0" dirty="0" err="1" smtClean="0"/>
              <a:t>the</a:t>
            </a:r>
            <a:r>
              <a:rPr lang="es-AR" i="0" baseline="0" dirty="0" smtClean="0"/>
              <a:t> </a:t>
            </a:r>
            <a:r>
              <a:rPr lang="es-AR" i="0" baseline="0" dirty="0" err="1" smtClean="0"/>
              <a:t>SeparatorFileReader</a:t>
            </a:r>
            <a:r>
              <a:rPr lang="es-AR" i="0" baseline="0" dirty="0" smtClean="0"/>
              <a:t> </a:t>
            </a:r>
            <a:r>
              <a:rPr lang="es-AR" i="0" baseline="0" dirty="0" err="1" smtClean="0"/>
              <a:t>class</a:t>
            </a:r>
            <a:r>
              <a:rPr lang="es-AR" i="0" baseline="0" dirty="0" smtClean="0"/>
              <a:t> </a:t>
            </a:r>
            <a:r>
              <a:rPr lang="es-AR" i="0" baseline="0" dirty="0" err="1" smtClean="0"/>
              <a:t>that</a:t>
            </a:r>
            <a:r>
              <a:rPr lang="es-AR" i="0" baseline="0" dirty="0" smtClean="0"/>
              <a:t> </a:t>
            </a:r>
            <a:r>
              <a:rPr lang="es-AR" i="0" baseline="0" dirty="0" err="1" smtClean="0"/>
              <a:t>extends</a:t>
            </a:r>
            <a:r>
              <a:rPr lang="es-AR" i="0" baseline="0" dirty="0" smtClean="0"/>
              <a:t> </a:t>
            </a:r>
            <a:r>
              <a:rPr lang="es-AR" i="0" baseline="0" dirty="0" err="1" smtClean="0"/>
              <a:t>from</a:t>
            </a:r>
            <a:r>
              <a:rPr lang="es-AR" i="0" baseline="0" dirty="0" smtClean="0"/>
              <a:t> </a:t>
            </a:r>
            <a:r>
              <a:rPr lang="es-AR" i="0" baseline="0" dirty="0" err="1" smtClean="0"/>
              <a:t>the</a:t>
            </a:r>
            <a:r>
              <a:rPr lang="es-AR" i="0" baseline="0" dirty="0" smtClean="0"/>
              <a:t> </a:t>
            </a:r>
            <a:r>
              <a:rPr lang="es-AR" i="0" baseline="0" dirty="0" err="1" smtClean="0"/>
              <a:t>latter</a:t>
            </a:r>
            <a:r>
              <a:rPr lang="es-AR" i="0" baseline="0" dirty="0" smtClean="0"/>
              <a:t> </a:t>
            </a:r>
            <a:r>
              <a:rPr lang="es-AR" i="0" baseline="0" dirty="0" err="1" smtClean="0"/>
              <a:t>with</a:t>
            </a:r>
            <a:r>
              <a:rPr lang="es-AR" i="0" baseline="0" dirty="0" smtClean="0"/>
              <a:t> </a:t>
            </a:r>
            <a:r>
              <a:rPr lang="es-AR" i="0" baseline="0" dirty="0" err="1" smtClean="0"/>
              <a:t>some</a:t>
            </a:r>
            <a:r>
              <a:rPr lang="es-AR" i="0" baseline="0" dirty="0" smtClean="0"/>
              <a:t> extra </a:t>
            </a:r>
            <a:r>
              <a:rPr lang="es-AR" i="0" baseline="0" dirty="0" err="1" smtClean="0"/>
              <a:t>logic</a:t>
            </a:r>
            <a:r>
              <a:rPr lang="es-AR" i="0" baseline="0" dirty="0" smtClean="0"/>
              <a:t> </a:t>
            </a:r>
            <a:r>
              <a:rPr lang="es-AR" i="0" baseline="0" dirty="0" err="1" smtClean="0"/>
              <a:t>for</a:t>
            </a:r>
            <a:r>
              <a:rPr lang="es-AR" i="0" baseline="0" dirty="0" smtClean="0"/>
              <a:t> </a:t>
            </a:r>
            <a:r>
              <a:rPr lang="es-AR" i="0" baseline="0" dirty="0" err="1" smtClean="0"/>
              <a:t>reading</a:t>
            </a:r>
            <a:r>
              <a:rPr lang="es-AR" i="0" baseline="0" dirty="0" smtClean="0"/>
              <a:t> </a:t>
            </a:r>
            <a:r>
              <a:rPr lang="es-AR" i="0" baseline="0" dirty="0" err="1" smtClean="0"/>
              <a:t>from</a:t>
            </a:r>
            <a:r>
              <a:rPr lang="es-AR" i="0" baseline="0" dirty="0" smtClean="0"/>
              <a:t> files </a:t>
            </a:r>
            <a:r>
              <a:rPr lang="es-AR" i="0" baseline="0" dirty="0" err="1" smtClean="0"/>
              <a:t>with</a:t>
            </a:r>
            <a:r>
              <a:rPr lang="es-AR" i="0" baseline="0" dirty="0" smtClean="0"/>
              <a:t> </a:t>
            </a:r>
            <a:r>
              <a:rPr lang="es-AR" i="0" baseline="0" dirty="0" err="1" smtClean="0"/>
              <a:t>fields</a:t>
            </a:r>
            <a:r>
              <a:rPr lang="es-AR" i="0" baseline="0" dirty="0" smtClean="0"/>
              <a:t> </a:t>
            </a:r>
            <a:r>
              <a:rPr lang="es-AR" i="0" baseline="0" dirty="0" err="1" smtClean="0"/>
              <a:t>separated</a:t>
            </a:r>
            <a:r>
              <a:rPr lang="es-AR" i="0" baseline="0" dirty="0" smtClean="0"/>
              <a:t> </a:t>
            </a:r>
            <a:r>
              <a:rPr lang="es-AR" i="0" baseline="0" dirty="0" err="1" smtClean="0"/>
              <a:t>by</a:t>
            </a:r>
            <a:r>
              <a:rPr lang="es-AR" i="0" baseline="0" dirty="0" smtClean="0"/>
              <a:t> a </a:t>
            </a:r>
            <a:r>
              <a:rPr lang="es-AR" i="0" baseline="0" dirty="0" err="1" smtClean="0"/>
              <a:t>character</a:t>
            </a:r>
            <a:r>
              <a:rPr lang="es-AR" i="0" baseline="0" dirty="0" smtClean="0"/>
              <a:t>.</a:t>
            </a:r>
          </a:p>
          <a:p>
            <a:pPr marL="171450" indent="-171450">
              <a:buFont typeface="Arial" pitchFamily="34" charset="0"/>
              <a:buChar char="•"/>
            </a:pPr>
            <a:endParaRPr lang="es-AR" i="0" baseline="0" dirty="0" smtClean="0"/>
          </a:p>
          <a:p>
            <a:pPr marL="0" indent="0">
              <a:buFont typeface="Arial" pitchFamily="34" charset="0"/>
              <a:buNone/>
            </a:pPr>
            <a:r>
              <a:rPr lang="es-AR" i="0" baseline="0" dirty="0" err="1" smtClean="0"/>
              <a:t>After</a:t>
            </a:r>
            <a:r>
              <a:rPr lang="es-AR" i="0" baseline="0" dirty="0" smtClean="0"/>
              <a:t> </a:t>
            </a:r>
            <a:r>
              <a:rPr lang="es-AR" i="0" baseline="0" dirty="0" err="1" smtClean="0"/>
              <a:t>having</a:t>
            </a:r>
            <a:r>
              <a:rPr lang="es-AR" i="0" baseline="0" dirty="0" smtClean="0"/>
              <a:t> </a:t>
            </a:r>
            <a:r>
              <a:rPr lang="es-AR" i="0" baseline="0" dirty="0" err="1" smtClean="0"/>
              <a:t>this</a:t>
            </a:r>
            <a:r>
              <a:rPr lang="es-AR" i="0" baseline="0" dirty="0" smtClean="0"/>
              <a:t> </a:t>
            </a:r>
            <a:r>
              <a:rPr lang="es-AR" i="0" baseline="0" dirty="0" err="1" smtClean="0"/>
              <a:t>class</a:t>
            </a:r>
            <a:r>
              <a:rPr lang="es-AR" i="0" baseline="0" dirty="0" smtClean="0"/>
              <a:t> </a:t>
            </a:r>
            <a:r>
              <a:rPr lang="es-AR" i="0" baseline="0" dirty="0" err="1" smtClean="0"/>
              <a:t>we</a:t>
            </a:r>
            <a:r>
              <a:rPr lang="es-AR" i="0" baseline="0" dirty="0" smtClean="0"/>
              <a:t> </a:t>
            </a:r>
            <a:r>
              <a:rPr lang="es-AR" i="0" baseline="0" dirty="0" err="1" smtClean="0"/>
              <a:t>need</a:t>
            </a:r>
            <a:r>
              <a:rPr lang="es-AR" i="0" baseline="0" dirty="0" smtClean="0"/>
              <a:t> </a:t>
            </a:r>
            <a:r>
              <a:rPr lang="es-AR" i="0" baseline="0" dirty="0" err="1" smtClean="0"/>
              <a:t>to</a:t>
            </a:r>
            <a:r>
              <a:rPr lang="es-AR" i="0" baseline="0" dirty="0" smtClean="0"/>
              <a:t> </a:t>
            </a:r>
            <a:r>
              <a:rPr lang="es-AR" i="0" baseline="0" dirty="0" err="1" smtClean="0"/>
              <a:t>run</a:t>
            </a:r>
            <a:r>
              <a:rPr lang="es-AR" i="0" baseline="0" dirty="0" smtClean="0"/>
              <a:t> </a:t>
            </a:r>
            <a:r>
              <a:rPr lang="es-AR" i="0" baseline="0" dirty="0" err="1" smtClean="0"/>
              <a:t>some</a:t>
            </a:r>
            <a:r>
              <a:rPr lang="es-AR" i="0" baseline="0" dirty="0" smtClean="0"/>
              <a:t> SQL </a:t>
            </a:r>
            <a:r>
              <a:rPr lang="es-AR" i="0" baseline="0" dirty="0" err="1" smtClean="0"/>
              <a:t>queries</a:t>
            </a:r>
            <a:r>
              <a:rPr lang="es-AR" i="0" baseline="0" dirty="0" smtClean="0"/>
              <a:t> in </a:t>
            </a:r>
            <a:r>
              <a:rPr lang="es-AR" i="0" baseline="0" dirty="0" err="1" smtClean="0"/>
              <a:t>order</a:t>
            </a:r>
            <a:r>
              <a:rPr lang="es-AR" i="0" baseline="0" dirty="0" smtClean="0"/>
              <a:t> </a:t>
            </a:r>
            <a:r>
              <a:rPr lang="es-AR" i="0" baseline="0" dirty="0" err="1" smtClean="0"/>
              <a:t>to</a:t>
            </a:r>
            <a:r>
              <a:rPr lang="es-AR" i="0" baseline="0" dirty="0" smtClean="0"/>
              <a:t> </a:t>
            </a:r>
            <a:r>
              <a:rPr lang="es-AR" i="0" baseline="0" dirty="0" err="1" smtClean="0"/>
              <a:t>let</a:t>
            </a:r>
            <a:r>
              <a:rPr lang="es-AR" i="0" baseline="0" dirty="0" smtClean="0"/>
              <a:t> </a:t>
            </a:r>
            <a:r>
              <a:rPr lang="es-AR" i="0" baseline="0" dirty="0" err="1" smtClean="0"/>
              <a:t>the</a:t>
            </a:r>
            <a:r>
              <a:rPr lang="es-AR" i="0" baseline="0" dirty="0" smtClean="0"/>
              <a:t> </a:t>
            </a:r>
            <a:r>
              <a:rPr lang="es-AR" i="0" baseline="0" dirty="0" err="1" smtClean="0"/>
              <a:t>system</a:t>
            </a:r>
            <a:r>
              <a:rPr lang="es-AR" i="0" baseline="0" dirty="0" smtClean="0"/>
              <a:t> </a:t>
            </a:r>
            <a:r>
              <a:rPr lang="es-AR" i="0" baseline="0" dirty="0" err="1" smtClean="0"/>
              <a:t>know</a:t>
            </a:r>
            <a:r>
              <a:rPr lang="es-AR" i="0" baseline="0" dirty="0" smtClean="0"/>
              <a:t> </a:t>
            </a:r>
            <a:r>
              <a:rPr lang="es-AR" i="0" baseline="0" dirty="0" err="1" smtClean="0"/>
              <a:t>about</a:t>
            </a:r>
            <a:r>
              <a:rPr lang="es-AR" i="0" baseline="0" dirty="0" smtClean="0"/>
              <a:t> </a:t>
            </a:r>
            <a:r>
              <a:rPr lang="es-AR" i="0" baseline="0" dirty="0" err="1" smtClean="0"/>
              <a:t>this</a:t>
            </a:r>
            <a:r>
              <a:rPr lang="es-AR" i="0" baseline="0" dirty="0" smtClean="0"/>
              <a:t> new Reader and </a:t>
            </a:r>
            <a:r>
              <a:rPr lang="es-AR" i="0" baseline="0" dirty="0" err="1" smtClean="0"/>
              <a:t>also</a:t>
            </a:r>
            <a:r>
              <a:rPr lang="es-AR" i="0" baseline="0" dirty="0" smtClean="0"/>
              <a:t> </a:t>
            </a:r>
            <a:r>
              <a:rPr lang="es-AR" i="0" baseline="0" dirty="0" err="1" smtClean="0"/>
              <a:t>to</a:t>
            </a:r>
            <a:r>
              <a:rPr lang="es-AR" i="0" baseline="0" dirty="0" smtClean="0"/>
              <a:t> </a:t>
            </a:r>
            <a:r>
              <a:rPr lang="es-AR" i="0" baseline="0" dirty="0" err="1" smtClean="0"/>
              <a:t>internationalize</a:t>
            </a:r>
            <a:r>
              <a:rPr lang="es-AR" i="0" baseline="0" dirty="0" smtClean="0"/>
              <a:t> </a:t>
            </a:r>
            <a:r>
              <a:rPr lang="es-AR" i="0" baseline="0" dirty="0" err="1" smtClean="0"/>
              <a:t>the</a:t>
            </a:r>
            <a:r>
              <a:rPr lang="es-AR" i="0" baseline="0" dirty="0" smtClean="0"/>
              <a:t> </a:t>
            </a:r>
            <a:r>
              <a:rPr lang="es-AR" i="0" baseline="0" dirty="0" err="1" smtClean="0"/>
              <a:t>title</a:t>
            </a:r>
            <a:r>
              <a:rPr lang="es-AR" i="0" baseline="0" dirty="0" smtClean="0"/>
              <a:t> and </a:t>
            </a:r>
            <a:r>
              <a:rPr lang="es-AR" i="0" baseline="0" dirty="0" err="1" smtClean="0"/>
              <a:t>description</a:t>
            </a:r>
            <a:r>
              <a:rPr lang="es-AR" i="0" baseline="0" dirty="0" smtClean="0"/>
              <a:t>.</a:t>
            </a:r>
          </a:p>
          <a:p>
            <a:pPr marL="0" indent="0">
              <a:buFont typeface="Arial" pitchFamily="34" charset="0"/>
              <a:buNone/>
            </a:pPr>
            <a:endParaRPr lang="es-AR" i="0" baseline="0" dirty="0" smtClean="0"/>
          </a:p>
          <a:p>
            <a:pPr marL="0" indent="0">
              <a:buFont typeface="Arial" pitchFamily="34" charset="0"/>
              <a:buNone/>
            </a:pPr>
            <a:r>
              <a:rPr lang="es-AR" i="0" baseline="0" dirty="0" err="1" smtClean="0"/>
              <a:t>The</a:t>
            </a:r>
            <a:r>
              <a:rPr lang="es-AR" i="0" baseline="0" dirty="0" smtClean="0"/>
              <a:t> </a:t>
            </a:r>
            <a:r>
              <a:rPr lang="es-AR" i="0" baseline="0" dirty="0" err="1" smtClean="0"/>
              <a:t>values</a:t>
            </a:r>
            <a:r>
              <a:rPr lang="es-AR" i="0" baseline="0" dirty="0" smtClean="0"/>
              <a:t> </a:t>
            </a:r>
            <a:r>
              <a:rPr lang="es-AR" i="0" baseline="0" dirty="0" err="1" smtClean="0"/>
              <a:t>for</a:t>
            </a:r>
            <a:r>
              <a:rPr lang="es-AR" i="0" baseline="0" dirty="0" smtClean="0"/>
              <a:t> </a:t>
            </a:r>
            <a:r>
              <a:rPr lang="es-AR" i="0" baseline="0" dirty="0" err="1" smtClean="0"/>
              <a:t>the</a:t>
            </a:r>
            <a:r>
              <a:rPr lang="es-AR" i="0" baseline="0" dirty="0" smtClean="0"/>
              <a:t> </a:t>
            </a:r>
            <a:r>
              <a:rPr lang="es-AR" i="0" baseline="0" dirty="0" err="1" smtClean="0"/>
              <a:t>first</a:t>
            </a:r>
            <a:r>
              <a:rPr lang="es-AR" i="0" baseline="0" dirty="0" smtClean="0"/>
              <a:t> </a:t>
            </a:r>
            <a:r>
              <a:rPr lang="es-AR" i="0" baseline="0" dirty="0" err="1" smtClean="0"/>
              <a:t>query</a:t>
            </a:r>
            <a:r>
              <a:rPr lang="es-AR" i="0" baseline="0" dirty="0" smtClean="0"/>
              <a:t> are:</a:t>
            </a:r>
          </a:p>
          <a:p>
            <a:pPr marL="0" indent="0">
              <a:buFont typeface="Arial" pitchFamily="34" charset="0"/>
              <a:buNone/>
            </a:pPr>
            <a:endParaRPr lang="es-AR" i="0" baseline="0" dirty="0" smtClean="0"/>
          </a:p>
          <a:p>
            <a:pPr marL="171450" indent="-171450">
              <a:buFont typeface="Arial" pitchFamily="34" charset="0"/>
              <a:buChar char="•"/>
            </a:pPr>
            <a:r>
              <a:rPr lang="es-AR" i="0" baseline="0" dirty="0" smtClean="0"/>
              <a:t>id: </a:t>
            </a:r>
            <a:r>
              <a:rPr lang="es-AR" i="0" baseline="0" dirty="0" err="1" smtClean="0"/>
              <a:t>It</a:t>
            </a:r>
            <a:r>
              <a:rPr lang="es-AR" i="0" baseline="0" dirty="0" smtClean="0"/>
              <a:t> </a:t>
            </a:r>
            <a:r>
              <a:rPr lang="es-AR" i="0" baseline="0" dirty="0" err="1" smtClean="0"/>
              <a:t>should</a:t>
            </a:r>
            <a:r>
              <a:rPr lang="es-AR" i="0" baseline="0" dirty="0" smtClean="0"/>
              <a:t> be </a:t>
            </a:r>
            <a:r>
              <a:rPr lang="es-AR" i="0" baseline="0" dirty="0" err="1" smtClean="0"/>
              <a:t>the</a:t>
            </a:r>
            <a:r>
              <a:rPr lang="es-AR" i="0" baseline="0" dirty="0" smtClean="0"/>
              <a:t> </a:t>
            </a:r>
            <a:r>
              <a:rPr lang="es-AR" i="0" baseline="0" dirty="0" err="1" smtClean="0"/>
              <a:t>next</a:t>
            </a:r>
            <a:r>
              <a:rPr lang="es-AR" i="0" baseline="0" dirty="0" smtClean="0"/>
              <a:t> </a:t>
            </a:r>
            <a:r>
              <a:rPr lang="es-AR" i="0" baseline="0" dirty="0" err="1" smtClean="0"/>
              <a:t>available</a:t>
            </a:r>
            <a:r>
              <a:rPr lang="es-AR" i="0" baseline="0" dirty="0" smtClean="0"/>
              <a:t> id.</a:t>
            </a:r>
          </a:p>
          <a:p>
            <a:pPr marL="171450" indent="-171450">
              <a:buFont typeface="Arial" pitchFamily="34" charset="0"/>
              <a:buChar char="•"/>
            </a:pPr>
            <a:r>
              <a:rPr lang="es-AR" i="0" baseline="0" dirty="0" err="1" smtClean="0"/>
              <a:t>category_id</a:t>
            </a:r>
            <a:r>
              <a:rPr lang="es-AR" i="0" baseline="0" dirty="0" smtClean="0"/>
              <a:t>: 15 </a:t>
            </a:r>
            <a:r>
              <a:rPr lang="es-AR" i="0" baseline="0" dirty="0" err="1" smtClean="0"/>
              <a:t>is</a:t>
            </a:r>
            <a:r>
              <a:rPr lang="es-AR" i="0" baseline="0" dirty="0" smtClean="0"/>
              <a:t> </a:t>
            </a:r>
            <a:r>
              <a:rPr lang="es-AR" i="0" baseline="0" dirty="0" err="1" smtClean="0"/>
              <a:t>the</a:t>
            </a:r>
            <a:r>
              <a:rPr lang="es-AR" i="0" baseline="0" dirty="0" smtClean="0"/>
              <a:t> id of </a:t>
            </a:r>
            <a:r>
              <a:rPr lang="es-AR" i="0" baseline="0" dirty="0" err="1" smtClean="0"/>
              <a:t>the</a:t>
            </a:r>
            <a:r>
              <a:rPr lang="es-AR" i="0" baseline="0" dirty="0" smtClean="0"/>
              <a:t> </a:t>
            </a:r>
            <a:r>
              <a:rPr lang="es-AR" i="0" baseline="0" dirty="0" err="1" smtClean="0"/>
              <a:t>Mediation</a:t>
            </a:r>
            <a:r>
              <a:rPr lang="es-AR" i="0" baseline="0" dirty="0" smtClean="0"/>
              <a:t> </a:t>
            </a:r>
            <a:r>
              <a:rPr lang="es-AR" i="0" baseline="0" dirty="0" err="1" smtClean="0"/>
              <a:t>Readers</a:t>
            </a:r>
            <a:r>
              <a:rPr lang="es-AR" i="0" baseline="0" dirty="0" smtClean="0"/>
              <a:t> </a:t>
            </a:r>
            <a:r>
              <a:rPr lang="es-AR" i="0" baseline="0" dirty="0" err="1" smtClean="0"/>
              <a:t>category</a:t>
            </a:r>
            <a:r>
              <a:rPr lang="es-AR" i="0" baseline="0" dirty="0" smtClean="0"/>
              <a:t>.</a:t>
            </a:r>
          </a:p>
          <a:p>
            <a:pPr marL="171450" indent="-171450">
              <a:buFont typeface="Arial" pitchFamily="34" charset="0"/>
              <a:buChar char="•"/>
            </a:pPr>
            <a:r>
              <a:rPr lang="es-AR" i="0" baseline="0" dirty="0" err="1" smtClean="0"/>
              <a:t>class_name</a:t>
            </a:r>
            <a:r>
              <a:rPr lang="es-AR" i="0" baseline="0" dirty="0" smtClean="0"/>
              <a:t>: </a:t>
            </a:r>
            <a:r>
              <a:rPr lang="es-AR" i="0" baseline="0" dirty="0" err="1" smtClean="0"/>
              <a:t>the</a:t>
            </a:r>
            <a:r>
              <a:rPr lang="es-AR" i="0" baseline="0" dirty="0" smtClean="0"/>
              <a:t> </a:t>
            </a:r>
            <a:r>
              <a:rPr lang="es-AR" i="0" baseline="0" dirty="0" err="1" smtClean="0"/>
              <a:t>name</a:t>
            </a:r>
            <a:r>
              <a:rPr lang="es-AR" i="0" baseline="0" dirty="0" smtClean="0"/>
              <a:t> of </a:t>
            </a:r>
            <a:r>
              <a:rPr lang="es-AR" i="0" baseline="0" dirty="0" err="1" smtClean="0"/>
              <a:t>the</a:t>
            </a:r>
            <a:r>
              <a:rPr lang="es-AR" i="0" baseline="0" dirty="0" smtClean="0"/>
              <a:t> Java </a:t>
            </a:r>
            <a:r>
              <a:rPr lang="es-AR" i="0" baseline="0" dirty="0" err="1" smtClean="0"/>
              <a:t>class</a:t>
            </a:r>
            <a:r>
              <a:rPr lang="es-AR" i="0" baseline="0" dirty="0" smtClean="0"/>
              <a:t> </a:t>
            </a:r>
            <a:r>
              <a:rPr lang="es-AR" i="0" baseline="0" dirty="0" err="1" smtClean="0"/>
              <a:t>with</a:t>
            </a:r>
            <a:r>
              <a:rPr lang="es-AR" i="0" baseline="0" dirty="0" smtClean="0"/>
              <a:t> </a:t>
            </a:r>
            <a:r>
              <a:rPr lang="es-AR" i="0" baseline="0" dirty="0" err="1" smtClean="0"/>
              <a:t>the</a:t>
            </a:r>
            <a:r>
              <a:rPr lang="es-AR" i="0" baseline="0" dirty="0" smtClean="0"/>
              <a:t> full </a:t>
            </a:r>
            <a:r>
              <a:rPr lang="es-AR" i="0" baseline="0" dirty="0" err="1" smtClean="0"/>
              <a:t>package</a:t>
            </a:r>
            <a:r>
              <a:rPr lang="es-AR" i="0" baseline="0" dirty="0" smtClean="0"/>
              <a:t>.</a:t>
            </a:r>
          </a:p>
          <a:p>
            <a:pPr marL="171450" indent="-171450">
              <a:buFont typeface="Arial" pitchFamily="34" charset="0"/>
              <a:buChar char="•"/>
            </a:pPr>
            <a:r>
              <a:rPr lang="es-AR" i="0" baseline="0" dirty="0" err="1" smtClean="0"/>
              <a:t>min_parameters</a:t>
            </a:r>
            <a:r>
              <a:rPr lang="es-AR" i="0" baseline="0" dirty="0" smtClean="0"/>
              <a:t>: </a:t>
            </a:r>
            <a:r>
              <a:rPr lang="es-AR" i="0" baseline="0" dirty="0" err="1" smtClean="0"/>
              <a:t>The</a:t>
            </a:r>
            <a:r>
              <a:rPr lang="es-AR" i="0" baseline="0" dirty="0" smtClean="0"/>
              <a:t> </a:t>
            </a:r>
            <a:r>
              <a:rPr lang="es-AR" i="0" baseline="0" dirty="0" err="1" smtClean="0"/>
              <a:t>minimum</a:t>
            </a:r>
            <a:r>
              <a:rPr lang="es-AR" i="0" baseline="0" dirty="0" smtClean="0"/>
              <a:t> </a:t>
            </a:r>
            <a:r>
              <a:rPr lang="es-AR" i="0" baseline="0" dirty="0" err="1" smtClean="0"/>
              <a:t>required</a:t>
            </a:r>
            <a:r>
              <a:rPr lang="es-AR" i="0" baseline="0" dirty="0" smtClean="0"/>
              <a:t> </a:t>
            </a:r>
            <a:r>
              <a:rPr lang="es-AR" i="0" baseline="0" dirty="0" err="1" smtClean="0"/>
              <a:t>number</a:t>
            </a:r>
            <a:r>
              <a:rPr lang="es-AR" i="0" baseline="0" dirty="0" smtClean="0"/>
              <a:t> of </a:t>
            </a:r>
            <a:r>
              <a:rPr lang="es-AR" i="0" baseline="0" dirty="0" err="1" smtClean="0"/>
              <a:t>parameters</a:t>
            </a:r>
            <a:r>
              <a:rPr lang="es-AR" i="0" baseline="0" dirty="0" smtClean="0"/>
              <a:t>. </a:t>
            </a:r>
            <a:r>
              <a:rPr lang="es-AR" i="0" baseline="0" dirty="0" err="1" smtClean="0"/>
              <a:t>It’s</a:t>
            </a:r>
            <a:r>
              <a:rPr lang="es-AR" i="0" baseline="0" dirty="0" smtClean="0"/>
              <a:t> </a:t>
            </a:r>
            <a:r>
              <a:rPr lang="es-AR" i="0" baseline="0" dirty="0" err="1" smtClean="0"/>
              <a:t>used</a:t>
            </a:r>
            <a:r>
              <a:rPr lang="es-AR" i="0" baseline="0" dirty="0" smtClean="0"/>
              <a:t> as a </a:t>
            </a:r>
            <a:r>
              <a:rPr lang="es-AR" i="0" baseline="0" dirty="0" err="1" smtClean="0"/>
              <a:t>validation</a:t>
            </a:r>
            <a:r>
              <a:rPr lang="es-AR" i="0" baseline="0" dirty="0" smtClean="0"/>
              <a:t> </a:t>
            </a:r>
            <a:r>
              <a:rPr lang="es-AR" i="0" baseline="0" dirty="0" err="1" smtClean="0"/>
              <a:t>before</a:t>
            </a:r>
            <a:r>
              <a:rPr lang="es-AR" i="0" baseline="0" dirty="0" smtClean="0"/>
              <a:t> </a:t>
            </a:r>
            <a:r>
              <a:rPr lang="es-AR" i="0" baseline="0" dirty="0" err="1" smtClean="0"/>
              <a:t>saving</a:t>
            </a:r>
            <a:r>
              <a:rPr lang="es-AR" i="0" baseline="0" dirty="0" smtClean="0"/>
              <a:t> </a:t>
            </a:r>
            <a:r>
              <a:rPr lang="es-AR" i="0" baseline="0" dirty="0" err="1" smtClean="0"/>
              <a:t>it</a:t>
            </a:r>
            <a:r>
              <a:rPr lang="es-AR" i="0" baseline="0" dirty="0" smtClean="0"/>
              <a:t>.</a:t>
            </a:r>
          </a:p>
          <a:p>
            <a:pPr marL="171450" indent="-171450">
              <a:buFont typeface="Arial" pitchFamily="34" charset="0"/>
              <a:buChar char="•"/>
            </a:pPr>
            <a:endParaRPr lang="es-AR" i="0" baseline="0" dirty="0" smtClean="0"/>
          </a:p>
          <a:p>
            <a:pPr marL="0" indent="0">
              <a:buFont typeface="Arial" pitchFamily="34" charset="0"/>
              <a:buNone/>
            </a:pPr>
            <a:r>
              <a:rPr lang="es-AR" i="0" baseline="0" dirty="0" smtClean="0"/>
              <a:t>And </a:t>
            </a:r>
            <a:r>
              <a:rPr lang="es-AR" i="0" baseline="0" dirty="0" err="1" smtClean="0"/>
              <a:t>the</a:t>
            </a:r>
            <a:r>
              <a:rPr lang="es-AR" i="0" baseline="0" dirty="0" smtClean="0"/>
              <a:t> </a:t>
            </a:r>
            <a:r>
              <a:rPr lang="es-AR" i="0" baseline="0" dirty="0" err="1" smtClean="0"/>
              <a:t>ones</a:t>
            </a:r>
            <a:r>
              <a:rPr lang="es-AR" i="0" baseline="0" dirty="0" smtClean="0"/>
              <a:t> </a:t>
            </a:r>
            <a:r>
              <a:rPr lang="es-AR" i="0" baseline="0" dirty="0" err="1" smtClean="0"/>
              <a:t>for</a:t>
            </a:r>
            <a:r>
              <a:rPr lang="es-AR" i="0" baseline="0" dirty="0" smtClean="0"/>
              <a:t> </a:t>
            </a:r>
            <a:r>
              <a:rPr lang="es-AR" i="0" baseline="0" dirty="0" err="1" smtClean="0"/>
              <a:t>the</a:t>
            </a:r>
            <a:r>
              <a:rPr lang="es-AR" i="0" baseline="0" dirty="0" smtClean="0"/>
              <a:t> </a:t>
            </a:r>
            <a:r>
              <a:rPr lang="es-AR" i="0" baseline="0" dirty="0" err="1" smtClean="0"/>
              <a:t>remaining</a:t>
            </a:r>
            <a:r>
              <a:rPr lang="es-AR" i="0" baseline="0" dirty="0" smtClean="0"/>
              <a:t> </a:t>
            </a:r>
            <a:r>
              <a:rPr lang="es-AR" i="0" baseline="0" dirty="0" err="1" smtClean="0"/>
              <a:t>two</a:t>
            </a:r>
            <a:r>
              <a:rPr lang="es-AR" i="0" baseline="0" dirty="0" smtClean="0"/>
              <a:t>:</a:t>
            </a:r>
          </a:p>
          <a:p>
            <a:pPr marL="0" indent="0">
              <a:buFont typeface="Arial" pitchFamily="34" charset="0"/>
              <a:buNone/>
            </a:pPr>
            <a:endParaRPr lang="es-AR" i="0" baseline="0" dirty="0" smtClean="0"/>
          </a:p>
          <a:p>
            <a:pPr marL="171450" indent="-171450">
              <a:buFont typeface="Arial" pitchFamily="34" charset="0"/>
              <a:buChar char="•"/>
            </a:pPr>
            <a:r>
              <a:rPr lang="es-AR" i="0" baseline="0" dirty="0" err="1" smtClean="0"/>
              <a:t>table_id</a:t>
            </a:r>
            <a:r>
              <a:rPr lang="es-AR" i="0" baseline="0" dirty="0" smtClean="0"/>
              <a:t>: Id of </a:t>
            </a:r>
            <a:r>
              <a:rPr lang="es-AR" i="0" baseline="0" dirty="0" err="1" smtClean="0"/>
              <a:t>the</a:t>
            </a:r>
            <a:r>
              <a:rPr lang="es-AR" i="0" baseline="0" dirty="0" smtClean="0"/>
              <a:t> </a:t>
            </a:r>
            <a:r>
              <a:rPr lang="es-AR" i="0" baseline="0" dirty="0" err="1" smtClean="0"/>
              <a:t>table</a:t>
            </a:r>
            <a:r>
              <a:rPr lang="es-AR" i="0" baseline="0" dirty="0" smtClean="0"/>
              <a:t> </a:t>
            </a:r>
            <a:r>
              <a:rPr lang="es-AR" i="0" baseline="0" dirty="0" err="1" smtClean="0"/>
              <a:t>to</a:t>
            </a:r>
            <a:r>
              <a:rPr lang="es-AR" i="0" baseline="0" dirty="0" smtClean="0"/>
              <a:t> </a:t>
            </a:r>
            <a:r>
              <a:rPr lang="es-AR" i="0" baseline="0" dirty="0" err="1" smtClean="0"/>
              <a:t>internationalize</a:t>
            </a:r>
            <a:r>
              <a:rPr lang="es-AR" i="0" baseline="0" dirty="0" smtClean="0"/>
              <a:t>. </a:t>
            </a:r>
            <a:r>
              <a:rPr lang="es-AR" i="0" baseline="0" dirty="0" err="1" smtClean="0"/>
              <a:t>This</a:t>
            </a:r>
            <a:r>
              <a:rPr lang="es-AR" i="0" baseline="0" dirty="0" smtClean="0"/>
              <a:t> </a:t>
            </a:r>
            <a:r>
              <a:rPr lang="es-AR" i="0" baseline="0" dirty="0" err="1" smtClean="0"/>
              <a:t>is</a:t>
            </a:r>
            <a:r>
              <a:rPr lang="es-AR" i="0" baseline="0" dirty="0" smtClean="0"/>
              <a:t> </a:t>
            </a:r>
            <a:r>
              <a:rPr lang="es-AR" i="0" baseline="0" dirty="0" err="1" smtClean="0"/>
              <a:t>found</a:t>
            </a:r>
            <a:r>
              <a:rPr lang="es-AR" i="0" baseline="0" dirty="0" smtClean="0"/>
              <a:t> in </a:t>
            </a:r>
            <a:r>
              <a:rPr lang="es-AR" i="0" baseline="0" dirty="0" err="1" smtClean="0"/>
              <a:t>the</a:t>
            </a:r>
            <a:r>
              <a:rPr lang="es-AR" i="0" baseline="0" dirty="0" smtClean="0"/>
              <a:t> </a:t>
            </a:r>
            <a:r>
              <a:rPr lang="es-AR" i="0" baseline="0" dirty="0" err="1" smtClean="0"/>
              <a:t>jbilling_table</a:t>
            </a:r>
            <a:r>
              <a:rPr lang="es-AR" i="0" baseline="0" dirty="0" smtClean="0"/>
              <a:t> </a:t>
            </a:r>
            <a:r>
              <a:rPr lang="es-AR" i="0" baseline="0" dirty="0" err="1" smtClean="0"/>
              <a:t>table</a:t>
            </a:r>
            <a:r>
              <a:rPr lang="es-AR" i="0" baseline="0" dirty="0" smtClean="0"/>
              <a:t>.</a:t>
            </a:r>
          </a:p>
          <a:p>
            <a:pPr marL="171450" indent="-171450">
              <a:buFont typeface="Arial" pitchFamily="34" charset="0"/>
              <a:buChar char="•"/>
            </a:pPr>
            <a:r>
              <a:rPr lang="es-AR" i="0" baseline="0" dirty="0" err="1" smtClean="0"/>
              <a:t>foreign_id</a:t>
            </a:r>
            <a:r>
              <a:rPr lang="es-AR" i="0" baseline="0" dirty="0" smtClean="0"/>
              <a:t>: </a:t>
            </a:r>
            <a:r>
              <a:rPr lang="es-AR" i="0" baseline="0" dirty="0" err="1" smtClean="0"/>
              <a:t>If</a:t>
            </a:r>
            <a:r>
              <a:rPr lang="es-AR" i="0" baseline="0" dirty="0" smtClean="0"/>
              <a:t> of </a:t>
            </a:r>
            <a:r>
              <a:rPr lang="es-AR" i="0" baseline="0" dirty="0" err="1" smtClean="0"/>
              <a:t>the</a:t>
            </a:r>
            <a:r>
              <a:rPr lang="es-AR" i="0" baseline="0" dirty="0" smtClean="0"/>
              <a:t> record </a:t>
            </a:r>
            <a:r>
              <a:rPr lang="es-AR" i="0" baseline="0" dirty="0" err="1" smtClean="0"/>
              <a:t>to</a:t>
            </a:r>
            <a:r>
              <a:rPr lang="es-AR" i="0" baseline="0" dirty="0" smtClean="0"/>
              <a:t> be </a:t>
            </a:r>
            <a:r>
              <a:rPr lang="es-AR" i="0" baseline="0" dirty="0" err="1" smtClean="0"/>
              <a:t>internationalized</a:t>
            </a:r>
            <a:r>
              <a:rPr lang="es-AR" i="0" baseline="0" dirty="0" smtClean="0"/>
              <a:t>.</a:t>
            </a:r>
          </a:p>
          <a:p>
            <a:pPr marL="171450" indent="-171450">
              <a:buFont typeface="Arial" pitchFamily="34" charset="0"/>
              <a:buChar char="•"/>
            </a:pPr>
            <a:r>
              <a:rPr lang="es-AR" i="0" baseline="0" dirty="0" err="1" smtClean="0"/>
              <a:t>psudo_column</a:t>
            </a:r>
            <a:r>
              <a:rPr lang="es-AR" i="0" baseline="0" dirty="0" smtClean="0"/>
              <a:t>: </a:t>
            </a:r>
            <a:r>
              <a:rPr lang="es-AR" i="0" baseline="0" dirty="0" err="1" smtClean="0"/>
              <a:t>It</a:t>
            </a:r>
            <a:r>
              <a:rPr lang="es-AR" i="0" baseline="0" dirty="0" smtClean="0"/>
              <a:t> can be </a:t>
            </a:r>
            <a:r>
              <a:rPr lang="es-AR" i="0" baseline="0" dirty="0" err="1" smtClean="0"/>
              <a:t>title</a:t>
            </a:r>
            <a:r>
              <a:rPr lang="es-AR" i="0" baseline="0" dirty="0" smtClean="0"/>
              <a:t> </a:t>
            </a:r>
            <a:r>
              <a:rPr lang="es-AR" i="0" baseline="0" dirty="0" err="1" smtClean="0"/>
              <a:t>or</a:t>
            </a:r>
            <a:r>
              <a:rPr lang="es-AR" i="0" baseline="0" dirty="0" smtClean="0"/>
              <a:t> </a:t>
            </a:r>
            <a:r>
              <a:rPr lang="es-AR" i="0" baseline="0" dirty="0" err="1" smtClean="0"/>
              <a:t>description</a:t>
            </a:r>
            <a:r>
              <a:rPr lang="es-AR" i="0" baseline="0" dirty="0" smtClean="0"/>
              <a:t>.</a:t>
            </a:r>
          </a:p>
          <a:p>
            <a:pPr marL="171450" indent="-171450">
              <a:buFont typeface="Arial" pitchFamily="34" charset="0"/>
              <a:buChar char="•"/>
            </a:pPr>
            <a:r>
              <a:rPr lang="es-AR" i="0" baseline="0" dirty="0" err="1" smtClean="0"/>
              <a:t>language_id</a:t>
            </a:r>
            <a:r>
              <a:rPr lang="es-AR" i="0" baseline="0" dirty="0" smtClean="0"/>
              <a:t>: Id of </a:t>
            </a:r>
            <a:r>
              <a:rPr lang="es-AR" i="0" baseline="0" dirty="0" err="1" smtClean="0"/>
              <a:t>the</a:t>
            </a:r>
            <a:r>
              <a:rPr lang="es-AR" i="0" baseline="0" dirty="0" smtClean="0"/>
              <a:t> </a:t>
            </a:r>
            <a:r>
              <a:rPr lang="es-AR" i="0" baseline="0" dirty="0" err="1" smtClean="0"/>
              <a:t>language</a:t>
            </a:r>
            <a:r>
              <a:rPr lang="es-AR" i="0" baseline="0" dirty="0" smtClean="0"/>
              <a:t> in </a:t>
            </a:r>
            <a:r>
              <a:rPr lang="es-AR" i="0" baseline="0" dirty="0" err="1" smtClean="0"/>
              <a:t>which</a:t>
            </a:r>
            <a:r>
              <a:rPr lang="es-AR" i="0" baseline="0" dirty="0" smtClean="0"/>
              <a:t> </a:t>
            </a:r>
            <a:r>
              <a:rPr lang="es-AR" i="0" baseline="0" dirty="0" err="1" smtClean="0"/>
              <a:t>we</a:t>
            </a:r>
            <a:r>
              <a:rPr lang="es-AR" i="0" baseline="0" dirty="0" smtClean="0"/>
              <a:t> are </a:t>
            </a:r>
            <a:r>
              <a:rPr lang="es-AR" i="0" baseline="0" dirty="0" err="1" smtClean="0"/>
              <a:t>internationalizing</a:t>
            </a:r>
            <a:r>
              <a:rPr lang="es-AR" i="0" baseline="0" dirty="0" smtClean="0"/>
              <a:t>.</a:t>
            </a:r>
          </a:p>
          <a:p>
            <a:pPr marL="171450" indent="-171450">
              <a:buFont typeface="Arial" pitchFamily="34" charset="0"/>
              <a:buChar char="•"/>
            </a:pPr>
            <a:r>
              <a:rPr lang="es-AR" i="0" baseline="0" dirty="0" err="1" smtClean="0"/>
              <a:t>content</a:t>
            </a:r>
            <a:r>
              <a:rPr lang="es-AR" i="0" baseline="0" dirty="0" smtClean="0"/>
              <a:t>: </a:t>
            </a:r>
            <a:r>
              <a:rPr lang="es-AR" i="0" baseline="0" dirty="0" err="1" smtClean="0"/>
              <a:t>Value</a:t>
            </a:r>
            <a:r>
              <a:rPr lang="es-AR" i="0" baseline="0" dirty="0" smtClean="0"/>
              <a:t> </a:t>
            </a:r>
            <a:r>
              <a:rPr lang="es-AR" i="0" baseline="0" dirty="0" err="1" smtClean="0"/>
              <a:t>for</a:t>
            </a:r>
            <a:r>
              <a:rPr lang="es-AR" i="0" baseline="0" dirty="0" smtClean="0"/>
              <a:t> </a:t>
            </a:r>
            <a:r>
              <a:rPr lang="es-AR" i="0" baseline="0" dirty="0" err="1" smtClean="0"/>
              <a:t>the</a:t>
            </a:r>
            <a:r>
              <a:rPr lang="es-AR" i="0" baseline="0" dirty="0" smtClean="0"/>
              <a:t> </a:t>
            </a:r>
            <a:r>
              <a:rPr lang="es-AR" i="0" baseline="0" dirty="0" err="1" smtClean="0"/>
              <a:t>internationalization</a:t>
            </a:r>
            <a:r>
              <a:rPr lang="es-AR" i="0" baseline="0" dirty="0" smtClean="0"/>
              <a:t>.</a:t>
            </a:r>
            <a:endParaRPr lang="es-AR" dirty="0"/>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11</a:t>
            </a:fld>
            <a:endParaRPr lang="en-US" dirty="0"/>
          </a:p>
        </p:txBody>
      </p:sp>
    </p:spTree>
    <p:extLst>
      <p:ext uri="{BB962C8B-B14F-4D97-AF65-F5344CB8AC3E}">
        <p14:creationId xmlns="" xmlns:p14="http://schemas.microsoft.com/office/powerpoint/2010/main" val="4158108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are going to talk about Mediation Processors,</a:t>
            </a:r>
            <a:r>
              <a:rPr lang="en-US" baseline="0" dirty="0" smtClean="0"/>
              <a:t> a</a:t>
            </a:r>
            <a:r>
              <a:rPr lang="en-US" dirty="0" smtClean="0"/>
              <a:t>nother important component of the Mediation Process.</a:t>
            </a:r>
            <a:endParaRPr lang="en-US" baseline="0" dirty="0" smtClean="0"/>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12</a:t>
            </a:fld>
            <a:endParaRPr lang="en-US" dirty="0"/>
          </a:p>
        </p:txBody>
      </p:sp>
    </p:spTree>
    <p:extLst>
      <p:ext uri="{BB962C8B-B14F-4D97-AF65-F5344CB8AC3E}">
        <p14:creationId xmlns="" xmlns:p14="http://schemas.microsoft.com/office/powerpoint/2010/main" val="3430235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read the notes</a:t>
            </a:r>
            <a:r>
              <a:rPr lang="en-US" baseline="0" dirty="0" smtClean="0"/>
              <a:t> and add some comments if needed.</a:t>
            </a:r>
            <a:endParaRPr lang="es-AR" dirty="0"/>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13</a:t>
            </a:fld>
            <a:endParaRPr lang="en-US" dirty="0"/>
          </a:p>
        </p:txBody>
      </p:sp>
    </p:spTree>
    <p:extLst>
      <p:ext uri="{BB962C8B-B14F-4D97-AF65-F5344CB8AC3E}">
        <p14:creationId xmlns="" xmlns:p14="http://schemas.microsoft.com/office/powerpoint/2010/main" val="4158108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Mediation Processor really work? We are going to answer that question now.</a:t>
            </a:r>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14</a:t>
            </a:fld>
            <a:endParaRPr lang="en-US" dirty="0"/>
          </a:p>
        </p:txBody>
      </p:sp>
    </p:spTree>
    <p:extLst>
      <p:ext uri="{BB962C8B-B14F-4D97-AF65-F5344CB8AC3E}">
        <p14:creationId xmlns="" xmlns:p14="http://schemas.microsoft.com/office/powerpoint/2010/main" val="3430235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err="1" smtClean="0"/>
              <a:t>These</a:t>
            </a:r>
            <a:r>
              <a:rPr lang="es-AR" dirty="0" smtClean="0"/>
              <a:t> are </a:t>
            </a:r>
            <a:r>
              <a:rPr lang="es-AR" dirty="0" err="1" smtClean="0"/>
              <a:t>the</a:t>
            </a:r>
            <a:r>
              <a:rPr lang="es-AR" dirty="0" smtClean="0"/>
              <a:t> </a:t>
            </a:r>
            <a:r>
              <a:rPr lang="es-AR" dirty="0" err="1" smtClean="0"/>
              <a:t>steps</a:t>
            </a:r>
            <a:r>
              <a:rPr lang="es-AR" baseline="0" dirty="0" smtClean="0"/>
              <a:t> </a:t>
            </a:r>
            <a:r>
              <a:rPr lang="es-AR" baseline="0" dirty="0" err="1" smtClean="0"/>
              <a:t>that</a:t>
            </a:r>
            <a:r>
              <a:rPr lang="es-AR" baseline="0" dirty="0" smtClean="0"/>
              <a:t> </a:t>
            </a:r>
            <a:r>
              <a:rPr lang="es-AR" baseline="0" dirty="0" err="1" smtClean="0"/>
              <a:t>happen</a:t>
            </a:r>
            <a:r>
              <a:rPr lang="es-AR" baseline="0" dirty="0" smtClean="0"/>
              <a:t> </a:t>
            </a:r>
            <a:r>
              <a:rPr lang="es-AR" baseline="0" dirty="0" err="1" smtClean="0"/>
              <a:t>during</a:t>
            </a:r>
            <a:r>
              <a:rPr lang="es-AR" baseline="0" dirty="0" smtClean="0"/>
              <a:t> </a:t>
            </a:r>
            <a:r>
              <a:rPr lang="es-AR" baseline="0" dirty="0" err="1" smtClean="0"/>
              <a:t>the</a:t>
            </a:r>
            <a:r>
              <a:rPr lang="es-AR" baseline="0" dirty="0" smtClean="0"/>
              <a:t> </a:t>
            </a:r>
            <a:r>
              <a:rPr lang="es-AR" baseline="0" dirty="0" err="1" smtClean="0"/>
              <a:t>process</a:t>
            </a:r>
            <a:r>
              <a:rPr lang="es-AR" baseline="0" dirty="0" smtClean="0"/>
              <a:t>. And </a:t>
            </a:r>
            <a:r>
              <a:rPr lang="es-AR" baseline="0" dirty="0" err="1" smtClean="0"/>
              <a:t>all</a:t>
            </a:r>
            <a:r>
              <a:rPr lang="es-AR" baseline="0" dirty="0" smtClean="0"/>
              <a:t> </a:t>
            </a:r>
            <a:r>
              <a:rPr lang="es-AR" baseline="0" dirty="0" err="1" smtClean="0"/>
              <a:t>this</a:t>
            </a:r>
            <a:r>
              <a:rPr lang="es-AR" baseline="0" dirty="0" smtClean="0"/>
              <a:t> </a:t>
            </a:r>
            <a:r>
              <a:rPr lang="es-AR" baseline="0" dirty="0" err="1" smtClean="0"/>
              <a:t>happens</a:t>
            </a:r>
            <a:r>
              <a:rPr lang="es-AR" baseline="0" dirty="0" smtClean="0"/>
              <a:t> </a:t>
            </a:r>
            <a:r>
              <a:rPr lang="es-AR" baseline="0" dirty="0" err="1" smtClean="0"/>
              <a:t>inside</a:t>
            </a:r>
            <a:r>
              <a:rPr lang="es-AR" baseline="0" dirty="0" smtClean="0"/>
              <a:t> </a:t>
            </a:r>
            <a:r>
              <a:rPr lang="es-AR" baseline="0" dirty="0" err="1" smtClean="0"/>
              <a:t>the</a:t>
            </a:r>
            <a:r>
              <a:rPr lang="es-AR" baseline="0" dirty="0" smtClean="0"/>
              <a:t> </a:t>
            </a:r>
            <a:r>
              <a:rPr lang="es-AR" baseline="0" dirty="0" err="1" smtClean="0"/>
              <a:t>Processor</a:t>
            </a:r>
            <a:r>
              <a:rPr lang="es-AR" baseline="0" dirty="0" smtClean="0"/>
              <a:t>, </a:t>
            </a:r>
            <a:r>
              <a:rPr lang="es-AR" baseline="0" dirty="0" err="1" smtClean="0"/>
              <a:t>that’s</a:t>
            </a:r>
            <a:r>
              <a:rPr lang="es-AR" baseline="0" dirty="0" smtClean="0"/>
              <a:t> </a:t>
            </a:r>
            <a:r>
              <a:rPr lang="es-AR" baseline="0" dirty="0" err="1" smtClean="0"/>
              <a:t>why</a:t>
            </a:r>
            <a:r>
              <a:rPr lang="es-AR" baseline="0" dirty="0" smtClean="0"/>
              <a:t> </a:t>
            </a:r>
            <a:r>
              <a:rPr lang="es-AR" baseline="0" dirty="0" err="1" smtClean="0"/>
              <a:t>it</a:t>
            </a:r>
            <a:r>
              <a:rPr lang="es-AR" baseline="0" dirty="0" smtClean="0"/>
              <a:t> </a:t>
            </a:r>
            <a:r>
              <a:rPr lang="es-AR" baseline="0" dirty="0" err="1" smtClean="0"/>
              <a:t>plays</a:t>
            </a:r>
            <a:r>
              <a:rPr lang="es-AR" baseline="0" dirty="0" smtClean="0"/>
              <a:t> a </a:t>
            </a:r>
            <a:r>
              <a:rPr lang="es-AR" baseline="0" dirty="0" err="1" smtClean="0"/>
              <a:t>really</a:t>
            </a:r>
            <a:r>
              <a:rPr lang="es-AR" baseline="0" dirty="0" smtClean="0"/>
              <a:t> </a:t>
            </a:r>
            <a:r>
              <a:rPr lang="es-AR" baseline="0" dirty="0" err="1" smtClean="0"/>
              <a:t>important</a:t>
            </a:r>
            <a:r>
              <a:rPr lang="es-AR" baseline="0" dirty="0" smtClean="0"/>
              <a:t> </a:t>
            </a:r>
            <a:r>
              <a:rPr lang="es-AR" baseline="0" dirty="0" err="1" smtClean="0"/>
              <a:t>part</a:t>
            </a:r>
            <a:r>
              <a:rPr lang="es-AR" baseline="0" dirty="0" smtClean="0"/>
              <a:t> in </a:t>
            </a:r>
            <a:r>
              <a:rPr lang="es-AR" baseline="0" dirty="0" err="1" smtClean="0"/>
              <a:t>our</a:t>
            </a:r>
            <a:r>
              <a:rPr lang="es-AR" baseline="0" dirty="0" smtClean="0"/>
              <a:t> </a:t>
            </a:r>
            <a:r>
              <a:rPr lang="es-AR" baseline="0" dirty="0" err="1" smtClean="0"/>
              <a:t>Mediation</a:t>
            </a:r>
            <a:r>
              <a:rPr lang="es-AR" baseline="0" dirty="0" smtClean="0"/>
              <a:t>.</a:t>
            </a:r>
          </a:p>
          <a:p>
            <a:endParaRPr lang="es-AR" baseline="0" dirty="0"/>
          </a:p>
          <a:p>
            <a:r>
              <a:rPr lang="es-AR" baseline="0" dirty="0" err="1" smtClean="0"/>
              <a:t>Explain</a:t>
            </a:r>
            <a:r>
              <a:rPr lang="es-AR" baseline="0" dirty="0" smtClean="0"/>
              <a:t> </a:t>
            </a:r>
            <a:r>
              <a:rPr lang="es-AR" baseline="0" dirty="0" err="1" smtClean="0"/>
              <a:t>each</a:t>
            </a:r>
            <a:r>
              <a:rPr lang="es-AR" baseline="0" dirty="0" smtClean="0"/>
              <a:t> </a:t>
            </a:r>
            <a:r>
              <a:rPr lang="es-AR" baseline="0" dirty="0" err="1" smtClean="0"/>
              <a:t>step</a:t>
            </a:r>
            <a:r>
              <a:rPr lang="es-AR" baseline="0" dirty="0" smtClean="0"/>
              <a:t> and match </a:t>
            </a:r>
            <a:r>
              <a:rPr lang="es-AR" baseline="0" dirty="0" err="1" smtClean="0"/>
              <a:t>it</a:t>
            </a:r>
            <a:r>
              <a:rPr lang="es-AR" baseline="0" dirty="0" smtClean="0"/>
              <a:t> </a:t>
            </a:r>
            <a:r>
              <a:rPr lang="es-AR" baseline="0" dirty="0" err="1" smtClean="0"/>
              <a:t>agains</a:t>
            </a:r>
            <a:r>
              <a:rPr lang="es-AR" baseline="0" dirty="0" smtClean="0"/>
              <a:t> </a:t>
            </a:r>
            <a:r>
              <a:rPr lang="es-AR" baseline="0" dirty="0" err="1" smtClean="0"/>
              <a:t>the</a:t>
            </a:r>
            <a:r>
              <a:rPr lang="es-AR" baseline="0" dirty="0" smtClean="0"/>
              <a:t> demo </a:t>
            </a:r>
            <a:r>
              <a:rPr lang="es-AR" baseline="0" dirty="0" err="1" smtClean="0"/>
              <a:t>Processor</a:t>
            </a:r>
            <a:r>
              <a:rPr lang="es-AR" baseline="0" dirty="0" smtClean="0"/>
              <a:t> </a:t>
            </a:r>
            <a:r>
              <a:rPr lang="es-AR" baseline="0" dirty="0" err="1" smtClean="0"/>
              <a:t>we</a:t>
            </a:r>
            <a:r>
              <a:rPr lang="es-AR" baseline="0" dirty="0" smtClean="0"/>
              <a:t> </a:t>
            </a:r>
            <a:r>
              <a:rPr lang="es-AR" baseline="0" dirty="0" err="1" smtClean="0"/>
              <a:t>have</a:t>
            </a:r>
            <a:r>
              <a:rPr lang="es-AR" baseline="0" dirty="0" smtClean="0"/>
              <a:t> </a:t>
            </a:r>
            <a:r>
              <a:rPr lang="es-AR" baseline="0" dirty="0" err="1" smtClean="0"/>
              <a:t>which</a:t>
            </a:r>
            <a:r>
              <a:rPr lang="es-AR" baseline="0" dirty="0" smtClean="0"/>
              <a:t> </a:t>
            </a:r>
            <a:r>
              <a:rPr lang="es-AR" baseline="0" dirty="0" err="1" smtClean="0"/>
              <a:t>is</a:t>
            </a:r>
            <a:r>
              <a:rPr lang="es-AR" baseline="0" dirty="0" smtClean="0"/>
              <a:t> DemoMediationProcessor.java</a:t>
            </a:r>
          </a:p>
          <a:p>
            <a:endParaRPr lang="es-AR" baseline="0" dirty="0" smtClean="0"/>
          </a:p>
          <a:p>
            <a:r>
              <a:rPr lang="es-AR" baseline="0" dirty="0" err="1" smtClean="0"/>
              <a:t>The</a:t>
            </a:r>
            <a:r>
              <a:rPr lang="es-AR" baseline="0" dirty="0" smtClean="0"/>
              <a:t> </a:t>
            </a:r>
            <a:r>
              <a:rPr lang="es-AR" baseline="0" dirty="0" err="1" smtClean="0"/>
              <a:t>two</a:t>
            </a:r>
            <a:r>
              <a:rPr lang="es-AR" baseline="0" dirty="0" smtClean="0"/>
              <a:t> </a:t>
            </a:r>
            <a:r>
              <a:rPr lang="es-AR" baseline="0" dirty="0" err="1" smtClean="0"/>
              <a:t>steps</a:t>
            </a:r>
            <a:r>
              <a:rPr lang="es-AR" baseline="0" dirty="0" smtClean="0"/>
              <a:t> </a:t>
            </a:r>
            <a:r>
              <a:rPr lang="es-AR" baseline="0" dirty="0" err="1" smtClean="0"/>
              <a:t>that</a:t>
            </a:r>
            <a:r>
              <a:rPr lang="es-AR" baseline="0" dirty="0" smtClean="0"/>
              <a:t> are </a:t>
            </a:r>
            <a:r>
              <a:rPr lang="es-AR" baseline="0" dirty="0" err="1" smtClean="0"/>
              <a:t>external</a:t>
            </a:r>
            <a:r>
              <a:rPr lang="es-AR" baseline="0" dirty="0" smtClean="0"/>
              <a:t> </a:t>
            </a:r>
            <a:r>
              <a:rPr lang="es-AR" baseline="0" dirty="0" err="1" smtClean="0"/>
              <a:t>won’t</a:t>
            </a:r>
            <a:r>
              <a:rPr lang="es-AR" baseline="0" dirty="0" smtClean="0"/>
              <a:t> </a:t>
            </a:r>
            <a:r>
              <a:rPr lang="es-AR" baseline="0" dirty="0" err="1" smtClean="0"/>
              <a:t>have</a:t>
            </a:r>
            <a:r>
              <a:rPr lang="es-AR" baseline="0" dirty="0" smtClean="0"/>
              <a:t> a match </a:t>
            </a:r>
            <a:r>
              <a:rPr lang="es-AR" baseline="0" dirty="0" err="1" smtClean="0"/>
              <a:t>but</a:t>
            </a:r>
            <a:r>
              <a:rPr lang="es-AR" baseline="0" dirty="0" smtClean="0"/>
              <a:t> </a:t>
            </a:r>
            <a:r>
              <a:rPr lang="es-AR" baseline="0" dirty="0" err="1" smtClean="0"/>
              <a:t>the</a:t>
            </a:r>
            <a:r>
              <a:rPr lang="es-AR" baseline="0" dirty="0" smtClean="0"/>
              <a:t> </a:t>
            </a:r>
            <a:r>
              <a:rPr lang="es-AR" baseline="0" dirty="0" err="1" smtClean="0"/>
              <a:t>other</a:t>
            </a:r>
            <a:r>
              <a:rPr lang="es-AR" baseline="0" dirty="0" smtClean="0"/>
              <a:t> 5 </a:t>
            </a:r>
            <a:r>
              <a:rPr lang="es-AR" baseline="0" dirty="0" err="1" smtClean="0"/>
              <a:t>will</a:t>
            </a:r>
            <a:r>
              <a:rPr lang="es-AR" baseline="0" dirty="0" smtClean="0"/>
              <a:t>.</a:t>
            </a:r>
          </a:p>
          <a:p>
            <a:endParaRPr lang="es-AR" baseline="0" dirty="0" smtClean="0"/>
          </a:p>
          <a:p>
            <a:r>
              <a:rPr lang="es-AR" baseline="0" dirty="0" err="1" smtClean="0"/>
              <a:t>Matches</a:t>
            </a:r>
            <a:r>
              <a:rPr lang="es-AR" baseline="0" dirty="0" smtClean="0"/>
              <a:t>:</a:t>
            </a:r>
          </a:p>
          <a:p>
            <a:endParaRPr lang="es-AR" baseline="0" dirty="0" smtClean="0"/>
          </a:p>
          <a:p>
            <a:pPr marL="171450" indent="-171450">
              <a:buFont typeface="Arial" pitchFamily="34" charset="0"/>
              <a:buChar char="•"/>
            </a:pPr>
            <a:r>
              <a:rPr lang="es-AR" baseline="0" dirty="0" err="1" smtClean="0"/>
              <a:t>Resolve</a:t>
            </a:r>
            <a:r>
              <a:rPr lang="es-AR" baseline="0" dirty="0" smtClean="0"/>
              <a:t> </a:t>
            </a:r>
            <a:r>
              <a:rPr lang="es-AR" baseline="0" dirty="0" err="1" smtClean="0"/>
              <a:t>User</a:t>
            </a:r>
            <a:r>
              <a:rPr lang="es-AR" baseline="0" dirty="0" smtClean="0"/>
              <a:t>: </a:t>
            </a:r>
            <a:r>
              <a:rPr lang="es-AR" i="1" baseline="0" dirty="0" err="1" smtClean="0"/>
              <a:t>resolveUserCurrencyAndDate</a:t>
            </a:r>
            <a:r>
              <a:rPr lang="es-AR" i="1" baseline="0" dirty="0" smtClean="0"/>
              <a:t>() -&gt; </a:t>
            </a:r>
            <a:r>
              <a:rPr lang="es-AR" i="1" baseline="0" dirty="0" err="1" smtClean="0"/>
              <a:t>resolveUser</a:t>
            </a:r>
            <a:r>
              <a:rPr lang="es-AR" i="1" baseline="0" dirty="0" smtClean="0"/>
              <a:t>()</a:t>
            </a:r>
          </a:p>
          <a:p>
            <a:pPr marL="171450" indent="-171450">
              <a:buFont typeface="Arial" pitchFamily="34" charset="0"/>
              <a:buChar char="•"/>
            </a:pPr>
            <a:r>
              <a:rPr lang="es-AR" baseline="0" dirty="0" err="1" smtClean="0"/>
              <a:t>Resolve</a:t>
            </a:r>
            <a:r>
              <a:rPr lang="es-AR" baseline="0" dirty="0" smtClean="0"/>
              <a:t> </a:t>
            </a:r>
            <a:r>
              <a:rPr lang="es-AR" baseline="0" dirty="0" err="1" smtClean="0"/>
              <a:t>Currenty</a:t>
            </a:r>
            <a:r>
              <a:rPr lang="es-AR" baseline="0" dirty="0" smtClean="0"/>
              <a:t> &amp; Date: </a:t>
            </a:r>
            <a:r>
              <a:rPr lang="es-AR" i="1" baseline="0" dirty="0" err="1" smtClean="0"/>
              <a:t>resolveUserCurrencyAndDate</a:t>
            </a:r>
            <a:r>
              <a:rPr lang="es-AR" i="1" baseline="0" dirty="0" smtClean="0"/>
              <a:t>() -&gt; </a:t>
            </a:r>
            <a:r>
              <a:rPr lang="es-AR" i="1" baseline="0" dirty="0" err="1" smtClean="0"/>
              <a:t>resolveDate</a:t>
            </a:r>
            <a:r>
              <a:rPr lang="es-AR" i="1" baseline="0" dirty="0" smtClean="0"/>
              <a:t>()</a:t>
            </a:r>
          </a:p>
          <a:p>
            <a:pPr marL="171450" indent="-171450">
              <a:buFont typeface="Arial" pitchFamily="34" charset="0"/>
              <a:buChar char="•"/>
            </a:pPr>
            <a:r>
              <a:rPr lang="es-AR" baseline="0" dirty="0" smtClean="0"/>
              <a:t>Resolver </a:t>
            </a:r>
            <a:r>
              <a:rPr lang="es-AR" baseline="0" dirty="0" err="1" smtClean="0"/>
              <a:t>Current</a:t>
            </a:r>
            <a:r>
              <a:rPr lang="es-AR" baseline="0" dirty="0" smtClean="0"/>
              <a:t> </a:t>
            </a:r>
            <a:r>
              <a:rPr lang="es-AR" baseline="0" dirty="0" err="1" smtClean="0"/>
              <a:t>Order</a:t>
            </a:r>
            <a:r>
              <a:rPr lang="es-AR" baseline="0" dirty="0" smtClean="0"/>
              <a:t>: </a:t>
            </a:r>
            <a:r>
              <a:rPr lang="es-AR" i="1" baseline="0" dirty="0" err="1" smtClean="0"/>
              <a:t>isActionable</a:t>
            </a:r>
            <a:r>
              <a:rPr lang="es-AR" i="1" baseline="0" dirty="0" smtClean="0"/>
              <a:t>()</a:t>
            </a:r>
          </a:p>
          <a:p>
            <a:pPr marL="171450" indent="-171450">
              <a:buFont typeface="Arial" pitchFamily="34" charset="0"/>
              <a:buChar char="•"/>
            </a:pPr>
            <a:r>
              <a:rPr lang="es-AR" baseline="0" dirty="0" smtClean="0"/>
              <a:t>Line </a:t>
            </a:r>
            <a:r>
              <a:rPr lang="es-AR" baseline="0" dirty="0" err="1" smtClean="0"/>
              <a:t>Creation</a:t>
            </a:r>
            <a:r>
              <a:rPr lang="es-AR" baseline="0" dirty="0" smtClean="0"/>
              <a:t>: </a:t>
            </a:r>
            <a:r>
              <a:rPr lang="es-AR" i="1" baseline="0" dirty="0" err="1" smtClean="0"/>
              <a:t>doEventAction</a:t>
            </a:r>
            <a:r>
              <a:rPr lang="es-AR" i="1" baseline="0" dirty="0" smtClean="0"/>
              <a:t>()</a:t>
            </a:r>
          </a:p>
          <a:p>
            <a:pPr marL="171450" indent="-171450">
              <a:buFont typeface="Arial" pitchFamily="34" charset="0"/>
              <a:buChar char="•"/>
            </a:pPr>
            <a:r>
              <a:rPr lang="es-AR" baseline="0" dirty="0" err="1" smtClean="0"/>
              <a:t>Resolve</a:t>
            </a:r>
            <a:r>
              <a:rPr lang="es-AR" baseline="0" dirty="0" smtClean="0"/>
              <a:t> </a:t>
            </a:r>
            <a:r>
              <a:rPr lang="es-AR" baseline="0" dirty="0" err="1" smtClean="0"/>
              <a:t>Item</a:t>
            </a:r>
            <a:r>
              <a:rPr lang="es-AR" baseline="0" dirty="0" smtClean="0"/>
              <a:t>: </a:t>
            </a:r>
            <a:r>
              <a:rPr lang="es-AR" i="1" baseline="0" dirty="0" err="1" smtClean="0"/>
              <a:t>doEventAction</a:t>
            </a:r>
            <a:r>
              <a:rPr lang="es-AR" i="1" baseline="0" dirty="0" smtClean="0"/>
              <a:t>()</a:t>
            </a:r>
          </a:p>
          <a:p>
            <a:pPr marL="171450" indent="-171450">
              <a:buFont typeface="Arial" pitchFamily="34" charset="0"/>
              <a:buChar char="•"/>
            </a:pPr>
            <a:endParaRPr lang="es-AR" i="1" baseline="0" dirty="0" smtClean="0"/>
          </a:p>
          <a:p>
            <a:pPr marL="0" indent="0">
              <a:buFont typeface="Arial" pitchFamily="34" charset="0"/>
              <a:buNone/>
            </a:pPr>
            <a:r>
              <a:rPr lang="es-AR" i="0" baseline="0" dirty="0" err="1" smtClean="0"/>
              <a:t>Then</a:t>
            </a:r>
            <a:r>
              <a:rPr lang="es-AR" i="0" baseline="0" dirty="0" smtClean="0"/>
              <a:t> </a:t>
            </a:r>
            <a:r>
              <a:rPr lang="es-AR" i="0" baseline="0" dirty="0" err="1" smtClean="0"/>
              <a:t>we’ll</a:t>
            </a:r>
            <a:r>
              <a:rPr lang="es-AR" i="0" baseline="0" dirty="0" smtClean="0"/>
              <a:t> show a </a:t>
            </a:r>
            <a:r>
              <a:rPr lang="es-AR" i="0" baseline="0" dirty="0" err="1" smtClean="0"/>
              <a:t>summary</a:t>
            </a:r>
            <a:r>
              <a:rPr lang="es-AR" i="0" baseline="0" dirty="0" smtClean="0"/>
              <a:t> of </a:t>
            </a:r>
            <a:r>
              <a:rPr lang="es-AR" i="0" baseline="0" dirty="0" err="1" smtClean="0"/>
              <a:t>thow</a:t>
            </a:r>
            <a:r>
              <a:rPr lang="es-AR" i="0" baseline="0" dirty="0" smtClean="0"/>
              <a:t> </a:t>
            </a:r>
            <a:r>
              <a:rPr lang="es-AR" i="0" baseline="0" dirty="0" err="1" smtClean="0"/>
              <a:t>the</a:t>
            </a:r>
            <a:r>
              <a:rPr lang="es-AR" i="0" baseline="0" dirty="0" smtClean="0"/>
              <a:t> </a:t>
            </a:r>
            <a:r>
              <a:rPr lang="es-AR" i="0" baseline="0" dirty="0" err="1" smtClean="0"/>
              <a:t>whole</a:t>
            </a:r>
            <a:r>
              <a:rPr lang="es-AR" i="0" baseline="0" dirty="0" smtClean="0"/>
              <a:t> </a:t>
            </a:r>
            <a:r>
              <a:rPr lang="es-AR" i="0" baseline="0" dirty="0" err="1" smtClean="0"/>
              <a:t>process</a:t>
            </a:r>
            <a:r>
              <a:rPr lang="es-AR" i="0" baseline="0" dirty="0" smtClean="0"/>
              <a:t> </a:t>
            </a:r>
            <a:r>
              <a:rPr lang="es-AR" i="0" baseline="0" dirty="0" err="1" smtClean="0"/>
              <a:t>works</a:t>
            </a:r>
            <a:r>
              <a:rPr lang="es-AR" i="0" baseline="0" dirty="0" smtClean="0"/>
              <a:t>.</a:t>
            </a:r>
          </a:p>
          <a:p>
            <a:pPr marL="0" indent="0">
              <a:buFont typeface="Arial" pitchFamily="34" charset="0"/>
              <a:buNone/>
            </a:pPr>
            <a:endParaRPr lang="es-AR" i="0" baseline="0" dirty="0" smtClean="0"/>
          </a:p>
          <a:p>
            <a:pPr marL="228600" indent="-228600">
              <a:buFont typeface="+mj-lt"/>
              <a:buAutoNum type="arabicPeriod"/>
            </a:pPr>
            <a:r>
              <a:rPr lang="es-AR" i="0" baseline="0" dirty="0" err="1" smtClean="0"/>
              <a:t>The</a:t>
            </a:r>
            <a:r>
              <a:rPr lang="es-AR" i="0" baseline="0" dirty="0" smtClean="0"/>
              <a:t> </a:t>
            </a:r>
            <a:r>
              <a:rPr lang="es-AR" i="0" baseline="0" dirty="0" err="1" smtClean="0"/>
              <a:t>Mediation</a:t>
            </a:r>
            <a:r>
              <a:rPr lang="es-AR" i="0" baseline="0" dirty="0" smtClean="0"/>
              <a:t> </a:t>
            </a:r>
            <a:r>
              <a:rPr lang="es-AR" i="0" baseline="0" dirty="0" err="1" smtClean="0"/>
              <a:t>Task</a:t>
            </a:r>
            <a:r>
              <a:rPr lang="es-AR" i="0" baseline="0" dirty="0" smtClean="0"/>
              <a:t> </a:t>
            </a:r>
            <a:r>
              <a:rPr lang="es-AR" i="0" baseline="0" dirty="0" err="1" smtClean="0"/>
              <a:t>is</a:t>
            </a:r>
            <a:r>
              <a:rPr lang="es-AR" i="0" baseline="0" dirty="0" smtClean="0"/>
              <a:t> </a:t>
            </a:r>
            <a:r>
              <a:rPr lang="es-AR" i="0" baseline="0" dirty="0" err="1" smtClean="0"/>
              <a:t>fired</a:t>
            </a:r>
            <a:r>
              <a:rPr lang="es-AR" i="0" baseline="0" dirty="0" smtClean="0"/>
              <a:t>.</a:t>
            </a:r>
          </a:p>
          <a:p>
            <a:pPr marL="228600" indent="-228600">
              <a:buFont typeface="+mj-lt"/>
              <a:buAutoNum type="arabicPeriod"/>
            </a:pPr>
            <a:r>
              <a:rPr lang="es-AR" i="0" baseline="0" dirty="0" err="1" smtClean="0"/>
              <a:t>The</a:t>
            </a:r>
            <a:r>
              <a:rPr lang="es-AR" i="0" baseline="0" dirty="0" smtClean="0"/>
              <a:t> </a:t>
            </a:r>
            <a:r>
              <a:rPr lang="es-AR" i="0" baseline="0" dirty="0" err="1" smtClean="0"/>
              <a:t>Process</a:t>
            </a:r>
            <a:r>
              <a:rPr lang="es-AR" i="0" baseline="0" dirty="0" smtClean="0"/>
              <a:t> </a:t>
            </a:r>
            <a:r>
              <a:rPr lang="es-AR" i="0" baseline="0" dirty="0" err="1" smtClean="0"/>
              <a:t>is</a:t>
            </a:r>
            <a:r>
              <a:rPr lang="es-AR" i="0" baseline="0" dirty="0" smtClean="0"/>
              <a:t> </a:t>
            </a:r>
            <a:r>
              <a:rPr lang="es-AR" i="0" baseline="0" dirty="0" err="1" smtClean="0"/>
              <a:t>triggered</a:t>
            </a:r>
            <a:r>
              <a:rPr lang="es-AR" i="0" baseline="0" dirty="0" smtClean="0"/>
              <a:t>.</a:t>
            </a:r>
          </a:p>
          <a:p>
            <a:pPr marL="228600" indent="-228600">
              <a:buFont typeface="+mj-lt"/>
              <a:buAutoNum type="arabicPeriod"/>
            </a:pPr>
            <a:r>
              <a:rPr lang="es-AR" i="0" baseline="0" dirty="0" err="1" smtClean="0"/>
              <a:t>The</a:t>
            </a:r>
            <a:r>
              <a:rPr lang="es-AR" i="0" baseline="0" dirty="0" smtClean="0"/>
              <a:t> Reader </a:t>
            </a:r>
            <a:r>
              <a:rPr lang="es-AR" i="0" baseline="0" dirty="0" err="1" smtClean="0"/>
              <a:t>reads</a:t>
            </a:r>
            <a:r>
              <a:rPr lang="es-AR" i="0" baseline="0" dirty="0" smtClean="0"/>
              <a:t> </a:t>
            </a:r>
            <a:r>
              <a:rPr lang="es-AR" i="0" baseline="0" dirty="0" err="1" smtClean="0"/>
              <a:t>the</a:t>
            </a:r>
            <a:r>
              <a:rPr lang="es-AR" i="0" baseline="0" dirty="0" smtClean="0"/>
              <a:t> records </a:t>
            </a:r>
            <a:r>
              <a:rPr lang="es-AR" i="0" baseline="0" dirty="0" err="1" smtClean="0"/>
              <a:t>from</a:t>
            </a:r>
            <a:r>
              <a:rPr lang="es-AR" i="0" baseline="0" dirty="0" smtClean="0"/>
              <a:t> </a:t>
            </a:r>
            <a:r>
              <a:rPr lang="es-AR" i="0" baseline="0" dirty="0" err="1" smtClean="0"/>
              <a:t>the</a:t>
            </a:r>
            <a:r>
              <a:rPr lang="es-AR" i="0" baseline="0" dirty="0" smtClean="0"/>
              <a:t> CDR.</a:t>
            </a:r>
          </a:p>
          <a:p>
            <a:pPr marL="228600" indent="-228600">
              <a:buFont typeface="+mj-lt"/>
              <a:buAutoNum type="arabicPeriod"/>
            </a:pPr>
            <a:r>
              <a:rPr lang="es-AR" i="0" baseline="0" dirty="0" err="1" smtClean="0"/>
              <a:t>The</a:t>
            </a:r>
            <a:r>
              <a:rPr lang="es-AR" i="0" baseline="0" dirty="0" smtClean="0"/>
              <a:t> records are </a:t>
            </a:r>
            <a:r>
              <a:rPr lang="es-AR" i="0" baseline="0" dirty="0" err="1" smtClean="0"/>
              <a:t>translated</a:t>
            </a:r>
            <a:r>
              <a:rPr lang="es-AR" i="0" baseline="0" dirty="0" smtClean="0"/>
              <a:t> </a:t>
            </a:r>
            <a:r>
              <a:rPr lang="es-AR" i="0" baseline="0" dirty="0" err="1" smtClean="0"/>
              <a:t>into</a:t>
            </a:r>
            <a:r>
              <a:rPr lang="es-AR" i="0" baseline="0" dirty="0" smtClean="0"/>
              <a:t> </a:t>
            </a:r>
            <a:r>
              <a:rPr lang="es-AR" i="0" baseline="0" dirty="0" err="1" smtClean="0"/>
              <a:t>orders</a:t>
            </a:r>
            <a:r>
              <a:rPr lang="es-AR" i="0" baseline="0" dirty="0" smtClean="0"/>
              <a:t> in </a:t>
            </a:r>
            <a:r>
              <a:rPr lang="es-AR" i="0" baseline="0" dirty="0" err="1" smtClean="0"/>
              <a:t>our</a:t>
            </a:r>
            <a:r>
              <a:rPr lang="es-AR" i="0" baseline="0" dirty="0" smtClean="0"/>
              <a:t> </a:t>
            </a:r>
            <a:r>
              <a:rPr lang="es-AR" i="0" baseline="0" dirty="0" err="1" smtClean="0"/>
              <a:t>Processor</a:t>
            </a:r>
            <a:r>
              <a:rPr lang="es-AR" i="0" baseline="0" dirty="0" smtClean="0"/>
              <a:t>.</a:t>
            </a:r>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15</a:t>
            </a:fld>
            <a:endParaRPr lang="en-US" dirty="0"/>
          </a:p>
        </p:txBody>
      </p:sp>
    </p:spTree>
    <p:extLst>
      <p:ext uri="{BB962C8B-B14F-4D97-AF65-F5344CB8AC3E}">
        <p14:creationId xmlns="" xmlns:p14="http://schemas.microsoft.com/office/powerpoint/2010/main" val="41581082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Mediation Processor really work? We are going to answer that question now.</a:t>
            </a:r>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16</a:t>
            </a:fld>
            <a:endParaRPr lang="en-US" dirty="0"/>
          </a:p>
        </p:txBody>
      </p:sp>
    </p:spTree>
    <p:extLst>
      <p:ext uri="{BB962C8B-B14F-4D97-AF65-F5344CB8AC3E}">
        <p14:creationId xmlns="" xmlns:p14="http://schemas.microsoft.com/office/powerpoint/2010/main" val="34302353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s-AR" dirty="0" err="1" smtClean="0"/>
              <a:t>Go</a:t>
            </a:r>
            <a:r>
              <a:rPr lang="es-AR" baseline="0" dirty="0" smtClean="0"/>
              <a:t> </a:t>
            </a:r>
            <a:r>
              <a:rPr lang="es-AR" baseline="0" dirty="0" err="1" smtClean="0"/>
              <a:t>to</a:t>
            </a:r>
            <a:r>
              <a:rPr lang="es-AR" baseline="0" dirty="0" smtClean="0"/>
              <a:t> </a:t>
            </a:r>
            <a:r>
              <a:rPr lang="es-AR" baseline="0" dirty="0" err="1" smtClean="0"/>
              <a:t>the</a:t>
            </a:r>
            <a:r>
              <a:rPr lang="es-AR" baseline="0" dirty="0" smtClean="0"/>
              <a:t> </a:t>
            </a:r>
            <a:r>
              <a:rPr lang="es-AR" baseline="0" dirty="0" err="1" smtClean="0"/>
              <a:t>Configuration</a:t>
            </a:r>
            <a:r>
              <a:rPr lang="es-AR" baseline="0" dirty="0" smtClean="0"/>
              <a:t> </a:t>
            </a:r>
            <a:r>
              <a:rPr lang="es-AR" baseline="0" dirty="0" err="1" smtClean="0"/>
              <a:t>Menu</a:t>
            </a:r>
            <a:endParaRPr lang="es-AR" baseline="0" dirty="0" smtClean="0"/>
          </a:p>
          <a:p>
            <a:pPr marL="228600" indent="-228600">
              <a:buFont typeface="+mj-lt"/>
              <a:buAutoNum type="arabicPeriod"/>
            </a:pPr>
            <a:r>
              <a:rPr lang="es-AR" i="0" baseline="0" dirty="0" err="1" smtClean="0"/>
              <a:t>Then</a:t>
            </a:r>
            <a:r>
              <a:rPr lang="es-AR" i="0" baseline="0" dirty="0" smtClean="0"/>
              <a:t> </a:t>
            </a:r>
            <a:r>
              <a:rPr lang="es-AR" i="0" baseline="0" dirty="0" err="1" smtClean="0"/>
              <a:t>click</a:t>
            </a:r>
            <a:r>
              <a:rPr lang="es-AR" i="0" baseline="0" dirty="0" smtClean="0"/>
              <a:t> </a:t>
            </a:r>
            <a:r>
              <a:rPr lang="es-AR" i="0" baseline="0" dirty="0" err="1" smtClean="0"/>
              <a:t>on</a:t>
            </a:r>
            <a:r>
              <a:rPr lang="es-AR" i="0" baseline="0" dirty="0" smtClean="0"/>
              <a:t> </a:t>
            </a:r>
            <a:r>
              <a:rPr lang="es-AR" i="0" baseline="0" dirty="0" err="1" smtClean="0"/>
              <a:t>the</a:t>
            </a:r>
            <a:r>
              <a:rPr lang="es-AR" i="0" baseline="0" dirty="0" smtClean="0"/>
              <a:t> Plug-</a:t>
            </a:r>
            <a:r>
              <a:rPr lang="es-AR" i="0" baseline="0" dirty="0" err="1" smtClean="0"/>
              <a:t>ins</a:t>
            </a:r>
            <a:r>
              <a:rPr lang="es-AR" i="0" baseline="0" dirty="0" smtClean="0"/>
              <a:t> </a:t>
            </a:r>
            <a:r>
              <a:rPr lang="es-AR" i="0" baseline="0" dirty="0" err="1" smtClean="0"/>
              <a:t>menu</a:t>
            </a:r>
            <a:r>
              <a:rPr lang="es-AR" i="0" baseline="0" dirty="0" smtClean="0"/>
              <a:t> </a:t>
            </a:r>
            <a:r>
              <a:rPr lang="es-AR" i="0" baseline="0" dirty="0" err="1" smtClean="0"/>
              <a:t>on</a:t>
            </a:r>
            <a:r>
              <a:rPr lang="es-AR" i="0" baseline="0" dirty="0" smtClean="0"/>
              <a:t> </a:t>
            </a:r>
            <a:r>
              <a:rPr lang="es-AR" i="0" baseline="0" dirty="0" err="1" smtClean="0"/>
              <a:t>the</a:t>
            </a:r>
            <a:r>
              <a:rPr lang="es-AR" i="0" baseline="0" dirty="0" smtClean="0"/>
              <a:t> </a:t>
            </a:r>
            <a:r>
              <a:rPr lang="es-AR" i="0" baseline="0" dirty="0" err="1" smtClean="0"/>
              <a:t>left</a:t>
            </a:r>
            <a:endParaRPr lang="es-AR" i="0" baseline="0" dirty="0" smtClean="0"/>
          </a:p>
          <a:p>
            <a:pPr marL="228600" indent="-228600">
              <a:buFont typeface="+mj-lt"/>
              <a:buAutoNum type="arabicPeriod"/>
            </a:pPr>
            <a:r>
              <a:rPr lang="es-AR" i="0" baseline="0" dirty="0" err="1" smtClean="0"/>
              <a:t>You</a:t>
            </a:r>
            <a:r>
              <a:rPr lang="es-AR" i="0" baseline="0" dirty="0" smtClean="0"/>
              <a:t> </a:t>
            </a:r>
            <a:r>
              <a:rPr lang="es-AR" i="0" baseline="0" dirty="0" err="1" smtClean="0"/>
              <a:t>will</a:t>
            </a:r>
            <a:r>
              <a:rPr lang="es-AR" i="0" baseline="0" dirty="0" smtClean="0"/>
              <a:t> </a:t>
            </a:r>
            <a:r>
              <a:rPr lang="es-AR" i="0" baseline="0" dirty="0" err="1" smtClean="0"/>
              <a:t>see</a:t>
            </a:r>
            <a:r>
              <a:rPr lang="es-AR" i="0" baseline="0" dirty="0" smtClean="0"/>
              <a:t> </a:t>
            </a:r>
            <a:r>
              <a:rPr lang="es-AR" i="0" baseline="0" dirty="0" err="1" smtClean="0"/>
              <a:t>the</a:t>
            </a:r>
            <a:r>
              <a:rPr lang="es-AR" i="0" baseline="0" dirty="0" smtClean="0"/>
              <a:t> </a:t>
            </a:r>
            <a:r>
              <a:rPr lang="es-AR" i="0" baseline="0" dirty="0" err="1" smtClean="0"/>
              <a:t>list</a:t>
            </a:r>
            <a:r>
              <a:rPr lang="es-AR" i="0" baseline="0" dirty="0" smtClean="0"/>
              <a:t> of Plug-in </a:t>
            </a:r>
            <a:r>
              <a:rPr lang="es-AR" i="0" baseline="0" dirty="0" err="1" smtClean="0"/>
              <a:t>categories</a:t>
            </a:r>
            <a:endParaRPr lang="es-AR" i="0" baseline="0" dirty="0" smtClean="0"/>
          </a:p>
          <a:p>
            <a:pPr marL="228600" indent="-228600">
              <a:buFont typeface="+mj-lt"/>
              <a:buAutoNum type="arabicPeriod"/>
            </a:pPr>
            <a:r>
              <a:rPr lang="es-AR" i="0" baseline="0" dirty="0" err="1" smtClean="0"/>
              <a:t>Select</a:t>
            </a:r>
            <a:r>
              <a:rPr lang="es-AR" i="0" baseline="0" dirty="0" smtClean="0"/>
              <a:t> </a:t>
            </a:r>
            <a:r>
              <a:rPr lang="es-AR" i="0" baseline="0" dirty="0" err="1" smtClean="0"/>
              <a:t>the</a:t>
            </a:r>
            <a:r>
              <a:rPr lang="es-AR" i="0" baseline="0" dirty="0" smtClean="0"/>
              <a:t> </a:t>
            </a:r>
            <a:r>
              <a:rPr lang="es-AR" i="0" baseline="0" dirty="0" err="1" smtClean="0"/>
              <a:t>one</a:t>
            </a:r>
            <a:r>
              <a:rPr lang="es-AR" i="0" baseline="0" dirty="0" smtClean="0"/>
              <a:t> </a:t>
            </a:r>
            <a:r>
              <a:rPr lang="es-AR" i="0" baseline="0" dirty="0" err="1" smtClean="0"/>
              <a:t>called</a:t>
            </a:r>
            <a:r>
              <a:rPr lang="es-AR" i="0" baseline="0" dirty="0" smtClean="0"/>
              <a:t> </a:t>
            </a:r>
            <a:r>
              <a:rPr lang="es-AR" i="0" baseline="0" dirty="0" err="1" smtClean="0"/>
              <a:t>Mediation</a:t>
            </a:r>
            <a:r>
              <a:rPr lang="es-AR" i="0" baseline="0" dirty="0" smtClean="0"/>
              <a:t> </a:t>
            </a:r>
            <a:r>
              <a:rPr lang="es-AR" i="0" baseline="0" dirty="0" err="1" smtClean="0"/>
              <a:t>Processor</a:t>
            </a:r>
            <a:r>
              <a:rPr lang="es-AR" i="0" baseline="0" dirty="0" smtClean="0"/>
              <a:t> (id=16)</a:t>
            </a:r>
          </a:p>
          <a:p>
            <a:pPr marL="228600" indent="-228600">
              <a:buFont typeface="+mj-lt"/>
              <a:buAutoNum type="arabicPeriod"/>
            </a:pPr>
            <a:r>
              <a:rPr lang="es-AR" i="0" baseline="0" dirty="0" err="1" smtClean="0"/>
              <a:t>Click</a:t>
            </a:r>
            <a:r>
              <a:rPr lang="es-AR" i="0" baseline="0" dirty="0" smtClean="0"/>
              <a:t> </a:t>
            </a:r>
            <a:r>
              <a:rPr lang="es-AR" i="0" baseline="0" dirty="0" err="1" smtClean="0"/>
              <a:t>the</a:t>
            </a:r>
            <a:r>
              <a:rPr lang="es-AR" i="0" baseline="0" dirty="0" smtClean="0"/>
              <a:t> </a:t>
            </a:r>
            <a:r>
              <a:rPr lang="es-AR" i="1" baseline="0" dirty="0" err="1" smtClean="0"/>
              <a:t>Add</a:t>
            </a:r>
            <a:r>
              <a:rPr lang="es-AR" i="1" baseline="0" dirty="0" smtClean="0"/>
              <a:t> New </a:t>
            </a:r>
            <a:r>
              <a:rPr lang="es-AR" i="0" baseline="0" dirty="0" err="1" smtClean="0"/>
              <a:t>button</a:t>
            </a:r>
            <a:endParaRPr lang="es-AR" i="0" baseline="0" dirty="0" smtClean="0"/>
          </a:p>
          <a:p>
            <a:pPr marL="228600" indent="-228600">
              <a:buFont typeface="+mj-lt"/>
              <a:buAutoNum type="arabicPeriod"/>
            </a:pPr>
            <a:r>
              <a:rPr lang="es-AR" i="0" baseline="0" dirty="0" smtClean="0"/>
              <a:t>In </a:t>
            </a:r>
            <a:r>
              <a:rPr lang="es-AR" i="0" baseline="0" dirty="0" err="1" smtClean="0"/>
              <a:t>the</a:t>
            </a:r>
            <a:r>
              <a:rPr lang="es-AR" i="0" baseline="0" dirty="0" smtClean="0"/>
              <a:t> </a:t>
            </a:r>
            <a:r>
              <a:rPr lang="es-AR" i="0" baseline="0" dirty="0" err="1" smtClean="0"/>
              <a:t>form</a:t>
            </a:r>
            <a:r>
              <a:rPr lang="es-AR" i="0" baseline="0" dirty="0" smtClean="0"/>
              <a:t> </a:t>
            </a:r>
            <a:r>
              <a:rPr lang="es-AR" i="0" baseline="0" dirty="0" err="1" smtClean="0"/>
              <a:t>fill</a:t>
            </a:r>
            <a:r>
              <a:rPr lang="es-AR" i="0" baseline="0" dirty="0" smtClean="0"/>
              <a:t> in </a:t>
            </a:r>
            <a:r>
              <a:rPr lang="es-AR" i="0" baseline="0" dirty="0" err="1" smtClean="0"/>
              <a:t>the</a:t>
            </a:r>
            <a:r>
              <a:rPr lang="es-AR" i="0" baseline="0" dirty="0" smtClean="0"/>
              <a:t> </a:t>
            </a:r>
            <a:r>
              <a:rPr lang="es-AR" i="0" baseline="0" dirty="0" err="1" smtClean="0"/>
              <a:t>following</a:t>
            </a:r>
            <a:r>
              <a:rPr lang="es-AR" i="0" baseline="0" dirty="0" smtClean="0"/>
              <a:t> </a:t>
            </a:r>
            <a:r>
              <a:rPr lang="es-AR" i="0" baseline="0" dirty="0" err="1" smtClean="0"/>
              <a:t>information</a:t>
            </a:r>
            <a:r>
              <a:rPr lang="es-AR" i="0" baseline="0" dirty="0" smtClean="0"/>
              <a:t>:</a:t>
            </a:r>
          </a:p>
          <a:p>
            <a:endParaRPr lang="es-AR" i="0" baseline="0" dirty="0" smtClean="0"/>
          </a:p>
          <a:p>
            <a:pPr marL="914393" lvl="1" indent="-171450">
              <a:buFont typeface="Arial" pitchFamily="34" charset="0"/>
              <a:buChar char="•"/>
            </a:pPr>
            <a:r>
              <a:rPr lang="es-AR" i="0" baseline="0" dirty="0" err="1" smtClean="0"/>
              <a:t>Type</a:t>
            </a:r>
            <a:r>
              <a:rPr lang="es-AR" i="0" baseline="0" dirty="0" smtClean="0"/>
              <a:t>: </a:t>
            </a:r>
            <a:r>
              <a:rPr lang="es-AR" i="0" baseline="0" dirty="0" err="1" smtClean="0"/>
              <a:t>DemoMediationProcessor</a:t>
            </a:r>
            <a:endParaRPr lang="es-AR" i="0" baseline="0" dirty="0" smtClean="0"/>
          </a:p>
          <a:p>
            <a:pPr marL="914393" lvl="1" indent="-171450">
              <a:buFont typeface="Arial" pitchFamily="34" charset="0"/>
              <a:buChar char="•"/>
            </a:pPr>
            <a:r>
              <a:rPr lang="es-AR" i="0" baseline="0" dirty="0" err="1" smtClean="0"/>
              <a:t>Order</a:t>
            </a:r>
            <a:r>
              <a:rPr lang="es-AR" i="0" baseline="0" dirty="0" smtClean="0"/>
              <a:t>: 1</a:t>
            </a:r>
          </a:p>
          <a:p>
            <a:pPr marL="914393" lvl="1" indent="-171450">
              <a:buFont typeface="Arial" pitchFamily="34" charset="0"/>
              <a:buChar char="•"/>
            </a:pPr>
            <a:r>
              <a:rPr lang="es-AR" i="0" baseline="0" dirty="0" err="1" smtClean="0"/>
              <a:t>conference_line_ccf_id</a:t>
            </a:r>
            <a:r>
              <a:rPr lang="es-AR" i="0" baseline="0" dirty="0" smtClean="0"/>
              <a:t>: 1</a:t>
            </a:r>
          </a:p>
          <a:p>
            <a:pPr marL="914393" lvl="1" indent="-171450">
              <a:buFont typeface="Arial" pitchFamily="34" charset="0"/>
              <a:buChar char="•"/>
            </a:pPr>
            <a:r>
              <a:rPr lang="es-AR" i="0" baseline="0" dirty="0" err="1" smtClean="0"/>
              <a:t>extension_line_ccf_id</a:t>
            </a:r>
            <a:r>
              <a:rPr lang="es-AR" i="0" baseline="0" dirty="0" smtClean="0"/>
              <a:t>: 2</a:t>
            </a:r>
          </a:p>
          <a:p>
            <a:pPr marL="914393" lvl="1" indent="-171450">
              <a:buFont typeface="Arial" pitchFamily="34" charset="0"/>
              <a:buChar char="•"/>
            </a:pPr>
            <a:r>
              <a:rPr lang="es-AR" i="0" baseline="0" dirty="0" err="1" smtClean="0"/>
              <a:t>international_min_id</a:t>
            </a:r>
            <a:r>
              <a:rPr lang="es-AR" i="0" baseline="0" dirty="0" smtClean="0"/>
              <a:t>: 103</a:t>
            </a:r>
          </a:p>
          <a:p>
            <a:pPr marL="914393" lvl="1" indent="-171450">
              <a:buFont typeface="Arial" pitchFamily="34" charset="0"/>
              <a:buChar char="•"/>
            </a:pPr>
            <a:r>
              <a:rPr lang="es-AR" i="0" baseline="0" dirty="0" err="1" smtClean="0"/>
              <a:t>external_min_id</a:t>
            </a:r>
            <a:r>
              <a:rPr lang="es-AR" i="0" baseline="0" dirty="0" smtClean="0"/>
              <a:t>: 300</a:t>
            </a:r>
          </a:p>
          <a:p>
            <a:pPr marL="914393" lvl="1" indent="-171450">
              <a:buFont typeface="Arial" pitchFamily="34" charset="0"/>
              <a:buChar char="•"/>
            </a:pPr>
            <a:r>
              <a:rPr lang="es-AR" i="0" baseline="0" dirty="0" err="1" smtClean="0"/>
              <a:t>conference_call_min_id</a:t>
            </a:r>
            <a:r>
              <a:rPr lang="es-AR" i="0" baseline="0" dirty="0" smtClean="0"/>
              <a:t>: 401</a:t>
            </a:r>
          </a:p>
          <a:p>
            <a:pPr marL="914393" lvl="1" indent="-171450">
              <a:buFont typeface="Arial" pitchFamily="34" charset="0"/>
              <a:buChar char="•"/>
            </a:pPr>
            <a:endParaRPr lang="es-AR" i="0" baseline="0" dirty="0" smtClean="0"/>
          </a:p>
          <a:p>
            <a:pPr marL="228600" lvl="0" indent="-228600">
              <a:buFont typeface="+mj-lt"/>
              <a:buAutoNum type="arabicPeriod" startAt="7"/>
            </a:pPr>
            <a:r>
              <a:rPr lang="es-AR" i="0" baseline="0" dirty="0" err="1" smtClean="0"/>
              <a:t>Save</a:t>
            </a:r>
            <a:r>
              <a:rPr lang="es-AR" i="0" baseline="0" dirty="0" smtClean="0"/>
              <a:t> </a:t>
            </a:r>
            <a:r>
              <a:rPr lang="es-AR" i="0" baseline="0" dirty="0" err="1" smtClean="0"/>
              <a:t>the</a:t>
            </a:r>
            <a:r>
              <a:rPr lang="es-AR" i="0" baseline="0" dirty="0" smtClean="0"/>
              <a:t> </a:t>
            </a:r>
            <a:r>
              <a:rPr lang="es-AR" i="0" baseline="0" dirty="0" err="1" smtClean="0"/>
              <a:t>plugin</a:t>
            </a:r>
            <a:endParaRPr lang="es-AR" i="0" baseline="0" dirty="0" smtClean="0"/>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17</a:t>
            </a:fld>
            <a:endParaRPr lang="en-US" dirty="0"/>
          </a:p>
        </p:txBody>
      </p:sp>
    </p:spTree>
    <p:extLst>
      <p:ext uri="{BB962C8B-B14F-4D97-AF65-F5344CB8AC3E}">
        <p14:creationId xmlns="" xmlns:p14="http://schemas.microsoft.com/office/powerpoint/2010/main" val="4158108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s-AR" dirty="0" err="1" smtClean="0"/>
              <a:t>We’ll</a:t>
            </a:r>
            <a:r>
              <a:rPr lang="es-AR" dirty="0" smtClean="0"/>
              <a:t> </a:t>
            </a:r>
            <a:r>
              <a:rPr lang="es-AR" dirty="0" err="1" smtClean="0"/>
              <a:t>go</a:t>
            </a:r>
            <a:r>
              <a:rPr lang="es-AR" dirty="0" smtClean="0"/>
              <a:t> </a:t>
            </a:r>
            <a:r>
              <a:rPr lang="es-AR" dirty="0" err="1" smtClean="0"/>
              <a:t>over</a:t>
            </a:r>
            <a:r>
              <a:rPr lang="es-AR" dirty="0" smtClean="0"/>
              <a:t> </a:t>
            </a:r>
            <a:r>
              <a:rPr lang="es-AR" dirty="0" err="1" smtClean="0"/>
              <a:t>the</a:t>
            </a:r>
            <a:r>
              <a:rPr lang="es-AR" dirty="0" smtClean="0"/>
              <a:t> </a:t>
            </a:r>
            <a:r>
              <a:rPr lang="es-AR" dirty="0" err="1" smtClean="0"/>
              <a:t>code</a:t>
            </a:r>
            <a:r>
              <a:rPr lang="es-AR" dirty="0" smtClean="0"/>
              <a:t> of</a:t>
            </a:r>
            <a:r>
              <a:rPr lang="es-AR" baseline="0" dirty="0" smtClean="0"/>
              <a:t> </a:t>
            </a:r>
            <a:r>
              <a:rPr lang="es-AR" baseline="0" dirty="0" err="1" smtClean="0"/>
              <a:t>the</a:t>
            </a:r>
            <a:r>
              <a:rPr lang="es-AR" baseline="0" dirty="0" smtClean="0"/>
              <a:t> </a:t>
            </a:r>
            <a:r>
              <a:rPr lang="es-AR" baseline="0" dirty="0" err="1" smtClean="0"/>
              <a:t>processor</a:t>
            </a:r>
            <a:r>
              <a:rPr lang="es-AR" baseline="0" dirty="0" smtClean="0"/>
              <a:t> </a:t>
            </a:r>
            <a:r>
              <a:rPr lang="es-AR" baseline="0" dirty="0" err="1" smtClean="0"/>
              <a:t>used</a:t>
            </a:r>
            <a:r>
              <a:rPr lang="es-AR" baseline="0" dirty="0" smtClean="0"/>
              <a:t> in </a:t>
            </a:r>
            <a:r>
              <a:rPr lang="es-AR" baseline="0" dirty="0" err="1" smtClean="0"/>
              <a:t>the</a:t>
            </a:r>
            <a:r>
              <a:rPr lang="es-AR" baseline="0" dirty="0" smtClean="0"/>
              <a:t> demo. </a:t>
            </a:r>
            <a:r>
              <a:rPr lang="es-AR" baseline="0" dirty="0" err="1" smtClean="0"/>
              <a:t>That</a:t>
            </a:r>
            <a:r>
              <a:rPr lang="es-AR" baseline="0" dirty="0" smtClean="0"/>
              <a:t> </a:t>
            </a:r>
            <a:r>
              <a:rPr lang="es-AR" baseline="0" dirty="0" err="1" smtClean="0"/>
              <a:t>is</a:t>
            </a:r>
            <a:r>
              <a:rPr lang="es-AR" baseline="0" dirty="0" smtClean="0"/>
              <a:t> </a:t>
            </a:r>
            <a:r>
              <a:rPr lang="es-AR" baseline="0" dirty="0" err="1" smtClean="0"/>
              <a:t>the</a:t>
            </a:r>
            <a:r>
              <a:rPr lang="es-AR" baseline="0" dirty="0" smtClean="0"/>
              <a:t> DemoMediationProcessor.java </a:t>
            </a:r>
            <a:r>
              <a:rPr lang="es-AR" baseline="0" dirty="0" err="1" smtClean="0"/>
              <a:t>class</a:t>
            </a:r>
            <a:r>
              <a:rPr lang="es-AR" baseline="0" dirty="0" smtClean="0"/>
              <a:t>.</a:t>
            </a:r>
          </a:p>
          <a:p>
            <a:pPr marL="0" indent="0">
              <a:buFont typeface="+mj-lt"/>
              <a:buNone/>
            </a:pPr>
            <a:endParaRPr lang="es-AR" i="0" baseline="0" dirty="0" smtClean="0"/>
          </a:p>
          <a:p>
            <a:pPr marL="0" indent="0">
              <a:buFont typeface="+mj-lt"/>
              <a:buNone/>
            </a:pPr>
            <a:r>
              <a:rPr lang="es-AR" i="0" baseline="0" dirty="0" smtClean="0"/>
              <a:t>Key </a:t>
            </a:r>
            <a:r>
              <a:rPr lang="es-AR" i="0" baseline="0" dirty="0" err="1" smtClean="0"/>
              <a:t>things</a:t>
            </a:r>
            <a:r>
              <a:rPr lang="es-AR" i="0" baseline="0" dirty="0" smtClean="0"/>
              <a:t> </a:t>
            </a:r>
            <a:r>
              <a:rPr lang="es-AR" i="0" baseline="0" dirty="0" err="1" smtClean="0"/>
              <a:t>to</a:t>
            </a:r>
            <a:r>
              <a:rPr lang="es-AR" i="0" baseline="0" dirty="0" smtClean="0"/>
              <a:t> </a:t>
            </a:r>
            <a:r>
              <a:rPr lang="es-AR" i="0" baseline="0" dirty="0" err="1" smtClean="0"/>
              <a:t>mention</a:t>
            </a:r>
            <a:r>
              <a:rPr lang="es-AR" i="0" baseline="0" dirty="0" smtClean="0"/>
              <a:t> are:</a:t>
            </a:r>
          </a:p>
          <a:p>
            <a:pPr marL="0" indent="0">
              <a:buFont typeface="+mj-lt"/>
              <a:buNone/>
            </a:pPr>
            <a:endParaRPr lang="es-AR" i="0" baseline="0" dirty="0" smtClean="0"/>
          </a:p>
          <a:p>
            <a:pPr marL="171450" indent="-171450">
              <a:buFont typeface="Arial" pitchFamily="34" charset="0"/>
              <a:buChar char="•"/>
            </a:pPr>
            <a:r>
              <a:rPr lang="es-AR" i="0" baseline="0" dirty="0" err="1" smtClean="0"/>
              <a:t>The</a:t>
            </a:r>
            <a:r>
              <a:rPr lang="es-AR" i="0" baseline="0" dirty="0" smtClean="0"/>
              <a:t> </a:t>
            </a:r>
            <a:r>
              <a:rPr lang="es-AR" i="0" baseline="0" dirty="0" err="1" smtClean="0"/>
              <a:t>method</a:t>
            </a:r>
            <a:r>
              <a:rPr lang="es-AR" i="0" baseline="0" dirty="0" smtClean="0"/>
              <a:t> </a:t>
            </a:r>
            <a:r>
              <a:rPr lang="es-AR" i="0" baseline="0" dirty="0" err="1" smtClean="0"/>
              <a:t>resolveUserCurrencyAndDate</a:t>
            </a:r>
            <a:r>
              <a:rPr lang="es-AR" i="0" baseline="0" dirty="0" smtClean="0"/>
              <a:t>(): </a:t>
            </a:r>
            <a:r>
              <a:rPr lang="es-AR" i="0" baseline="0" dirty="0" err="1" smtClean="0"/>
              <a:t>Is</a:t>
            </a:r>
            <a:r>
              <a:rPr lang="es-AR" i="0" baseline="0" dirty="0" smtClean="0"/>
              <a:t> </a:t>
            </a:r>
            <a:r>
              <a:rPr lang="es-AR" i="0" baseline="0" dirty="0" err="1" smtClean="0"/>
              <a:t>the</a:t>
            </a:r>
            <a:r>
              <a:rPr lang="es-AR" i="0" baseline="0" dirty="0" smtClean="0"/>
              <a:t> </a:t>
            </a:r>
            <a:r>
              <a:rPr lang="es-AR" i="0" baseline="0" dirty="0" err="1" smtClean="0"/>
              <a:t>implementation</a:t>
            </a:r>
            <a:r>
              <a:rPr lang="es-AR" i="0" baseline="0" dirty="0" smtClean="0"/>
              <a:t> </a:t>
            </a:r>
            <a:r>
              <a:rPr lang="es-AR" i="0" baseline="0" dirty="0" err="1" smtClean="0"/>
              <a:t>for</a:t>
            </a:r>
            <a:r>
              <a:rPr lang="es-AR" i="0" baseline="0" dirty="0" smtClean="0"/>
              <a:t> </a:t>
            </a:r>
            <a:r>
              <a:rPr lang="es-AR" i="0" baseline="0" dirty="0" err="1" smtClean="0"/>
              <a:t>the</a:t>
            </a:r>
            <a:r>
              <a:rPr lang="es-AR" i="0" baseline="0" dirty="0" smtClean="0"/>
              <a:t> interface and </a:t>
            </a:r>
            <a:r>
              <a:rPr lang="es-AR" i="0" baseline="0" dirty="0" err="1" smtClean="0"/>
              <a:t>we</a:t>
            </a:r>
            <a:r>
              <a:rPr lang="es-AR" i="0" baseline="0" dirty="0" smtClean="0"/>
              <a:t> </a:t>
            </a:r>
            <a:r>
              <a:rPr lang="es-AR" i="0" baseline="0" dirty="0" err="1" smtClean="0"/>
              <a:t>extracted</a:t>
            </a:r>
            <a:r>
              <a:rPr lang="es-AR" i="0" baseline="0" dirty="0" smtClean="0"/>
              <a:t> </a:t>
            </a:r>
            <a:r>
              <a:rPr lang="es-AR" i="0" baseline="0" dirty="0" err="1" smtClean="0"/>
              <a:t>the</a:t>
            </a:r>
            <a:r>
              <a:rPr lang="es-AR" i="0" baseline="0" dirty="0" smtClean="0"/>
              <a:t> </a:t>
            </a:r>
            <a:r>
              <a:rPr lang="es-AR" i="0" baseline="0" dirty="0" err="1" smtClean="0"/>
              <a:t>code</a:t>
            </a:r>
            <a:r>
              <a:rPr lang="es-AR" i="0" baseline="0" dirty="0" smtClean="0"/>
              <a:t> </a:t>
            </a:r>
            <a:r>
              <a:rPr lang="es-AR" i="0" baseline="0" dirty="0" err="1" smtClean="0"/>
              <a:t>into</a:t>
            </a:r>
            <a:r>
              <a:rPr lang="es-AR" i="0" baseline="0" dirty="0" smtClean="0"/>
              <a:t> </a:t>
            </a:r>
            <a:r>
              <a:rPr lang="es-AR" i="0" baseline="0" dirty="0" err="1" smtClean="0"/>
              <a:t>two</a:t>
            </a:r>
            <a:r>
              <a:rPr lang="es-AR" i="0" baseline="0" dirty="0" smtClean="0"/>
              <a:t> </a:t>
            </a:r>
            <a:r>
              <a:rPr lang="es-AR" i="0" baseline="0" dirty="0" err="1" smtClean="0"/>
              <a:t>private</a:t>
            </a:r>
            <a:r>
              <a:rPr lang="es-AR" i="0" baseline="0" dirty="0" smtClean="0"/>
              <a:t> </a:t>
            </a:r>
            <a:r>
              <a:rPr lang="es-AR" i="0" baseline="0" dirty="0" err="1" smtClean="0"/>
              <a:t>methods</a:t>
            </a:r>
            <a:r>
              <a:rPr lang="es-AR" i="0" baseline="0" dirty="0" smtClean="0"/>
              <a:t> </a:t>
            </a:r>
            <a:r>
              <a:rPr lang="es-AR" i="0" baseline="0" dirty="0" err="1" smtClean="0"/>
              <a:t>to</a:t>
            </a:r>
            <a:r>
              <a:rPr lang="es-AR" i="0" baseline="0" dirty="0" smtClean="0"/>
              <a:t> </a:t>
            </a:r>
            <a:r>
              <a:rPr lang="es-AR" i="0" baseline="0" dirty="0" err="1" smtClean="0"/>
              <a:t>make</a:t>
            </a:r>
            <a:r>
              <a:rPr lang="es-AR" i="0" baseline="0" dirty="0" smtClean="0"/>
              <a:t> </a:t>
            </a:r>
            <a:r>
              <a:rPr lang="es-AR" i="0" baseline="0" dirty="0" err="1" smtClean="0"/>
              <a:t>the</a:t>
            </a:r>
            <a:r>
              <a:rPr lang="es-AR" i="0" baseline="0" dirty="0" smtClean="0"/>
              <a:t> </a:t>
            </a:r>
            <a:r>
              <a:rPr lang="es-AR" i="0" baseline="0" dirty="0" err="1" smtClean="0"/>
              <a:t>code</a:t>
            </a:r>
            <a:r>
              <a:rPr lang="es-AR" i="0" baseline="0" dirty="0" smtClean="0"/>
              <a:t> </a:t>
            </a:r>
            <a:r>
              <a:rPr lang="es-AR" i="0" baseline="0" dirty="0" err="1" smtClean="0"/>
              <a:t>clearer</a:t>
            </a:r>
            <a:r>
              <a:rPr lang="es-AR" i="0" baseline="0" dirty="0" smtClean="0"/>
              <a:t>. </a:t>
            </a:r>
          </a:p>
          <a:p>
            <a:pPr marL="171450" indent="-171450">
              <a:buFont typeface="Arial" pitchFamily="34" charset="0"/>
              <a:buChar char="•"/>
            </a:pPr>
            <a:r>
              <a:rPr lang="es-AR" i="0" baseline="0" dirty="0" smtClean="0"/>
              <a:t>So </a:t>
            </a:r>
            <a:r>
              <a:rPr lang="es-AR" i="0" baseline="0" dirty="0" err="1" smtClean="0"/>
              <a:t>we</a:t>
            </a:r>
            <a:r>
              <a:rPr lang="es-AR" i="0" baseline="0" dirty="0" smtClean="0"/>
              <a:t> </a:t>
            </a:r>
            <a:r>
              <a:rPr lang="es-AR" i="0" baseline="0" dirty="0" err="1" smtClean="0"/>
              <a:t>have</a:t>
            </a:r>
            <a:r>
              <a:rPr lang="es-AR" i="0" baseline="0" dirty="0" smtClean="0"/>
              <a:t> </a:t>
            </a:r>
            <a:r>
              <a:rPr lang="es-AR" i="0" baseline="0" dirty="0" err="1" smtClean="0"/>
              <a:t>the</a:t>
            </a:r>
            <a:r>
              <a:rPr lang="es-AR" i="0" baseline="0" dirty="0" smtClean="0"/>
              <a:t> </a:t>
            </a:r>
            <a:r>
              <a:rPr lang="es-AR" i="0" baseline="0" dirty="0" err="1" smtClean="0"/>
              <a:t>resolveUser</a:t>
            </a:r>
            <a:r>
              <a:rPr lang="es-AR" i="0" baseline="0" dirty="0" smtClean="0"/>
              <a:t>() </a:t>
            </a:r>
            <a:r>
              <a:rPr lang="es-AR" i="0" baseline="0" dirty="0" err="1" smtClean="0"/>
              <a:t>method</a:t>
            </a:r>
            <a:r>
              <a:rPr lang="es-AR" i="0" baseline="0" dirty="0" smtClean="0"/>
              <a:t> </a:t>
            </a:r>
            <a:r>
              <a:rPr lang="es-AR" i="0" baseline="0" dirty="0" err="1" smtClean="0"/>
              <a:t>that</a:t>
            </a:r>
            <a:r>
              <a:rPr lang="es-AR" i="0" baseline="0" dirty="0" smtClean="0"/>
              <a:t> </a:t>
            </a:r>
            <a:r>
              <a:rPr lang="es-AR" i="0" baseline="0" dirty="0" err="1" smtClean="0"/>
              <a:t>resolves</a:t>
            </a:r>
            <a:r>
              <a:rPr lang="es-AR" i="0" baseline="0" dirty="0" smtClean="0"/>
              <a:t> a </a:t>
            </a:r>
            <a:r>
              <a:rPr lang="es-AR" i="0" baseline="0" dirty="0" err="1" smtClean="0"/>
              <a:t>user</a:t>
            </a:r>
            <a:r>
              <a:rPr lang="es-AR" i="0" baseline="0" dirty="0" smtClean="0"/>
              <a:t> </a:t>
            </a:r>
            <a:r>
              <a:rPr lang="es-AR" i="0" baseline="0" dirty="0" err="1" smtClean="0"/>
              <a:t>from</a:t>
            </a:r>
            <a:r>
              <a:rPr lang="es-AR" i="0" baseline="0" dirty="0" smtClean="0"/>
              <a:t> </a:t>
            </a:r>
            <a:r>
              <a:rPr lang="es-AR" i="0" baseline="0" dirty="0" err="1" smtClean="0"/>
              <a:t>the</a:t>
            </a:r>
            <a:r>
              <a:rPr lang="es-AR" i="0" baseline="0" dirty="0" smtClean="0"/>
              <a:t> record </a:t>
            </a:r>
            <a:r>
              <a:rPr lang="es-AR" i="0" baseline="0" dirty="0" err="1" smtClean="0"/>
              <a:t>read</a:t>
            </a:r>
            <a:r>
              <a:rPr lang="es-AR" i="0" baseline="0" dirty="0" smtClean="0"/>
              <a:t> </a:t>
            </a:r>
            <a:r>
              <a:rPr lang="es-AR" i="0" baseline="0" dirty="0" err="1" smtClean="0"/>
              <a:t>by</a:t>
            </a:r>
            <a:r>
              <a:rPr lang="es-AR" i="0" baseline="0" dirty="0" smtClean="0"/>
              <a:t> </a:t>
            </a:r>
            <a:r>
              <a:rPr lang="es-AR" i="0" baseline="0" dirty="0" err="1" smtClean="0"/>
              <a:t>the</a:t>
            </a:r>
            <a:r>
              <a:rPr lang="es-AR" i="0" baseline="0" dirty="0" smtClean="0"/>
              <a:t> </a:t>
            </a:r>
            <a:r>
              <a:rPr lang="es-AR" i="0" baseline="0" dirty="0" err="1" smtClean="0"/>
              <a:t>reader</a:t>
            </a:r>
            <a:r>
              <a:rPr lang="es-AR" i="0" baseline="0" dirty="0" smtClean="0"/>
              <a:t>. </a:t>
            </a:r>
            <a:r>
              <a:rPr lang="es-AR" i="0" baseline="0" dirty="0" err="1" smtClean="0"/>
              <a:t>The</a:t>
            </a:r>
            <a:r>
              <a:rPr lang="es-AR" i="0" baseline="0" dirty="0" smtClean="0"/>
              <a:t> </a:t>
            </a:r>
            <a:r>
              <a:rPr lang="es-AR" i="0" baseline="0" dirty="0" err="1" smtClean="0"/>
              <a:t>logic</a:t>
            </a:r>
            <a:r>
              <a:rPr lang="es-AR" i="0" baseline="0" dirty="0" smtClean="0"/>
              <a:t> </a:t>
            </a:r>
            <a:r>
              <a:rPr lang="es-AR" i="0" baseline="0" dirty="0" err="1" smtClean="0"/>
              <a:t>here</a:t>
            </a:r>
            <a:r>
              <a:rPr lang="es-AR" i="0" baseline="0" dirty="0" smtClean="0"/>
              <a:t> </a:t>
            </a:r>
            <a:r>
              <a:rPr lang="es-AR" i="0" baseline="0" dirty="0" err="1" smtClean="0"/>
              <a:t>is</a:t>
            </a:r>
            <a:r>
              <a:rPr lang="es-AR" i="0" baseline="0" dirty="0" smtClean="0"/>
              <a:t> </a:t>
            </a:r>
            <a:r>
              <a:rPr lang="es-AR" i="0" baseline="0" dirty="0" err="1" smtClean="0"/>
              <a:t>that</a:t>
            </a:r>
            <a:r>
              <a:rPr lang="es-AR" i="0" baseline="0" dirty="0" smtClean="0"/>
              <a:t> </a:t>
            </a:r>
            <a:r>
              <a:rPr lang="es-AR" i="0" baseline="0" dirty="0" err="1" smtClean="0"/>
              <a:t>we</a:t>
            </a:r>
            <a:r>
              <a:rPr lang="es-AR" i="0" baseline="0" dirty="0" smtClean="0"/>
              <a:t> </a:t>
            </a:r>
            <a:r>
              <a:rPr lang="es-AR" i="0" baseline="0" dirty="0" err="1" smtClean="0"/>
              <a:t>search</a:t>
            </a:r>
            <a:r>
              <a:rPr lang="es-AR" i="0" baseline="0" dirty="0" smtClean="0"/>
              <a:t> </a:t>
            </a:r>
            <a:r>
              <a:rPr lang="es-AR" i="0" baseline="0" dirty="0" err="1" smtClean="0"/>
              <a:t>for</a:t>
            </a:r>
            <a:r>
              <a:rPr lang="es-AR" i="0" baseline="0" dirty="0" smtClean="0"/>
              <a:t> a </a:t>
            </a:r>
            <a:r>
              <a:rPr lang="es-AR" i="0" baseline="0" dirty="0" err="1" smtClean="0"/>
              <a:t>Customer</a:t>
            </a:r>
            <a:r>
              <a:rPr lang="es-AR" i="0" baseline="0" dirty="0" smtClean="0"/>
              <a:t> </a:t>
            </a:r>
            <a:r>
              <a:rPr lang="es-AR" i="0" baseline="0" dirty="0" err="1" smtClean="0"/>
              <a:t>depending</a:t>
            </a:r>
            <a:r>
              <a:rPr lang="es-AR" i="0" baseline="0" dirty="0" smtClean="0"/>
              <a:t> </a:t>
            </a:r>
            <a:r>
              <a:rPr lang="es-AR" i="0" baseline="0" dirty="0" err="1" smtClean="0"/>
              <a:t>on</a:t>
            </a:r>
            <a:r>
              <a:rPr lang="es-AR" i="0" baseline="0" dirty="0" smtClean="0"/>
              <a:t> a meta </a:t>
            </a:r>
            <a:r>
              <a:rPr lang="es-AR" i="0" baseline="0" dirty="0" err="1" smtClean="0"/>
              <a:t>field</a:t>
            </a:r>
            <a:r>
              <a:rPr lang="es-AR" i="0" baseline="0" dirty="0" smtClean="0"/>
              <a:t> </a:t>
            </a:r>
            <a:r>
              <a:rPr lang="es-AR" i="0" baseline="0" dirty="0" err="1" smtClean="0"/>
              <a:t>value</a:t>
            </a:r>
            <a:r>
              <a:rPr lang="es-AR" i="0" baseline="0" dirty="0" smtClean="0"/>
              <a:t>:</a:t>
            </a:r>
          </a:p>
          <a:p>
            <a:pPr marL="914393" lvl="1" indent="-171450">
              <a:buFont typeface="Arial" pitchFamily="34" charset="0"/>
              <a:buChar char="•"/>
            </a:pPr>
            <a:r>
              <a:rPr lang="es-AR" i="0" baseline="0" dirty="0" err="1" smtClean="0"/>
              <a:t>UserDTO</a:t>
            </a:r>
            <a:r>
              <a:rPr lang="es-AR" i="0" baseline="0" dirty="0" smtClean="0"/>
              <a:t> </a:t>
            </a:r>
            <a:r>
              <a:rPr lang="es-AR" i="0" baseline="0" dirty="0" err="1" smtClean="0"/>
              <a:t>user</a:t>
            </a:r>
            <a:r>
              <a:rPr lang="es-AR" i="0" baseline="0" dirty="0" smtClean="0"/>
              <a:t> = </a:t>
            </a:r>
            <a:r>
              <a:rPr lang="es-AR" i="0" baseline="0" dirty="0" err="1" smtClean="0"/>
              <a:t>findUserByMetaField</a:t>
            </a:r>
            <a:r>
              <a:rPr lang="es-AR" i="0" baseline="0" dirty="0" smtClean="0"/>
              <a:t>(</a:t>
            </a:r>
            <a:r>
              <a:rPr lang="es-AR" i="0" baseline="0" dirty="0" err="1" smtClean="0"/>
              <a:t>getConferenceLineCCFId</a:t>
            </a:r>
            <a:r>
              <a:rPr lang="es-AR" i="0" baseline="0" dirty="0" smtClean="0"/>
              <a:t>(), </a:t>
            </a:r>
            <a:r>
              <a:rPr lang="es-AR" i="0" baseline="0" dirty="0" err="1" smtClean="0"/>
              <a:t>userNumber</a:t>
            </a:r>
            <a:r>
              <a:rPr lang="es-AR" i="0" baseline="0" dirty="0" smtClean="0"/>
              <a:t>); @ line 123</a:t>
            </a:r>
          </a:p>
          <a:p>
            <a:pPr marL="914393" lvl="1" indent="-171450">
              <a:buFont typeface="Arial" pitchFamily="34" charset="0"/>
              <a:buChar char="•"/>
            </a:pPr>
            <a:r>
              <a:rPr lang="es-AR" i="0" baseline="0" dirty="0" smtClean="0"/>
              <a:t>And </a:t>
            </a:r>
            <a:r>
              <a:rPr lang="es-AR" i="0" baseline="0" dirty="0" err="1" smtClean="0"/>
              <a:t>user</a:t>
            </a:r>
            <a:r>
              <a:rPr lang="es-AR" i="0" baseline="0" dirty="0" smtClean="0"/>
              <a:t> = </a:t>
            </a:r>
            <a:r>
              <a:rPr lang="es-AR" i="0" baseline="0" dirty="0" err="1" smtClean="0"/>
              <a:t>findUserByMetaField</a:t>
            </a:r>
            <a:r>
              <a:rPr lang="es-AR" i="0" baseline="0" dirty="0" smtClean="0"/>
              <a:t>(</a:t>
            </a:r>
            <a:r>
              <a:rPr lang="es-AR" i="0" baseline="0" dirty="0" err="1" smtClean="0"/>
              <a:t>getExtensionLineCCFId</a:t>
            </a:r>
            <a:r>
              <a:rPr lang="es-AR" i="0" baseline="0" dirty="0" smtClean="0"/>
              <a:t>(), </a:t>
            </a:r>
            <a:r>
              <a:rPr lang="es-AR" i="0" baseline="0" dirty="0" err="1" smtClean="0"/>
              <a:t>userNumber</a:t>
            </a:r>
            <a:r>
              <a:rPr lang="es-AR" i="0" baseline="0" dirty="0" smtClean="0"/>
              <a:t>); @ line 132</a:t>
            </a:r>
          </a:p>
          <a:p>
            <a:pPr marL="171450" lvl="0" indent="-171450">
              <a:buFont typeface="Arial" pitchFamily="34" charset="0"/>
              <a:buChar char="•"/>
            </a:pPr>
            <a:r>
              <a:rPr lang="es-AR" i="0" baseline="0" dirty="0" err="1" smtClean="0"/>
              <a:t>The</a:t>
            </a:r>
            <a:r>
              <a:rPr lang="es-AR" i="0" baseline="0" dirty="0" smtClean="0"/>
              <a:t> </a:t>
            </a:r>
            <a:r>
              <a:rPr lang="es-AR" i="0" baseline="0" dirty="0" err="1" smtClean="0"/>
              <a:t>value</a:t>
            </a:r>
            <a:r>
              <a:rPr lang="es-AR" i="0" baseline="0" dirty="0" smtClean="0"/>
              <a:t> of </a:t>
            </a:r>
            <a:r>
              <a:rPr lang="es-AR" i="0" baseline="0" dirty="0" err="1" smtClean="0"/>
              <a:t>the</a:t>
            </a:r>
            <a:r>
              <a:rPr lang="es-AR" i="0" baseline="0" dirty="0" smtClean="0"/>
              <a:t> meta </a:t>
            </a:r>
            <a:r>
              <a:rPr lang="es-AR" i="0" baseline="0" dirty="0" err="1" smtClean="0"/>
              <a:t>field</a:t>
            </a:r>
            <a:r>
              <a:rPr lang="es-AR" i="0" baseline="0" dirty="0" smtClean="0"/>
              <a:t> </a:t>
            </a:r>
            <a:r>
              <a:rPr lang="es-AR" i="0" baseline="0" dirty="0" err="1" smtClean="0"/>
              <a:t>is</a:t>
            </a:r>
            <a:r>
              <a:rPr lang="es-AR" i="0" baseline="0" dirty="0" smtClean="0"/>
              <a:t> </a:t>
            </a:r>
            <a:r>
              <a:rPr lang="es-AR" i="0" baseline="0" dirty="0" err="1" smtClean="0"/>
              <a:t>retrieved</a:t>
            </a:r>
            <a:r>
              <a:rPr lang="es-AR" i="0" baseline="0" dirty="0" smtClean="0"/>
              <a:t> </a:t>
            </a:r>
            <a:r>
              <a:rPr lang="es-AR" i="0" baseline="0" dirty="0" err="1" smtClean="0"/>
              <a:t>from</a:t>
            </a:r>
            <a:r>
              <a:rPr lang="es-AR" i="0" baseline="0" dirty="0" smtClean="0"/>
              <a:t> </a:t>
            </a:r>
            <a:r>
              <a:rPr lang="es-AR" i="0" baseline="0" dirty="0" err="1" smtClean="0"/>
              <a:t>the</a:t>
            </a:r>
            <a:r>
              <a:rPr lang="es-AR" i="0" baseline="0" dirty="0" smtClean="0"/>
              <a:t> record, and </a:t>
            </a:r>
            <a:r>
              <a:rPr lang="es-AR" i="0" baseline="0" dirty="0" err="1" smtClean="0"/>
              <a:t>which</a:t>
            </a:r>
            <a:r>
              <a:rPr lang="es-AR" i="0" baseline="0" dirty="0" smtClean="0"/>
              <a:t> </a:t>
            </a:r>
            <a:r>
              <a:rPr lang="es-AR" i="0" baseline="0" dirty="0" err="1" smtClean="0"/>
              <a:t>field</a:t>
            </a:r>
            <a:r>
              <a:rPr lang="es-AR" i="0" baseline="0" dirty="0" smtClean="0"/>
              <a:t> </a:t>
            </a:r>
            <a:r>
              <a:rPr lang="es-AR" i="0" baseline="0" dirty="0" err="1" smtClean="0"/>
              <a:t>depends</a:t>
            </a:r>
            <a:r>
              <a:rPr lang="es-AR" i="0" baseline="0" dirty="0" smtClean="0"/>
              <a:t> </a:t>
            </a:r>
            <a:r>
              <a:rPr lang="es-AR" i="0" baseline="0" dirty="0" err="1" smtClean="0"/>
              <a:t>on</a:t>
            </a:r>
            <a:r>
              <a:rPr lang="es-AR" i="0" baseline="0" dirty="0" smtClean="0"/>
              <a:t> </a:t>
            </a:r>
            <a:r>
              <a:rPr lang="es-AR" i="0" baseline="0" dirty="0" err="1" smtClean="0"/>
              <a:t>if</a:t>
            </a:r>
            <a:r>
              <a:rPr lang="es-AR" i="0" baseline="0" dirty="0" smtClean="0"/>
              <a:t> </a:t>
            </a:r>
            <a:r>
              <a:rPr lang="es-AR" i="0" baseline="0" dirty="0" err="1" smtClean="0"/>
              <a:t>the</a:t>
            </a:r>
            <a:r>
              <a:rPr lang="es-AR" i="0" baseline="0" dirty="0" smtClean="0"/>
              <a:t> </a:t>
            </a:r>
            <a:r>
              <a:rPr lang="es-AR" i="0" baseline="0" dirty="0" err="1" smtClean="0"/>
              <a:t>call</a:t>
            </a:r>
            <a:r>
              <a:rPr lang="es-AR" i="0" baseline="0" dirty="0" smtClean="0"/>
              <a:t> </a:t>
            </a:r>
            <a:r>
              <a:rPr lang="es-AR" i="0" baseline="0" dirty="0" err="1" smtClean="0"/>
              <a:t>is</a:t>
            </a:r>
            <a:r>
              <a:rPr lang="es-AR" i="0" baseline="0" dirty="0" smtClean="0"/>
              <a:t> </a:t>
            </a:r>
            <a:r>
              <a:rPr lang="es-AR" i="0" baseline="0" dirty="0" err="1" smtClean="0"/>
              <a:t>incoming</a:t>
            </a:r>
            <a:r>
              <a:rPr lang="es-AR" i="0" baseline="0" dirty="0" smtClean="0"/>
              <a:t> </a:t>
            </a:r>
            <a:r>
              <a:rPr lang="es-AR" i="0" baseline="0" dirty="0" err="1" smtClean="0"/>
              <a:t>or</a:t>
            </a:r>
            <a:r>
              <a:rPr lang="es-AR" i="0" baseline="0" dirty="0" smtClean="0"/>
              <a:t> </a:t>
            </a:r>
            <a:r>
              <a:rPr lang="es-AR" i="0" baseline="0" dirty="0" err="1" smtClean="0"/>
              <a:t>outgoing</a:t>
            </a:r>
            <a:r>
              <a:rPr lang="es-AR" i="0" baseline="0" dirty="0" smtClean="0"/>
              <a:t>:</a:t>
            </a:r>
          </a:p>
          <a:p>
            <a:pPr marL="914393" lvl="1" indent="-171450">
              <a:buFont typeface="Arial" pitchFamily="34" charset="0"/>
              <a:buChar char="•"/>
            </a:pPr>
            <a:r>
              <a:rPr lang="es-AR" i="0" baseline="0" dirty="0" err="1" smtClean="0"/>
              <a:t>if</a:t>
            </a:r>
            <a:r>
              <a:rPr lang="es-AR" i="0" baseline="0" dirty="0" smtClean="0"/>
              <a:t> ("in".</a:t>
            </a:r>
            <a:r>
              <a:rPr lang="es-AR" i="0" baseline="0" dirty="0" err="1" smtClean="0"/>
              <a:t>equals</a:t>
            </a:r>
            <a:r>
              <a:rPr lang="es-AR" i="0" baseline="0" dirty="0" smtClean="0"/>
              <a:t>(</a:t>
            </a:r>
            <a:r>
              <a:rPr lang="es-AR" i="0" baseline="0" dirty="0" err="1" smtClean="0"/>
              <a:t>flow</a:t>
            </a:r>
            <a:r>
              <a:rPr lang="es-AR" i="0" baseline="0" dirty="0" smtClean="0"/>
              <a:t>)) @ line 110</a:t>
            </a:r>
          </a:p>
          <a:p>
            <a:pPr marL="914393" lvl="1" indent="-171450">
              <a:buFont typeface="Arial" pitchFamily="34" charset="0"/>
              <a:buChar char="•"/>
            </a:pPr>
            <a:r>
              <a:rPr lang="es-AR" i="0" baseline="0" dirty="0" err="1" smtClean="0"/>
              <a:t>if</a:t>
            </a:r>
            <a:r>
              <a:rPr lang="es-AR" i="0" baseline="0" dirty="0" smtClean="0"/>
              <a:t> ("</a:t>
            </a:r>
            <a:r>
              <a:rPr lang="es-AR" i="0" baseline="0" dirty="0" err="1" smtClean="0"/>
              <a:t>out</a:t>
            </a:r>
            <a:r>
              <a:rPr lang="es-AR" i="0" baseline="0" dirty="0" smtClean="0"/>
              <a:t>".</a:t>
            </a:r>
            <a:r>
              <a:rPr lang="es-AR" i="0" baseline="0" dirty="0" err="1" smtClean="0"/>
              <a:t>equals</a:t>
            </a:r>
            <a:r>
              <a:rPr lang="es-AR" i="0" baseline="0" dirty="0" smtClean="0"/>
              <a:t>(</a:t>
            </a:r>
            <a:r>
              <a:rPr lang="es-AR" i="0" baseline="0" dirty="0" err="1" smtClean="0"/>
              <a:t>flow</a:t>
            </a:r>
            <a:r>
              <a:rPr lang="es-AR" i="0" baseline="0" dirty="0" smtClean="0"/>
              <a:t>)) @ line 115</a:t>
            </a:r>
          </a:p>
          <a:p>
            <a:pPr marL="171450" lvl="0" indent="-171450">
              <a:buFont typeface="Arial" pitchFamily="34" charset="0"/>
              <a:buChar char="•"/>
            </a:pPr>
            <a:r>
              <a:rPr lang="es-AR" i="0" baseline="0" dirty="0" err="1" smtClean="0"/>
              <a:t>We</a:t>
            </a:r>
            <a:r>
              <a:rPr lang="es-AR" i="0" baseline="0" dirty="0" smtClean="0"/>
              <a:t> </a:t>
            </a:r>
            <a:r>
              <a:rPr lang="es-AR" i="0" baseline="0" dirty="0" err="1" smtClean="0"/>
              <a:t>also</a:t>
            </a:r>
            <a:r>
              <a:rPr lang="es-AR" i="0" baseline="0" dirty="0" smtClean="0"/>
              <a:t> </a:t>
            </a:r>
            <a:r>
              <a:rPr lang="es-AR" i="0" baseline="0" dirty="0" err="1" smtClean="0"/>
              <a:t>have</a:t>
            </a:r>
            <a:r>
              <a:rPr lang="es-AR" i="0" baseline="0" dirty="0" smtClean="0"/>
              <a:t> </a:t>
            </a:r>
            <a:r>
              <a:rPr lang="es-AR" i="0" baseline="0" dirty="0" err="1" smtClean="0"/>
              <a:t>the</a:t>
            </a:r>
            <a:r>
              <a:rPr lang="es-AR" i="0" baseline="0" dirty="0" smtClean="0"/>
              <a:t> </a:t>
            </a:r>
            <a:r>
              <a:rPr lang="es-AR" i="0" baseline="0" dirty="0" err="1" smtClean="0"/>
              <a:t>resolveDate</a:t>
            </a:r>
            <a:r>
              <a:rPr lang="es-AR" i="0" baseline="0" dirty="0" smtClean="0"/>
              <a:t>() </a:t>
            </a:r>
            <a:r>
              <a:rPr lang="es-AR" i="0" baseline="0" dirty="0" err="1" smtClean="0"/>
              <a:t>method</a:t>
            </a:r>
            <a:r>
              <a:rPr lang="es-AR" i="0" baseline="0" dirty="0" smtClean="0"/>
              <a:t> </a:t>
            </a:r>
            <a:r>
              <a:rPr lang="es-AR" i="0" baseline="0" dirty="0" err="1" smtClean="0"/>
              <a:t>that</a:t>
            </a:r>
            <a:r>
              <a:rPr lang="es-AR" i="0" baseline="0" dirty="0" smtClean="0"/>
              <a:t> </a:t>
            </a:r>
            <a:r>
              <a:rPr lang="es-AR" i="0" baseline="0" dirty="0" err="1" smtClean="0"/>
              <a:t>gets</a:t>
            </a:r>
            <a:r>
              <a:rPr lang="es-AR" i="0" baseline="0" dirty="0" smtClean="0"/>
              <a:t> </a:t>
            </a:r>
            <a:r>
              <a:rPr lang="es-AR" i="0" baseline="0" dirty="0" err="1" smtClean="0"/>
              <a:t>the</a:t>
            </a:r>
            <a:r>
              <a:rPr lang="es-AR" i="0" baseline="0" dirty="0" smtClean="0"/>
              <a:t> date </a:t>
            </a:r>
            <a:r>
              <a:rPr lang="es-AR" i="0" baseline="0" dirty="0" err="1" smtClean="0"/>
              <a:t>from</a:t>
            </a:r>
            <a:r>
              <a:rPr lang="es-AR" i="0" baseline="0" dirty="0" smtClean="0"/>
              <a:t> a </a:t>
            </a:r>
            <a:r>
              <a:rPr lang="es-AR" i="0" baseline="0" dirty="0" err="1" smtClean="0"/>
              <a:t>field</a:t>
            </a:r>
            <a:r>
              <a:rPr lang="es-AR" i="0" baseline="0" dirty="0" smtClean="0"/>
              <a:t> in </a:t>
            </a:r>
            <a:r>
              <a:rPr lang="es-AR" i="0" baseline="0" dirty="0" err="1" smtClean="0"/>
              <a:t>the</a:t>
            </a:r>
            <a:r>
              <a:rPr lang="es-AR" i="0" baseline="0" dirty="0" smtClean="0"/>
              <a:t> record. </a:t>
            </a:r>
            <a:r>
              <a:rPr lang="es-AR" i="0" baseline="0" dirty="0" err="1" smtClean="0"/>
              <a:t>The</a:t>
            </a:r>
            <a:r>
              <a:rPr lang="es-AR" i="0" baseline="0" dirty="0" smtClean="0"/>
              <a:t> </a:t>
            </a:r>
            <a:r>
              <a:rPr lang="es-AR" i="0" baseline="0" dirty="0" err="1" smtClean="0"/>
              <a:t>field</a:t>
            </a:r>
            <a:r>
              <a:rPr lang="es-AR" i="0" baseline="0" dirty="0" smtClean="0"/>
              <a:t> </a:t>
            </a:r>
            <a:r>
              <a:rPr lang="es-AR" i="0" baseline="0" dirty="0" err="1" smtClean="0"/>
              <a:t>is</a:t>
            </a:r>
            <a:r>
              <a:rPr lang="es-AR" i="0" baseline="0" dirty="0" smtClean="0"/>
              <a:t> </a:t>
            </a:r>
            <a:r>
              <a:rPr lang="es-AR" i="0" baseline="0" dirty="0" err="1" smtClean="0"/>
              <a:t>called</a:t>
            </a:r>
            <a:r>
              <a:rPr lang="es-AR" i="0" baseline="0" dirty="0" smtClean="0"/>
              <a:t> “</a:t>
            </a:r>
            <a:r>
              <a:rPr lang="es-AR" i="0" baseline="0" dirty="0" err="1" smtClean="0"/>
              <a:t>initiated</a:t>
            </a:r>
            <a:r>
              <a:rPr lang="es-AR" i="0" baseline="0" dirty="0" smtClean="0"/>
              <a:t>”.</a:t>
            </a:r>
          </a:p>
          <a:p>
            <a:pPr marL="171450" lvl="0" indent="-171450">
              <a:buFont typeface="Arial" pitchFamily="34" charset="0"/>
              <a:buChar char="•"/>
            </a:pPr>
            <a:r>
              <a:rPr lang="es-AR" i="0" baseline="0" dirty="0" err="1" smtClean="0"/>
              <a:t>The</a:t>
            </a:r>
            <a:r>
              <a:rPr lang="es-AR" i="0" baseline="0" dirty="0" smtClean="0"/>
              <a:t> </a:t>
            </a:r>
            <a:r>
              <a:rPr lang="es-AR" i="0" baseline="0" dirty="0" err="1" smtClean="0"/>
              <a:t>next</a:t>
            </a:r>
            <a:r>
              <a:rPr lang="es-AR" i="0" baseline="0" dirty="0" smtClean="0"/>
              <a:t> </a:t>
            </a:r>
            <a:r>
              <a:rPr lang="es-AR" i="0" baseline="0" dirty="0" err="1" smtClean="0"/>
              <a:t>step</a:t>
            </a:r>
            <a:r>
              <a:rPr lang="es-AR" i="0" baseline="0" dirty="0" smtClean="0"/>
              <a:t> </a:t>
            </a:r>
            <a:r>
              <a:rPr lang="es-AR" i="0" baseline="0" dirty="0" err="1" smtClean="0"/>
              <a:t>is</a:t>
            </a:r>
            <a:r>
              <a:rPr lang="es-AR" i="0" baseline="0" dirty="0" smtClean="0"/>
              <a:t> </a:t>
            </a:r>
            <a:r>
              <a:rPr lang="es-AR" i="0" baseline="0" dirty="0" err="1" smtClean="0"/>
              <a:t>to</a:t>
            </a:r>
            <a:r>
              <a:rPr lang="es-AR" i="0" baseline="0" dirty="0" smtClean="0"/>
              <a:t> </a:t>
            </a:r>
            <a:r>
              <a:rPr lang="es-AR" i="0" baseline="0" dirty="0" err="1" smtClean="0"/>
              <a:t>get</a:t>
            </a:r>
            <a:r>
              <a:rPr lang="es-AR" i="0" baseline="0" dirty="0" smtClean="0"/>
              <a:t> </a:t>
            </a:r>
            <a:r>
              <a:rPr lang="es-AR" i="0" baseline="0" dirty="0" err="1" smtClean="0"/>
              <a:t>the</a:t>
            </a:r>
            <a:r>
              <a:rPr lang="es-AR" i="0" baseline="0" dirty="0" smtClean="0"/>
              <a:t> </a:t>
            </a:r>
            <a:r>
              <a:rPr lang="es-AR" i="0" baseline="0" dirty="0" err="1" smtClean="0"/>
              <a:t>order</a:t>
            </a:r>
            <a:r>
              <a:rPr lang="es-AR" i="0" baseline="0" dirty="0" smtClean="0"/>
              <a:t> </a:t>
            </a:r>
            <a:r>
              <a:rPr lang="es-AR" i="0" baseline="0" dirty="0" err="1" smtClean="0"/>
              <a:t>to</a:t>
            </a:r>
            <a:r>
              <a:rPr lang="es-AR" i="0" baseline="0" dirty="0" smtClean="0"/>
              <a:t> be </a:t>
            </a:r>
            <a:r>
              <a:rPr lang="es-AR" i="0" baseline="0" dirty="0" err="1" smtClean="0"/>
              <a:t>updated</a:t>
            </a:r>
            <a:r>
              <a:rPr lang="es-AR" i="0" baseline="0" dirty="0" smtClean="0"/>
              <a:t> </a:t>
            </a:r>
            <a:r>
              <a:rPr lang="es-AR" i="0" baseline="0" dirty="0" err="1" smtClean="0"/>
              <a:t>or</a:t>
            </a:r>
            <a:r>
              <a:rPr lang="es-AR" i="0" baseline="0" dirty="0" smtClean="0"/>
              <a:t> </a:t>
            </a:r>
            <a:r>
              <a:rPr lang="es-AR" i="0" baseline="0" dirty="0" err="1" smtClean="0"/>
              <a:t>created</a:t>
            </a:r>
            <a:r>
              <a:rPr lang="es-AR" i="0" baseline="0" dirty="0" smtClean="0"/>
              <a:t>. </a:t>
            </a:r>
            <a:r>
              <a:rPr lang="es-AR" i="0" baseline="0" dirty="0" err="1" smtClean="0"/>
              <a:t>That</a:t>
            </a:r>
            <a:r>
              <a:rPr lang="es-AR" i="0" baseline="0" dirty="0" smtClean="0"/>
              <a:t> </a:t>
            </a:r>
            <a:r>
              <a:rPr lang="es-AR" i="0" baseline="0" dirty="0" err="1" smtClean="0"/>
              <a:t>would</a:t>
            </a:r>
            <a:r>
              <a:rPr lang="es-AR" i="0" baseline="0" dirty="0" smtClean="0"/>
              <a:t> be </a:t>
            </a:r>
            <a:r>
              <a:rPr lang="es-AR" i="0" baseline="0" dirty="0" err="1" smtClean="0"/>
              <a:t>the</a:t>
            </a:r>
            <a:r>
              <a:rPr lang="es-AR" i="0" baseline="0" dirty="0" smtClean="0"/>
              <a:t> “</a:t>
            </a:r>
            <a:r>
              <a:rPr lang="es-AR" i="0" baseline="0" dirty="0" err="1" smtClean="0"/>
              <a:t>isActionable</a:t>
            </a:r>
            <a:r>
              <a:rPr lang="es-AR" i="0" baseline="0" dirty="0" smtClean="0"/>
              <a:t>()” </a:t>
            </a:r>
            <a:r>
              <a:rPr lang="es-AR" i="0" baseline="0" dirty="0" err="1" smtClean="0"/>
              <a:t>method</a:t>
            </a:r>
            <a:r>
              <a:rPr lang="es-AR" i="0" baseline="0" dirty="0" smtClean="0"/>
              <a:t>. </a:t>
            </a:r>
            <a:r>
              <a:rPr lang="es-AR" i="0" baseline="0" dirty="0" err="1" smtClean="0"/>
              <a:t>This</a:t>
            </a:r>
            <a:r>
              <a:rPr lang="es-AR" i="0" baseline="0" dirty="0" smtClean="0"/>
              <a:t> </a:t>
            </a:r>
            <a:r>
              <a:rPr lang="es-AR" i="0" baseline="0" dirty="0" err="1" smtClean="0"/>
              <a:t>method</a:t>
            </a:r>
            <a:r>
              <a:rPr lang="es-AR" i="0" baseline="0" dirty="0" smtClean="0"/>
              <a:t> can </a:t>
            </a:r>
            <a:r>
              <a:rPr lang="es-AR" i="0" baseline="0" dirty="0" err="1" smtClean="0"/>
              <a:t>also</a:t>
            </a:r>
            <a:r>
              <a:rPr lang="es-AR" i="0" baseline="0" dirty="0" smtClean="0"/>
              <a:t> be </a:t>
            </a:r>
            <a:r>
              <a:rPr lang="es-AR" i="0" baseline="0" dirty="0" err="1" smtClean="0"/>
              <a:t>used</a:t>
            </a:r>
            <a:r>
              <a:rPr lang="es-AR" i="0" baseline="0" dirty="0" smtClean="0"/>
              <a:t> </a:t>
            </a:r>
            <a:r>
              <a:rPr lang="es-AR" i="0" baseline="0" dirty="0" err="1" smtClean="0"/>
              <a:t>to</a:t>
            </a:r>
            <a:r>
              <a:rPr lang="es-AR" i="0" baseline="0" dirty="0" smtClean="0"/>
              <a:t> do </a:t>
            </a:r>
            <a:r>
              <a:rPr lang="es-AR" i="0" baseline="0" dirty="0" err="1" smtClean="0"/>
              <a:t>some</a:t>
            </a:r>
            <a:r>
              <a:rPr lang="es-AR" i="0" baseline="0" dirty="0" smtClean="0"/>
              <a:t> extra </a:t>
            </a:r>
            <a:r>
              <a:rPr lang="es-AR" i="0" baseline="0" dirty="0" err="1" smtClean="0"/>
              <a:t>validations</a:t>
            </a:r>
            <a:r>
              <a:rPr lang="es-AR" i="0" baseline="0" dirty="0" smtClean="0"/>
              <a:t> </a:t>
            </a:r>
            <a:r>
              <a:rPr lang="es-AR" i="0" baseline="0" dirty="0" err="1" smtClean="0"/>
              <a:t>to</a:t>
            </a:r>
            <a:r>
              <a:rPr lang="es-AR" i="0" baseline="0" dirty="0" smtClean="0"/>
              <a:t> stop </a:t>
            </a:r>
            <a:r>
              <a:rPr lang="es-AR" i="0" baseline="0" dirty="0" err="1" smtClean="0"/>
              <a:t>the</a:t>
            </a:r>
            <a:r>
              <a:rPr lang="es-AR" i="0" baseline="0" dirty="0" smtClean="0"/>
              <a:t> </a:t>
            </a:r>
            <a:r>
              <a:rPr lang="es-AR" i="0" baseline="0" dirty="0" err="1" smtClean="0"/>
              <a:t>mediation</a:t>
            </a:r>
            <a:r>
              <a:rPr lang="es-AR" i="0" baseline="0" dirty="0" smtClean="0"/>
              <a:t> of </a:t>
            </a:r>
            <a:r>
              <a:rPr lang="es-AR" i="0" baseline="0" dirty="0" err="1" smtClean="0"/>
              <a:t>the</a:t>
            </a:r>
            <a:r>
              <a:rPr lang="es-AR" i="0" baseline="0" dirty="0" smtClean="0"/>
              <a:t> </a:t>
            </a:r>
            <a:r>
              <a:rPr lang="es-AR" i="0" baseline="0" dirty="0" err="1" smtClean="0"/>
              <a:t>current</a:t>
            </a:r>
            <a:r>
              <a:rPr lang="es-AR" i="0" baseline="0" dirty="0" smtClean="0"/>
              <a:t> record </a:t>
            </a:r>
            <a:r>
              <a:rPr lang="es-AR" i="0" baseline="0" dirty="0" err="1" smtClean="0"/>
              <a:t>if</a:t>
            </a:r>
            <a:r>
              <a:rPr lang="es-AR" i="0" baseline="0" dirty="0" smtClean="0"/>
              <a:t> </a:t>
            </a:r>
            <a:r>
              <a:rPr lang="es-AR" i="0" baseline="0" dirty="0" err="1" smtClean="0"/>
              <a:t>needed</a:t>
            </a:r>
            <a:r>
              <a:rPr lang="es-AR" i="0" baseline="0" dirty="0" smtClean="0"/>
              <a:t>:</a:t>
            </a:r>
          </a:p>
          <a:p>
            <a:pPr marL="914393" lvl="1" indent="-171450">
              <a:buFont typeface="Arial" pitchFamily="34" charset="0"/>
              <a:buChar char="•"/>
            </a:pPr>
            <a:r>
              <a:rPr lang="es-AR" i="0" baseline="0" dirty="0" err="1" smtClean="0"/>
              <a:t>if</a:t>
            </a:r>
            <a:r>
              <a:rPr lang="es-AR" i="0" baseline="0" dirty="0" smtClean="0"/>
              <a:t> ("local".</a:t>
            </a:r>
            <a:r>
              <a:rPr lang="es-AR" i="0" baseline="0" dirty="0" err="1" smtClean="0"/>
              <a:t>equals</a:t>
            </a:r>
            <a:r>
              <a:rPr lang="es-AR" i="0" baseline="0" dirty="0" smtClean="0"/>
              <a:t>(</a:t>
            </a:r>
            <a:r>
              <a:rPr lang="es-AR" i="0" baseline="0" dirty="0" err="1" smtClean="0"/>
              <a:t>type.getStrValue</a:t>
            </a:r>
            <a:r>
              <a:rPr lang="es-AR" i="0" baseline="0" dirty="0" smtClean="0"/>
              <a:t>())) {…} @ line 170 – </a:t>
            </a:r>
            <a:r>
              <a:rPr lang="es-AR" i="0" baseline="0" dirty="0" err="1" smtClean="0"/>
              <a:t>If</a:t>
            </a:r>
            <a:r>
              <a:rPr lang="es-AR" i="0" baseline="0" dirty="0" smtClean="0"/>
              <a:t> </a:t>
            </a:r>
            <a:r>
              <a:rPr lang="es-AR" i="0" baseline="0" dirty="0" err="1" smtClean="0"/>
              <a:t>the</a:t>
            </a:r>
            <a:r>
              <a:rPr lang="es-AR" i="0" baseline="0" dirty="0" smtClean="0"/>
              <a:t> </a:t>
            </a:r>
            <a:r>
              <a:rPr lang="es-AR" i="0" baseline="0" dirty="0" err="1" smtClean="0"/>
              <a:t>call</a:t>
            </a:r>
            <a:r>
              <a:rPr lang="es-AR" i="0" baseline="0" dirty="0" smtClean="0"/>
              <a:t> </a:t>
            </a:r>
            <a:r>
              <a:rPr lang="es-AR" i="0" baseline="0" dirty="0" err="1" smtClean="0"/>
              <a:t>is</a:t>
            </a:r>
            <a:r>
              <a:rPr lang="es-AR" i="0" baseline="0" dirty="0" smtClean="0"/>
              <a:t> local </a:t>
            </a:r>
            <a:r>
              <a:rPr lang="es-AR" i="0" baseline="0" dirty="0" err="1" smtClean="0"/>
              <a:t>we</a:t>
            </a:r>
            <a:r>
              <a:rPr lang="es-AR" i="0" baseline="0" dirty="0" smtClean="0"/>
              <a:t> </a:t>
            </a:r>
            <a:r>
              <a:rPr lang="es-AR" i="0" baseline="0" dirty="0" err="1" smtClean="0"/>
              <a:t>skip</a:t>
            </a:r>
            <a:r>
              <a:rPr lang="es-AR" i="0" baseline="0" dirty="0" smtClean="0"/>
              <a:t> </a:t>
            </a:r>
            <a:r>
              <a:rPr lang="es-AR" i="0" baseline="0" dirty="0" err="1" smtClean="0"/>
              <a:t>it</a:t>
            </a:r>
            <a:r>
              <a:rPr lang="es-AR" i="0" baseline="0" dirty="0" smtClean="0"/>
              <a:t>.</a:t>
            </a:r>
          </a:p>
          <a:p>
            <a:pPr marL="914393" lvl="1" indent="-171450">
              <a:buFont typeface="Arial" pitchFamily="34" charset="0"/>
              <a:buChar char="•"/>
            </a:pPr>
            <a:r>
              <a:rPr lang="es-AR" i="0" baseline="0" dirty="0" err="1" smtClean="0"/>
              <a:t>if</a:t>
            </a:r>
            <a:r>
              <a:rPr lang="es-AR" i="0" baseline="0" dirty="0" smtClean="0"/>
              <a:t> (</a:t>
            </a:r>
            <a:r>
              <a:rPr lang="es-AR" i="0" baseline="0" dirty="0" err="1" smtClean="0"/>
              <a:t>duration.getIntValue</a:t>
            </a:r>
            <a:r>
              <a:rPr lang="es-AR" i="0" baseline="0" dirty="0" smtClean="0"/>
              <a:t>().</a:t>
            </a:r>
            <a:r>
              <a:rPr lang="es-AR" i="0" baseline="0" dirty="0" err="1" smtClean="0"/>
              <a:t>equals</a:t>
            </a:r>
            <a:r>
              <a:rPr lang="es-AR" i="0" baseline="0" dirty="0" smtClean="0"/>
              <a:t>(0)) {…} @ line 178 – </a:t>
            </a:r>
            <a:r>
              <a:rPr lang="es-AR" i="0" baseline="0" dirty="0" err="1" smtClean="0"/>
              <a:t>If</a:t>
            </a:r>
            <a:r>
              <a:rPr lang="es-AR" i="0" baseline="0" dirty="0" smtClean="0"/>
              <a:t> </a:t>
            </a:r>
            <a:r>
              <a:rPr lang="es-AR" i="0" baseline="0" dirty="0" err="1" smtClean="0"/>
              <a:t>the</a:t>
            </a:r>
            <a:r>
              <a:rPr lang="es-AR" i="0" baseline="0" dirty="0" smtClean="0"/>
              <a:t> </a:t>
            </a:r>
            <a:r>
              <a:rPr lang="es-AR" i="0" baseline="0" dirty="0" err="1" smtClean="0"/>
              <a:t>duration</a:t>
            </a:r>
            <a:r>
              <a:rPr lang="es-AR" i="0" baseline="0" dirty="0" smtClean="0"/>
              <a:t> of </a:t>
            </a:r>
            <a:r>
              <a:rPr lang="es-AR" i="0" baseline="0" dirty="0" err="1" smtClean="0"/>
              <a:t>the</a:t>
            </a:r>
            <a:r>
              <a:rPr lang="es-AR" i="0" baseline="0" dirty="0" smtClean="0"/>
              <a:t> </a:t>
            </a:r>
            <a:r>
              <a:rPr lang="es-AR" i="0" baseline="0" dirty="0" err="1" smtClean="0"/>
              <a:t>call</a:t>
            </a:r>
            <a:r>
              <a:rPr lang="es-AR" i="0" baseline="0" dirty="0" smtClean="0"/>
              <a:t> </a:t>
            </a:r>
            <a:r>
              <a:rPr lang="es-AR" i="0" baseline="0" dirty="0" err="1" smtClean="0"/>
              <a:t>is</a:t>
            </a:r>
            <a:r>
              <a:rPr lang="es-AR" i="0" baseline="0" dirty="0" smtClean="0"/>
              <a:t> </a:t>
            </a:r>
            <a:r>
              <a:rPr lang="es-AR" i="0" baseline="0" dirty="0" err="1" smtClean="0"/>
              <a:t>zero</a:t>
            </a:r>
            <a:r>
              <a:rPr lang="es-AR" i="0" baseline="0" dirty="0" smtClean="0"/>
              <a:t> </a:t>
            </a:r>
            <a:r>
              <a:rPr lang="es-AR" i="0" baseline="0" dirty="0" err="1" smtClean="0"/>
              <a:t>we</a:t>
            </a:r>
            <a:r>
              <a:rPr lang="es-AR" i="0" baseline="0" dirty="0" smtClean="0"/>
              <a:t> </a:t>
            </a:r>
            <a:r>
              <a:rPr lang="es-AR" i="0" baseline="0" dirty="0" err="1" smtClean="0"/>
              <a:t>also</a:t>
            </a:r>
            <a:r>
              <a:rPr lang="es-AR" i="0" baseline="0" dirty="0" smtClean="0"/>
              <a:t> </a:t>
            </a:r>
            <a:r>
              <a:rPr lang="es-AR" i="0" baseline="0" dirty="0" err="1" smtClean="0"/>
              <a:t>skip</a:t>
            </a:r>
            <a:r>
              <a:rPr lang="es-AR" i="0" baseline="0" dirty="0" smtClean="0"/>
              <a:t> </a:t>
            </a:r>
            <a:r>
              <a:rPr lang="es-AR" i="0" baseline="0" dirty="0" err="1" smtClean="0"/>
              <a:t>it</a:t>
            </a:r>
            <a:r>
              <a:rPr lang="es-AR" i="0" baseline="0" dirty="0" smtClean="0"/>
              <a:t>.</a:t>
            </a:r>
          </a:p>
          <a:p>
            <a:pPr marL="171450" lvl="0" indent="-171450">
              <a:buFont typeface="Arial" pitchFamily="34" charset="0"/>
              <a:buChar char="•"/>
            </a:pPr>
            <a:r>
              <a:rPr lang="es-AR" i="0" baseline="0" dirty="0" err="1" smtClean="0"/>
              <a:t>We</a:t>
            </a:r>
            <a:r>
              <a:rPr lang="es-AR" i="0" baseline="0" dirty="0" smtClean="0"/>
              <a:t> </a:t>
            </a:r>
            <a:r>
              <a:rPr lang="es-AR" i="0" baseline="0" dirty="0" err="1" smtClean="0"/>
              <a:t>get</a:t>
            </a:r>
            <a:r>
              <a:rPr lang="es-AR" i="0" baseline="0" dirty="0" smtClean="0"/>
              <a:t> </a:t>
            </a:r>
            <a:r>
              <a:rPr lang="es-AR" i="0" baseline="0" dirty="0" err="1" smtClean="0"/>
              <a:t>the</a:t>
            </a:r>
            <a:r>
              <a:rPr lang="es-AR" i="0" baseline="0" dirty="0" smtClean="0"/>
              <a:t> </a:t>
            </a:r>
            <a:r>
              <a:rPr lang="es-AR" i="0" baseline="0" dirty="0" err="1" smtClean="0"/>
              <a:t>order</a:t>
            </a:r>
            <a:r>
              <a:rPr lang="es-AR" i="0" baseline="0" dirty="0" smtClean="0"/>
              <a:t> @ line 189.</a:t>
            </a:r>
          </a:p>
          <a:p>
            <a:pPr marL="171450" lvl="0" indent="-171450">
              <a:buFont typeface="Arial" pitchFamily="34" charset="0"/>
              <a:buChar char="•"/>
            </a:pPr>
            <a:r>
              <a:rPr lang="es-AR" i="0" baseline="0" dirty="0" err="1" smtClean="0"/>
              <a:t>Finally</a:t>
            </a:r>
            <a:r>
              <a:rPr lang="es-AR" i="0" baseline="0" dirty="0" smtClean="0"/>
              <a:t> </a:t>
            </a:r>
            <a:r>
              <a:rPr lang="es-AR" i="0" baseline="0" dirty="0" err="1" smtClean="0"/>
              <a:t>the</a:t>
            </a:r>
            <a:r>
              <a:rPr lang="es-AR" i="0" baseline="0" dirty="0" smtClean="0"/>
              <a:t> </a:t>
            </a:r>
            <a:r>
              <a:rPr lang="es-AR" i="0" baseline="0" dirty="0" err="1" smtClean="0"/>
              <a:t>last</a:t>
            </a:r>
            <a:r>
              <a:rPr lang="es-AR" i="0" baseline="0" dirty="0" smtClean="0"/>
              <a:t> </a:t>
            </a:r>
            <a:r>
              <a:rPr lang="es-AR" i="0" baseline="0" dirty="0" err="1" smtClean="0"/>
              <a:t>important</a:t>
            </a:r>
            <a:r>
              <a:rPr lang="es-AR" i="0" baseline="0" dirty="0" smtClean="0"/>
              <a:t> </a:t>
            </a:r>
            <a:r>
              <a:rPr lang="es-AR" i="0" baseline="0" dirty="0" err="1" smtClean="0"/>
              <a:t>step</a:t>
            </a:r>
            <a:r>
              <a:rPr lang="es-AR" i="0" baseline="0" dirty="0" smtClean="0"/>
              <a:t> </a:t>
            </a:r>
            <a:r>
              <a:rPr lang="es-AR" i="0" baseline="0" dirty="0" err="1" smtClean="0"/>
              <a:t>is</a:t>
            </a:r>
            <a:r>
              <a:rPr lang="es-AR" i="0" baseline="0" dirty="0" smtClean="0"/>
              <a:t> </a:t>
            </a:r>
            <a:r>
              <a:rPr lang="es-AR" i="0" baseline="0" dirty="0" err="1" smtClean="0"/>
              <a:t>to</a:t>
            </a:r>
            <a:r>
              <a:rPr lang="es-AR" i="0" baseline="0" dirty="0" smtClean="0"/>
              <a:t> </a:t>
            </a:r>
            <a:r>
              <a:rPr lang="es-AR" i="0" baseline="0" dirty="0" err="1" smtClean="0"/>
              <a:t>resolve</a:t>
            </a:r>
            <a:r>
              <a:rPr lang="es-AR" i="0" baseline="0" dirty="0" smtClean="0"/>
              <a:t> </a:t>
            </a:r>
            <a:r>
              <a:rPr lang="es-AR" i="0" baseline="0" dirty="0" err="1" smtClean="0"/>
              <a:t>the</a:t>
            </a:r>
            <a:r>
              <a:rPr lang="es-AR" i="0" baseline="0" dirty="0" smtClean="0"/>
              <a:t> record </a:t>
            </a:r>
            <a:r>
              <a:rPr lang="es-AR" i="0" baseline="0" dirty="0" err="1" smtClean="0"/>
              <a:t>to</a:t>
            </a:r>
            <a:r>
              <a:rPr lang="es-AR" i="0" baseline="0" dirty="0" smtClean="0"/>
              <a:t> </a:t>
            </a:r>
            <a:r>
              <a:rPr lang="es-AR" i="0" baseline="0" dirty="0" err="1" smtClean="0"/>
              <a:t>an</a:t>
            </a:r>
            <a:r>
              <a:rPr lang="es-AR" i="0" baseline="0" dirty="0" smtClean="0"/>
              <a:t> </a:t>
            </a:r>
            <a:r>
              <a:rPr lang="es-AR" i="0" baseline="0" dirty="0" err="1" smtClean="0"/>
              <a:t>item</a:t>
            </a:r>
            <a:r>
              <a:rPr lang="es-AR" i="0" baseline="0" dirty="0" smtClean="0"/>
              <a:t> and set </a:t>
            </a:r>
            <a:r>
              <a:rPr lang="es-AR" i="0" baseline="0" dirty="0" err="1" smtClean="0"/>
              <a:t>the</a:t>
            </a:r>
            <a:r>
              <a:rPr lang="es-AR" i="0" baseline="0" dirty="0" smtClean="0"/>
              <a:t> </a:t>
            </a:r>
            <a:r>
              <a:rPr lang="es-AR" i="0" baseline="0" dirty="0" err="1" smtClean="0"/>
              <a:t>quantity</a:t>
            </a:r>
            <a:r>
              <a:rPr lang="es-AR" i="0" baseline="0" dirty="0" smtClean="0"/>
              <a:t>. </a:t>
            </a:r>
            <a:r>
              <a:rPr lang="es-AR" i="0" baseline="0" dirty="0" err="1" smtClean="0"/>
              <a:t>That’s</a:t>
            </a:r>
            <a:r>
              <a:rPr lang="es-AR" i="0" baseline="0" dirty="0" smtClean="0"/>
              <a:t> </a:t>
            </a:r>
            <a:r>
              <a:rPr lang="es-AR" i="0" baseline="0" dirty="0" err="1" smtClean="0"/>
              <a:t>the</a:t>
            </a:r>
            <a:r>
              <a:rPr lang="es-AR" i="0" baseline="0" dirty="0" smtClean="0"/>
              <a:t> </a:t>
            </a:r>
            <a:r>
              <a:rPr lang="es-AR" i="0" baseline="0" dirty="0" err="1" smtClean="0"/>
              <a:t>doEventAction</a:t>
            </a:r>
            <a:r>
              <a:rPr lang="es-AR" i="0" baseline="0" dirty="0" smtClean="0"/>
              <a:t>() </a:t>
            </a:r>
            <a:r>
              <a:rPr lang="es-AR" i="0" baseline="0" dirty="0" err="1" smtClean="0"/>
              <a:t>method</a:t>
            </a:r>
            <a:r>
              <a:rPr lang="es-AR" i="0" baseline="0" dirty="0" smtClean="0"/>
              <a:t>.</a:t>
            </a:r>
          </a:p>
          <a:p>
            <a:pPr marL="171450" lvl="0" indent="-171450">
              <a:buFont typeface="Arial" pitchFamily="34" charset="0"/>
              <a:buChar char="•"/>
            </a:pPr>
            <a:r>
              <a:rPr lang="es-AR" i="0" baseline="0" dirty="0" err="1" smtClean="0"/>
              <a:t>This</a:t>
            </a:r>
            <a:r>
              <a:rPr lang="es-AR" i="0" baseline="0" dirty="0" smtClean="0"/>
              <a:t> </a:t>
            </a:r>
            <a:r>
              <a:rPr lang="es-AR" i="0" baseline="0" dirty="0" err="1" smtClean="0"/>
              <a:t>is</a:t>
            </a:r>
            <a:r>
              <a:rPr lang="es-AR" i="0" baseline="0" dirty="0" smtClean="0"/>
              <a:t> </a:t>
            </a:r>
            <a:r>
              <a:rPr lang="es-AR" i="0" baseline="0" dirty="0" err="1" smtClean="0"/>
              <a:t>how</a:t>
            </a:r>
            <a:r>
              <a:rPr lang="es-AR" i="0" baseline="0" dirty="0" smtClean="0"/>
              <a:t> </a:t>
            </a:r>
            <a:r>
              <a:rPr lang="es-AR" i="0" baseline="0" dirty="0" err="1" smtClean="0"/>
              <a:t>we</a:t>
            </a:r>
            <a:r>
              <a:rPr lang="es-AR" i="0" baseline="0" dirty="0" smtClean="0"/>
              <a:t> </a:t>
            </a:r>
            <a:r>
              <a:rPr lang="es-AR" i="0" baseline="0" dirty="0" err="1" smtClean="0"/>
              <a:t>add</a:t>
            </a:r>
            <a:r>
              <a:rPr lang="es-AR" i="0" baseline="0" dirty="0" smtClean="0"/>
              <a:t> a new line:</a:t>
            </a:r>
          </a:p>
          <a:p>
            <a:pPr marL="914393" lvl="1" indent="-171450">
              <a:buFont typeface="Arial" pitchFamily="34" charset="0"/>
              <a:buChar char="•"/>
            </a:pPr>
            <a:r>
              <a:rPr lang="es-AR" i="0" baseline="0" dirty="0" err="1" smtClean="0"/>
              <a:t>result.getLines</a:t>
            </a:r>
            <a:r>
              <a:rPr lang="es-AR" i="0" baseline="0" dirty="0" smtClean="0"/>
              <a:t>().</a:t>
            </a:r>
            <a:r>
              <a:rPr lang="es-AR" i="0" baseline="0" dirty="0" err="1" smtClean="0"/>
              <a:t>add</a:t>
            </a:r>
            <a:r>
              <a:rPr lang="es-AR" i="0" baseline="0" dirty="0" smtClean="0"/>
              <a:t>(</a:t>
            </a:r>
            <a:r>
              <a:rPr lang="es-AR" i="0" baseline="0" dirty="0" err="1" smtClean="0"/>
              <a:t>newLine</a:t>
            </a:r>
            <a:r>
              <a:rPr lang="es-AR" i="0" baseline="0" dirty="0" smtClean="0"/>
              <a:t>(</a:t>
            </a:r>
            <a:r>
              <a:rPr lang="es-AR" i="0" baseline="0" dirty="0" err="1" smtClean="0"/>
              <a:t>getParameter</a:t>
            </a:r>
            <a:r>
              <a:rPr lang="es-AR" i="0" baseline="0" dirty="0" smtClean="0"/>
              <a:t>(</a:t>
            </a:r>
            <a:r>
              <a:rPr lang="es-AR" i="0" baseline="0" dirty="0" err="1" smtClean="0"/>
              <a:t>PARAM_CONFERENCE_CALL_MIN_ID.getName</a:t>
            </a:r>
            <a:r>
              <a:rPr lang="es-AR" i="0" baseline="0" dirty="0" smtClean="0"/>
              <a:t>(), 0), minutes)); @ line 225 – Set </a:t>
            </a:r>
            <a:r>
              <a:rPr lang="es-AR" i="0" baseline="0" dirty="0" err="1" smtClean="0"/>
              <a:t>the</a:t>
            </a:r>
            <a:r>
              <a:rPr lang="es-AR" i="0" baseline="0" dirty="0" smtClean="0"/>
              <a:t> </a:t>
            </a:r>
            <a:r>
              <a:rPr lang="es-AR" i="0" baseline="0" dirty="0" err="1" smtClean="0"/>
              <a:t>Item</a:t>
            </a:r>
            <a:r>
              <a:rPr lang="es-AR" i="0" baseline="0" dirty="0" smtClean="0"/>
              <a:t> id.</a:t>
            </a:r>
          </a:p>
          <a:p>
            <a:pPr marL="914393" lvl="1" indent="-171450">
              <a:buFont typeface="Arial" pitchFamily="34" charset="0"/>
              <a:buChar char="•"/>
            </a:pPr>
            <a:r>
              <a:rPr lang="es-AR" i="0" baseline="0" dirty="0" err="1" smtClean="0"/>
              <a:t>result.setDescription</a:t>
            </a:r>
            <a:r>
              <a:rPr lang="es-AR" i="0" baseline="0" dirty="0" smtClean="0"/>
              <a:t>("</a:t>
            </a:r>
            <a:r>
              <a:rPr lang="es-AR" i="0" baseline="0" dirty="0" err="1" smtClean="0"/>
              <a:t>Conference</a:t>
            </a:r>
            <a:r>
              <a:rPr lang="es-AR" i="0" baseline="0" dirty="0" smtClean="0"/>
              <a:t> </a:t>
            </a:r>
            <a:r>
              <a:rPr lang="es-AR" i="0" baseline="0" dirty="0" err="1" smtClean="0"/>
              <a:t>call</a:t>
            </a:r>
            <a:r>
              <a:rPr lang="es-AR" i="0" baseline="0" dirty="0" smtClean="0"/>
              <a:t> in " + </a:t>
            </a:r>
            <a:r>
              <a:rPr lang="es-AR" i="0" baseline="0" dirty="0" err="1" smtClean="0"/>
              <a:t>source</a:t>
            </a:r>
            <a:r>
              <a:rPr lang="es-AR" i="0" baseline="0" dirty="0" smtClean="0"/>
              <a:t>); @ line 226 – </a:t>
            </a:r>
            <a:r>
              <a:rPr lang="es-AR" i="0" baseline="0" dirty="0" err="1" smtClean="0"/>
              <a:t>Add</a:t>
            </a:r>
            <a:r>
              <a:rPr lang="es-AR" i="0" baseline="0" dirty="0" smtClean="0"/>
              <a:t> </a:t>
            </a:r>
            <a:r>
              <a:rPr lang="es-AR" i="0" baseline="0" dirty="0" err="1" smtClean="0"/>
              <a:t>the</a:t>
            </a:r>
            <a:r>
              <a:rPr lang="es-AR" i="0" baseline="0" dirty="0" smtClean="0"/>
              <a:t> </a:t>
            </a:r>
            <a:r>
              <a:rPr lang="es-AR" i="0" baseline="0" dirty="0" err="1" smtClean="0"/>
              <a:t>description</a:t>
            </a:r>
            <a:r>
              <a:rPr lang="es-AR" i="0" baseline="0" dirty="0" smtClean="0"/>
              <a:t> </a:t>
            </a:r>
            <a:r>
              <a:rPr lang="es-AR" i="0" baseline="0" dirty="0" err="1" smtClean="0"/>
              <a:t>for</a:t>
            </a:r>
            <a:r>
              <a:rPr lang="es-AR" i="0" baseline="0" dirty="0" smtClean="0"/>
              <a:t> </a:t>
            </a:r>
            <a:r>
              <a:rPr lang="es-AR" i="0" baseline="0" dirty="0" err="1" smtClean="0"/>
              <a:t>the</a:t>
            </a:r>
            <a:r>
              <a:rPr lang="es-AR" i="0" baseline="0" dirty="0" smtClean="0"/>
              <a:t> line.</a:t>
            </a:r>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18</a:t>
            </a:fld>
            <a:endParaRPr lang="en-US" dirty="0"/>
          </a:p>
        </p:txBody>
      </p:sp>
    </p:spTree>
    <p:extLst>
      <p:ext uri="{BB962C8B-B14F-4D97-AF65-F5344CB8AC3E}">
        <p14:creationId xmlns="" xmlns:p14="http://schemas.microsoft.com/office/powerpoint/2010/main" val="4158108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we’ll see how to create a new Mediation Processor to jBilling.</a:t>
            </a:r>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19</a:t>
            </a:fld>
            <a:endParaRPr lang="en-US" dirty="0"/>
          </a:p>
        </p:txBody>
      </p:sp>
    </p:spTree>
    <p:extLst>
      <p:ext uri="{BB962C8B-B14F-4D97-AF65-F5344CB8AC3E}">
        <p14:creationId xmlns="" xmlns:p14="http://schemas.microsoft.com/office/powerpoint/2010/main" val="3430235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agenda for todays session.</a:t>
            </a:r>
          </a:p>
          <a:p>
            <a:endParaRPr lang="en-US" baseline="0" dirty="0" smtClean="0"/>
          </a:p>
          <a:p>
            <a:r>
              <a:rPr lang="en-US" baseline="0" dirty="0" smtClean="0"/>
              <a:t>We’ll talk about 4 key concepts that we witnessed during the functional demo.</a:t>
            </a:r>
          </a:p>
          <a:p>
            <a:endParaRPr lang="en-US" baseline="0" dirty="0" smtClean="0"/>
          </a:p>
          <a:p>
            <a:r>
              <a:rPr lang="en-US" baseline="0" dirty="0" smtClean="0"/>
              <a:t>Mediation Readers: mention the questions that will be addressed.</a:t>
            </a:r>
          </a:p>
          <a:p>
            <a:pPr marL="0" marR="0" indent="0" algn="l" defTabSz="449259"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Mediation Processors: mention the questions that will be addressed.</a:t>
            </a:r>
          </a:p>
          <a:p>
            <a:pPr marL="0" marR="0" indent="0" algn="l" defTabSz="449259"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Pricing Models: mention the questions that will be addressed.</a:t>
            </a:r>
          </a:p>
          <a:p>
            <a:pPr marL="0" marR="0" indent="0" algn="l" defTabSz="449259"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Internal Events: mention the questions that will be addressed.</a:t>
            </a:r>
          </a:p>
          <a:p>
            <a:pPr marL="0" marR="0" indent="0" algn="l" defTabSz="449259"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171450" marR="0" indent="-171450" algn="l" defTabSz="449259" rtl="0" eaLnBrk="0" fontAlgn="base" latinLnBrk="0" hangingPunct="0">
              <a:lnSpc>
                <a:spcPct val="100000"/>
              </a:lnSpc>
              <a:spcBef>
                <a:spcPct val="30000"/>
              </a:spcBef>
              <a:spcAft>
                <a:spcPct val="0"/>
              </a:spcAft>
              <a:buClr>
                <a:srgbClr val="000000"/>
              </a:buClr>
              <a:buSzPct val="100000"/>
              <a:buFont typeface="Arial" pitchFamily="34" charset="0"/>
              <a:buChar char="•"/>
              <a:tabLst/>
              <a:defRPr/>
            </a:pPr>
            <a:r>
              <a:rPr lang="en-US" baseline="0" dirty="0" smtClean="0"/>
              <a:t>First of all we’ll learn what the Mediation Readers are.</a:t>
            </a:r>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2</a:t>
            </a:fld>
            <a:endParaRPr lang="en-US" dirty="0"/>
          </a:p>
        </p:txBody>
      </p:sp>
    </p:spTree>
    <p:extLst>
      <p:ext uri="{BB962C8B-B14F-4D97-AF65-F5344CB8AC3E}">
        <p14:creationId xmlns="" xmlns:p14="http://schemas.microsoft.com/office/powerpoint/2010/main" val="34302353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s-AR" dirty="0" err="1" smtClean="0"/>
              <a:t>All</a:t>
            </a:r>
            <a:r>
              <a:rPr lang="es-AR" dirty="0" smtClean="0"/>
              <a:t> </a:t>
            </a:r>
            <a:r>
              <a:rPr lang="es-AR" dirty="0" err="1" smtClean="0"/>
              <a:t>you</a:t>
            </a:r>
            <a:r>
              <a:rPr lang="es-AR" dirty="0" smtClean="0"/>
              <a:t> </a:t>
            </a:r>
            <a:r>
              <a:rPr lang="es-AR" dirty="0" err="1" smtClean="0"/>
              <a:t>have</a:t>
            </a:r>
            <a:r>
              <a:rPr lang="es-AR" dirty="0" smtClean="0"/>
              <a:t> </a:t>
            </a:r>
            <a:r>
              <a:rPr lang="es-AR" dirty="0" err="1" smtClean="0"/>
              <a:t>to</a:t>
            </a:r>
            <a:r>
              <a:rPr lang="es-AR" dirty="0" smtClean="0"/>
              <a:t> do </a:t>
            </a:r>
            <a:r>
              <a:rPr lang="es-AR" dirty="0" err="1" smtClean="0"/>
              <a:t>is</a:t>
            </a:r>
            <a:r>
              <a:rPr lang="es-AR" dirty="0" smtClean="0"/>
              <a:t> </a:t>
            </a:r>
            <a:r>
              <a:rPr lang="es-AR" dirty="0" err="1" smtClean="0"/>
              <a:t>create</a:t>
            </a:r>
            <a:r>
              <a:rPr lang="es-AR" dirty="0" smtClean="0"/>
              <a:t> a </a:t>
            </a:r>
            <a:r>
              <a:rPr lang="es-AR" dirty="0" err="1" smtClean="0"/>
              <a:t>class</a:t>
            </a:r>
            <a:r>
              <a:rPr lang="es-AR" dirty="0" smtClean="0"/>
              <a:t> </a:t>
            </a:r>
            <a:r>
              <a:rPr lang="es-AR" dirty="0" err="1" smtClean="0"/>
              <a:t>that</a:t>
            </a:r>
            <a:r>
              <a:rPr lang="es-AR" dirty="0" smtClean="0"/>
              <a:t> </a:t>
            </a:r>
            <a:r>
              <a:rPr lang="es-AR" dirty="0" err="1" smtClean="0"/>
              <a:t>implements</a:t>
            </a:r>
            <a:r>
              <a:rPr lang="es-AR" dirty="0" smtClean="0"/>
              <a:t> </a:t>
            </a:r>
            <a:r>
              <a:rPr lang="es-AR" dirty="0" err="1" smtClean="0"/>
              <a:t>the</a:t>
            </a:r>
            <a:r>
              <a:rPr lang="es-AR" dirty="0" smtClean="0"/>
              <a:t> </a:t>
            </a:r>
            <a:r>
              <a:rPr lang="es-AR" dirty="0" err="1" smtClean="0"/>
              <a:t>IMediationProcess</a:t>
            </a:r>
            <a:r>
              <a:rPr lang="es-AR" dirty="0" smtClean="0"/>
              <a:t> interface. </a:t>
            </a:r>
            <a:r>
              <a:rPr lang="es-AR" dirty="0" err="1" smtClean="0"/>
              <a:t>Altough</a:t>
            </a:r>
            <a:r>
              <a:rPr lang="es-AR" dirty="0" smtClean="0"/>
              <a:t>, </a:t>
            </a:r>
            <a:r>
              <a:rPr lang="es-AR" dirty="0" err="1" smtClean="0"/>
              <a:t>we</a:t>
            </a:r>
            <a:r>
              <a:rPr lang="es-AR" dirty="0" smtClean="0"/>
              <a:t> do </a:t>
            </a:r>
            <a:r>
              <a:rPr lang="es-AR" dirty="0" err="1" smtClean="0"/>
              <a:t>have</a:t>
            </a:r>
            <a:r>
              <a:rPr lang="es-AR" dirty="0" smtClean="0"/>
              <a:t> </a:t>
            </a:r>
            <a:r>
              <a:rPr lang="es-AR" dirty="0" err="1" smtClean="0"/>
              <a:t>an</a:t>
            </a:r>
            <a:r>
              <a:rPr lang="es-AR" dirty="0" smtClean="0"/>
              <a:t> </a:t>
            </a:r>
            <a:r>
              <a:rPr lang="es-AR" dirty="0" err="1" smtClean="0"/>
              <a:t>abstract</a:t>
            </a:r>
            <a:r>
              <a:rPr lang="es-AR" dirty="0" smtClean="0"/>
              <a:t> </a:t>
            </a:r>
            <a:r>
              <a:rPr lang="es-AR" dirty="0" err="1" smtClean="0"/>
              <a:t>class</a:t>
            </a:r>
            <a:r>
              <a:rPr lang="es-AR" dirty="0" smtClean="0"/>
              <a:t> in jBilling </a:t>
            </a:r>
            <a:r>
              <a:rPr lang="es-AR" dirty="0" err="1" smtClean="0"/>
              <a:t>that</a:t>
            </a:r>
            <a:r>
              <a:rPr lang="es-AR" dirty="0" smtClean="0"/>
              <a:t> </a:t>
            </a:r>
            <a:r>
              <a:rPr lang="es-AR" dirty="0" err="1" smtClean="0"/>
              <a:t>adds</a:t>
            </a:r>
            <a:r>
              <a:rPr lang="es-AR" dirty="0" smtClean="0"/>
              <a:t> </a:t>
            </a:r>
            <a:r>
              <a:rPr lang="es-AR" dirty="0" err="1" smtClean="0"/>
              <a:t>some</a:t>
            </a:r>
            <a:r>
              <a:rPr lang="es-AR" dirty="0" smtClean="0"/>
              <a:t> extra </a:t>
            </a:r>
            <a:r>
              <a:rPr lang="es-AR" dirty="0" err="1" smtClean="0"/>
              <a:t>behavior</a:t>
            </a:r>
            <a:r>
              <a:rPr lang="es-AR" dirty="0" smtClean="0"/>
              <a:t> </a:t>
            </a:r>
            <a:r>
              <a:rPr lang="es-AR" dirty="0" err="1" smtClean="0"/>
              <a:t>to</a:t>
            </a:r>
            <a:r>
              <a:rPr lang="es-AR" dirty="0" smtClean="0"/>
              <a:t> </a:t>
            </a:r>
            <a:r>
              <a:rPr lang="es-AR" dirty="0" err="1" smtClean="0"/>
              <a:t>the</a:t>
            </a:r>
            <a:r>
              <a:rPr lang="es-AR" dirty="0" smtClean="0"/>
              <a:t> </a:t>
            </a:r>
            <a:r>
              <a:rPr lang="es-AR" dirty="0" err="1" smtClean="0"/>
              <a:t>Processor</a:t>
            </a:r>
            <a:r>
              <a:rPr lang="es-AR" baseline="0" dirty="0" smtClean="0"/>
              <a:t> and </a:t>
            </a:r>
            <a:r>
              <a:rPr lang="es-AR" baseline="0" dirty="0" err="1" smtClean="0"/>
              <a:t>makes</a:t>
            </a:r>
            <a:r>
              <a:rPr lang="es-AR" baseline="0" dirty="0" smtClean="0"/>
              <a:t> </a:t>
            </a:r>
            <a:r>
              <a:rPr lang="es-AR" baseline="0" dirty="0" err="1" smtClean="0"/>
              <a:t>it</a:t>
            </a:r>
            <a:r>
              <a:rPr lang="es-AR" baseline="0" dirty="0" smtClean="0"/>
              <a:t> </a:t>
            </a:r>
            <a:r>
              <a:rPr lang="es-AR" baseline="0" dirty="0" err="1" smtClean="0"/>
              <a:t>easier</a:t>
            </a:r>
            <a:r>
              <a:rPr lang="es-AR" baseline="0" dirty="0" smtClean="0"/>
              <a:t> </a:t>
            </a:r>
            <a:r>
              <a:rPr lang="es-AR" baseline="0" dirty="0" err="1" smtClean="0"/>
              <a:t>to</a:t>
            </a:r>
            <a:r>
              <a:rPr lang="es-AR" baseline="0" dirty="0" smtClean="0"/>
              <a:t> </a:t>
            </a:r>
            <a:r>
              <a:rPr lang="es-AR" baseline="0" dirty="0" err="1" smtClean="0"/>
              <a:t>implement</a:t>
            </a:r>
            <a:r>
              <a:rPr lang="es-AR" baseline="0" dirty="0" smtClean="0"/>
              <a:t> </a:t>
            </a:r>
            <a:r>
              <a:rPr lang="es-AR" baseline="0" dirty="0" err="1" smtClean="0"/>
              <a:t>one</a:t>
            </a:r>
            <a:r>
              <a:rPr lang="es-AR" baseline="0" dirty="0" smtClean="0"/>
              <a:t>, </a:t>
            </a:r>
            <a:r>
              <a:rPr lang="es-AR" baseline="0" dirty="0" err="1" smtClean="0"/>
              <a:t>that’s</a:t>
            </a:r>
            <a:r>
              <a:rPr lang="es-AR" baseline="0" dirty="0" smtClean="0"/>
              <a:t> </a:t>
            </a:r>
            <a:r>
              <a:rPr lang="es-AR" baseline="0" dirty="0" err="1" smtClean="0"/>
              <a:t>the</a:t>
            </a:r>
            <a:r>
              <a:rPr lang="es-AR" baseline="0" dirty="0" smtClean="0"/>
              <a:t> </a:t>
            </a:r>
            <a:r>
              <a:rPr lang="es-AR" baseline="0" dirty="0" err="1" smtClean="0"/>
              <a:t>AbstractResolverMediationTask</a:t>
            </a:r>
            <a:r>
              <a:rPr lang="es-AR" baseline="0" dirty="0" smtClean="0"/>
              <a:t> </a:t>
            </a:r>
            <a:r>
              <a:rPr lang="es-AR" baseline="0" dirty="0" err="1" smtClean="0"/>
              <a:t>class</a:t>
            </a:r>
            <a:r>
              <a:rPr lang="es-AR" baseline="0" dirty="0" smtClean="0"/>
              <a:t>.</a:t>
            </a:r>
          </a:p>
          <a:p>
            <a:pPr marL="171450" indent="-171450">
              <a:buFont typeface="Arial" pitchFamily="34" charset="0"/>
              <a:buChar char="•"/>
            </a:pPr>
            <a:r>
              <a:rPr lang="es-AR" i="0" baseline="0" dirty="0" smtClean="0"/>
              <a:t>In </a:t>
            </a:r>
            <a:r>
              <a:rPr lang="es-AR" i="0" baseline="0" dirty="0" err="1" smtClean="0"/>
              <a:t>fact</a:t>
            </a:r>
            <a:r>
              <a:rPr lang="es-AR" i="0" baseline="0" dirty="0" smtClean="0"/>
              <a:t> </a:t>
            </a:r>
            <a:r>
              <a:rPr lang="es-AR" i="0" baseline="0" dirty="0" err="1" smtClean="0"/>
              <a:t>you</a:t>
            </a:r>
            <a:r>
              <a:rPr lang="es-AR" i="0" baseline="0" dirty="0" smtClean="0"/>
              <a:t> can </a:t>
            </a:r>
            <a:r>
              <a:rPr lang="es-AR" i="0" baseline="0" dirty="0" err="1" smtClean="0"/>
              <a:t>see</a:t>
            </a:r>
            <a:r>
              <a:rPr lang="es-AR" i="0" baseline="0" dirty="0" smtClean="0"/>
              <a:t> in </a:t>
            </a:r>
            <a:r>
              <a:rPr lang="es-AR" i="0" baseline="0" dirty="0" err="1" smtClean="0"/>
              <a:t>our</a:t>
            </a:r>
            <a:r>
              <a:rPr lang="es-AR" i="0" baseline="0" dirty="0" smtClean="0"/>
              <a:t> </a:t>
            </a:r>
            <a:r>
              <a:rPr lang="es-AR" i="0" baseline="0" dirty="0" err="1" smtClean="0"/>
              <a:t>DemoMediationProcessor</a:t>
            </a:r>
            <a:r>
              <a:rPr lang="es-AR" i="0" baseline="0" dirty="0" smtClean="0"/>
              <a:t> </a:t>
            </a:r>
            <a:r>
              <a:rPr lang="es-AR" i="0" baseline="0" dirty="0" err="1" smtClean="0"/>
              <a:t>that</a:t>
            </a:r>
            <a:r>
              <a:rPr lang="es-AR" i="0" baseline="0" dirty="0" smtClean="0"/>
              <a:t> </a:t>
            </a:r>
            <a:r>
              <a:rPr lang="es-AR" i="0" baseline="0" dirty="0" err="1" smtClean="0"/>
              <a:t>we</a:t>
            </a:r>
            <a:r>
              <a:rPr lang="es-AR" i="0" baseline="0" dirty="0" smtClean="0"/>
              <a:t> </a:t>
            </a:r>
            <a:r>
              <a:rPr lang="es-AR" i="0" baseline="0" dirty="0" err="1" smtClean="0"/>
              <a:t>extend</a:t>
            </a:r>
            <a:r>
              <a:rPr lang="es-AR" i="0" baseline="0" dirty="0" smtClean="0"/>
              <a:t> </a:t>
            </a:r>
            <a:r>
              <a:rPr lang="es-AR" i="0" baseline="0" dirty="0" err="1" smtClean="0"/>
              <a:t>from</a:t>
            </a:r>
            <a:r>
              <a:rPr lang="es-AR" i="0" baseline="0" dirty="0" smtClean="0"/>
              <a:t> </a:t>
            </a:r>
            <a:r>
              <a:rPr lang="es-AR" i="0" baseline="0" dirty="0" err="1" smtClean="0"/>
              <a:t>it</a:t>
            </a:r>
            <a:r>
              <a:rPr lang="es-AR" i="0" baseline="0" dirty="0" smtClean="0"/>
              <a:t>.</a:t>
            </a:r>
          </a:p>
          <a:p>
            <a:pPr marL="171450" indent="-171450">
              <a:buFont typeface="Arial" pitchFamily="34" charset="0"/>
              <a:buChar char="•"/>
            </a:pPr>
            <a:r>
              <a:rPr lang="es-AR" i="0" baseline="0" dirty="0" err="1" smtClean="0"/>
              <a:t>After</a:t>
            </a:r>
            <a:r>
              <a:rPr lang="es-AR" i="0" baseline="0" dirty="0" smtClean="0"/>
              <a:t> </a:t>
            </a:r>
            <a:r>
              <a:rPr lang="es-AR" i="0" baseline="0" dirty="0" err="1" smtClean="0"/>
              <a:t>having</a:t>
            </a:r>
            <a:r>
              <a:rPr lang="es-AR" i="0" baseline="0" dirty="0" smtClean="0"/>
              <a:t> </a:t>
            </a:r>
            <a:r>
              <a:rPr lang="es-AR" i="0" baseline="0" dirty="0" err="1" smtClean="0"/>
              <a:t>this</a:t>
            </a:r>
            <a:r>
              <a:rPr lang="es-AR" i="0" baseline="0" dirty="0" smtClean="0"/>
              <a:t> </a:t>
            </a:r>
            <a:r>
              <a:rPr lang="es-AR" i="0" baseline="0" dirty="0" err="1" smtClean="0"/>
              <a:t>implementation</a:t>
            </a:r>
            <a:r>
              <a:rPr lang="es-AR" i="0" baseline="0" dirty="0" smtClean="0"/>
              <a:t> </a:t>
            </a:r>
            <a:r>
              <a:rPr lang="es-AR" i="0" baseline="0" dirty="0" err="1" smtClean="0"/>
              <a:t>we</a:t>
            </a:r>
            <a:r>
              <a:rPr lang="es-AR" i="0" baseline="0" dirty="0" smtClean="0"/>
              <a:t> </a:t>
            </a:r>
            <a:r>
              <a:rPr lang="es-AR" i="0" baseline="0" dirty="0" err="1" smtClean="0"/>
              <a:t>need</a:t>
            </a:r>
            <a:r>
              <a:rPr lang="es-AR" i="0" baseline="0" dirty="0" smtClean="0"/>
              <a:t> </a:t>
            </a:r>
            <a:r>
              <a:rPr lang="es-AR" i="0" baseline="0" dirty="0" err="1" smtClean="0"/>
              <a:t>to</a:t>
            </a:r>
            <a:r>
              <a:rPr lang="es-AR" i="0" baseline="0" dirty="0" smtClean="0"/>
              <a:t> </a:t>
            </a:r>
            <a:r>
              <a:rPr lang="es-AR" i="0" baseline="0" dirty="0" err="1" smtClean="0"/>
              <a:t>execute</a:t>
            </a:r>
            <a:r>
              <a:rPr lang="es-AR" i="0" baseline="0" dirty="0" smtClean="0"/>
              <a:t> </a:t>
            </a:r>
            <a:r>
              <a:rPr lang="es-AR" i="0" baseline="0" dirty="0" err="1" smtClean="0"/>
              <a:t>some</a:t>
            </a:r>
            <a:r>
              <a:rPr lang="es-AR" i="0" baseline="0" dirty="0" smtClean="0"/>
              <a:t> </a:t>
            </a:r>
            <a:r>
              <a:rPr lang="es-AR" i="0" baseline="0" dirty="0" err="1" smtClean="0"/>
              <a:t>queries</a:t>
            </a:r>
            <a:r>
              <a:rPr lang="es-AR" i="0" baseline="0" dirty="0" smtClean="0"/>
              <a:t> </a:t>
            </a:r>
            <a:r>
              <a:rPr lang="es-AR" i="0" baseline="0" dirty="0" err="1" smtClean="0"/>
              <a:t>to</a:t>
            </a:r>
            <a:r>
              <a:rPr lang="es-AR" i="0" baseline="0" dirty="0" smtClean="0"/>
              <a:t> </a:t>
            </a:r>
            <a:r>
              <a:rPr lang="es-AR" i="0" baseline="0" dirty="0" err="1" smtClean="0"/>
              <a:t>let</a:t>
            </a:r>
            <a:r>
              <a:rPr lang="es-AR" i="0" baseline="0" dirty="0" smtClean="0"/>
              <a:t> </a:t>
            </a:r>
            <a:r>
              <a:rPr lang="es-AR" i="0" baseline="0" dirty="0" err="1" smtClean="0"/>
              <a:t>the</a:t>
            </a:r>
            <a:r>
              <a:rPr lang="es-AR" i="0" baseline="0" dirty="0" smtClean="0"/>
              <a:t> </a:t>
            </a:r>
            <a:r>
              <a:rPr lang="es-AR" i="0" baseline="0" dirty="0" err="1" smtClean="0"/>
              <a:t>system</a:t>
            </a:r>
            <a:r>
              <a:rPr lang="es-AR" i="0" baseline="0" dirty="0" smtClean="0"/>
              <a:t> </a:t>
            </a:r>
            <a:r>
              <a:rPr lang="es-AR" i="0" baseline="0" dirty="0" err="1" smtClean="0"/>
              <a:t>know</a:t>
            </a:r>
            <a:r>
              <a:rPr lang="es-AR" i="0" baseline="0" dirty="0" smtClean="0"/>
              <a:t> </a:t>
            </a:r>
            <a:r>
              <a:rPr lang="es-AR" i="0" baseline="0" dirty="0" err="1" smtClean="0"/>
              <a:t>about</a:t>
            </a:r>
            <a:r>
              <a:rPr lang="es-AR" i="0" baseline="0" dirty="0" smtClean="0"/>
              <a:t> </a:t>
            </a:r>
            <a:r>
              <a:rPr lang="es-AR" i="0" baseline="0" dirty="0" err="1" smtClean="0"/>
              <a:t>this</a:t>
            </a:r>
            <a:r>
              <a:rPr lang="es-AR" i="0" baseline="0" dirty="0" smtClean="0"/>
              <a:t> new </a:t>
            </a:r>
            <a:r>
              <a:rPr lang="es-AR" i="0" baseline="0" dirty="0" err="1" smtClean="0"/>
              <a:t>plugin</a:t>
            </a:r>
            <a:r>
              <a:rPr lang="es-AR" i="0" baseline="0" dirty="0" smtClean="0"/>
              <a:t> and </a:t>
            </a:r>
            <a:r>
              <a:rPr lang="es-AR" i="0" baseline="0" dirty="0" err="1" smtClean="0"/>
              <a:t>also</a:t>
            </a:r>
            <a:r>
              <a:rPr lang="es-AR" i="0" baseline="0" dirty="0" smtClean="0"/>
              <a:t> </a:t>
            </a:r>
            <a:r>
              <a:rPr lang="es-AR" i="0" baseline="0" dirty="0" err="1" smtClean="0"/>
              <a:t>internationalize</a:t>
            </a:r>
            <a:r>
              <a:rPr lang="es-AR" i="0" baseline="0" dirty="0" smtClean="0"/>
              <a:t> </a:t>
            </a:r>
            <a:r>
              <a:rPr lang="es-AR" i="0" baseline="0" dirty="0" err="1" smtClean="0"/>
              <a:t>the</a:t>
            </a:r>
            <a:r>
              <a:rPr lang="es-AR" i="0" baseline="0" dirty="0" smtClean="0"/>
              <a:t> </a:t>
            </a:r>
            <a:r>
              <a:rPr lang="es-AR" i="0" baseline="0" dirty="0" err="1" smtClean="0"/>
              <a:t>name</a:t>
            </a:r>
            <a:r>
              <a:rPr lang="es-AR" i="0" baseline="0" dirty="0" smtClean="0"/>
              <a:t> and </a:t>
            </a:r>
            <a:r>
              <a:rPr lang="es-AR" i="0" baseline="0" dirty="0" err="1" smtClean="0"/>
              <a:t>description</a:t>
            </a:r>
            <a:r>
              <a:rPr lang="es-AR" i="0" baseline="0" dirty="0" smtClean="0"/>
              <a:t>.</a:t>
            </a:r>
          </a:p>
          <a:p>
            <a:pPr marL="228600" indent="-228600">
              <a:buFont typeface="+mj-lt"/>
              <a:buAutoNum type="arabicPeriod"/>
            </a:pPr>
            <a:endParaRPr lang="es-AR" i="0" baseline="0" dirty="0" smtClean="0"/>
          </a:p>
          <a:p>
            <a:pPr marL="0" indent="0">
              <a:buFont typeface="Arial" pitchFamily="34" charset="0"/>
              <a:buNone/>
            </a:pPr>
            <a:r>
              <a:rPr lang="es-AR" i="0" baseline="0" dirty="0" err="1" smtClean="0"/>
              <a:t>The</a:t>
            </a:r>
            <a:r>
              <a:rPr lang="es-AR" i="0" baseline="0" dirty="0" smtClean="0"/>
              <a:t> </a:t>
            </a:r>
            <a:r>
              <a:rPr lang="es-AR" i="0" baseline="0" dirty="0" err="1" smtClean="0"/>
              <a:t>values</a:t>
            </a:r>
            <a:r>
              <a:rPr lang="es-AR" i="0" baseline="0" dirty="0" smtClean="0"/>
              <a:t> </a:t>
            </a:r>
            <a:r>
              <a:rPr lang="es-AR" i="0" baseline="0" dirty="0" err="1" smtClean="0"/>
              <a:t>for</a:t>
            </a:r>
            <a:r>
              <a:rPr lang="es-AR" i="0" baseline="0" dirty="0" smtClean="0"/>
              <a:t> </a:t>
            </a:r>
            <a:r>
              <a:rPr lang="es-AR" i="0" baseline="0" dirty="0" err="1" smtClean="0"/>
              <a:t>the</a:t>
            </a:r>
            <a:r>
              <a:rPr lang="es-AR" i="0" baseline="0" dirty="0" smtClean="0"/>
              <a:t> </a:t>
            </a:r>
            <a:r>
              <a:rPr lang="es-AR" i="0" baseline="0" dirty="0" err="1" smtClean="0"/>
              <a:t>first</a:t>
            </a:r>
            <a:r>
              <a:rPr lang="es-AR" i="0" baseline="0" dirty="0" smtClean="0"/>
              <a:t> </a:t>
            </a:r>
            <a:r>
              <a:rPr lang="es-AR" i="0" baseline="0" dirty="0" err="1" smtClean="0"/>
              <a:t>query</a:t>
            </a:r>
            <a:r>
              <a:rPr lang="es-AR" i="0" baseline="0" dirty="0" smtClean="0"/>
              <a:t> are:</a:t>
            </a:r>
          </a:p>
          <a:p>
            <a:pPr marL="0" indent="0">
              <a:buFont typeface="Arial" pitchFamily="34" charset="0"/>
              <a:buNone/>
            </a:pPr>
            <a:endParaRPr lang="es-AR" i="0" baseline="0" dirty="0" smtClean="0"/>
          </a:p>
          <a:p>
            <a:pPr marL="171450" indent="-171450">
              <a:buFont typeface="Arial" pitchFamily="34" charset="0"/>
              <a:buChar char="•"/>
            </a:pPr>
            <a:r>
              <a:rPr lang="es-AR" i="0" baseline="0" dirty="0" smtClean="0"/>
              <a:t>id: </a:t>
            </a:r>
            <a:r>
              <a:rPr lang="es-AR" i="0" baseline="0" dirty="0" err="1" smtClean="0"/>
              <a:t>It</a:t>
            </a:r>
            <a:r>
              <a:rPr lang="es-AR" i="0" baseline="0" dirty="0" smtClean="0"/>
              <a:t> </a:t>
            </a:r>
            <a:r>
              <a:rPr lang="es-AR" i="0" baseline="0" dirty="0" err="1" smtClean="0"/>
              <a:t>should</a:t>
            </a:r>
            <a:r>
              <a:rPr lang="es-AR" i="0" baseline="0" dirty="0" smtClean="0"/>
              <a:t> be </a:t>
            </a:r>
            <a:r>
              <a:rPr lang="es-AR" i="0" baseline="0" dirty="0" err="1" smtClean="0"/>
              <a:t>the</a:t>
            </a:r>
            <a:r>
              <a:rPr lang="es-AR" i="0" baseline="0" dirty="0" smtClean="0"/>
              <a:t> </a:t>
            </a:r>
            <a:r>
              <a:rPr lang="es-AR" i="0" baseline="0" dirty="0" err="1" smtClean="0"/>
              <a:t>next</a:t>
            </a:r>
            <a:r>
              <a:rPr lang="es-AR" i="0" baseline="0" dirty="0" smtClean="0"/>
              <a:t> </a:t>
            </a:r>
            <a:r>
              <a:rPr lang="es-AR" i="0" baseline="0" dirty="0" err="1" smtClean="0"/>
              <a:t>available</a:t>
            </a:r>
            <a:r>
              <a:rPr lang="es-AR" i="0" baseline="0" dirty="0" smtClean="0"/>
              <a:t> id.</a:t>
            </a:r>
          </a:p>
          <a:p>
            <a:pPr marL="171450" indent="-171450">
              <a:buFont typeface="Arial" pitchFamily="34" charset="0"/>
              <a:buChar char="•"/>
            </a:pPr>
            <a:r>
              <a:rPr lang="es-AR" i="0" baseline="0" dirty="0" err="1" smtClean="0"/>
              <a:t>category_id</a:t>
            </a:r>
            <a:r>
              <a:rPr lang="es-AR" i="0" baseline="0" dirty="0" smtClean="0"/>
              <a:t>: 15 </a:t>
            </a:r>
            <a:r>
              <a:rPr lang="es-AR" i="0" baseline="0" dirty="0" err="1" smtClean="0"/>
              <a:t>is</a:t>
            </a:r>
            <a:r>
              <a:rPr lang="es-AR" i="0" baseline="0" dirty="0" smtClean="0"/>
              <a:t> </a:t>
            </a:r>
            <a:r>
              <a:rPr lang="es-AR" i="0" baseline="0" dirty="0" err="1" smtClean="0"/>
              <a:t>the</a:t>
            </a:r>
            <a:r>
              <a:rPr lang="es-AR" i="0" baseline="0" dirty="0" smtClean="0"/>
              <a:t> id of </a:t>
            </a:r>
            <a:r>
              <a:rPr lang="es-AR" i="0" baseline="0" dirty="0" err="1" smtClean="0"/>
              <a:t>the</a:t>
            </a:r>
            <a:r>
              <a:rPr lang="es-AR" i="0" baseline="0" dirty="0" smtClean="0"/>
              <a:t> </a:t>
            </a:r>
            <a:r>
              <a:rPr lang="es-AR" i="0" baseline="0" dirty="0" err="1" smtClean="0"/>
              <a:t>Mediation</a:t>
            </a:r>
            <a:r>
              <a:rPr lang="es-AR" i="0" baseline="0" dirty="0" smtClean="0"/>
              <a:t> </a:t>
            </a:r>
            <a:r>
              <a:rPr lang="es-AR" i="0" baseline="0" dirty="0" err="1" smtClean="0"/>
              <a:t>Readers</a:t>
            </a:r>
            <a:r>
              <a:rPr lang="es-AR" i="0" baseline="0" dirty="0" smtClean="0"/>
              <a:t> </a:t>
            </a:r>
            <a:r>
              <a:rPr lang="es-AR" i="0" baseline="0" dirty="0" err="1" smtClean="0"/>
              <a:t>category</a:t>
            </a:r>
            <a:r>
              <a:rPr lang="es-AR" i="0" baseline="0" dirty="0" smtClean="0"/>
              <a:t>.</a:t>
            </a:r>
          </a:p>
          <a:p>
            <a:pPr marL="171450" indent="-171450">
              <a:buFont typeface="Arial" pitchFamily="34" charset="0"/>
              <a:buChar char="•"/>
            </a:pPr>
            <a:r>
              <a:rPr lang="es-AR" i="0" baseline="0" dirty="0" err="1" smtClean="0"/>
              <a:t>class_name</a:t>
            </a:r>
            <a:r>
              <a:rPr lang="es-AR" i="0" baseline="0" dirty="0" smtClean="0"/>
              <a:t>: </a:t>
            </a:r>
            <a:r>
              <a:rPr lang="es-AR" i="0" baseline="0" dirty="0" err="1" smtClean="0"/>
              <a:t>the</a:t>
            </a:r>
            <a:r>
              <a:rPr lang="es-AR" i="0" baseline="0" dirty="0" smtClean="0"/>
              <a:t> </a:t>
            </a:r>
            <a:r>
              <a:rPr lang="es-AR" i="0" baseline="0" dirty="0" err="1" smtClean="0"/>
              <a:t>name</a:t>
            </a:r>
            <a:r>
              <a:rPr lang="es-AR" i="0" baseline="0" dirty="0" smtClean="0"/>
              <a:t> of </a:t>
            </a:r>
            <a:r>
              <a:rPr lang="es-AR" i="0" baseline="0" dirty="0" err="1" smtClean="0"/>
              <a:t>the</a:t>
            </a:r>
            <a:r>
              <a:rPr lang="es-AR" i="0" baseline="0" dirty="0" smtClean="0"/>
              <a:t> Java </a:t>
            </a:r>
            <a:r>
              <a:rPr lang="es-AR" i="0" baseline="0" dirty="0" err="1" smtClean="0"/>
              <a:t>class</a:t>
            </a:r>
            <a:r>
              <a:rPr lang="es-AR" i="0" baseline="0" dirty="0" smtClean="0"/>
              <a:t> </a:t>
            </a:r>
            <a:r>
              <a:rPr lang="es-AR" i="0" baseline="0" dirty="0" err="1" smtClean="0"/>
              <a:t>with</a:t>
            </a:r>
            <a:r>
              <a:rPr lang="es-AR" i="0" baseline="0" dirty="0" smtClean="0"/>
              <a:t> </a:t>
            </a:r>
            <a:r>
              <a:rPr lang="es-AR" i="0" baseline="0" dirty="0" err="1" smtClean="0"/>
              <a:t>the</a:t>
            </a:r>
            <a:r>
              <a:rPr lang="es-AR" i="0" baseline="0" dirty="0" smtClean="0"/>
              <a:t> full </a:t>
            </a:r>
            <a:r>
              <a:rPr lang="es-AR" i="0" baseline="0" dirty="0" err="1" smtClean="0"/>
              <a:t>package</a:t>
            </a:r>
            <a:r>
              <a:rPr lang="es-AR" i="0" baseline="0" dirty="0" smtClean="0"/>
              <a:t>.</a:t>
            </a:r>
          </a:p>
          <a:p>
            <a:pPr marL="171450" indent="-171450">
              <a:buFont typeface="Arial" pitchFamily="34" charset="0"/>
              <a:buChar char="•"/>
            </a:pPr>
            <a:r>
              <a:rPr lang="es-AR" i="0" baseline="0" dirty="0" err="1" smtClean="0"/>
              <a:t>min_parameters</a:t>
            </a:r>
            <a:r>
              <a:rPr lang="es-AR" i="0" baseline="0" dirty="0" smtClean="0"/>
              <a:t>: </a:t>
            </a:r>
            <a:r>
              <a:rPr lang="es-AR" i="0" baseline="0" dirty="0" err="1" smtClean="0"/>
              <a:t>The</a:t>
            </a:r>
            <a:r>
              <a:rPr lang="es-AR" i="0" baseline="0" dirty="0" smtClean="0"/>
              <a:t> </a:t>
            </a:r>
            <a:r>
              <a:rPr lang="es-AR" i="0" baseline="0" dirty="0" err="1" smtClean="0"/>
              <a:t>minimum</a:t>
            </a:r>
            <a:r>
              <a:rPr lang="es-AR" i="0" baseline="0" dirty="0" smtClean="0"/>
              <a:t> </a:t>
            </a:r>
            <a:r>
              <a:rPr lang="es-AR" i="0" baseline="0" dirty="0" err="1" smtClean="0"/>
              <a:t>required</a:t>
            </a:r>
            <a:r>
              <a:rPr lang="es-AR" i="0" baseline="0" dirty="0" smtClean="0"/>
              <a:t> </a:t>
            </a:r>
            <a:r>
              <a:rPr lang="es-AR" i="0" baseline="0" dirty="0" err="1" smtClean="0"/>
              <a:t>number</a:t>
            </a:r>
            <a:r>
              <a:rPr lang="es-AR" i="0" baseline="0" dirty="0" smtClean="0"/>
              <a:t> of </a:t>
            </a:r>
            <a:r>
              <a:rPr lang="es-AR" i="0" baseline="0" dirty="0" err="1" smtClean="0"/>
              <a:t>parameters</a:t>
            </a:r>
            <a:r>
              <a:rPr lang="es-AR" i="0" baseline="0" dirty="0" smtClean="0"/>
              <a:t>. </a:t>
            </a:r>
            <a:r>
              <a:rPr lang="es-AR" i="0" baseline="0" dirty="0" err="1" smtClean="0"/>
              <a:t>It’s</a:t>
            </a:r>
            <a:r>
              <a:rPr lang="es-AR" i="0" baseline="0" dirty="0" smtClean="0"/>
              <a:t> </a:t>
            </a:r>
            <a:r>
              <a:rPr lang="es-AR" i="0" baseline="0" dirty="0" err="1" smtClean="0"/>
              <a:t>used</a:t>
            </a:r>
            <a:r>
              <a:rPr lang="es-AR" i="0" baseline="0" dirty="0" smtClean="0"/>
              <a:t> as a </a:t>
            </a:r>
            <a:r>
              <a:rPr lang="es-AR" i="0" baseline="0" dirty="0" err="1" smtClean="0"/>
              <a:t>validation</a:t>
            </a:r>
            <a:r>
              <a:rPr lang="es-AR" i="0" baseline="0" dirty="0" smtClean="0"/>
              <a:t> </a:t>
            </a:r>
            <a:r>
              <a:rPr lang="es-AR" i="0" baseline="0" dirty="0" err="1" smtClean="0"/>
              <a:t>before</a:t>
            </a:r>
            <a:r>
              <a:rPr lang="es-AR" i="0" baseline="0" dirty="0" smtClean="0"/>
              <a:t> </a:t>
            </a:r>
            <a:r>
              <a:rPr lang="es-AR" i="0" baseline="0" dirty="0" err="1" smtClean="0"/>
              <a:t>saving</a:t>
            </a:r>
            <a:r>
              <a:rPr lang="es-AR" i="0" baseline="0" dirty="0" smtClean="0"/>
              <a:t> </a:t>
            </a:r>
            <a:r>
              <a:rPr lang="es-AR" i="0" baseline="0" dirty="0" err="1" smtClean="0"/>
              <a:t>it</a:t>
            </a:r>
            <a:r>
              <a:rPr lang="es-AR" i="0" baseline="0" dirty="0" smtClean="0"/>
              <a:t>.</a:t>
            </a:r>
          </a:p>
          <a:p>
            <a:pPr marL="171450" indent="-171450">
              <a:buFont typeface="Arial" pitchFamily="34" charset="0"/>
              <a:buChar char="•"/>
            </a:pPr>
            <a:endParaRPr lang="es-AR" i="0" baseline="0" dirty="0" smtClean="0"/>
          </a:p>
          <a:p>
            <a:pPr marL="0" indent="0">
              <a:buFont typeface="Arial" pitchFamily="34" charset="0"/>
              <a:buNone/>
            </a:pPr>
            <a:r>
              <a:rPr lang="es-AR" i="0" baseline="0" dirty="0" smtClean="0"/>
              <a:t>And </a:t>
            </a:r>
            <a:r>
              <a:rPr lang="es-AR" i="0" baseline="0" dirty="0" err="1" smtClean="0"/>
              <a:t>the</a:t>
            </a:r>
            <a:r>
              <a:rPr lang="es-AR" i="0" baseline="0" dirty="0" smtClean="0"/>
              <a:t> </a:t>
            </a:r>
            <a:r>
              <a:rPr lang="es-AR" i="0" baseline="0" dirty="0" err="1" smtClean="0"/>
              <a:t>ones</a:t>
            </a:r>
            <a:r>
              <a:rPr lang="es-AR" i="0" baseline="0" dirty="0" smtClean="0"/>
              <a:t> </a:t>
            </a:r>
            <a:r>
              <a:rPr lang="es-AR" i="0" baseline="0" dirty="0" err="1" smtClean="0"/>
              <a:t>for</a:t>
            </a:r>
            <a:r>
              <a:rPr lang="es-AR" i="0" baseline="0" dirty="0" smtClean="0"/>
              <a:t> </a:t>
            </a:r>
            <a:r>
              <a:rPr lang="es-AR" i="0" baseline="0" dirty="0" err="1" smtClean="0"/>
              <a:t>the</a:t>
            </a:r>
            <a:r>
              <a:rPr lang="es-AR" i="0" baseline="0" dirty="0" smtClean="0"/>
              <a:t> </a:t>
            </a:r>
            <a:r>
              <a:rPr lang="es-AR" i="0" baseline="0" dirty="0" err="1" smtClean="0"/>
              <a:t>remaining</a:t>
            </a:r>
            <a:r>
              <a:rPr lang="es-AR" i="0" baseline="0" dirty="0" smtClean="0"/>
              <a:t> </a:t>
            </a:r>
            <a:r>
              <a:rPr lang="es-AR" i="0" baseline="0" dirty="0" err="1" smtClean="0"/>
              <a:t>two</a:t>
            </a:r>
            <a:r>
              <a:rPr lang="es-AR" i="0" baseline="0" dirty="0" smtClean="0"/>
              <a:t>:</a:t>
            </a:r>
          </a:p>
          <a:p>
            <a:pPr marL="0" indent="0">
              <a:buFont typeface="Arial" pitchFamily="34" charset="0"/>
              <a:buNone/>
            </a:pPr>
            <a:endParaRPr lang="es-AR" i="0" baseline="0" dirty="0" smtClean="0"/>
          </a:p>
          <a:p>
            <a:pPr marL="171450" indent="-171450">
              <a:buFont typeface="Arial" pitchFamily="34" charset="0"/>
              <a:buChar char="•"/>
            </a:pPr>
            <a:r>
              <a:rPr lang="es-AR" i="0" baseline="0" dirty="0" err="1" smtClean="0"/>
              <a:t>table_id</a:t>
            </a:r>
            <a:r>
              <a:rPr lang="es-AR" i="0" baseline="0" dirty="0" smtClean="0"/>
              <a:t>: Id of </a:t>
            </a:r>
            <a:r>
              <a:rPr lang="es-AR" i="0" baseline="0" dirty="0" err="1" smtClean="0"/>
              <a:t>the</a:t>
            </a:r>
            <a:r>
              <a:rPr lang="es-AR" i="0" baseline="0" dirty="0" smtClean="0"/>
              <a:t> </a:t>
            </a:r>
            <a:r>
              <a:rPr lang="es-AR" i="0" baseline="0" dirty="0" err="1" smtClean="0"/>
              <a:t>table</a:t>
            </a:r>
            <a:r>
              <a:rPr lang="es-AR" i="0" baseline="0" dirty="0" smtClean="0"/>
              <a:t> </a:t>
            </a:r>
            <a:r>
              <a:rPr lang="es-AR" i="0" baseline="0" dirty="0" err="1" smtClean="0"/>
              <a:t>to</a:t>
            </a:r>
            <a:r>
              <a:rPr lang="es-AR" i="0" baseline="0" dirty="0" smtClean="0"/>
              <a:t> </a:t>
            </a:r>
            <a:r>
              <a:rPr lang="es-AR" i="0" baseline="0" dirty="0" err="1" smtClean="0"/>
              <a:t>internationalize</a:t>
            </a:r>
            <a:r>
              <a:rPr lang="es-AR" i="0" baseline="0" dirty="0" smtClean="0"/>
              <a:t>. </a:t>
            </a:r>
            <a:r>
              <a:rPr lang="es-AR" i="0" baseline="0" dirty="0" err="1" smtClean="0"/>
              <a:t>This</a:t>
            </a:r>
            <a:r>
              <a:rPr lang="es-AR" i="0" baseline="0" dirty="0" smtClean="0"/>
              <a:t> </a:t>
            </a:r>
            <a:r>
              <a:rPr lang="es-AR" i="0" baseline="0" dirty="0" err="1" smtClean="0"/>
              <a:t>is</a:t>
            </a:r>
            <a:r>
              <a:rPr lang="es-AR" i="0" baseline="0" dirty="0" smtClean="0"/>
              <a:t> </a:t>
            </a:r>
            <a:r>
              <a:rPr lang="es-AR" i="0" baseline="0" dirty="0" err="1" smtClean="0"/>
              <a:t>found</a:t>
            </a:r>
            <a:r>
              <a:rPr lang="es-AR" i="0" baseline="0" dirty="0" smtClean="0"/>
              <a:t> in </a:t>
            </a:r>
            <a:r>
              <a:rPr lang="es-AR" i="0" baseline="0" dirty="0" err="1" smtClean="0"/>
              <a:t>the</a:t>
            </a:r>
            <a:r>
              <a:rPr lang="es-AR" i="0" baseline="0" dirty="0" smtClean="0"/>
              <a:t> </a:t>
            </a:r>
            <a:r>
              <a:rPr lang="es-AR" i="0" baseline="0" dirty="0" err="1" smtClean="0"/>
              <a:t>jbilling_table</a:t>
            </a:r>
            <a:r>
              <a:rPr lang="es-AR" i="0" baseline="0" dirty="0" smtClean="0"/>
              <a:t> </a:t>
            </a:r>
            <a:r>
              <a:rPr lang="es-AR" i="0" baseline="0" dirty="0" err="1" smtClean="0"/>
              <a:t>table</a:t>
            </a:r>
            <a:r>
              <a:rPr lang="es-AR" i="0" baseline="0" dirty="0" smtClean="0"/>
              <a:t>.</a:t>
            </a:r>
          </a:p>
          <a:p>
            <a:pPr marL="171450" indent="-171450">
              <a:buFont typeface="Arial" pitchFamily="34" charset="0"/>
              <a:buChar char="•"/>
            </a:pPr>
            <a:r>
              <a:rPr lang="es-AR" i="0" baseline="0" dirty="0" err="1" smtClean="0"/>
              <a:t>foreign_id</a:t>
            </a:r>
            <a:r>
              <a:rPr lang="es-AR" i="0" baseline="0" dirty="0" smtClean="0"/>
              <a:t>: </a:t>
            </a:r>
            <a:r>
              <a:rPr lang="es-AR" i="0" baseline="0" dirty="0" err="1" smtClean="0"/>
              <a:t>If</a:t>
            </a:r>
            <a:r>
              <a:rPr lang="es-AR" i="0" baseline="0" dirty="0" smtClean="0"/>
              <a:t> of </a:t>
            </a:r>
            <a:r>
              <a:rPr lang="es-AR" i="0" baseline="0" dirty="0" err="1" smtClean="0"/>
              <a:t>the</a:t>
            </a:r>
            <a:r>
              <a:rPr lang="es-AR" i="0" baseline="0" dirty="0" smtClean="0"/>
              <a:t> record </a:t>
            </a:r>
            <a:r>
              <a:rPr lang="es-AR" i="0" baseline="0" dirty="0" err="1" smtClean="0"/>
              <a:t>to</a:t>
            </a:r>
            <a:r>
              <a:rPr lang="es-AR" i="0" baseline="0" dirty="0" smtClean="0"/>
              <a:t> be </a:t>
            </a:r>
            <a:r>
              <a:rPr lang="es-AR" i="0" baseline="0" dirty="0" err="1" smtClean="0"/>
              <a:t>internationalized</a:t>
            </a:r>
            <a:r>
              <a:rPr lang="es-AR" i="0" baseline="0" dirty="0" smtClean="0"/>
              <a:t>.</a:t>
            </a:r>
          </a:p>
          <a:p>
            <a:pPr marL="171450" indent="-171450">
              <a:buFont typeface="Arial" pitchFamily="34" charset="0"/>
              <a:buChar char="•"/>
            </a:pPr>
            <a:r>
              <a:rPr lang="es-AR" i="0" baseline="0" dirty="0" err="1" smtClean="0"/>
              <a:t>psudo_column</a:t>
            </a:r>
            <a:r>
              <a:rPr lang="es-AR" i="0" baseline="0" dirty="0" smtClean="0"/>
              <a:t>: </a:t>
            </a:r>
            <a:r>
              <a:rPr lang="es-AR" i="0" baseline="0" dirty="0" err="1" smtClean="0"/>
              <a:t>It</a:t>
            </a:r>
            <a:r>
              <a:rPr lang="es-AR" i="0" baseline="0" dirty="0" smtClean="0"/>
              <a:t> can be </a:t>
            </a:r>
            <a:r>
              <a:rPr lang="es-AR" i="0" baseline="0" dirty="0" err="1" smtClean="0"/>
              <a:t>title</a:t>
            </a:r>
            <a:r>
              <a:rPr lang="es-AR" i="0" baseline="0" dirty="0" smtClean="0"/>
              <a:t> </a:t>
            </a:r>
            <a:r>
              <a:rPr lang="es-AR" i="0" baseline="0" dirty="0" err="1" smtClean="0"/>
              <a:t>or</a:t>
            </a:r>
            <a:r>
              <a:rPr lang="es-AR" i="0" baseline="0" dirty="0" smtClean="0"/>
              <a:t> </a:t>
            </a:r>
            <a:r>
              <a:rPr lang="es-AR" i="0" baseline="0" dirty="0" err="1" smtClean="0"/>
              <a:t>description</a:t>
            </a:r>
            <a:r>
              <a:rPr lang="es-AR" i="0" baseline="0" dirty="0" smtClean="0"/>
              <a:t>.</a:t>
            </a:r>
          </a:p>
          <a:p>
            <a:pPr marL="171450" indent="-171450">
              <a:buFont typeface="Arial" pitchFamily="34" charset="0"/>
              <a:buChar char="•"/>
            </a:pPr>
            <a:r>
              <a:rPr lang="es-AR" i="0" baseline="0" dirty="0" err="1" smtClean="0"/>
              <a:t>language_id</a:t>
            </a:r>
            <a:r>
              <a:rPr lang="es-AR" i="0" baseline="0" dirty="0" smtClean="0"/>
              <a:t>: Id of </a:t>
            </a:r>
            <a:r>
              <a:rPr lang="es-AR" i="0" baseline="0" dirty="0" err="1" smtClean="0"/>
              <a:t>the</a:t>
            </a:r>
            <a:r>
              <a:rPr lang="es-AR" i="0" baseline="0" dirty="0" smtClean="0"/>
              <a:t> </a:t>
            </a:r>
            <a:r>
              <a:rPr lang="es-AR" i="0" baseline="0" dirty="0" err="1" smtClean="0"/>
              <a:t>language</a:t>
            </a:r>
            <a:r>
              <a:rPr lang="es-AR" i="0" baseline="0" dirty="0" smtClean="0"/>
              <a:t> in </a:t>
            </a:r>
            <a:r>
              <a:rPr lang="es-AR" i="0" baseline="0" dirty="0" err="1" smtClean="0"/>
              <a:t>which</a:t>
            </a:r>
            <a:r>
              <a:rPr lang="es-AR" i="0" baseline="0" dirty="0" smtClean="0"/>
              <a:t> </a:t>
            </a:r>
            <a:r>
              <a:rPr lang="es-AR" i="0" baseline="0" dirty="0" err="1" smtClean="0"/>
              <a:t>we</a:t>
            </a:r>
            <a:r>
              <a:rPr lang="es-AR" i="0" baseline="0" dirty="0" smtClean="0"/>
              <a:t> are </a:t>
            </a:r>
            <a:r>
              <a:rPr lang="es-AR" i="0" baseline="0" dirty="0" err="1" smtClean="0"/>
              <a:t>internationalizing</a:t>
            </a:r>
            <a:r>
              <a:rPr lang="es-AR" i="0" baseline="0" dirty="0" smtClean="0"/>
              <a:t>.</a:t>
            </a:r>
          </a:p>
          <a:p>
            <a:pPr marL="171450" indent="-171450">
              <a:buFont typeface="Arial" pitchFamily="34" charset="0"/>
              <a:buChar char="•"/>
            </a:pPr>
            <a:r>
              <a:rPr lang="es-AR" i="0" baseline="0" dirty="0" err="1" smtClean="0"/>
              <a:t>content</a:t>
            </a:r>
            <a:r>
              <a:rPr lang="es-AR" i="0" baseline="0" dirty="0" smtClean="0"/>
              <a:t>: </a:t>
            </a:r>
            <a:r>
              <a:rPr lang="es-AR" i="0" baseline="0" dirty="0" err="1" smtClean="0"/>
              <a:t>Value</a:t>
            </a:r>
            <a:r>
              <a:rPr lang="es-AR" i="0" baseline="0" dirty="0" smtClean="0"/>
              <a:t> </a:t>
            </a:r>
            <a:r>
              <a:rPr lang="es-AR" i="0" baseline="0" dirty="0" err="1" smtClean="0"/>
              <a:t>for</a:t>
            </a:r>
            <a:r>
              <a:rPr lang="es-AR" i="0" baseline="0" dirty="0" smtClean="0"/>
              <a:t> </a:t>
            </a:r>
            <a:r>
              <a:rPr lang="es-AR" i="0" baseline="0" dirty="0" err="1" smtClean="0"/>
              <a:t>the</a:t>
            </a:r>
            <a:r>
              <a:rPr lang="es-AR" i="0" baseline="0" dirty="0" smtClean="0"/>
              <a:t> </a:t>
            </a:r>
            <a:r>
              <a:rPr lang="es-AR" i="0" baseline="0" dirty="0" err="1" smtClean="0"/>
              <a:t>internationalization</a:t>
            </a:r>
            <a:r>
              <a:rPr lang="es-AR" i="0" baseline="0" dirty="0" smtClean="0"/>
              <a:t>.</a:t>
            </a:r>
            <a:endParaRPr lang="es-AR" dirty="0" smtClean="0"/>
          </a:p>
          <a:p>
            <a:pPr marL="0" indent="0">
              <a:buFont typeface="+mj-lt"/>
              <a:buNone/>
            </a:pPr>
            <a:endParaRPr lang="es-AR" i="0" baseline="0" dirty="0" smtClean="0"/>
          </a:p>
          <a:p>
            <a:pPr marL="0" indent="0">
              <a:buFont typeface="+mj-lt"/>
              <a:buNone/>
            </a:pPr>
            <a:endParaRPr lang="es-AR" i="0" baseline="0" dirty="0" smtClean="0"/>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20</a:t>
            </a:fld>
            <a:endParaRPr lang="en-US" dirty="0"/>
          </a:p>
        </p:txBody>
      </p:sp>
    </p:spTree>
    <p:extLst>
      <p:ext uri="{BB962C8B-B14F-4D97-AF65-F5344CB8AC3E}">
        <p14:creationId xmlns="" xmlns:p14="http://schemas.microsoft.com/office/powerpoint/2010/main" val="41581082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Mediation Processor really work? We are going to answer that question now.</a:t>
            </a:r>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21</a:t>
            </a:fld>
            <a:endParaRPr lang="en-US" dirty="0"/>
          </a:p>
        </p:txBody>
      </p:sp>
    </p:spTree>
    <p:extLst>
      <p:ext uri="{BB962C8B-B14F-4D97-AF65-F5344CB8AC3E}">
        <p14:creationId xmlns="" xmlns:p14="http://schemas.microsoft.com/office/powerpoint/2010/main" val="34302353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i="0" baseline="0" dirty="0" smtClean="0"/>
              <a:t>Read the bullet points. The most important thing here is that Pricing Models is where the logic on how to calculate the price resides.</a:t>
            </a:r>
          </a:p>
          <a:p>
            <a:pPr marL="171450" indent="-171450">
              <a:buFont typeface="Arial" pitchFamily="34" charset="0"/>
              <a:buChar char="•"/>
            </a:pPr>
            <a:r>
              <a:rPr lang="en-US" i="0" baseline="0" dirty="0" smtClean="0"/>
              <a:t>We have many already built-in models in jBilling.</a:t>
            </a:r>
            <a:endParaRPr lang="es-AR" i="0" baseline="0" dirty="0" smtClean="0"/>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22</a:t>
            </a:fld>
            <a:endParaRPr lang="en-US" dirty="0"/>
          </a:p>
        </p:txBody>
      </p:sp>
    </p:spTree>
    <p:extLst>
      <p:ext uri="{BB962C8B-B14F-4D97-AF65-F5344CB8AC3E}">
        <p14:creationId xmlns="" xmlns:p14="http://schemas.microsoft.com/office/powerpoint/2010/main" val="41581082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see which Models were used during the demo.</a:t>
            </a:r>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23</a:t>
            </a:fld>
            <a:endParaRPr lang="en-US" dirty="0"/>
          </a:p>
        </p:txBody>
      </p:sp>
    </p:spTree>
    <p:extLst>
      <p:ext uri="{BB962C8B-B14F-4D97-AF65-F5344CB8AC3E}">
        <p14:creationId xmlns="" xmlns:p14="http://schemas.microsoft.com/office/powerpoint/2010/main" val="34302353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i="0" baseline="0" dirty="0" smtClean="0"/>
              <a:t>The Pricing Model we used in the demo is the one called Graduated.</a:t>
            </a:r>
          </a:p>
          <a:p>
            <a:pPr marL="171450" indent="-171450">
              <a:buFont typeface="Arial" pitchFamily="34" charset="0"/>
              <a:buChar char="•"/>
            </a:pPr>
            <a:r>
              <a:rPr lang="en-US" i="0" baseline="0" dirty="0" smtClean="0"/>
              <a:t>Explain the bullet points.</a:t>
            </a:r>
          </a:p>
          <a:p>
            <a:pPr marL="171450" indent="-171450">
              <a:buFont typeface="Arial" pitchFamily="34" charset="0"/>
              <a:buChar char="•"/>
            </a:pPr>
            <a:r>
              <a:rPr lang="en-US" i="0" baseline="0" dirty="0" smtClean="0"/>
              <a:t>Show the image of how the product was configured to see the Included quantity and rate.</a:t>
            </a:r>
            <a:endParaRPr lang="es-AR" i="0" baseline="0" dirty="0" smtClean="0"/>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24</a:t>
            </a:fld>
            <a:endParaRPr lang="en-US" dirty="0"/>
          </a:p>
        </p:txBody>
      </p:sp>
    </p:spTree>
    <p:extLst>
      <p:ext uri="{BB962C8B-B14F-4D97-AF65-F5344CB8AC3E}">
        <p14:creationId xmlns="" xmlns:p14="http://schemas.microsoft.com/office/powerpoint/2010/main" val="41581082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Finally let’s see how we create or add new Pricing Strategies to jBilling.</a:t>
            </a:r>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25</a:t>
            </a:fld>
            <a:endParaRPr lang="en-US" dirty="0"/>
          </a:p>
        </p:txBody>
      </p:sp>
    </p:spTree>
    <p:extLst>
      <p:ext uri="{BB962C8B-B14F-4D97-AF65-F5344CB8AC3E}">
        <p14:creationId xmlns="" xmlns:p14="http://schemas.microsoft.com/office/powerpoint/2010/main" val="34302353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defRPr/>
            </a:pPr>
            <a:r>
              <a:rPr lang="en-US" sz="1200" dirty="0" smtClean="0">
                <a:ea typeface="ＭＳ Ｐゴシック" charset="0"/>
              </a:rPr>
              <a:t>The first step is to create a new Pricing Strategy.</a:t>
            </a:r>
          </a:p>
          <a:p>
            <a:pPr marL="171450" indent="-171450">
              <a:buFont typeface="Arial" pitchFamily="34" charset="0"/>
              <a:buChar char="•"/>
              <a:defRPr/>
            </a:pPr>
            <a:r>
              <a:rPr lang="en-US" sz="1200" dirty="0" smtClean="0">
                <a:ea typeface="ＭＳ Ｐゴシック" charset="0"/>
              </a:rPr>
              <a:t>A new strategy should extend from the </a:t>
            </a:r>
            <a:r>
              <a:rPr lang="en-US" sz="1200" i="1" dirty="0" err="1" smtClean="0">
                <a:ea typeface="ＭＳ Ｐゴシック" charset="0"/>
              </a:rPr>
              <a:t>AbstractPricingStrategy</a:t>
            </a:r>
            <a:r>
              <a:rPr lang="en-US" sz="1200" dirty="0" smtClean="0">
                <a:ea typeface="ＭＳ Ｐゴシック" charset="0"/>
              </a:rPr>
              <a:t> class,</a:t>
            </a:r>
          </a:p>
          <a:p>
            <a:pPr marL="171450" indent="-171450">
              <a:buFont typeface="Arial" pitchFamily="34" charset="0"/>
              <a:buChar char="•"/>
              <a:defRPr/>
            </a:pPr>
            <a:r>
              <a:rPr lang="en-US" sz="1200" dirty="0" smtClean="0">
                <a:ea typeface="ＭＳ Ｐゴシック" charset="0"/>
              </a:rPr>
              <a:t>The</a:t>
            </a:r>
            <a:r>
              <a:rPr lang="en-US" sz="1200" baseline="0" dirty="0" smtClean="0">
                <a:ea typeface="ＭＳ Ｐゴシック" charset="0"/>
              </a:rPr>
              <a:t> most important part is to implement the </a:t>
            </a:r>
            <a:r>
              <a:rPr lang="en-US" sz="1200" i="1" dirty="0" err="1" smtClean="0">
                <a:ea typeface="ＭＳ Ｐゴシック" charset="0"/>
              </a:rPr>
              <a:t>applyTo</a:t>
            </a:r>
            <a:r>
              <a:rPr lang="en-US" sz="1200" i="1" dirty="0" smtClean="0">
                <a:ea typeface="ＭＳ Ｐゴシック" charset="0"/>
              </a:rPr>
              <a:t>()</a:t>
            </a:r>
            <a:r>
              <a:rPr lang="en-US" sz="1200" dirty="0" smtClean="0">
                <a:ea typeface="ＭＳ Ｐゴシック" charset="0"/>
              </a:rPr>
              <a:t>  method which</a:t>
            </a:r>
            <a:r>
              <a:rPr lang="en-US" sz="1200" baseline="0" dirty="0" smtClean="0">
                <a:ea typeface="ＭＳ Ｐゴシック" charset="0"/>
              </a:rPr>
              <a:t> </a:t>
            </a:r>
            <a:r>
              <a:rPr lang="en-US" sz="1200" dirty="0" smtClean="0">
                <a:ea typeface="ＭＳ Ｐゴシック" charset="0"/>
              </a:rPr>
              <a:t>should calculate the price and set it in the </a:t>
            </a:r>
            <a:r>
              <a:rPr lang="en-US" sz="1200" i="1" dirty="0" err="1" smtClean="0">
                <a:ea typeface="ＭＳ Ｐゴシック" charset="0"/>
              </a:rPr>
              <a:t>PricingResult</a:t>
            </a:r>
            <a:r>
              <a:rPr lang="en-US" sz="1200" baseline="0" dirty="0" smtClean="0">
                <a:ea typeface="ＭＳ Ｐゴシック" charset="0"/>
              </a:rPr>
              <a:t> object.</a:t>
            </a:r>
            <a:endParaRPr lang="en-US" sz="1200" dirty="0" smtClean="0">
              <a:ea typeface="ＭＳ Ｐゴシック" charset="0"/>
            </a:endParaRPr>
          </a:p>
          <a:p>
            <a:pPr marL="0" indent="0">
              <a:buFont typeface="+mj-lt"/>
              <a:buNone/>
            </a:pPr>
            <a:endParaRPr lang="es-AR" i="0" baseline="0" dirty="0" smtClean="0"/>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26</a:t>
            </a:fld>
            <a:endParaRPr lang="en-US" dirty="0"/>
          </a:p>
        </p:txBody>
      </p:sp>
    </p:spTree>
    <p:extLst>
      <p:ext uri="{BB962C8B-B14F-4D97-AF65-F5344CB8AC3E}">
        <p14:creationId xmlns="" xmlns:p14="http://schemas.microsoft.com/office/powerpoint/2010/main" val="41581082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defRPr/>
            </a:pPr>
            <a:r>
              <a:rPr lang="en-US" sz="1200" dirty="0" smtClean="0">
                <a:ea typeface="ＭＳ Ｐゴシック" charset="0"/>
              </a:rPr>
              <a:t>These are the things</a:t>
            </a:r>
            <a:r>
              <a:rPr lang="en-US" sz="1200" baseline="0" dirty="0" smtClean="0">
                <a:ea typeface="ＭＳ Ｐゴシック" charset="0"/>
              </a:rPr>
              <a:t> we can define in our Strategy class.</a:t>
            </a:r>
          </a:p>
          <a:p>
            <a:pPr marL="171450" indent="-171450">
              <a:buFont typeface="Arial" pitchFamily="34" charset="0"/>
              <a:buChar char="•"/>
              <a:defRPr/>
            </a:pPr>
            <a:endParaRPr lang="en-US" sz="1200" i="0" baseline="0" dirty="0" smtClean="0">
              <a:ea typeface="ＭＳ Ｐゴシック" charset="0"/>
            </a:endParaRPr>
          </a:p>
          <a:p>
            <a:pPr marL="171450" indent="-171450">
              <a:buFont typeface="Arial" pitchFamily="34" charset="0"/>
              <a:buChar char="•"/>
              <a:defRPr/>
            </a:pPr>
            <a:r>
              <a:rPr lang="en-US" sz="1200" i="0" baseline="0" dirty="0" smtClean="0">
                <a:ea typeface="ＭＳ Ｐゴシック" charset="0"/>
              </a:rPr>
              <a:t>First of all the attributes that will be available to configure. We can define the name, the type and even if it’s required or not.</a:t>
            </a:r>
          </a:p>
          <a:p>
            <a:pPr marL="171450" indent="-171450">
              <a:buFont typeface="Arial" pitchFamily="34" charset="0"/>
              <a:buChar char="•"/>
              <a:defRPr/>
            </a:pPr>
            <a:r>
              <a:rPr lang="es-AR" i="0" baseline="0" dirty="0" err="1" smtClean="0"/>
              <a:t>Then</a:t>
            </a:r>
            <a:r>
              <a:rPr lang="es-AR" i="0" baseline="0" dirty="0" smtClean="0"/>
              <a:t> </a:t>
            </a:r>
            <a:r>
              <a:rPr lang="es-AR" i="0" baseline="0" dirty="0" err="1" smtClean="0"/>
              <a:t>we</a:t>
            </a:r>
            <a:r>
              <a:rPr lang="es-AR" i="0" baseline="0" dirty="0" smtClean="0"/>
              <a:t> can set </a:t>
            </a:r>
            <a:r>
              <a:rPr lang="es-AR" i="0" baseline="0" dirty="0" err="1" smtClean="0"/>
              <a:t>the</a:t>
            </a:r>
            <a:r>
              <a:rPr lang="es-AR" i="0" baseline="0" dirty="0" smtClean="0"/>
              <a:t> </a:t>
            </a:r>
            <a:r>
              <a:rPr lang="es-AR" i="0" baseline="0" dirty="0" err="1" smtClean="0"/>
              <a:t>chain</a:t>
            </a:r>
            <a:r>
              <a:rPr lang="es-AR" i="0" baseline="0" dirty="0" smtClean="0"/>
              <a:t> position </a:t>
            </a:r>
            <a:r>
              <a:rPr lang="es-AR" i="0" baseline="0" dirty="0" err="1" smtClean="0"/>
              <a:t>for</a:t>
            </a:r>
            <a:r>
              <a:rPr lang="es-AR" i="0" baseline="0" dirty="0" smtClean="0"/>
              <a:t> </a:t>
            </a:r>
            <a:r>
              <a:rPr lang="es-AR" i="0" baseline="0" dirty="0" err="1" smtClean="0"/>
              <a:t>this</a:t>
            </a:r>
            <a:r>
              <a:rPr lang="es-AR" i="0" baseline="0" dirty="0" smtClean="0"/>
              <a:t> </a:t>
            </a:r>
            <a:r>
              <a:rPr lang="es-AR" i="0" baseline="0" dirty="0" err="1" smtClean="0"/>
              <a:t>strategy</a:t>
            </a:r>
            <a:r>
              <a:rPr lang="es-AR" i="0" baseline="0" dirty="0" smtClean="0"/>
              <a:t>. </a:t>
            </a:r>
            <a:r>
              <a:rPr lang="es-AR" i="0" baseline="0" dirty="0" err="1" smtClean="0"/>
              <a:t>We</a:t>
            </a:r>
            <a:r>
              <a:rPr lang="es-AR" i="0" baseline="0" dirty="0" smtClean="0"/>
              <a:t> can </a:t>
            </a:r>
            <a:r>
              <a:rPr lang="es-AR" i="0" baseline="0" dirty="0" err="1" smtClean="0"/>
              <a:t>tell</a:t>
            </a:r>
            <a:r>
              <a:rPr lang="es-AR" i="0" baseline="0" dirty="0" smtClean="0"/>
              <a:t> </a:t>
            </a:r>
            <a:r>
              <a:rPr lang="es-AR" i="0" baseline="0" dirty="0" err="1" smtClean="0"/>
              <a:t>the</a:t>
            </a:r>
            <a:r>
              <a:rPr lang="es-AR" i="0" baseline="0" dirty="0" smtClean="0"/>
              <a:t> </a:t>
            </a:r>
            <a:r>
              <a:rPr lang="es-AR" i="0" baseline="0" dirty="0" err="1" smtClean="0"/>
              <a:t>system</a:t>
            </a:r>
            <a:r>
              <a:rPr lang="es-AR" i="0" baseline="0" dirty="0" smtClean="0"/>
              <a:t> </a:t>
            </a:r>
            <a:r>
              <a:rPr lang="es-AR" i="0" baseline="0" dirty="0" err="1" smtClean="0"/>
              <a:t>the</a:t>
            </a:r>
            <a:r>
              <a:rPr lang="es-AR" i="0" baseline="0" dirty="0" smtClean="0"/>
              <a:t> positions in </a:t>
            </a:r>
            <a:r>
              <a:rPr lang="es-AR" i="0" baseline="0" dirty="0" err="1" smtClean="0"/>
              <a:t>which</a:t>
            </a:r>
            <a:r>
              <a:rPr lang="es-AR" i="0" baseline="0" dirty="0" smtClean="0"/>
              <a:t> </a:t>
            </a:r>
            <a:r>
              <a:rPr lang="es-AR" i="0" baseline="0" dirty="0" err="1" smtClean="0"/>
              <a:t>this</a:t>
            </a:r>
            <a:r>
              <a:rPr lang="es-AR" i="0" baseline="0" dirty="0" smtClean="0"/>
              <a:t> </a:t>
            </a:r>
            <a:r>
              <a:rPr lang="es-AR" i="0" baseline="0" dirty="0" err="1" smtClean="0"/>
              <a:t>model</a:t>
            </a:r>
            <a:r>
              <a:rPr lang="es-AR" i="0" baseline="0" dirty="0" smtClean="0"/>
              <a:t> can be </a:t>
            </a:r>
            <a:r>
              <a:rPr lang="es-AR" i="0" baseline="0" dirty="0" err="1" smtClean="0"/>
              <a:t>added</a:t>
            </a:r>
            <a:r>
              <a:rPr lang="es-AR" i="0" baseline="0" dirty="0" smtClean="0"/>
              <a:t>.</a:t>
            </a:r>
          </a:p>
          <a:p>
            <a:pPr marL="171450" indent="-171450">
              <a:buFont typeface="Arial" pitchFamily="34" charset="0"/>
              <a:buChar char="•"/>
              <a:defRPr/>
            </a:pPr>
            <a:r>
              <a:rPr lang="es-AR" i="0" baseline="0" dirty="0" err="1" smtClean="0"/>
              <a:t>Finally</a:t>
            </a:r>
            <a:r>
              <a:rPr lang="es-AR" i="0" baseline="0" dirty="0" smtClean="0"/>
              <a:t>, </a:t>
            </a:r>
            <a:r>
              <a:rPr lang="es-AR" i="0" baseline="0" dirty="0" err="1" smtClean="0"/>
              <a:t>we</a:t>
            </a:r>
            <a:r>
              <a:rPr lang="es-AR" i="0" baseline="0" dirty="0" smtClean="0"/>
              <a:t> can </a:t>
            </a:r>
            <a:r>
              <a:rPr lang="es-AR" i="0" baseline="0" dirty="0" err="1" smtClean="0"/>
              <a:t>tell</a:t>
            </a:r>
            <a:r>
              <a:rPr lang="es-AR" i="0" baseline="0" dirty="0" smtClean="0"/>
              <a:t> </a:t>
            </a:r>
            <a:r>
              <a:rPr lang="es-AR" i="0" baseline="0" dirty="0" err="1" smtClean="0"/>
              <a:t>the</a:t>
            </a:r>
            <a:r>
              <a:rPr lang="es-AR" i="0" baseline="0" dirty="0" smtClean="0"/>
              <a:t> </a:t>
            </a:r>
            <a:r>
              <a:rPr lang="es-AR" i="0" baseline="0" dirty="0" err="1" smtClean="0"/>
              <a:t>system</a:t>
            </a:r>
            <a:r>
              <a:rPr lang="es-AR" i="0" baseline="0" dirty="0" smtClean="0"/>
              <a:t> </a:t>
            </a:r>
            <a:r>
              <a:rPr lang="es-AR" i="0" baseline="0" dirty="0" err="1" smtClean="0"/>
              <a:t>if</a:t>
            </a:r>
            <a:r>
              <a:rPr lang="es-AR" i="0" baseline="0" dirty="0" smtClean="0"/>
              <a:t> </a:t>
            </a:r>
            <a:r>
              <a:rPr lang="es-AR" i="0" baseline="0" dirty="0" err="1" smtClean="0"/>
              <a:t>the</a:t>
            </a:r>
            <a:r>
              <a:rPr lang="es-AR" i="0" baseline="0" dirty="0" smtClean="0"/>
              <a:t> </a:t>
            </a:r>
            <a:r>
              <a:rPr lang="es-AR" i="0" baseline="0" dirty="0" err="1" smtClean="0"/>
              <a:t>model</a:t>
            </a:r>
            <a:r>
              <a:rPr lang="es-AR" i="0" baseline="0" dirty="0" smtClean="0"/>
              <a:t> </a:t>
            </a:r>
            <a:r>
              <a:rPr lang="es-AR" i="0" baseline="0" dirty="0" err="1" smtClean="0"/>
              <a:t>requires</a:t>
            </a:r>
            <a:r>
              <a:rPr lang="es-AR" i="0" baseline="0" dirty="0" smtClean="0"/>
              <a:t> </a:t>
            </a:r>
            <a:r>
              <a:rPr lang="es-AR" i="0" baseline="0" dirty="0" err="1" smtClean="0"/>
              <a:t>past</a:t>
            </a:r>
            <a:r>
              <a:rPr lang="es-AR" i="0" baseline="0" dirty="0" smtClean="0"/>
              <a:t> </a:t>
            </a:r>
            <a:r>
              <a:rPr lang="es-AR" i="0" baseline="0" dirty="0" err="1" smtClean="0"/>
              <a:t>usage</a:t>
            </a:r>
            <a:r>
              <a:rPr lang="es-AR" i="0" baseline="0" dirty="0" smtClean="0"/>
              <a:t> data. </a:t>
            </a:r>
            <a:r>
              <a:rPr lang="es-AR" i="0" baseline="0" dirty="0" err="1" smtClean="0"/>
              <a:t>If</a:t>
            </a:r>
            <a:r>
              <a:rPr lang="es-AR" i="0" baseline="0" dirty="0" smtClean="0"/>
              <a:t> </a:t>
            </a:r>
            <a:r>
              <a:rPr lang="es-AR" i="0" baseline="0" dirty="0" err="1" smtClean="0"/>
              <a:t>not</a:t>
            </a:r>
            <a:r>
              <a:rPr lang="es-AR" i="0" baseline="0" dirty="0" smtClean="0"/>
              <a:t>, </a:t>
            </a:r>
            <a:r>
              <a:rPr lang="es-AR" i="0" baseline="0" dirty="0" err="1" smtClean="0"/>
              <a:t>then</a:t>
            </a:r>
            <a:r>
              <a:rPr lang="es-AR" i="0" baseline="0" dirty="0" smtClean="0"/>
              <a:t> </a:t>
            </a:r>
            <a:r>
              <a:rPr lang="es-AR" i="0" baseline="0" dirty="0" err="1" smtClean="0"/>
              <a:t>we</a:t>
            </a:r>
            <a:r>
              <a:rPr lang="es-AR" i="0" baseline="0" dirty="0" smtClean="0"/>
              <a:t> </a:t>
            </a:r>
            <a:r>
              <a:rPr lang="es-AR" i="0" baseline="0" dirty="0" err="1" smtClean="0"/>
              <a:t>avoid</a:t>
            </a:r>
            <a:r>
              <a:rPr lang="es-AR" i="0" baseline="0" dirty="0" smtClean="0"/>
              <a:t> </a:t>
            </a:r>
            <a:r>
              <a:rPr lang="es-AR" i="0" baseline="0" dirty="0" err="1" smtClean="0"/>
              <a:t>doing</a:t>
            </a:r>
            <a:r>
              <a:rPr lang="es-AR" i="0" baseline="0" dirty="0" smtClean="0"/>
              <a:t> a </a:t>
            </a:r>
            <a:r>
              <a:rPr lang="es-AR" i="0" baseline="0" dirty="0" err="1" smtClean="0"/>
              <a:t>lot</a:t>
            </a:r>
            <a:r>
              <a:rPr lang="es-AR" i="0" baseline="0" dirty="0" smtClean="0"/>
              <a:t> of DB </a:t>
            </a:r>
            <a:r>
              <a:rPr lang="es-AR" i="0" baseline="0" dirty="0" err="1" smtClean="0"/>
              <a:t>queries</a:t>
            </a:r>
            <a:r>
              <a:rPr lang="es-AR" i="0" baseline="0" dirty="0" smtClean="0"/>
              <a:t> </a:t>
            </a:r>
            <a:r>
              <a:rPr lang="es-AR" i="0" baseline="0" dirty="0" err="1" smtClean="0"/>
              <a:t>to</a:t>
            </a:r>
            <a:r>
              <a:rPr lang="es-AR" i="0" baseline="0" dirty="0" smtClean="0"/>
              <a:t> </a:t>
            </a:r>
            <a:r>
              <a:rPr lang="es-AR" i="0" baseline="0" dirty="0" err="1" smtClean="0"/>
              <a:t>retrieve</a:t>
            </a:r>
            <a:r>
              <a:rPr lang="es-AR" i="0" baseline="0" dirty="0" smtClean="0"/>
              <a:t> </a:t>
            </a:r>
            <a:r>
              <a:rPr lang="es-AR" i="0" baseline="0" dirty="0" err="1" smtClean="0"/>
              <a:t>all</a:t>
            </a:r>
            <a:r>
              <a:rPr lang="es-AR" i="0" baseline="0" dirty="0" smtClean="0"/>
              <a:t> </a:t>
            </a:r>
            <a:r>
              <a:rPr lang="es-AR" i="0" baseline="0" dirty="0" err="1" smtClean="0"/>
              <a:t>that</a:t>
            </a:r>
            <a:r>
              <a:rPr lang="es-AR" i="0" baseline="0" dirty="0" smtClean="0"/>
              <a:t> </a:t>
            </a:r>
            <a:r>
              <a:rPr lang="es-AR" i="0" baseline="0" dirty="0" err="1" smtClean="0"/>
              <a:t>information</a:t>
            </a:r>
            <a:r>
              <a:rPr lang="es-AR" i="0" baseline="0" dirty="0" smtClean="0"/>
              <a:t>.</a:t>
            </a:r>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27</a:t>
            </a:fld>
            <a:endParaRPr lang="en-US" dirty="0"/>
          </a:p>
        </p:txBody>
      </p:sp>
    </p:spTree>
    <p:extLst>
      <p:ext uri="{BB962C8B-B14F-4D97-AF65-F5344CB8AC3E}">
        <p14:creationId xmlns="" xmlns:p14="http://schemas.microsoft.com/office/powerpoint/2010/main" val="41581082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defRPr/>
            </a:pPr>
            <a:r>
              <a:rPr lang="en-US" sz="1200" dirty="0" smtClean="0">
                <a:ea typeface="ＭＳ Ｐゴシック" charset="0"/>
              </a:rPr>
              <a:t>The next step is to add a new entry to the</a:t>
            </a:r>
            <a:r>
              <a:rPr lang="en-US" sz="1200" baseline="0" dirty="0" smtClean="0">
                <a:ea typeface="ＭＳ Ｐゴシック" charset="0"/>
              </a:rPr>
              <a:t> </a:t>
            </a:r>
            <a:r>
              <a:rPr lang="en-US" sz="1200" i="1" baseline="0" dirty="0" err="1" smtClean="0">
                <a:ea typeface="ＭＳ Ｐゴシック" charset="0"/>
              </a:rPr>
              <a:t>PriceModelStrategy</a:t>
            </a:r>
            <a:r>
              <a:rPr lang="en-US" sz="1200" i="0" baseline="0" dirty="0" smtClean="0">
                <a:ea typeface="ＭＳ Ｐゴシック" charset="0"/>
              </a:rPr>
              <a:t>  </a:t>
            </a:r>
            <a:r>
              <a:rPr lang="en-US" sz="1200" i="0" baseline="0" dirty="0" err="1" smtClean="0">
                <a:ea typeface="ＭＳ Ｐゴシック" charset="0"/>
              </a:rPr>
              <a:t>enum</a:t>
            </a:r>
            <a:r>
              <a:rPr lang="en-US" sz="1200" i="0" baseline="0" dirty="0" smtClean="0">
                <a:ea typeface="ＭＳ Ｐゴシック" charset="0"/>
              </a:rPr>
              <a:t>. This is a way to tell the system which models are available.</a:t>
            </a:r>
            <a:endParaRPr lang="en-US" sz="1200" i="1" dirty="0" smtClean="0">
              <a:ea typeface="ＭＳ Ｐゴシック" charset="0"/>
            </a:endParaRPr>
          </a:p>
          <a:p>
            <a:pPr marL="0" indent="0">
              <a:buFont typeface="+mj-lt"/>
              <a:buNone/>
            </a:pPr>
            <a:endParaRPr lang="es-AR" i="0" baseline="0" dirty="0" smtClean="0"/>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28</a:t>
            </a:fld>
            <a:endParaRPr lang="en-US" dirty="0"/>
          </a:p>
        </p:txBody>
      </p:sp>
    </p:spTree>
    <p:extLst>
      <p:ext uri="{BB962C8B-B14F-4D97-AF65-F5344CB8AC3E}">
        <p14:creationId xmlns="" xmlns:p14="http://schemas.microsoft.com/office/powerpoint/2010/main" val="41581082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defRPr/>
            </a:pPr>
            <a:r>
              <a:rPr lang="en-US" sz="1200" dirty="0" smtClean="0">
                <a:ea typeface="ＭＳ Ｐゴシック" charset="0"/>
              </a:rPr>
              <a:t>One of the last steps is to create</a:t>
            </a:r>
            <a:r>
              <a:rPr lang="en-US" sz="1200" baseline="0" dirty="0" smtClean="0">
                <a:ea typeface="ＭＳ Ｐゴシック" charset="0"/>
              </a:rPr>
              <a:t> a template </a:t>
            </a:r>
            <a:r>
              <a:rPr lang="en-US" sz="1200" baseline="0" dirty="0" err="1" smtClean="0">
                <a:ea typeface="ＭＳ Ｐゴシック" charset="0"/>
              </a:rPr>
              <a:t>gsp</a:t>
            </a:r>
            <a:r>
              <a:rPr lang="en-US" sz="1200" baseline="0" dirty="0" smtClean="0">
                <a:ea typeface="ＭＳ Ｐゴシック" charset="0"/>
              </a:rPr>
              <a:t> page to show in the UI.</a:t>
            </a:r>
            <a:endParaRPr lang="en-US" sz="1200" i="1" dirty="0" smtClean="0">
              <a:ea typeface="ＭＳ Ｐゴシック" charset="0"/>
            </a:endParaRPr>
          </a:p>
          <a:p>
            <a:pPr marL="0" indent="0">
              <a:buFont typeface="+mj-lt"/>
              <a:buNone/>
            </a:pPr>
            <a:endParaRPr lang="es-AR" i="0" baseline="0" dirty="0" smtClean="0"/>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29</a:t>
            </a:fld>
            <a:endParaRPr lang="en-US" dirty="0"/>
          </a:p>
        </p:txBody>
      </p:sp>
    </p:spTree>
    <p:extLst>
      <p:ext uri="{BB962C8B-B14F-4D97-AF65-F5344CB8AC3E}">
        <p14:creationId xmlns="" xmlns:p14="http://schemas.microsoft.com/office/powerpoint/2010/main" val="4158108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meant to be a high level diagram of how the concepts seeing in the demo and in this presentation get integrated between them. </a:t>
            </a:r>
          </a:p>
          <a:p>
            <a:endParaRPr lang="en-US" baseline="0" dirty="0" smtClean="0"/>
          </a:p>
          <a:p>
            <a:pPr marL="228600" indent="-228600">
              <a:buFont typeface="+mj-lt"/>
              <a:buAutoNum type="arabicPeriod"/>
            </a:pPr>
            <a:r>
              <a:rPr lang="en-US" baseline="0" dirty="0" smtClean="0"/>
              <a:t>First of all we show a high level image explaining that our goal is to Have the CDRs processed by jBilling and transformed into orders.</a:t>
            </a:r>
          </a:p>
          <a:p>
            <a:pPr marL="228600" indent="-228600">
              <a:buFont typeface="+mj-lt"/>
              <a:buAutoNum type="arabicPeriod"/>
            </a:pPr>
            <a:r>
              <a:rPr lang="en-US" baseline="0" dirty="0" smtClean="0"/>
              <a:t>Then we introduce the idea of the Mediation Reader and the Mediation Processor which are the actual entities in charge of transforming the CDRs into orders.</a:t>
            </a:r>
          </a:p>
          <a:p>
            <a:pPr marL="228600" indent="-228600">
              <a:buFont typeface="+mj-lt"/>
              <a:buAutoNum type="arabicPeriod"/>
            </a:pPr>
            <a:r>
              <a:rPr lang="en-US" baseline="0" dirty="0" smtClean="0"/>
              <a:t>After that we show that before creating the orders the Pricing Models get executed to calculate the correct price for each item.</a:t>
            </a:r>
          </a:p>
          <a:p>
            <a:pPr marL="228600" indent="-228600">
              <a:buFont typeface="+mj-lt"/>
              <a:buAutoNum type="arabicPeriod"/>
            </a:pPr>
            <a:r>
              <a:rPr lang="en-US" baseline="0" dirty="0" smtClean="0"/>
              <a:t>Finally after the Order is updated or created some events are triggered, for example the </a:t>
            </a:r>
            <a:r>
              <a:rPr lang="en-US" baseline="0" dirty="0" err="1" smtClean="0"/>
              <a:t>NewQuantityEvent</a:t>
            </a:r>
            <a:r>
              <a:rPr lang="en-US" baseline="0" dirty="0" smtClean="0"/>
              <a:t> and the </a:t>
            </a:r>
            <a:r>
              <a:rPr lang="en-US" baseline="0" dirty="0" err="1" smtClean="0"/>
              <a:t>NewPriceEvent</a:t>
            </a:r>
            <a:r>
              <a:rPr lang="en-US" baseline="0" dirty="0" smtClean="0"/>
              <a:t>.</a:t>
            </a:r>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3</a:t>
            </a:fld>
            <a:endParaRPr lang="en-US" dirty="0"/>
          </a:p>
        </p:txBody>
      </p:sp>
    </p:spTree>
    <p:extLst>
      <p:ext uri="{BB962C8B-B14F-4D97-AF65-F5344CB8AC3E}">
        <p14:creationId xmlns="" xmlns:p14="http://schemas.microsoft.com/office/powerpoint/2010/main" val="3430235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defRPr/>
            </a:pPr>
            <a:r>
              <a:rPr lang="en-US" sz="1200" dirty="0" smtClean="0">
                <a:ea typeface="ＭＳ Ｐゴシック" charset="0"/>
              </a:rPr>
              <a:t>Finally we</a:t>
            </a:r>
            <a:r>
              <a:rPr lang="en-US" sz="1200" baseline="0" dirty="0" smtClean="0">
                <a:ea typeface="ＭＳ Ｐゴシック" charset="0"/>
              </a:rPr>
              <a:t> need to internationalize our new Pricing Model.</a:t>
            </a:r>
            <a:endParaRPr lang="en-US" sz="1200" i="1" dirty="0" smtClean="0">
              <a:ea typeface="ＭＳ Ｐゴシック" charset="0"/>
            </a:endParaRPr>
          </a:p>
          <a:p>
            <a:pPr marL="0" indent="0">
              <a:buFont typeface="+mj-lt"/>
              <a:buNone/>
            </a:pPr>
            <a:endParaRPr lang="es-AR" i="0" baseline="0" dirty="0" smtClean="0"/>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30</a:t>
            </a:fld>
            <a:endParaRPr lang="en-US" dirty="0"/>
          </a:p>
        </p:txBody>
      </p:sp>
    </p:spTree>
    <p:extLst>
      <p:ext uri="{BB962C8B-B14F-4D97-AF65-F5344CB8AC3E}">
        <p14:creationId xmlns="" xmlns:p14="http://schemas.microsoft.com/office/powerpoint/2010/main" val="41581082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defRPr/>
            </a:pPr>
            <a:r>
              <a:rPr lang="en-US" sz="1200" dirty="0" smtClean="0">
                <a:ea typeface="ＭＳ Ｐゴシック" charset="0"/>
              </a:rPr>
              <a:t>We are going to show a quick example to demonstrate how easy it</a:t>
            </a:r>
            <a:r>
              <a:rPr lang="en-US" sz="1200" baseline="0" dirty="0" smtClean="0">
                <a:ea typeface="ＭＳ Ｐゴシック" charset="0"/>
              </a:rPr>
              <a:t> is to add a new Pricing Strategy to jBilling.</a:t>
            </a:r>
            <a:endParaRPr lang="en-US" sz="1200" dirty="0" smtClean="0">
              <a:ea typeface="ＭＳ Ｐゴシック" charset="0"/>
            </a:endParaRPr>
          </a:p>
          <a:p>
            <a:pPr marL="0" indent="0">
              <a:buFont typeface="Arial" pitchFamily="34" charset="0"/>
              <a:buNone/>
              <a:defRPr/>
            </a:pPr>
            <a:endParaRPr lang="en-US" sz="1200" dirty="0" smtClean="0">
              <a:ea typeface="ＭＳ Ｐゴシック" charset="0"/>
            </a:endParaRPr>
          </a:p>
          <a:p>
            <a:pPr marL="0" indent="0">
              <a:buFont typeface="Arial" pitchFamily="34" charset="0"/>
              <a:buNone/>
              <a:defRPr/>
            </a:pPr>
            <a:r>
              <a:rPr lang="en-US" sz="1200" dirty="0" smtClean="0">
                <a:ea typeface="ＭＳ Ｐゴシック" charset="0"/>
              </a:rPr>
              <a:t>For this example we are going to add a new Pricing Model that increases the price of the product depending on the country of the Customer.. We’ll assume that the complexity of the code is something extra</a:t>
            </a:r>
            <a:r>
              <a:rPr lang="en-US" sz="1200" baseline="0" dirty="0" smtClean="0">
                <a:ea typeface="ＭＳ Ｐゴシック" charset="0"/>
              </a:rPr>
              <a:t>.</a:t>
            </a:r>
          </a:p>
          <a:p>
            <a:pPr marL="0" indent="0">
              <a:buFont typeface="Arial" pitchFamily="34" charset="0"/>
              <a:buNone/>
              <a:defRPr/>
            </a:pPr>
            <a:endParaRPr lang="en-US" sz="1200" i="1" baseline="0" dirty="0" smtClean="0">
              <a:ea typeface="ＭＳ Ｐゴシック" charset="0"/>
            </a:endParaRPr>
          </a:p>
          <a:p>
            <a:pPr marL="228600" indent="-228600">
              <a:buFont typeface="+mj-lt"/>
              <a:buAutoNum type="arabicPeriod"/>
              <a:defRPr/>
            </a:pPr>
            <a:r>
              <a:rPr lang="en-US" sz="1200" i="0" baseline="0" dirty="0" smtClean="0">
                <a:ea typeface="ＭＳ Ｐゴシック" charset="0"/>
              </a:rPr>
              <a:t>Copy the file </a:t>
            </a:r>
            <a:r>
              <a:rPr lang="en-US" sz="1200" i="1" kern="1200" dirty="0" smtClean="0">
                <a:solidFill>
                  <a:srgbClr val="000000"/>
                </a:solidFill>
                <a:effectLst/>
                <a:latin typeface="Proxima Nova Regular"/>
                <a:ea typeface="Proxima Nova Regular"/>
                <a:cs typeface="Proxima Nova Regular"/>
              </a:rPr>
              <a:t>CountryPricingStrategy.java </a:t>
            </a:r>
            <a:r>
              <a:rPr lang="en-US" sz="1200" i="0" kern="1200" dirty="0" smtClean="0">
                <a:solidFill>
                  <a:srgbClr val="000000"/>
                </a:solidFill>
                <a:effectLst/>
                <a:latin typeface="Proxima Nova Regular"/>
                <a:ea typeface="Proxima Nova Regular"/>
                <a:cs typeface="Proxima Nova Regular"/>
              </a:rPr>
              <a:t>to the following path: </a:t>
            </a:r>
            <a:r>
              <a:rPr lang="en-US" sz="1200" i="1" kern="1200" dirty="0" err="1" smtClean="0">
                <a:solidFill>
                  <a:srgbClr val="000000"/>
                </a:solidFill>
                <a:effectLst/>
                <a:latin typeface="Proxima Nova Regular"/>
                <a:ea typeface="Proxima Nova Regular"/>
                <a:cs typeface="Proxima Nova Regular"/>
              </a:rPr>
              <a:t>src</a:t>
            </a:r>
            <a:r>
              <a:rPr lang="en-US" sz="1200" i="1" kern="1200" dirty="0" smtClean="0">
                <a:solidFill>
                  <a:srgbClr val="000000"/>
                </a:solidFill>
                <a:effectLst/>
                <a:latin typeface="Proxima Nova Regular"/>
                <a:ea typeface="Proxima Nova Regular"/>
                <a:cs typeface="Proxima Nova Regular"/>
              </a:rPr>
              <a:t>/java/com/</a:t>
            </a:r>
            <a:r>
              <a:rPr lang="en-US" sz="1200" i="1" kern="1200" dirty="0" err="1" smtClean="0">
                <a:solidFill>
                  <a:srgbClr val="000000"/>
                </a:solidFill>
                <a:effectLst/>
                <a:latin typeface="Proxima Nova Regular"/>
                <a:ea typeface="Proxima Nova Regular"/>
                <a:cs typeface="Proxima Nova Regular"/>
              </a:rPr>
              <a:t>sapienter</a:t>
            </a:r>
            <a:r>
              <a:rPr lang="en-US" sz="1200" i="1" kern="1200" dirty="0" smtClean="0">
                <a:solidFill>
                  <a:srgbClr val="000000"/>
                </a:solidFill>
                <a:effectLst/>
                <a:latin typeface="Proxima Nova Regular"/>
                <a:ea typeface="Proxima Nova Regular"/>
                <a:cs typeface="Proxima Nova Regular"/>
              </a:rPr>
              <a:t>/</a:t>
            </a:r>
            <a:r>
              <a:rPr lang="en-US" sz="1200" i="1" kern="1200" dirty="0" err="1" smtClean="0">
                <a:solidFill>
                  <a:srgbClr val="000000"/>
                </a:solidFill>
                <a:effectLst/>
                <a:latin typeface="Proxima Nova Regular"/>
                <a:ea typeface="Proxima Nova Regular"/>
                <a:cs typeface="Proxima Nova Regular"/>
              </a:rPr>
              <a:t>jbilling</a:t>
            </a:r>
            <a:r>
              <a:rPr lang="en-US" sz="1200" i="1" kern="1200" dirty="0" smtClean="0">
                <a:solidFill>
                  <a:srgbClr val="000000"/>
                </a:solidFill>
                <a:effectLst/>
                <a:latin typeface="Proxima Nova Regular"/>
                <a:ea typeface="Proxima Nova Regular"/>
                <a:cs typeface="Proxima Nova Regular"/>
              </a:rPr>
              <a:t>/server/pricing/strategy/ </a:t>
            </a:r>
          </a:p>
          <a:p>
            <a:pPr marL="228600" indent="-228600">
              <a:buFont typeface="+mj-lt"/>
              <a:buAutoNum type="arabicPeriod"/>
              <a:defRPr/>
            </a:pPr>
            <a:r>
              <a:rPr lang="en-US" sz="1200" i="0" dirty="0" smtClean="0">
                <a:ea typeface="ＭＳ Ｐゴシック" charset="0"/>
              </a:rPr>
              <a:t>Copy the file </a:t>
            </a:r>
            <a:r>
              <a:rPr lang="en-US" sz="1200" i="1" kern="1200" dirty="0" smtClean="0">
                <a:solidFill>
                  <a:srgbClr val="000000"/>
                </a:solidFill>
                <a:effectLst/>
                <a:latin typeface="Proxima Nova Regular"/>
                <a:ea typeface="Proxima Nova Regular"/>
                <a:cs typeface="Proxima Nova Regular"/>
              </a:rPr>
              <a:t>_</a:t>
            </a:r>
            <a:r>
              <a:rPr lang="en-US" sz="1200" i="1" kern="1200" dirty="0" err="1" smtClean="0">
                <a:solidFill>
                  <a:srgbClr val="000000"/>
                </a:solidFill>
                <a:effectLst/>
                <a:latin typeface="Proxima Nova Regular"/>
                <a:ea typeface="Proxima Nova Regular"/>
                <a:cs typeface="Proxima Nova Regular"/>
              </a:rPr>
              <a:t>country.gsp</a:t>
            </a:r>
            <a:r>
              <a:rPr lang="en-US" sz="1200" i="1" kern="1200" dirty="0" smtClean="0">
                <a:solidFill>
                  <a:srgbClr val="000000"/>
                </a:solidFill>
                <a:effectLst/>
                <a:latin typeface="Proxima Nova Regular"/>
                <a:ea typeface="Proxima Nova Regular"/>
                <a:cs typeface="Proxima Nova Regular"/>
              </a:rPr>
              <a:t> </a:t>
            </a:r>
            <a:r>
              <a:rPr lang="en-US" sz="1200" i="0" kern="1200" dirty="0" smtClean="0">
                <a:solidFill>
                  <a:srgbClr val="000000"/>
                </a:solidFill>
                <a:effectLst/>
                <a:latin typeface="Proxima Nova Regular"/>
                <a:ea typeface="Proxima Nova Regular"/>
                <a:cs typeface="Proxima Nova Regular"/>
              </a:rPr>
              <a:t>to</a:t>
            </a:r>
            <a:r>
              <a:rPr lang="en-US" sz="1200" i="0" kern="1200" baseline="0" dirty="0" smtClean="0">
                <a:solidFill>
                  <a:srgbClr val="000000"/>
                </a:solidFill>
                <a:effectLst/>
                <a:latin typeface="Proxima Nova Regular"/>
                <a:ea typeface="Proxima Nova Regular"/>
                <a:cs typeface="Proxima Nova Regular"/>
              </a:rPr>
              <a:t> the following path: </a:t>
            </a:r>
            <a:r>
              <a:rPr lang="en-US" sz="1200" i="1" kern="1200" dirty="0" smtClean="0">
                <a:solidFill>
                  <a:srgbClr val="000000"/>
                </a:solidFill>
                <a:effectLst/>
                <a:latin typeface="Proxima Nova Regular"/>
                <a:ea typeface="Proxima Nova Regular"/>
                <a:cs typeface="Proxima Nova Regular"/>
              </a:rPr>
              <a:t>grails-app/views/</a:t>
            </a:r>
            <a:r>
              <a:rPr lang="en-US" sz="1200" i="1" kern="1200" dirty="0" err="1" smtClean="0">
                <a:solidFill>
                  <a:srgbClr val="000000"/>
                </a:solidFill>
                <a:effectLst/>
                <a:latin typeface="Proxima Nova Regular"/>
                <a:ea typeface="Proxima Nova Regular"/>
                <a:cs typeface="Proxima Nova Regular"/>
              </a:rPr>
              <a:t>priceModel</a:t>
            </a:r>
            <a:r>
              <a:rPr lang="en-US" sz="1200" i="1" kern="1200" dirty="0" smtClean="0">
                <a:solidFill>
                  <a:srgbClr val="000000"/>
                </a:solidFill>
                <a:effectLst/>
                <a:latin typeface="Proxima Nova Regular"/>
                <a:ea typeface="Proxima Nova Regular"/>
                <a:cs typeface="Proxima Nova Regular"/>
              </a:rPr>
              <a:t>/strategy/ </a:t>
            </a:r>
          </a:p>
          <a:p>
            <a:pPr marL="228600" indent="-228600">
              <a:buFont typeface="+mj-lt"/>
              <a:buAutoNum type="arabicPeriod"/>
              <a:defRPr/>
            </a:pPr>
            <a:r>
              <a:rPr lang="en-US" sz="1200" i="0" kern="1200" dirty="0" smtClean="0">
                <a:solidFill>
                  <a:srgbClr val="000000"/>
                </a:solidFill>
                <a:effectLst/>
                <a:latin typeface="Proxima Nova Regular"/>
                <a:ea typeface="ＭＳ Ｐゴシック" charset="0"/>
              </a:rPr>
              <a:t>Modify the </a:t>
            </a:r>
            <a:r>
              <a:rPr lang="en-US" sz="1200" i="1" kern="1200" dirty="0" smtClean="0">
                <a:solidFill>
                  <a:srgbClr val="000000"/>
                </a:solidFill>
                <a:effectLst/>
                <a:latin typeface="Proxima Nova Regular"/>
                <a:ea typeface="Proxima Nova Regular"/>
                <a:cs typeface="Proxima Nova Regular"/>
              </a:rPr>
              <a:t>PriceModelStrategy.java</a:t>
            </a:r>
            <a:r>
              <a:rPr lang="en-US" sz="1200" i="1" kern="1200" baseline="0" dirty="0" smtClean="0">
                <a:solidFill>
                  <a:srgbClr val="000000"/>
                </a:solidFill>
                <a:effectLst/>
                <a:latin typeface="Proxima Nova Regular"/>
                <a:ea typeface="Proxima Nova Regular"/>
                <a:cs typeface="Proxima Nova Regular"/>
              </a:rPr>
              <a:t>  </a:t>
            </a:r>
            <a:r>
              <a:rPr lang="en-US" sz="1200" i="0" kern="1200" baseline="0" dirty="0" err="1" smtClean="0">
                <a:solidFill>
                  <a:srgbClr val="000000"/>
                </a:solidFill>
                <a:effectLst/>
                <a:latin typeface="Proxima Nova Regular"/>
                <a:ea typeface="Proxima Nova Regular"/>
                <a:cs typeface="Proxima Nova Regular"/>
              </a:rPr>
              <a:t>enum</a:t>
            </a:r>
            <a:r>
              <a:rPr lang="en-US" sz="1200" i="0" kern="1200" baseline="0" dirty="0" smtClean="0">
                <a:solidFill>
                  <a:srgbClr val="000000"/>
                </a:solidFill>
                <a:effectLst/>
                <a:latin typeface="Proxima Nova Regular"/>
                <a:ea typeface="Proxima Nova Regular"/>
                <a:cs typeface="Proxima Nova Regular"/>
              </a:rPr>
              <a:t> to add our recently created model</a:t>
            </a:r>
          </a:p>
          <a:p>
            <a:pPr marL="0" indent="0">
              <a:buFont typeface="Arial" pitchFamily="34" charset="0"/>
              <a:buNone/>
              <a:defRPr/>
            </a:pPr>
            <a:endParaRPr lang="en-US" sz="1200" i="0" kern="1200" baseline="0" dirty="0" smtClean="0">
              <a:solidFill>
                <a:srgbClr val="000000"/>
              </a:solidFill>
              <a:effectLst/>
              <a:latin typeface="Proxima Nova Regular"/>
              <a:ea typeface="ＭＳ Ｐゴシック" charset="0"/>
            </a:endParaRPr>
          </a:p>
          <a:p>
            <a:pPr marL="0" indent="0">
              <a:buFont typeface="Arial" pitchFamily="34" charset="0"/>
              <a:buNone/>
              <a:defRPr/>
            </a:pPr>
            <a:r>
              <a:rPr lang="en-US" sz="1200" i="0" kern="1200" baseline="0" dirty="0" smtClean="0">
                <a:solidFill>
                  <a:srgbClr val="000000"/>
                </a:solidFill>
                <a:effectLst/>
                <a:latin typeface="Proxima Nova Regular"/>
                <a:ea typeface="ＭＳ Ｐゴシック" charset="0"/>
              </a:rPr>
              <a:t>This is the piece of code you need to add just bellow the last entry:</a:t>
            </a:r>
          </a:p>
          <a:p>
            <a:pPr marL="0" indent="0">
              <a:buFont typeface="Arial" pitchFamily="34" charset="0"/>
              <a:buNone/>
              <a:defRPr/>
            </a:pPr>
            <a:endParaRPr lang="en-US" sz="1200" i="0" kern="1200" baseline="0" dirty="0" smtClean="0">
              <a:solidFill>
                <a:srgbClr val="000000"/>
              </a:solidFill>
              <a:effectLst/>
              <a:latin typeface="Proxima Nova Regular"/>
              <a:ea typeface="ＭＳ Ｐゴシック" charset="0"/>
            </a:endParaRPr>
          </a:p>
          <a:p>
            <a:pPr marL="0" indent="0">
              <a:buFont typeface="Arial" pitchFamily="34" charset="0"/>
              <a:buNone/>
              <a:defRPr/>
            </a:pPr>
            <a:r>
              <a:rPr lang="en-US" sz="1200" b="0" i="1" dirty="0" smtClean="0">
                <a:latin typeface="Courier New" pitchFamily="49" charset="0"/>
                <a:ea typeface="ＭＳ Ｐゴシック" charset="0"/>
                <a:cs typeface="Courier New" pitchFamily="49" charset="0"/>
              </a:rPr>
              <a:t>/** Pricing strategy that increases the price depending on the country.*/    </a:t>
            </a:r>
          </a:p>
          <a:p>
            <a:pPr marL="0" indent="0">
              <a:buFont typeface="Arial" pitchFamily="34" charset="0"/>
              <a:buNone/>
              <a:defRPr/>
            </a:pPr>
            <a:r>
              <a:rPr lang="en-US" sz="1200" b="0" i="1" dirty="0" smtClean="0">
                <a:latin typeface="Courier New" pitchFamily="49" charset="0"/>
                <a:ea typeface="ＭＳ Ｐゴシック" charset="0"/>
                <a:cs typeface="Courier New" pitchFamily="49" charset="0"/>
              </a:rPr>
              <a:t>COUNTRY                   (new </a:t>
            </a:r>
            <a:r>
              <a:rPr lang="en-US" sz="1200" b="0" i="1" dirty="0" err="1" smtClean="0">
                <a:latin typeface="Courier New" pitchFamily="49" charset="0"/>
                <a:ea typeface="ＭＳ Ｐゴシック" charset="0"/>
                <a:cs typeface="Courier New" pitchFamily="49" charset="0"/>
              </a:rPr>
              <a:t>CountryPricingStrategy</a:t>
            </a:r>
            <a:r>
              <a:rPr lang="en-US" sz="1200" b="0" i="1" dirty="0" smtClean="0">
                <a:latin typeface="Courier New" pitchFamily="49" charset="0"/>
                <a:ea typeface="ＭＳ Ｐゴシック" charset="0"/>
                <a:cs typeface="Courier New" pitchFamily="49" charset="0"/>
              </a:rPr>
              <a:t>());</a:t>
            </a:r>
          </a:p>
          <a:p>
            <a:pPr marL="0" indent="0">
              <a:buFont typeface="Arial" pitchFamily="34" charset="0"/>
              <a:buNone/>
              <a:defRPr/>
            </a:pPr>
            <a:endParaRPr lang="en-US" sz="1200" b="0" i="1" dirty="0" smtClean="0">
              <a:latin typeface="Courier New" pitchFamily="49" charset="0"/>
              <a:ea typeface="ＭＳ Ｐゴシック" charset="0"/>
              <a:cs typeface="Courier New" pitchFamily="49" charset="0"/>
            </a:endParaRPr>
          </a:p>
          <a:p>
            <a:pPr marL="0" indent="0">
              <a:buFont typeface="Arial" pitchFamily="34" charset="0"/>
              <a:buNone/>
              <a:defRPr/>
            </a:pPr>
            <a:r>
              <a:rPr lang="en-US" sz="1200" b="1" i="1" dirty="0" smtClean="0">
                <a:latin typeface="Courier New" pitchFamily="49" charset="0"/>
                <a:ea typeface="ＭＳ Ｐゴシック" charset="0"/>
                <a:cs typeface="Courier New" pitchFamily="49" charset="0"/>
              </a:rPr>
              <a:t>Remember to replace the last ; with a , and import the CountryPricingStrategy.java class</a:t>
            </a:r>
          </a:p>
          <a:p>
            <a:pPr marL="0" indent="0">
              <a:buFont typeface="Arial" pitchFamily="34" charset="0"/>
              <a:buNone/>
              <a:defRPr/>
            </a:pPr>
            <a:endParaRPr lang="en-US" sz="1200" b="0" i="1" dirty="0" smtClean="0">
              <a:latin typeface="Courier New" pitchFamily="49" charset="0"/>
              <a:ea typeface="ＭＳ Ｐゴシック" charset="0"/>
              <a:cs typeface="Courier New" pitchFamily="49" charset="0"/>
            </a:endParaRPr>
          </a:p>
          <a:p>
            <a:pPr marL="228600" indent="-228600">
              <a:buFont typeface="+mj-lt"/>
              <a:buAutoNum type="arabicPeriod" startAt="4"/>
              <a:defRPr/>
            </a:pPr>
            <a:r>
              <a:rPr lang="en-US" sz="1200" b="0" i="0" dirty="0" smtClean="0">
                <a:latin typeface="Courier New" pitchFamily="49" charset="0"/>
                <a:ea typeface="ＭＳ Ｐゴシック" charset="0"/>
                <a:cs typeface="Courier New" pitchFamily="49" charset="0"/>
              </a:rPr>
              <a:t>Modify the </a:t>
            </a:r>
            <a:r>
              <a:rPr lang="en-US" sz="1200" b="0" i="1" dirty="0" err="1" smtClean="0">
                <a:latin typeface="Courier New" pitchFamily="49" charset="0"/>
                <a:ea typeface="ＭＳ Ｐゴシック" charset="0"/>
                <a:cs typeface="Courier New" pitchFamily="49" charset="0"/>
              </a:rPr>
              <a:t>messages.properties</a:t>
            </a:r>
            <a:r>
              <a:rPr lang="en-US" sz="1200" b="0" i="1" baseline="0" dirty="0" smtClean="0">
                <a:latin typeface="Courier New" pitchFamily="49" charset="0"/>
                <a:ea typeface="ＭＳ Ｐゴシック" charset="0"/>
                <a:cs typeface="Courier New" pitchFamily="49" charset="0"/>
              </a:rPr>
              <a:t> </a:t>
            </a:r>
            <a:r>
              <a:rPr lang="en-US" sz="1200" b="0" i="0" baseline="0" dirty="0" smtClean="0">
                <a:latin typeface="Courier New" pitchFamily="49" charset="0"/>
                <a:ea typeface="ＭＳ Ｐゴシック" charset="0"/>
                <a:cs typeface="Courier New" pitchFamily="49" charset="0"/>
              </a:rPr>
              <a:t> file and add this line: </a:t>
            </a:r>
            <a:r>
              <a:rPr lang="en-US" sz="1200" b="0" i="1" baseline="0" dirty="0" err="1" smtClean="0">
                <a:latin typeface="Courier New" pitchFamily="49" charset="0"/>
                <a:ea typeface="ＭＳ Ｐゴシック" charset="0"/>
                <a:cs typeface="Courier New" pitchFamily="49" charset="0"/>
              </a:rPr>
              <a:t>price.strategy.COUNTRY</a:t>
            </a:r>
            <a:r>
              <a:rPr lang="en-US" sz="1200" b="0" i="1" baseline="0" dirty="0" smtClean="0">
                <a:latin typeface="Courier New" pitchFamily="49" charset="0"/>
                <a:ea typeface="ＭＳ Ｐゴシック" charset="0"/>
                <a:cs typeface="Courier New" pitchFamily="49" charset="0"/>
              </a:rPr>
              <a:t>=Country  </a:t>
            </a:r>
            <a:r>
              <a:rPr lang="en-US" sz="1200" b="0" i="0" baseline="0" dirty="0" smtClean="0">
                <a:latin typeface="Courier New" pitchFamily="49" charset="0"/>
                <a:ea typeface="ＭＳ Ｐゴシック" charset="0"/>
                <a:cs typeface="Courier New" pitchFamily="49" charset="0"/>
              </a:rPr>
              <a:t>right after the last line which should be the RATE_CARD.</a:t>
            </a:r>
          </a:p>
          <a:p>
            <a:pPr marL="228600" indent="-228600">
              <a:buFont typeface="+mj-lt"/>
              <a:buAutoNum type="arabicPeriod" startAt="4"/>
              <a:defRPr/>
            </a:pPr>
            <a:r>
              <a:rPr lang="en-US" sz="1200" b="0" i="0" baseline="0" dirty="0" smtClean="0">
                <a:latin typeface="Courier New" pitchFamily="49" charset="0"/>
                <a:ea typeface="ＭＳ Ｐゴシック" charset="0"/>
                <a:cs typeface="Courier New" pitchFamily="49" charset="0"/>
              </a:rPr>
              <a:t>Run a full clean/compile and start the application again.</a:t>
            </a:r>
          </a:p>
          <a:p>
            <a:pPr marL="228600" indent="-228600">
              <a:buFont typeface="+mj-lt"/>
              <a:buAutoNum type="arabicPeriod" startAt="4"/>
              <a:defRPr/>
            </a:pPr>
            <a:r>
              <a:rPr lang="en-US" sz="1200" b="0" i="0" baseline="0" dirty="0" smtClean="0">
                <a:latin typeface="Courier New" pitchFamily="49" charset="0"/>
                <a:ea typeface="ＭＳ Ｐゴシック" charset="0"/>
                <a:cs typeface="Courier New" pitchFamily="49" charset="0"/>
              </a:rPr>
              <a:t>Now you should be able to use the new pricing model without any problem.</a:t>
            </a:r>
          </a:p>
          <a:p>
            <a:pPr marL="228600" indent="-228600">
              <a:buFont typeface="+mj-lt"/>
              <a:buAutoNum type="arabicPeriod" startAt="4"/>
              <a:defRPr/>
            </a:pPr>
            <a:r>
              <a:rPr lang="en-US" sz="1200" b="0" i="0" baseline="0" dirty="0" smtClean="0">
                <a:latin typeface="Courier New" pitchFamily="49" charset="0"/>
                <a:ea typeface="ＭＳ Ｐゴシック" charset="0"/>
                <a:cs typeface="Courier New" pitchFamily="49" charset="0"/>
              </a:rPr>
              <a:t>Create a new product with the information like in the image </a:t>
            </a:r>
            <a:r>
              <a:rPr lang="en-US" sz="1200" b="0" i="1" baseline="0" dirty="0" smtClean="0">
                <a:latin typeface="Courier New" pitchFamily="49" charset="0"/>
                <a:ea typeface="ＭＳ Ｐゴシック" charset="0"/>
                <a:cs typeface="Courier New" pitchFamily="49" charset="0"/>
              </a:rPr>
              <a:t>price_model_example.png</a:t>
            </a:r>
            <a:r>
              <a:rPr lang="en-US" sz="1200" b="0" i="0" baseline="0" dirty="0" smtClean="0">
                <a:latin typeface="Courier New" pitchFamily="49" charset="0"/>
                <a:ea typeface="ＭＳ Ｐゴシック" charset="0"/>
                <a:cs typeface="Courier New" pitchFamily="49" charset="0"/>
              </a:rPr>
              <a:t>. That configuration means that the rate of the product is 10 dollars and the percentage to be applied if the country is US is 5%, if the country is CA is 50% and by default if the country wasn’t listed here we use a 10%.</a:t>
            </a:r>
          </a:p>
          <a:p>
            <a:pPr marL="228600" indent="-228600">
              <a:buFont typeface="+mj-lt"/>
              <a:buAutoNum type="arabicPeriod" startAt="4"/>
              <a:defRPr/>
            </a:pPr>
            <a:r>
              <a:rPr lang="en-US" sz="1200" b="0" i="0" dirty="0" smtClean="0">
                <a:latin typeface="Courier New" pitchFamily="49" charset="0"/>
                <a:ea typeface="ＭＳ Ｐゴシック" charset="0"/>
                <a:cs typeface="Courier New" pitchFamily="49" charset="0"/>
              </a:rPr>
              <a:t>Try</a:t>
            </a:r>
            <a:r>
              <a:rPr lang="en-US" sz="1200" b="0" i="0" baseline="0" dirty="0" smtClean="0">
                <a:latin typeface="Courier New" pitchFamily="49" charset="0"/>
                <a:ea typeface="ＭＳ Ｐゴシック" charset="0"/>
                <a:cs typeface="Courier New" pitchFamily="49" charset="0"/>
              </a:rPr>
              <a:t> creating an order for a customer and you will see that the rate gets incremented according to the configured percentage. Edit the customer to change the country from CA to US and you will see a change in the price when creating an order. Finally edit the customer again and select a country that’s not CA or US and when creating the order it should use the default percentage.</a:t>
            </a:r>
            <a:endParaRPr lang="en-US" sz="1200" b="0" i="0" dirty="0" smtClean="0">
              <a:latin typeface="Courier New" pitchFamily="49" charset="0"/>
              <a:ea typeface="ＭＳ Ｐゴシック" charset="0"/>
              <a:cs typeface="Courier New" pitchFamily="49" charset="0"/>
            </a:endParaRPr>
          </a:p>
          <a:p>
            <a:pPr marL="0" indent="0">
              <a:buFont typeface="+mj-lt"/>
              <a:buNone/>
            </a:pPr>
            <a:endParaRPr lang="es-AR" i="0" baseline="0" dirty="0" smtClean="0"/>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31</a:t>
            </a:fld>
            <a:endParaRPr lang="en-US" dirty="0"/>
          </a:p>
        </p:txBody>
      </p:sp>
    </p:spTree>
    <p:extLst>
      <p:ext uri="{BB962C8B-B14F-4D97-AF65-F5344CB8AC3E}">
        <p14:creationId xmlns="" xmlns:p14="http://schemas.microsoft.com/office/powerpoint/2010/main" val="41581082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our last topic we’ll be talking about Internal Events in jBilling.</a:t>
            </a:r>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32</a:t>
            </a:fld>
            <a:endParaRPr lang="en-US" dirty="0"/>
          </a:p>
        </p:txBody>
      </p:sp>
    </p:spTree>
    <p:extLst>
      <p:ext uri="{BB962C8B-B14F-4D97-AF65-F5344CB8AC3E}">
        <p14:creationId xmlns="" xmlns:p14="http://schemas.microsoft.com/office/powerpoint/2010/main" val="34302353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defRPr/>
            </a:pPr>
            <a:r>
              <a:rPr lang="en-US" sz="1200" dirty="0" smtClean="0">
                <a:ea typeface="ＭＳ Ｐゴシック" charset="0"/>
              </a:rPr>
              <a:t>Internal events follow</a:t>
            </a:r>
            <a:r>
              <a:rPr lang="en-US" sz="1200" baseline="0" dirty="0" smtClean="0">
                <a:ea typeface="ＭＳ Ｐゴシック" charset="0"/>
              </a:rPr>
              <a:t> the listener pattern.</a:t>
            </a:r>
          </a:p>
          <a:p>
            <a:pPr marL="171450" indent="-171450">
              <a:buFont typeface="Arial" pitchFamily="34" charset="0"/>
              <a:buChar char="•"/>
              <a:defRPr/>
            </a:pPr>
            <a:r>
              <a:rPr lang="en-US" sz="1200" i="0" baseline="0" dirty="0" smtClean="0">
                <a:ea typeface="ＭＳ Ｐゴシック" charset="0"/>
              </a:rPr>
              <a:t>We have an Event that is triggered when something specific happens and there’s a listener class that is waiting for one or more events to be fired. At that point it catches the event and process the information contained within to perform some predefined action.</a:t>
            </a:r>
            <a:endParaRPr lang="en-US" sz="1200" i="0" dirty="0" smtClean="0">
              <a:ea typeface="ＭＳ Ｐゴシック" charset="0"/>
            </a:endParaRPr>
          </a:p>
          <a:p>
            <a:pPr marL="0" indent="0">
              <a:buFont typeface="+mj-lt"/>
              <a:buNone/>
            </a:pPr>
            <a:endParaRPr lang="es-AR" i="0" baseline="0" dirty="0" smtClean="0"/>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33</a:t>
            </a:fld>
            <a:endParaRPr lang="en-US" dirty="0"/>
          </a:p>
        </p:txBody>
      </p:sp>
    </p:spTree>
    <p:extLst>
      <p:ext uri="{BB962C8B-B14F-4D97-AF65-F5344CB8AC3E}">
        <p14:creationId xmlns="" xmlns:p14="http://schemas.microsoft.com/office/powerpoint/2010/main" val="41581082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Finally as our last section of the training let’s see how to create new Events and Listeners.</a:t>
            </a:r>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34</a:t>
            </a:fld>
            <a:endParaRPr lang="en-US" dirty="0"/>
          </a:p>
        </p:txBody>
      </p:sp>
    </p:spTree>
    <p:extLst>
      <p:ext uri="{BB962C8B-B14F-4D97-AF65-F5344CB8AC3E}">
        <p14:creationId xmlns="" xmlns:p14="http://schemas.microsoft.com/office/powerpoint/2010/main" val="34302353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defRPr/>
            </a:pPr>
            <a:r>
              <a:rPr lang="en-US" sz="1200" dirty="0" smtClean="0">
                <a:ea typeface="ＭＳ Ｐゴシック" charset="0"/>
              </a:rPr>
              <a:t>The first step is to create the</a:t>
            </a:r>
            <a:r>
              <a:rPr lang="en-US" sz="1200" baseline="0" dirty="0" smtClean="0">
                <a:ea typeface="ＭＳ Ｐゴシック" charset="0"/>
              </a:rPr>
              <a:t> class that will represent the Event.</a:t>
            </a:r>
          </a:p>
          <a:p>
            <a:pPr marL="171450" indent="-171450">
              <a:buFont typeface="Arial" pitchFamily="34" charset="0"/>
              <a:buChar char="•"/>
              <a:defRPr/>
            </a:pPr>
            <a:r>
              <a:rPr lang="en-US" sz="1200" i="0" baseline="0" dirty="0" smtClean="0">
                <a:ea typeface="ＭＳ Ｐゴシック" charset="0"/>
              </a:rPr>
              <a:t>It has to implement the Event interface.</a:t>
            </a:r>
          </a:p>
          <a:p>
            <a:pPr marL="171450" indent="-171450">
              <a:buFont typeface="Arial" pitchFamily="34" charset="0"/>
              <a:buChar char="•"/>
              <a:defRPr/>
            </a:pPr>
            <a:r>
              <a:rPr lang="en-US" sz="1200" i="0" baseline="0" dirty="0" smtClean="0">
                <a:ea typeface="ＭＳ Ｐゴシック" charset="0"/>
              </a:rPr>
              <a:t>It also has to contain all the extra information that will be needed by the listener.</a:t>
            </a:r>
          </a:p>
          <a:p>
            <a:pPr marL="171450" indent="-171450">
              <a:buFont typeface="Arial" pitchFamily="34" charset="0"/>
              <a:buChar char="•"/>
              <a:defRPr/>
            </a:pPr>
            <a:r>
              <a:rPr lang="en-US" sz="1200" i="0" baseline="0" dirty="0" smtClean="0">
                <a:ea typeface="ＭＳ Ｐゴシック" charset="0"/>
              </a:rPr>
              <a:t>In our example it also has an </a:t>
            </a:r>
            <a:r>
              <a:rPr lang="en-US" sz="1200" i="0" baseline="0" dirty="0" err="1" smtClean="0">
                <a:ea typeface="ＭＳ Ｐゴシック" charset="0"/>
              </a:rPr>
              <a:t>OrderDTO</a:t>
            </a:r>
            <a:r>
              <a:rPr lang="en-US" sz="1200" i="0" baseline="0" dirty="0" smtClean="0">
                <a:ea typeface="ＭＳ Ｐゴシック" charset="0"/>
              </a:rPr>
              <a:t> object because this event is triggered when an Order is deleted, so we’ll need the order’s information in the listener to perform some specific action.</a:t>
            </a:r>
          </a:p>
          <a:p>
            <a:pPr marL="171450" indent="-171450">
              <a:buFont typeface="Arial" pitchFamily="34" charset="0"/>
              <a:buChar char="•"/>
              <a:defRPr/>
            </a:pPr>
            <a:endParaRPr lang="en-US" sz="1200" i="0" baseline="0" dirty="0" smtClean="0">
              <a:ea typeface="ＭＳ Ｐゴシック" charset="0"/>
            </a:endParaRPr>
          </a:p>
          <a:p>
            <a:pPr marL="171450" indent="-171450">
              <a:buFont typeface="Arial" pitchFamily="34" charset="0"/>
              <a:buChar char="•"/>
              <a:defRPr/>
            </a:pPr>
            <a:r>
              <a:rPr lang="en-US" sz="1200" i="0" baseline="0" dirty="0" smtClean="0">
                <a:ea typeface="ＭＳ Ｐゴシック" charset="0"/>
              </a:rPr>
              <a:t>As an example you can show the code for the OrderDeletedEvent.java Event which is in: </a:t>
            </a:r>
            <a:r>
              <a:rPr lang="en-US" sz="1200" i="1" baseline="0" dirty="0" err="1" smtClean="0">
                <a:ea typeface="ＭＳ Ｐゴシック" charset="0"/>
              </a:rPr>
              <a:t>src</a:t>
            </a:r>
            <a:r>
              <a:rPr lang="en-US" sz="1200" i="1" baseline="0" dirty="0" smtClean="0">
                <a:ea typeface="ＭＳ Ｐゴシック" charset="0"/>
              </a:rPr>
              <a:t>\java\com\</a:t>
            </a:r>
            <a:r>
              <a:rPr lang="en-US" sz="1200" i="1" baseline="0" dirty="0" err="1" smtClean="0">
                <a:ea typeface="ＭＳ Ｐゴシック" charset="0"/>
              </a:rPr>
              <a:t>sapienter</a:t>
            </a:r>
            <a:r>
              <a:rPr lang="en-US" sz="1200" i="1" baseline="0" dirty="0" smtClean="0">
                <a:ea typeface="ＭＳ Ｐゴシック" charset="0"/>
              </a:rPr>
              <a:t>\</a:t>
            </a:r>
            <a:r>
              <a:rPr lang="en-US" sz="1200" i="1" baseline="0" dirty="0" err="1" smtClean="0">
                <a:ea typeface="ＭＳ Ｐゴシック" charset="0"/>
              </a:rPr>
              <a:t>jbilling</a:t>
            </a:r>
            <a:r>
              <a:rPr lang="en-US" sz="1200" i="1" baseline="0" dirty="0" smtClean="0">
                <a:ea typeface="ＭＳ Ｐゴシック" charset="0"/>
              </a:rPr>
              <a:t>\server\order\event\OrderDeletedEvent.java</a:t>
            </a:r>
            <a:endParaRPr lang="en-US" sz="1200" i="1" dirty="0" smtClean="0">
              <a:ea typeface="ＭＳ Ｐゴシック" charset="0"/>
            </a:endParaRPr>
          </a:p>
          <a:p>
            <a:pPr marL="0" indent="0">
              <a:buFont typeface="+mj-lt"/>
              <a:buNone/>
            </a:pPr>
            <a:endParaRPr lang="es-AR" i="0" baseline="0" dirty="0" smtClean="0"/>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35</a:t>
            </a:fld>
            <a:endParaRPr lang="en-US" dirty="0"/>
          </a:p>
        </p:txBody>
      </p:sp>
    </p:spTree>
    <p:extLst>
      <p:ext uri="{BB962C8B-B14F-4D97-AF65-F5344CB8AC3E}">
        <p14:creationId xmlns="" xmlns:p14="http://schemas.microsoft.com/office/powerpoint/2010/main" val="41581082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defRPr/>
            </a:pPr>
            <a:r>
              <a:rPr lang="en-US" sz="1200" dirty="0" smtClean="0">
                <a:ea typeface="ＭＳ Ｐゴシック" charset="0"/>
              </a:rPr>
              <a:t>The next step is to create the listener itself.</a:t>
            </a:r>
          </a:p>
          <a:p>
            <a:pPr marL="171450" indent="-171450">
              <a:buFont typeface="Arial" pitchFamily="34" charset="0"/>
              <a:buChar char="•"/>
              <a:defRPr/>
            </a:pPr>
            <a:r>
              <a:rPr lang="en-US" sz="1200" dirty="0" smtClean="0">
                <a:ea typeface="ＭＳ Ｐゴシック" charset="0"/>
              </a:rPr>
              <a:t>The listener class has to extend from the </a:t>
            </a:r>
            <a:r>
              <a:rPr lang="en-US" sz="1200" dirty="0" err="1" smtClean="0">
                <a:ea typeface="ＭＳ Ｐゴシック" charset="0"/>
              </a:rPr>
              <a:t>PluggableTask</a:t>
            </a:r>
            <a:r>
              <a:rPr lang="en-US" sz="1200" dirty="0" smtClean="0">
                <a:ea typeface="ＭＳ Ｐゴシック" charset="0"/>
              </a:rPr>
              <a:t> class because it’s a plugin and it has to implement the </a:t>
            </a:r>
            <a:r>
              <a:rPr lang="en-US" sz="1200" dirty="0" err="1" smtClean="0">
                <a:ea typeface="ＭＳ Ｐゴシック" charset="0"/>
              </a:rPr>
              <a:t>IIternalEventsTask</a:t>
            </a:r>
            <a:r>
              <a:rPr lang="en-US" sz="1200" dirty="0" smtClean="0">
                <a:ea typeface="ＭＳ Ｐゴシック" charset="0"/>
              </a:rPr>
              <a:t> interface.</a:t>
            </a:r>
          </a:p>
          <a:p>
            <a:pPr marL="171450" indent="-171450">
              <a:buFont typeface="Arial" pitchFamily="34" charset="0"/>
              <a:buChar char="•"/>
              <a:defRPr/>
            </a:pPr>
            <a:endParaRPr lang="en-US" sz="1200" dirty="0" smtClean="0">
              <a:ea typeface="ＭＳ Ｐゴシック" charset="0"/>
            </a:endParaRPr>
          </a:p>
          <a:p>
            <a:pPr marL="171450" marR="0" indent="-171450" algn="l" defTabSz="449259" rtl="0" eaLnBrk="0" fontAlgn="base" latinLnBrk="0" hangingPunct="0">
              <a:lnSpc>
                <a:spcPct val="100000"/>
              </a:lnSpc>
              <a:spcBef>
                <a:spcPct val="30000"/>
              </a:spcBef>
              <a:spcAft>
                <a:spcPct val="0"/>
              </a:spcAft>
              <a:buClr>
                <a:srgbClr val="000000"/>
              </a:buClr>
              <a:buSzPct val="100000"/>
              <a:buFont typeface="Arial" pitchFamily="34" charset="0"/>
              <a:buChar char="•"/>
              <a:tabLst/>
              <a:defRPr/>
            </a:pPr>
            <a:r>
              <a:rPr lang="en-US" sz="1200" i="0" baseline="0" dirty="0" smtClean="0">
                <a:ea typeface="ＭＳ Ｐゴシック" charset="0"/>
              </a:rPr>
              <a:t>As an example you can show the code for the DynamicBalanceManagerTask.java Listener which is in: </a:t>
            </a:r>
            <a:r>
              <a:rPr lang="en-US" sz="1200" i="1" baseline="0" dirty="0" err="1" smtClean="0">
                <a:ea typeface="ＭＳ Ｐゴシック" charset="0"/>
              </a:rPr>
              <a:t>src</a:t>
            </a:r>
            <a:r>
              <a:rPr lang="en-US" sz="1200" i="1" baseline="0" dirty="0" smtClean="0">
                <a:ea typeface="ＭＳ Ｐゴシック" charset="0"/>
              </a:rPr>
              <a:t>\java\com\</a:t>
            </a:r>
            <a:r>
              <a:rPr lang="en-US" sz="1200" i="1" baseline="0" dirty="0" err="1" smtClean="0">
                <a:ea typeface="ＭＳ Ｐゴシック" charset="0"/>
              </a:rPr>
              <a:t>sapienter</a:t>
            </a:r>
            <a:r>
              <a:rPr lang="en-US" sz="1200" i="1" baseline="0" dirty="0" smtClean="0">
                <a:ea typeface="ＭＳ Ｐゴシック" charset="0"/>
              </a:rPr>
              <a:t>\</a:t>
            </a:r>
            <a:r>
              <a:rPr lang="en-US" sz="1200" i="1" baseline="0" dirty="0" err="1" smtClean="0">
                <a:ea typeface="ＭＳ Ｐゴシック" charset="0"/>
              </a:rPr>
              <a:t>jbilling</a:t>
            </a:r>
            <a:r>
              <a:rPr lang="en-US" sz="1200" i="1" baseline="0" dirty="0" smtClean="0">
                <a:ea typeface="ＭＳ Ｐゴシック" charset="0"/>
              </a:rPr>
              <a:t>\server\user\balance\DynamicBalanceManagerTask.java</a:t>
            </a:r>
            <a:endParaRPr lang="en-US" sz="1200" i="1" dirty="0" smtClean="0">
              <a:ea typeface="ＭＳ Ｐゴシック" charset="0"/>
            </a:endParaRPr>
          </a:p>
          <a:p>
            <a:pPr marL="171450" indent="-171450">
              <a:buFont typeface="Arial" pitchFamily="34" charset="0"/>
              <a:buChar char="•"/>
              <a:defRPr/>
            </a:pPr>
            <a:endParaRPr lang="en-US" sz="1200" i="0" dirty="0" smtClean="0">
              <a:ea typeface="ＭＳ Ｐゴシック" charset="0"/>
            </a:endParaRPr>
          </a:p>
          <a:p>
            <a:pPr marL="0" indent="0">
              <a:buFont typeface="+mj-lt"/>
              <a:buNone/>
            </a:pPr>
            <a:endParaRPr lang="es-AR" i="0" baseline="0" dirty="0" smtClean="0"/>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36</a:t>
            </a:fld>
            <a:endParaRPr lang="en-US" dirty="0"/>
          </a:p>
        </p:txBody>
      </p:sp>
    </p:spTree>
    <p:extLst>
      <p:ext uri="{BB962C8B-B14F-4D97-AF65-F5344CB8AC3E}">
        <p14:creationId xmlns="" xmlns:p14="http://schemas.microsoft.com/office/powerpoint/2010/main" val="41581082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defRPr/>
            </a:pPr>
            <a:r>
              <a:rPr lang="en-US" sz="1200" dirty="0" smtClean="0">
                <a:ea typeface="ＭＳ Ｐゴシック" charset="0"/>
              </a:rPr>
              <a:t>The architecture of an</a:t>
            </a:r>
            <a:r>
              <a:rPr lang="en-US" sz="1200" baseline="0" dirty="0" smtClean="0">
                <a:ea typeface="ＭＳ Ｐゴシック" charset="0"/>
              </a:rPr>
              <a:t> Event-Listener Pattern is that you can have:</a:t>
            </a:r>
          </a:p>
          <a:p>
            <a:pPr marL="914393" lvl="1" indent="-171450">
              <a:buFont typeface="Arial" pitchFamily="34" charset="0"/>
              <a:buChar char="•"/>
              <a:defRPr/>
            </a:pPr>
            <a:r>
              <a:rPr lang="en-US" sz="1200" i="0" baseline="0" dirty="0" smtClean="0">
                <a:ea typeface="ＭＳ Ｐゴシック" charset="0"/>
              </a:rPr>
              <a:t>More than one Event</a:t>
            </a:r>
          </a:p>
          <a:p>
            <a:pPr marL="914393" lvl="1" indent="-171450">
              <a:buFont typeface="Arial" pitchFamily="34" charset="0"/>
              <a:buChar char="•"/>
              <a:defRPr/>
            </a:pPr>
            <a:r>
              <a:rPr lang="en-US" sz="1200" i="0" baseline="0" dirty="0" smtClean="0">
                <a:ea typeface="ＭＳ Ｐゴシック" charset="0"/>
              </a:rPr>
              <a:t>More than one Listener</a:t>
            </a:r>
          </a:p>
          <a:p>
            <a:pPr marL="914393" lvl="1" indent="-171450">
              <a:buFont typeface="Arial" pitchFamily="34" charset="0"/>
              <a:buChar char="•"/>
              <a:defRPr/>
            </a:pPr>
            <a:r>
              <a:rPr lang="en-US" sz="1200" i="0" baseline="0" dirty="0" smtClean="0">
                <a:ea typeface="ＭＳ Ｐゴシック" charset="0"/>
              </a:rPr>
              <a:t>One event can be listened by one Listener</a:t>
            </a:r>
          </a:p>
          <a:p>
            <a:pPr marL="914393" lvl="1" indent="-171450">
              <a:buFont typeface="Arial" pitchFamily="34" charset="0"/>
              <a:buChar char="•"/>
              <a:defRPr/>
            </a:pPr>
            <a:r>
              <a:rPr lang="en-US" sz="1200" i="0" baseline="0" dirty="0" smtClean="0">
                <a:ea typeface="ＭＳ Ｐゴシック" charset="0"/>
              </a:rPr>
              <a:t>One event can be listened by more than one Listener</a:t>
            </a:r>
            <a:endParaRPr lang="en-US" sz="1200" i="0" dirty="0" smtClean="0">
              <a:ea typeface="ＭＳ Ｐゴシック" charset="0"/>
            </a:endParaRPr>
          </a:p>
          <a:p>
            <a:pPr marL="0" indent="0">
              <a:buFont typeface="+mj-lt"/>
              <a:buNone/>
            </a:pPr>
            <a:endParaRPr lang="es-AR" i="0" baseline="0" dirty="0" smtClean="0"/>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37</a:t>
            </a:fld>
            <a:endParaRPr lang="en-US" dirty="0"/>
          </a:p>
        </p:txBody>
      </p:sp>
    </p:spTree>
    <p:extLst>
      <p:ext uri="{BB962C8B-B14F-4D97-AF65-F5344CB8AC3E}">
        <p14:creationId xmlns="" xmlns:p14="http://schemas.microsoft.com/office/powerpoint/2010/main" val="41581082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defRPr/>
            </a:pPr>
            <a:r>
              <a:rPr lang="en-US" sz="1200" i="0" dirty="0" smtClean="0">
                <a:ea typeface="ＭＳ Ｐゴシック" charset="0"/>
              </a:rPr>
              <a:t>By</a:t>
            </a:r>
            <a:r>
              <a:rPr lang="en-US" sz="1200" i="0" baseline="0" dirty="0" smtClean="0">
                <a:ea typeface="ＭＳ Ｐゴシック" charset="0"/>
              </a:rPr>
              <a:t> implementing the </a:t>
            </a:r>
            <a:r>
              <a:rPr lang="en-US" sz="1200" i="0" baseline="0" dirty="0" err="1" smtClean="0">
                <a:ea typeface="ＭＳ Ｐゴシック" charset="0"/>
              </a:rPr>
              <a:t>IIternalEventsTask</a:t>
            </a:r>
            <a:r>
              <a:rPr lang="en-US" sz="1200" i="0" baseline="0" dirty="0" smtClean="0">
                <a:ea typeface="ＭＳ Ｐゴシック" charset="0"/>
              </a:rPr>
              <a:t> interface you have to implement 3 methods:</a:t>
            </a:r>
          </a:p>
          <a:p>
            <a:pPr marL="0" indent="0">
              <a:buFont typeface="Arial" pitchFamily="34" charset="0"/>
              <a:buNone/>
              <a:defRPr/>
            </a:pPr>
            <a:endParaRPr lang="en-US" sz="1200" i="0" baseline="0" dirty="0" smtClean="0">
              <a:ea typeface="ＭＳ Ｐゴシック" charset="0"/>
            </a:endParaRPr>
          </a:p>
          <a:p>
            <a:pPr marL="171450" indent="-171450">
              <a:buFont typeface="Arial" pitchFamily="34" charset="0"/>
              <a:buChar char="•"/>
              <a:defRPr/>
            </a:pPr>
            <a:r>
              <a:rPr lang="en-US" sz="1200" i="0" baseline="0" dirty="0" smtClean="0">
                <a:ea typeface="ＭＳ Ｐゴシック" charset="0"/>
              </a:rPr>
              <a:t>You have to define the events to which the listener class listens to.</a:t>
            </a:r>
          </a:p>
          <a:p>
            <a:pPr marL="171450" indent="-171450">
              <a:buFont typeface="Arial" pitchFamily="34" charset="0"/>
              <a:buChar char="•"/>
              <a:defRPr/>
            </a:pPr>
            <a:r>
              <a:rPr lang="en-US" sz="1200" i="0" baseline="0" dirty="0" smtClean="0">
                <a:ea typeface="ＭＳ Ｐゴシック" charset="0"/>
              </a:rPr>
              <a:t>You have to define a method that returns those events.</a:t>
            </a:r>
          </a:p>
          <a:p>
            <a:pPr marL="171450" indent="-171450">
              <a:buFont typeface="Arial" pitchFamily="34" charset="0"/>
              <a:buChar char="•"/>
              <a:defRPr/>
            </a:pPr>
            <a:r>
              <a:rPr lang="en-US" sz="1200" i="0" baseline="0" dirty="0" smtClean="0">
                <a:ea typeface="ＭＳ Ｐゴシック" charset="0"/>
              </a:rPr>
              <a:t>You have to define the method that will process the event and perform an action.</a:t>
            </a:r>
            <a:endParaRPr lang="en-US" sz="1200" i="0" dirty="0" smtClean="0">
              <a:ea typeface="ＭＳ Ｐゴシック" charset="0"/>
            </a:endParaRPr>
          </a:p>
          <a:p>
            <a:pPr marL="0" indent="0">
              <a:buFont typeface="+mj-lt"/>
              <a:buNone/>
            </a:pPr>
            <a:endParaRPr lang="es-AR" i="0" baseline="0" dirty="0" smtClean="0"/>
          </a:p>
          <a:p>
            <a:pPr marL="0" indent="0">
              <a:buFont typeface="+mj-lt"/>
              <a:buNone/>
            </a:pPr>
            <a:r>
              <a:rPr lang="es-AR" i="0" baseline="0" dirty="0" smtClean="0"/>
              <a:t>As </a:t>
            </a:r>
            <a:r>
              <a:rPr lang="es-AR" i="0" baseline="0" dirty="0" err="1" smtClean="0"/>
              <a:t>an</a:t>
            </a:r>
            <a:r>
              <a:rPr lang="es-AR" i="0" baseline="0" dirty="0" smtClean="0"/>
              <a:t> </a:t>
            </a:r>
            <a:r>
              <a:rPr lang="es-AR" i="0" baseline="0" dirty="0" err="1" smtClean="0"/>
              <a:t>example</a:t>
            </a:r>
            <a:r>
              <a:rPr lang="es-AR" i="0" baseline="0" dirty="0" smtClean="0"/>
              <a:t> </a:t>
            </a:r>
            <a:r>
              <a:rPr lang="es-AR" i="0" baseline="0" dirty="0" err="1" smtClean="0"/>
              <a:t>we</a:t>
            </a:r>
            <a:r>
              <a:rPr lang="es-AR" i="0" baseline="0" dirty="0" smtClean="0"/>
              <a:t> </a:t>
            </a:r>
            <a:r>
              <a:rPr lang="es-AR" i="0" baseline="0" dirty="0" err="1" smtClean="0"/>
              <a:t>have</a:t>
            </a:r>
            <a:r>
              <a:rPr lang="es-AR" i="0" baseline="0" dirty="0" smtClean="0"/>
              <a:t> </a:t>
            </a:r>
            <a:r>
              <a:rPr lang="es-AR" i="0" baseline="0" dirty="0" err="1" smtClean="0"/>
              <a:t>the</a:t>
            </a:r>
            <a:r>
              <a:rPr lang="es-AR" i="0" baseline="0" dirty="0" smtClean="0"/>
              <a:t> </a:t>
            </a:r>
            <a:r>
              <a:rPr lang="es-AR" i="0" baseline="0" dirty="0" err="1" smtClean="0"/>
              <a:t>BasicPenaltyTask</a:t>
            </a:r>
            <a:r>
              <a:rPr lang="es-AR" i="0" baseline="0" dirty="0" smtClean="0"/>
              <a:t> </a:t>
            </a:r>
            <a:r>
              <a:rPr lang="es-AR" i="0" baseline="0" dirty="0" err="1" smtClean="0"/>
              <a:t>listener</a:t>
            </a:r>
            <a:r>
              <a:rPr lang="es-AR" i="0" baseline="0" dirty="0" smtClean="0"/>
              <a:t> </a:t>
            </a:r>
            <a:r>
              <a:rPr lang="es-AR" i="0" baseline="0" dirty="0" err="1" smtClean="0"/>
              <a:t>that</a:t>
            </a:r>
            <a:r>
              <a:rPr lang="es-AR" i="0" baseline="0" dirty="0" smtClean="0"/>
              <a:t> </a:t>
            </a:r>
            <a:r>
              <a:rPr lang="es-AR" i="0" baseline="0" dirty="0" err="1" smtClean="0"/>
              <a:t>listens</a:t>
            </a:r>
            <a:r>
              <a:rPr lang="es-AR" i="0" baseline="0" dirty="0" smtClean="0"/>
              <a:t> </a:t>
            </a:r>
            <a:r>
              <a:rPr lang="es-AR" i="0" baseline="0" dirty="0" err="1" smtClean="0"/>
              <a:t>only</a:t>
            </a:r>
            <a:r>
              <a:rPr lang="es-AR" i="0" baseline="0" dirty="0" smtClean="0"/>
              <a:t> </a:t>
            </a:r>
            <a:r>
              <a:rPr lang="es-AR" i="0" baseline="0" dirty="0" err="1" smtClean="0"/>
              <a:t>to</a:t>
            </a:r>
            <a:r>
              <a:rPr lang="es-AR" i="0" baseline="0" dirty="0" smtClean="0"/>
              <a:t> </a:t>
            </a:r>
            <a:r>
              <a:rPr lang="es-AR" b="1" i="0" baseline="0" dirty="0" err="1" smtClean="0"/>
              <a:t>one</a:t>
            </a:r>
            <a:r>
              <a:rPr lang="es-AR" b="0" i="0" baseline="0" dirty="0" smtClean="0"/>
              <a:t> </a:t>
            </a:r>
            <a:r>
              <a:rPr lang="es-AR" b="0" i="0" baseline="0" dirty="0" err="1" smtClean="0"/>
              <a:t>event</a:t>
            </a:r>
            <a:r>
              <a:rPr lang="es-AR" b="0" i="0" baseline="0" dirty="0" smtClean="0"/>
              <a:t>.</a:t>
            </a:r>
          </a:p>
          <a:p>
            <a:pPr marL="0" indent="0">
              <a:buFont typeface="+mj-lt"/>
              <a:buNone/>
            </a:pPr>
            <a:r>
              <a:rPr lang="es-AR" b="0" i="0" baseline="0" dirty="0" err="1" smtClean="0"/>
              <a:t>Or</a:t>
            </a:r>
            <a:r>
              <a:rPr lang="es-AR" b="0" i="0" baseline="0" dirty="0" smtClean="0"/>
              <a:t> </a:t>
            </a:r>
            <a:r>
              <a:rPr lang="es-AR" b="0" i="0" baseline="0" dirty="0" err="1" smtClean="0"/>
              <a:t>we</a:t>
            </a:r>
            <a:r>
              <a:rPr lang="es-AR" b="0" i="0" baseline="0" dirty="0" smtClean="0"/>
              <a:t> </a:t>
            </a:r>
            <a:r>
              <a:rPr lang="es-AR" b="0" i="0" baseline="0" dirty="0" err="1" smtClean="0"/>
              <a:t>also</a:t>
            </a:r>
            <a:r>
              <a:rPr lang="es-AR" b="0" i="0" baseline="0" dirty="0" smtClean="0"/>
              <a:t> </a:t>
            </a:r>
            <a:r>
              <a:rPr lang="es-AR" b="0" i="0" baseline="0" dirty="0" err="1" smtClean="0"/>
              <a:t>have</a:t>
            </a:r>
            <a:r>
              <a:rPr lang="es-AR" b="0" i="0" baseline="0" dirty="0" smtClean="0"/>
              <a:t> </a:t>
            </a:r>
            <a:r>
              <a:rPr lang="es-AR" b="0" i="0" baseline="0" dirty="0" err="1" smtClean="0"/>
              <a:t>the</a:t>
            </a:r>
            <a:r>
              <a:rPr lang="es-AR" b="0" i="0" baseline="0" dirty="0" smtClean="0"/>
              <a:t> </a:t>
            </a:r>
            <a:r>
              <a:rPr lang="es-AR" b="0" i="0" baseline="0" dirty="0" err="1" smtClean="0"/>
              <a:t>RefundOnCancelTask</a:t>
            </a:r>
            <a:r>
              <a:rPr lang="es-AR" b="0" i="0" baseline="0" dirty="0" smtClean="0"/>
              <a:t> </a:t>
            </a:r>
            <a:r>
              <a:rPr lang="es-AR" b="0" i="0" baseline="0" dirty="0" err="1" smtClean="0"/>
              <a:t>listener</a:t>
            </a:r>
            <a:r>
              <a:rPr lang="es-AR" b="0" i="0" baseline="0" dirty="0" smtClean="0"/>
              <a:t> </a:t>
            </a:r>
            <a:r>
              <a:rPr lang="es-AR" b="0" i="0" baseline="0" dirty="0" err="1" smtClean="0"/>
              <a:t>that</a:t>
            </a:r>
            <a:r>
              <a:rPr lang="es-AR" b="0" i="0" baseline="0" dirty="0" smtClean="0"/>
              <a:t> </a:t>
            </a:r>
            <a:r>
              <a:rPr lang="es-AR" b="0" i="0" baseline="0" dirty="0" err="1" smtClean="0"/>
              <a:t>listens</a:t>
            </a:r>
            <a:r>
              <a:rPr lang="es-AR" b="0" i="0" baseline="0" dirty="0" smtClean="0"/>
              <a:t> </a:t>
            </a:r>
            <a:r>
              <a:rPr lang="es-AR" b="0" i="0" baseline="0" dirty="0" err="1" smtClean="0"/>
              <a:t>to</a:t>
            </a:r>
            <a:r>
              <a:rPr lang="es-AR" b="0" i="0" baseline="0" dirty="0" smtClean="0"/>
              <a:t> </a:t>
            </a:r>
            <a:r>
              <a:rPr lang="es-AR" b="1" i="0" baseline="0" dirty="0" err="1" smtClean="0"/>
              <a:t>two</a:t>
            </a:r>
            <a:r>
              <a:rPr lang="es-AR" b="0" i="0" baseline="0" dirty="0" smtClean="0"/>
              <a:t> </a:t>
            </a:r>
            <a:r>
              <a:rPr lang="es-AR" b="0" i="0" baseline="0" dirty="0" err="1" smtClean="0"/>
              <a:t>events</a:t>
            </a:r>
            <a:r>
              <a:rPr lang="es-AR" b="0" i="0" baseline="0" dirty="0" smtClean="0"/>
              <a:t>.</a:t>
            </a:r>
          </a:p>
          <a:p>
            <a:pPr marL="0" indent="0">
              <a:buFont typeface="+mj-lt"/>
              <a:buNone/>
            </a:pPr>
            <a:r>
              <a:rPr lang="es-AR" b="0" i="0" baseline="0" dirty="0" err="1" smtClean="0"/>
              <a:t>Finally</a:t>
            </a:r>
            <a:r>
              <a:rPr lang="es-AR" b="0" i="0" baseline="0" dirty="0" smtClean="0"/>
              <a:t> </a:t>
            </a:r>
            <a:r>
              <a:rPr lang="es-AR" b="0" i="0" baseline="0" dirty="0" err="1" smtClean="0"/>
              <a:t>we</a:t>
            </a:r>
            <a:r>
              <a:rPr lang="es-AR" b="0" i="0" baseline="0" dirty="0" smtClean="0"/>
              <a:t> show </a:t>
            </a:r>
            <a:r>
              <a:rPr lang="es-AR" b="0" i="0" baseline="0" dirty="0" err="1" smtClean="0"/>
              <a:t>an</a:t>
            </a:r>
            <a:r>
              <a:rPr lang="es-AR" b="0" i="0" baseline="0" dirty="0" smtClean="0"/>
              <a:t> </a:t>
            </a:r>
            <a:r>
              <a:rPr lang="es-AR" b="0" i="0" baseline="0" dirty="0" err="1" smtClean="0"/>
              <a:t>example</a:t>
            </a:r>
            <a:r>
              <a:rPr lang="es-AR" b="0" i="0" baseline="0" dirty="0" smtClean="0"/>
              <a:t> of </a:t>
            </a:r>
            <a:r>
              <a:rPr lang="es-AR" b="0" i="0" baseline="0" dirty="0" err="1" smtClean="0"/>
              <a:t>how</a:t>
            </a:r>
            <a:r>
              <a:rPr lang="es-AR" b="0" i="0" baseline="0" dirty="0" smtClean="0"/>
              <a:t> </a:t>
            </a:r>
            <a:r>
              <a:rPr lang="es-AR" b="0" i="0" baseline="0" dirty="0" err="1" smtClean="0"/>
              <a:t>we</a:t>
            </a:r>
            <a:r>
              <a:rPr lang="es-AR" b="0" i="0" baseline="0" dirty="0" smtClean="0"/>
              <a:t> </a:t>
            </a:r>
            <a:r>
              <a:rPr lang="es-AR" b="0" i="0" baseline="0" dirty="0" err="1" smtClean="0"/>
              <a:t>handle</a:t>
            </a:r>
            <a:r>
              <a:rPr lang="es-AR" b="0" i="0" baseline="0" dirty="0" smtClean="0"/>
              <a:t> a </a:t>
            </a:r>
            <a:r>
              <a:rPr lang="es-AR" b="0" i="0" baseline="0" dirty="0" err="1" smtClean="0"/>
              <a:t>listener</a:t>
            </a:r>
            <a:r>
              <a:rPr lang="es-AR" b="0" i="0" baseline="0" dirty="0" smtClean="0"/>
              <a:t> </a:t>
            </a:r>
            <a:r>
              <a:rPr lang="es-AR" b="0" i="0" baseline="0" dirty="0" err="1" smtClean="0"/>
              <a:t>that</a:t>
            </a:r>
            <a:r>
              <a:rPr lang="es-AR" b="0" i="0" baseline="0" dirty="0" smtClean="0"/>
              <a:t> </a:t>
            </a:r>
            <a:r>
              <a:rPr lang="es-AR" b="0" i="0" baseline="0" dirty="0" err="1" smtClean="0"/>
              <a:t>listenes</a:t>
            </a:r>
            <a:r>
              <a:rPr lang="es-AR" b="0" i="0" baseline="0" dirty="0" smtClean="0"/>
              <a:t> </a:t>
            </a:r>
            <a:r>
              <a:rPr lang="es-AR" b="0" i="0" baseline="0" dirty="0" err="1" smtClean="0"/>
              <a:t>to</a:t>
            </a:r>
            <a:r>
              <a:rPr lang="es-AR" b="0" i="0" baseline="0" dirty="0" smtClean="0"/>
              <a:t> more </a:t>
            </a:r>
            <a:r>
              <a:rPr lang="es-AR" b="0" i="0" baseline="0" dirty="0" err="1" smtClean="0"/>
              <a:t>than</a:t>
            </a:r>
            <a:r>
              <a:rPr lang="es-AR" b="0" i="0" baseline="0" dirty="0" smtClean="0"/>
              <a:t> </a:t>
            </a:r>
            <a:r>
              <a:rPr lang="es-AR" b="0" i="0" baseline="0" dirty="0" err="1" smtClean="0"/>
              <a:t>one</a:t>
            </a:r>
            <a:r>
              <a:rPr lang="es-AR" b="0" i="0" baseline="0" dirty="0" smtClean="0"/>
              <a:t> </a:t>
            </a:r>
            <a:r>
              <a:rPr lang="es-AR" b="0" i="0" baseline="0" dirty="0" err="1" smtClean="0"/>
              <a:t>event</a:t>
            </a:r>
            <a:r>
              <a:rPr lang="es-AR" b="0" i="0" baseline="0" dirty="0" smtClean="0"/>
              <a:t>.</a:t>
            </a:r>
            <a:endParaRPr lang="es-AR" i="0" baseline="0" dirty="0" smtClean="0"/>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38</a:t>
            </a:fld>
            <a:endParaRPr lang="en-US" dirty="0"/>
          </a:p>
        </p:txBody>
      </p:sp>
    </p:spTree>
    <p:extLst>
      <p:ext uri="{BB962C8B-B14F-4D97-AF65-F5344CB8AC3E}">
        <p14:creationId xmlns="" xmlns:p14="http://schemas.microsoft.com/office/powerpoint/2010/main" val="41581082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defRPr/>
            </a:pPr>
            <a:r>
              <a:rPr lang="en-US" sz="1200" dirty="0" smtClean="0">
                <a:ea typeface="ＭＳ Ｐゴシック" charset="0"/>
              </a:rPr>
              <a:t>The next step is to trigger</a:t>
            </a:r>
            <a:r>
              <a:rPr lang="en-US" sz="1200" baseline="0" dirty="0" smtClean="0">
                <a:ea typeface="ＭＳ Ｐゴシック" charset="0"/>
              </a:rPr>
              <a:t> the Event wherever we need to.</a:t>
            </a:r>
          </a:p>
          <a:p>
            <a:pPr marL="171450" indent="-171450">
              <a:buFont typeface="Arial" pitchFamily="34" charset="0"/>
              <a:buChar char="•"/>
              <a:defRPr/>
            </a:pPr>
            <a:r>
              <a:rPr lang="en-US" sz="1200" i="0" dirty="0" smtClean="0">
                <a:ea typeface="ＭＳ Ｐゴシック" charset="0"/>
              </a:rPr>
              <a:t>It’s</a:t>
            </a:r>
            <a:r>
              <a:rPr lang="en-US" sz="1200" i="0" baseline="0" dirty="0" smtClean="0">
                <a:ea typeface="ＭＳ Ｐゴシック" charset="0"/>
              </a:rPr>
              <a:t> a really simple thing to do, just one line of code.</a:t>
            </a:r>
          </a:p>
          <a:p>
            <a:pPr marL="171450" indent="-171450">
              <a:buFont typeface="Arial" pitchFamily="34" charset="0"/>
              <a:buChar char="•"/>
              <a:defRPr/>
            </a:pPr>
            <a:endParaRPr lang="en-US" sz="1200" i="0" baseline="0" dirty="0" smtClean="0">
              <a:ea typeface="ＭＳ Ｐゴシック" charset="0"/>
            </a:endParaRPr>
          </a:p>
          <a:p>
            <a:pPr marL="171450" indent="-171450">
              <a:buFont typeface="Arial" pitchFamily="34" charset="0"/>
              <a:buChar char="•"/>
              <a:defRPr/>
            </a:pPr>
            <a:r>
              <a:rPr lang="en-US" sz="1200" i="0" baseline="0" dirty="0" smtClean="0">
                <a:ea typeface="ＭＳ Ｐゴシック" charset="0"/>
              </a:rPr>
              <a:t>Here we have two examples of existing triggered events. (The line numbers may have changed due to new development)</a:t>
            </a:r>
            <a:endParaRPr lang="en-US" sz="1200" i="0" dirty="0" smtClean="0">
              <a:ea typeface="ＭＳ Ｐゴシック" charset="0"/>
            </a:endParaRPr>
          </a:p>
          <a:p>
            <a:pPr marL="0" indent="0">
              <a:buFont typeface="+mj-lt"/>
              <a:buNone/>
            </a:pPr>
            <a:endParaRPr lang="es-AR" i="0" baseline="0" dirty="0" smtClean="0"/>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39</a:t>
            </a:fld>
            <a:endParaRPr lang="en-US" dirty="0"/>
          </a:p>
        </p:txBody>
      </p:sp>
    </p:spTree>
    <p:extLst>
      <p:ext uri="{BB962C8B-B14F-4D97-AF65-F5344CB8AC3E}">
        <p14:creationId xmlns="" xmlns:p14="http://schemas.microsoft.com/office/powerpoint/2010/main" val="4158108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err="1" smtClean="0"/>
              <a:t>Read</a:t>
            </a:r>
            <a:r>
              <a:rPr lang="es-AR" baseline="0" dirty="0" smtClean="0"/>
              <a:t> </a:t>
            </a:r>
            <a:r>
              <a:rPr lang="es-AR" baseline="0" dirty="0" err="1" smtClean="0"/>
              <a:t>the</a:t>
            </a:r>
            <a:r>
              <a:rPr lang="es-AR" baseline="0" dirty="0" smtClean="0"/>
              <a:t> </a:t>
            </a:r>
            <a:r>
              <a:rPr lang="es-AR" baseline="0" dirty="0" err="1" smtClean="0"/>
              <a:t>first</a:t>
            </a:r>
            <a:r>
              <a:rPr lang="es-AR" baseline="0" dirty="0" smtClean="0"/>
              <a:t> </a:t>
            </a:r>
            <a:r>
              <a:rPr lang="es-AR" baseline="0" dirty="0" err="1" smtClean="0"/>
              <a:t>two</a:t>
            </a:r>
            <a:r>
              <a:rPr lang="es-AR" baseline="0" dirty="0" smtClean="0"/>
              <a:t> </a:t>
            </a:r>
            <a:r>
              <a:rPr lang="es-AR" baseline="0" dirty="0" err="1" smtClean="0"/>
              <a:t>points</a:t>
            </a:r>
            <a:r>
              <a:rPr lang="es-AR" baseline="0" dirty="0" smtClean="0"/>
              <a:t> and </a:t>
            </a:r>
            <a:r>
              <a:rPr lang="es-AR" baseline="0" dirty="0" err="1" smtClean="0"/>
              <a:t>explain</a:t>
            </a:r>
            <a:r>
              <a:rPr lang="es-AR" baseline="0" dirty="0" smtClean="0"/>
              <a:t> </a:t>
            </a:r>
            <a:r>
              <a:rPr lang="es-AR" baseline="0" dirty="0" err="1" smtClean="0"/>
              <a:t>them</a:t>
            </a:r>
            <a:r>
              <a:rPr lang="es-AR" baseline="0" dirty="0" smtClean="0"/>
              <a:t> a </a:t>
            </a:r>
            <a:r>
              <a:rPr lang="es-AR" baseline="0" dirty="0" err="1" smtClean="0"/>
              <a:t>little</a:t>
            </a:r>
            <a:r>
              <a:rPr lang="es-AR" baseline="0" dirty="0" smtClean="0"/>
              <a:t> bit.</a:t>
            </a:r>
          </a:p>
          <a:p>
            <a:r>
              <a:rPr lang="es-AR" baseline="0" dirty="0" err="1" smtClean="0"/>
              <a:t>Then</a:t>
            </a:r>
            <a:r>
              <a:rPr lang="es-AR" baseline="0" dirty="0" smtClean="0"/>
              <a:t> </a:t>
            </a:r>
            <a:r>
              <a:rPr lang="es-AR" baseline="0" dirty="0" err="1" smtClean="0"/>
              <a:t>mention</a:t>
            </a:r>
            <a:r>
              <a:rPr lang="es-AR" baseline="0" dirty="0" smtClean="0"/>
              <a:t> </a:t>
            </a:r>
            <a:r>
              <a:rPr lang="es-AR" baseline="0" dirty="0" err="1" smtClean="0"/>
              <a:t>that</a:t>
            </a:r>
            <a:r>
              <a:rPr lang="es-AR" baseline="0" dirty="0" smtClean="0"/>
              <a:t> </a:t>
            </a:r>
            <a:r>
              <a:rPr lang="es-AR" baseline="0" dirty="0" err="1" smtClean="0"/>
              <a:t>we</a:t>
            </a:r>
            <a:r>
              <a:rPr lang="es-AR" baseline="0" dirty="0" smtClean="0"/>
              <a:t> </a:t>
            </a:r>
            <a:r>
              <a:rPr lang="es-AR" baseline="0" dirty="0" err="1" smtClean="0"/>
              <a:t>have</a:t>
            </a:r>
            <a:r>
              <a:rPr lang="es-AR" baseline="0" dirty="0" smtClean="0"/>
              <a:t> </a:t>
            </a:r>
            <a:r>
              <a:rPr lang="es-AR" baseline="0" dirty="0" err="1" smtClean="0"/>
              <a:t>an</a:t>
            </a:r>
            <a:r>
              <a:rPr lang="es-AR" baseline="0" dirty="0" smtClean="0"/>
              <a:t> interface </a:t>
            </a:r>
            <a:r>
              <a:rPr lang="es-AR" baseline="0" dirty="0" err="1" smtClean="0"/>
              <a:t>that</a:t>
            </a:r>
            <a:r>
              <a:rPr lang="es-AR" baseline="0" dirty="0" smtClean="0"/>
              <a:t> </a:t>
            </a:r>
            <a:r>
              <a:rPr lang="es-AR" baseline="0" dirty="0" err="1" smtClean="0"/>
              <a:t>every</a:t>
            </a:r>
            <a:r>
              <a:rPr lang="es-AR" baseline="0" dirty="0" smtClean="0"/>
              <a:t> </a:t>
            </a:r>
            <a:r>
              <a:rPr lang="es-AR" baseline="0" dirty="0" err="1" smtClean="0"/>
              <a:t>reader</a:t>
            </a:r>
            <a:r>
              <a:rPr lang="es-AR" baseline="0" dirty="0" smtClean="0"/>
              <a:t> </a:t>
            </a:r>
            <a:r>
              <a:rPr lang="es-AR" baseline="0" dirty="0" err="1" smtClean="0"/>
              <a:t>implements</a:t>
            </a:r>
            <a:r>
              <a:rPr lang="es-AR" baseline="0" dirty="0" smtClean="0"/>
              <a:t> </a:t>
            </a:r>
            <a:r>
              <a:rPr lang="es-AR" baseline="0" dirty="0" err="1" smtClean="0"/>
              <a:t>directly</a:t>
            </a:r>
            <a:r>
              <a:rPr lang="es-AR" baseline="0" dirty="0" smtClean="0"/>
              <a:t> </a:t>
            </a:r>
            <a:r>
              <a:rPr lang="es-AR" baseline="0" dirty="0" err="1" smtClean="0"/>
              <a:t>or</a:t>
            </a:r>
            <a:r>
              <a:rPr lang="es-AR" baseline="0" dirty="0" smtClean="0"/>
              <a:t> </a:t>
            </a:r>
            <a:r>
              <a:rPr lang="es-AR" baseline="0" dirty="0" err="1" smtClean="0"/>
              <a:t>through</a:t>
            </a:r>
            <a:r>
              <a:rPr lang="es-AR" baseline="0" dirty="0" smtClean="0"/>
              <a:t> </a:t>
            </a:r>
            <a:r>
              <a:rPr lang="es-AR" baseline="0" dirty="0" err="1" smtClean="0"/>
              <a:t>an</a:t>
            </a:r>
            <a:r>
              <a:rPr lang="es-AR" baseline="0" dirty="0" smtClean="0"/>
              <a:t> </a:t>
            </a:r>
            <a:r>
              <a:rPr lang="es-AR" baseline="0" dirty="0" err="1" smtClean="0"/>
              <a:t>abstract</a:t>
            </a:r>
            <a:r>
              <a:rPr lang="es-AR" baseline="0" dirty="0" smtClean="0"/>
              <a:t> </a:t>
            </a:r>
            <a:r>
              <a:rPr lang="es-AR" baseline="0" dirty="0" err="1" smtClean="0"/>
              <a:t>class</a:t>
            </a:r>
            <a:r>
              <a:rPr lang="es-AR" baseline="0" dirty="0" smtClean="0"/>
              <a:t>. </a:t>
            </a:r>
            <a:r>
              <a:rPr lang="es-AR" baseline="0" dirty="0" err="1" smtClean="0"/>
              <a:t>That</a:t>
            </a:r>
            <a:r>
              <a:rPr lang="es-AR" baseline="0" dirty="0" smtClean="0"/>
              <a:t> </a:t>
            </a:r>
            <a:r>
              <a:rPr lang="es-AR" baseline="0" dirty="0" err="1" smtClean="0"/>
              <a:t>way</a:t>
            </a:r>
            <a:r>
              <a:rPr lang="es-AR" baseline="0" dirty="0" smtClean="0"/>
              <a:t> </a:t>
            </a:r>
            <a:r>
              <a:rPr lang="es-AR" baseline="0" dirty="0" err="1" smtClean="0"/>
              <a:t>just</a:t>
            </a:r>
            <a:r>
              <a:rPr lang="es-AR" baseline="0" dirty="0" smtClean="0"/>
              <a:t> </a:t>
            </a:r>
            <a:r>
              <a:rPr lang="es-AR" baseline="0" dirty="0" err="1" smtClean="0"/>
              <a:t>by</a:t>
            </a:r>
            <a:r>
              <a:rPr lang="es-AR" baseline="0" dirty="0" smtClean="0"/>
              <a:t> </a:t>
            </a:r>
            <a:r>
              <a:rPr lang="es-AR" baseline="0" dirty="0" err="1" smtClean="0"/>
              <a:t>doing</a:t>
            </a:r>
            <a:r>
              <a:rPr lang="es-AR" baseline="0" dirty="0" smtClean="0"/>
              <a:t> </a:t>
            </a:r>
            <a:r>
              <a:rPr lang="es-AR" baseline="0" dirty="0" err="1" smtClean="0"/>
              <a:t>that</a:t>
            </a:r>
            <a:r>
              <a:rPr lang="es-AR" baseline="0" dirty="0" smtClean="0"/>
              <a:t> and </a:t>
            </a:r>
            <a:r>
              <a:rPr lang="es-AR" baseline="0" dirty="0" err="1" smtClean="0"/>
              <a:t>some</a:t>
            </a:r>
            <a:r>
              <a:rPr lang="es-AR" baseline="0" dirty="0" smtClean="0"/>
              <a:t> DB </a:t>
            </a:r>
            <a:r>
              <a:rPr lang="es-AR" baseline="0" dirty="0" err="1" smtClean="0"/>
              <a:t>queries</a:t>
            </a:r>
            <a:r>
              <a:rPr lang="es-AR" baseline="0" dirty="0" smtClean="0"/>
              <a:t> (</a:t>
            </a:r>
            <a:r>
              <a:rPr lang="es-AR" baseline="0" dirty="0" err="1" smtClean="0"/>
              <a:t>explained</a:t>
            </a:r>
            <a:r>
              <a:rPr lang="es-AR" baseline="0" dirty="0" smtClean="0"/>
              <a:t> </a:t>
            </a:r>
            <a:r>
              <a:rPr lang="es-AR" baseline="0" dirty="0" err="1" smtClean="0"/>
              <a:t>later</a:t>
            </a:r>
            <a:r>
              <a:rPr lang="es-AR" baseline="0" dirty="0" smtClean="0"/>
              <a:t>) </a:t>
            </a:r>
            <a:r>
              <a:rPr lang="es-AR" baseline="0" dirty="0" err="1" smtClean="0"/>
              <a:t>we</a:t>
            </a:r>
            <a:r>
              <a:rPr lang="es-AR" baseline="0" dirty="0" smtClean="0"/>
              <a:t> can </a:t>
            </a:r>
            <a:r>
              <a:rPr lang="es-AR" baseline="0" dirty="0" err="1" smtClean="0"/>
              <a:t>add</a:t>
            </a:r>
            <a:r>
              <a:rPr lang="es-AR" baseline="0" dirty="0" smtClean="0"/>
              <a:t> new </a:t>
            </a:r>
            <a:r>
              <a:rPr lang="es-AR" baseline="0" dirty="0" err="1" smtClean="0"/>
              <a:t>readers</a:t>
            </a:r>
            <a:r>
              <a:rPr lang="es-AR" baseline="0" dirty="0" smtClean="0"/>
              <a:t>.</a:t>
            </a:r>
            <a:endParaRPr lang="es-AR" dirty="0"/>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4</a:t>
            </a:fld>
            <a:endParaRPr lang="en-US" dirty="0"/>
          </a:p>
        </p:txBody>
      </p:sp>
    </p:spTree>
    <p:extLst>
      <p:ext uri="{BB962C8B-B14F-4D97-AF65-F5344CB8AC3E}">
        <p14:creationId xmlns="" xmlns:p14="http://schemas.microsoft.com/office/powerpoint/2010/main" val="41581082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defRPr/>
            </a:pPr>
            <a:r>
              <a:rPr lang="en-US" sz="1200" dirty="0" smtClean="0">
                <a:ea typeface="ＭＳ Ｐゴシック" charset="0"/>
              </a:rPr>
              <a:t>Now we need to internationalize the listener plugin and also add it to the DB so that the system</a:t>
            </a:r>
            <a:r>
              <a:rPr lang="en-US" sz="1200" baseline="0" dirty="0" smtClean="0">
                <a:ea typeface="ＭＳ Ｐゴシック" charset="0"/>
              </a:rPr>
              <a:t> knows about its existence.</a:t>
            </a:r>
            <a:endParaRPr lang="en-US" sz="1200" i="0" dirty="0" smtClean="0">
              <a:ea typeface="ＭＳ Ｐゴシック" charset="0"/>
            </a:endParaRPr>
          </a:p>
          <a:p>
            <a:pPr marL="0" indent="0">
              <a:buFont typeface="+mj-lt"/>
              <a:buNone/>
            </a:pPr>
            <a:endParaRPr lang="es-AR" i="0" baseline="0" dirty="0" smtClean="0"/>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40</a:t>
            </a:fld>
            <a:endParaRPr lang="en-US" dirty="0"/>
          </a:p>
        </p:txBody>
      </p:sp>
    </p:spTree>
    <p:extLst>
      <p:ext uri="{BB962C8B-B14F-4D97-AF65-F5344CB8AC3E}">
        <p14:creationId xmlns="" xmlns:p14="http://schemas.microsoft.com/office/powerpoint/2010/main" val="41581082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defRPr/>
            </a:pPr>
            <a:r>
              <a:rPr lang="en-US" sz="1200" dirty="0" smtClean="0">
                <a:ea typeface="ＭＳ Ｐゴシック" charset="0"/>
              </a:rPr>
              <a:t>The following step is to configure the listener plugin</a:t>
            </a:r>
            <a:r>
              <a:rPr lang="en-US" sz="1200" baseline="0" dirty="0" smtClean="0">
                <a:ea typeface="ＭＳ Ｐゴシック" charset="0"/>
              </a:rPr>
              <a:t>, if not the system won’t have any class listening to our event.</a:t>
            </a:r>
          </a:p>
          <a:p>
            <a:pPr marL="171450" indent="-171450">
              <a:buFont typeface="Arial" pitchFamily="34" charset="0"/>
              <a:buChar char="•"/>
              <a:defRPr/>
            </a:pPr>
            <a:endParaRPr lang="en-US" sz="1200" i="0" baseline="0" dirty="0" smtClean="0">
              <a:ea typeface="ＭＳ Ｐゴシック" charset="0"/>
            </a:endParaRPr>
          </a:p>
          <a:p>
            <a:pPr marL="228600" indent="-228600">
              <a:buFont typeface="+mj-lt"/>
              <a:buAutoNum type="arabicPeriod"/>
              <a:defRPr/>
            </a:pPr>
            <a:r>
              <a:rPr lang="en-US" sz="1200" i="0" baseline="0" dirty="0" smtClean="0">
                <a:ea typeface="ＭＳ Ｐゴシック" charset="0"/>
              </a:rPr>
              <a:t>Go to the configuration section.</a:t>
            </a:r>
          </a:p>
          <a:p>
            <a:pPr marL="228600" indent="-228600">
              <a:buFont typeface="+mj-lt"/>
              <a:buAutoNum type="arabicPeriod"/>
              <a:defRPr/>
            </a:pPr>
            <a:r>
              <a:rPr lang="en-US" sz="1200" i="0" dirty="0" smtClean="0">
                <a:ea typeface="ＭＳ Ｐゴシック" charset="0"/>
              </a:rPr>
              <a:t>Click on the Plug-ins</a:t>
            </a:r>
            <a:r>
              <a:rPr lang="en-US" sz="1200" i="0" baseline="0" dirty="0" smtClean="0">
                <a:ea typeface="ＭＳ Ｐゴシック" charset="0"/>
              </a:rPr>
              <a:t> menu on the left.</a:t>
            </a:r>
          </a:p>
          <a:p>
            <a:pPr marL="228600" indent="-228600">
              <a:buFont typeface="+mj-lt"/>
              <a:buAutoNum type="arabicPeriod"/>
              <a:defRPr/>
            </a:pPr>
            <a:r>
              <a:rPr lang="en-US" sz="1200" i="0" baseline="0" dirty="0" smtClean="0">
                <a:ea typeface="ＭＳ Ｐゴシック" charset="0"/>
              </a:rPr>
              <a:t>Scroll down to the “Generic internal events listener” category.</a:t>
            </a:r>
          </a:p>
          <a:p>
            <a:pPr marL="228600" indent="-228600">
              <a:buFont typeface="+mj-lt"/>
              <a:buAutoNum type="arabicPeriod"/>
              <a:defRPr/>
            </a:pPr>
            <a:r>
              <a:rPr lang="en-US" sz="1200" i="0" baseline="0" dirty="0" smtClean="0">
                <a:ea typeface="ＭＳ Ｐゴシック" charset="0"/>
              </a:rPr>
              <a:t>Click the Add New button.</a:t>
            </a:r>
          </a:p>
          <a:p>
            <a:pPr marL="228600" indent="-228600">
              <a:buFont typeface="+mj-lt"/>
              <a:buAutoNum type="arabicPeriod"/>
              <a:defRPr/>
            </a:pPr>
            <a:r>
              <a:rPr lang="en-US" sz="1200" i="0" baseline="0" dirty="0" smtClean="0">
                <a:ea typeface="ＭＳ Ｐゴシック" charset="0"/>
              </a:rPr>
              <a:t>Configure the listener you just created or any other that already exists.</a:t>
            </a:r>
            <a:endParaRPr lang="en-US" sz="1200" i="0" dirty="0" smtClean="0">
              <a:ea typeface="ＭＳ Ｐゴシック" charset="0"/>
            </a:endParaRPr>
          </a:p>
          <a:p>
            <a:pPr marL="0" indent="0">
              <a:buFont typeface="+mj-lt"/>
              <a:buNone/>
            </a:pPr>
            <a:endParaRPr lang="es-AR" i="0" baseline="0" dirty="0" smtClean="0"/>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41</a:t>
            </a:fld>
            <a:endParaRPr lang="en-US" dirty="0"/>
          </a:p>
        </p:txBody>
      </p:sp>
    </p:spTree>
    <p:extLst>
      <p:ext uri="{BB962C8B-B14F-4D97-AF65-F5344CB8AC3E}">
        <p14:creationId xmlns="" xmlns:p14="http://schemas.microsoft.com/office/powerpoint/2010/main" val="41581082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defRPr/>
            </a:pPr>
            <a:r>
              <a:rPr lang="en-US" sz="1200" dirty="0" smtClean="0">
                <a:ea typeface="ＭＳ Ｐゴシック" charset="0"/>
              </a:rPr>
              <a:t>We are going to show a quick example to demonstrate how easy it</a:t>
            </a:r>
            <a:r>
              <a:rPr lang="en-US" sz="1200" baseline="0" dirty="0" smtClean="0">
                <a:ea typeface="ＭＳ Ｐゴシック" charset="0"/>
              </a:rPr>
              <a:t> is to add Internal Events and Listeners in jBilling.</a:t>
            </a:r>
            <a:endParaRPr lang="en-US" sz="1200" dirty="0" smtClean="0">
              <a:ea typeface="ＭＳ Ｐゴシック" charset="0"/>
            </a:endParaRPr>
          </a:p>
          <a:p>
            <a:pPr marL="0" indent="0">
              <a:buFont typeface="Arial" pitchFamily="34" charset="0"/>
              <a:buNone/>
              <a:defRPr/>
            </a:pPr>
            <a:endParaRPr lang="en-US" sz="1200" dirty="0" smtClean="0">
              <a:ea typeface="ＭＳ Ｐゴシック" charset="0"/>
            </a:endParaRPr>
          </a:p>
          <a:p>
            <a:pPr marL="0" indent="0">
              <a:buFont typeface="Arial" pitchFamily="34" charset="0"/>
              <a:buNone/>
              <a:defRPr/>
            </a:pPr>
            <a:r>
              <a:rPr lang="en-US" sz="1200" dirty="0" smtClean="0">
                <a:ea typeface="ＭＳ Ｐゴシック" charset="0"/>
              </a:rPr>
              <a:t>For this example we are going to create 1 </a:t>
            </a:r>
            <a:r>
              <a:rPr lang="en-US" sz="1200" baseline="0" dirty="0" smtClean="0">
                <a:ea typeface="ＭＳ Ｐゴシック" charset="0"/>
              </a:rPr>
              <a:t>(one) </a:t>
            </a:r>
            <a:r>
              <a:rPr lang="en-US" sz="1200" dirty="0" smtClean="0">
                <a:ea typeface="ＭＳ Ｐゴシック" charset="0"/>
              </a:rPr>
              <a:t>new Event</a:t>
            </a:r>
            <a:r>
              <a:rPr lang="en-US" sz="1200" baseline="0" dirty="0" smtClean="0">
                <a:ea typeface="ＭＳ Ｐゴシック" charset="0"/>
              </a:rPr>
              <a:t> </a:t>
            </a:r>
            <a:r>
              <a:rPr lang="en-US" sz="1200" dirty="0" smtClean="0">
                <a:ea typeface="ＭＳ Ｐゴシック" charset="0"/>
              </a:rPr>
              <a:t>that is triggered when the Customer is created. When the listener</a:t>
            </a:r>
            <a:r>
              <a:rPr lang="en-US" sz="1200" baseline="0" dirty="0" smtClean="0">
                <a:ea typeface="ＭＳ Ｐゴシック" charset="0"/>
              </a:rPr>
              <a:t> class catches the event we just add a new note to it to state that it was just created.. Note that this is just a simple example to show the flexibility of the system. At this point you can add any logic you may need, modify something in the system, notify a user, connect with an external system, etc.</a:t>
            </a:r>
          </a:p>
          <a:p>
            <a:pPr marL="0" indent="0">
              <a:buFont typeface="Arial" pitchFamily="34" charset="0"/>
              <a:buNone/>
              <a:defRPr/>
            </a:pPr>
            <a:endParaRPr lang="en-US" sz="1200" baseline="0" dirty="0" smtClean="0">
              <a:ea typeface="ＭＳ Ｐゴシック" charset="0"/>
            </a:endParaRPr>
          </a:p>
          <a:p>
            <a:pPr marL="228600" marR="0" indent="-228600" algn="l" defTabSz="449259" rtl="0" eaLnBrk="0" fontAlgn="base" latinLnBrk="0" hangingPunct="0">
              <a:lnSpc>
                <a:spcPct val="100000"/>
              </a:lnSpc>
              <a:spcBef>
                <a:spcPct val="30000"/>
              </a:spcBef>
              <a:spcAft>
                <a:spcPct val="0"/>
              </a:spcAft>
              <a:buClr>
                <a:srgbClr val="000000"/>
              </a:buClr>
              <a:buSzPct val="100000"/>
              <a:buFont typeface="+mj-lt"/>
              <a:buAutoNum type="arabicPeriod"/>
              <a:tabLst/>
              <a:defRPr/>
            </a:pPr>
            <a:r>
              <a:rPr lang="en-US" sz="1200" baseline="0" dirty="0" smtClean="0">
                <a:ea typeface="ＭＳ Ｐゴシック" charset="0"/>
              </a:rPr>
              <a:t>Copy the UserCreatedEvent.java class into the following path: </a:t>
            </a:r>
            <a:r>
              <a:rPr lang="es-AR" sz="1200" b="0" i="1" u="none" strike="noStrike" kern="1200" baseline="0" dirty="0" err="1" smtClean="0">
                <a:solidFill>
                  <a:srgbClr val="000000"/>
                </a:solidFill>
                <a:latin typeface="Proxima Nova Regular"/>
                <a:ea typeface="Proxima Nova Regular"/>
                <a:cs typeface="Proxima Nova Regular"/>
              </a:rPr>
              <a:t>src</a:t>
            </a:r>
            <a:r>
              <a:rPr lang="es-AR" sz="1200" b="0" i="1" u="none" strike="noStrike" kern="1200" baseline="0" dirty="0" smtClean="0">
                <a:solidFill>
                  <a:srgbClr val="000000"/>
                </a:solidFill>
                <a:latin typeface="Proxima Nova Regular"/>
                <a:ea typeface="Proxima Nova Regular"/>
                <a:cs typeface="Proxima Nova Regular"/>
              </a:rPr>
              <a:t>/java/</a:t>
            </a:r>
            <a:r>
              <a:rPr lang="es-AR" sz="1200" b="0" i="1" u="none" strike="noStrike" kern="1200" baseline="0" dirty="0" err="1" smtClean="0">
                <a:solidFill>
                  <a:srgbClr val="000000"/>
                </a:solidFill>
                <a:latin typeface="Proxima Nova Regular"/>
                <a:ea typeface="Proxima Nova Regular"/>
                <a:cs typeface="Proxima Nova Regular"/>
              </a:rPr>
              <a:t>com</a:t>
            </a:r>
            <a:r>
              <a:rPr lang="es-AR" sz="1200" b="0" i="1" u="none" strike="noStrike" kern="1200" baseline="0" dirty="0" smtClean="0">
                <a:solidFill>
                  <a:srgbClr val="000000"/>
                </a:solidFill>
                <a:latin typeface="Proxima Nova Regular"/>
                <a:ea typeface="Proxima Nova Regular"/>
                <a:cs typeface="Proxima Nova Regular"/>
              </a:rPr>
              <a:t>/</a:t>
            </a:r>
            <a:r>
              <a:rPr lang="es-AR" sz="1200" b="0" i="1" u="none" strike="noStrike" kern="1200" baseline="0" dirty="0" err="1" smtClean="0">
                <a:solidFill>
                  <a:srgbClr val="000000"/>
                </a:solidFill>
                <a:latin typeface="Proxima Nova Regular"/>
                <a:ea typeface="Proxima Nova Regular"/>
                <a:cs typeface="Proxima Nova Regular"/>
              </a:rPr>
              <a:t>sapienter</a:t>
            </a:r>
            <a:r>
              <a:rPr lang="es-AR" sz="1200" b="0" i="1" u="none" strike="noStrike" kern="1200" baseline="0" dirty="0" smtClean="0">
                <a:solidFill>
                  <a:srgbClr val="000000"/>
                </a:solidFill>
                <a:latin typeface="Proxima Nova Regular"/>
                <a:ea typeface="Proxima Nova Regular"/>
                <a:cs typeface="Proxima Nova Regular"/>
              </a:rPr>
              <a:t>/</a:t>
            </a:r>
            <a:r>
              <a:rPr lang="es-AR" sz="1200" b="0" i="1" u="none" strike="noStrike" kern="1200" baseline="0" dirty="0" err="1" smtClean="0">
                <a:solidFill>
                  <a:srgbClr val="000000"/>
                </a:solidFill>
                <a:latin typeface="Proxima Nova Regular"/>
                <a:ea typeface="Proxima Nova Regular"/>
                <a:cs typeface="Proxima Nova Regular"/>
              </a:rPr>
              <a:t>jbilling</a:t>
            </a:r>
            <a:r>
              <a:rPr lang="es-AR" sz="1200" b="0" i="1" u="none" strike="noStrike" kern="1200" baseline="0" dirty="0" smtClean="0">
                <a:solidFill>
                  <a:srgbClr val="000000"/>
                </a:solidFill>
                <a:latin typeface="Proxima Nova Regular"/>
                <a:ea typeface="Proxima Nova Regular"/>
                <a:cs typeface="Proxima Nova Regular"/>
              </a:rPr>
              <a:t>/server/</a:t>
            </a:r>
            <a:r>
              <a:rPr lang="es-AR" sz="1200" b="0" i="1" u="none" strike="noStrike" kern="1200" baseline="0" dirty="0" err="1" smtClean="0">
                <a:solidFill>
                  <a:srgbClr val="000000"/>
                </a:solidFill>
                <a:latin typeface="Proxima Nova Regular"/>
                <a:ea typeface="Proxima Nova Regular"/>
                <a:cs typeface="Proxima Nova Regular"/>
              </a:rPr>
              <a:t>user</a:t>
            </a:r>
            <a:r>
              <a:rPr lang="es-AR" sz="1200" b="0" i="1" u="none" strike="noStrike" kern="1200" baseline="0" dirty="0" smtClean="0">
                <a:solidFill>
                  <a:srgbClr val="000000"/>
                </a:solidFill>
                <a:latin typeface="Proxima Nova Regular"/>
                <a:ea typeface="Proxima Nova Regular"/>
                <a:cs typeface="Proxima Nova Regular"/>
              </a:rPr>
              <a:t>/</a:t>
            </a:r>
            <a:r>
              <a:rPr lang="es-AR" sz="1200" b="0" i="1" u="none" strike="noStrike" kern="1200" baseline="0" dirty="0" err="1" smtClean="0">
                <a:solidFill>
                  <a:srgbClr val="000000"/>
                </a:solidFill>
                <a:latin typeface="Proxima Nova Regular"/>
                <a:ea typeface="Proxima Nova Regular"/>
                <a:cs typeface="Proxima Nova Regular"/>
              </a:rPr>
              <a:t>event</a:t>
            </a:r>
            <a:r>
              <a:rPr lang="es-AR" sz="1200" b="0" i="1" u="none" strike="noStrike" kern="1200" baseline="0" dirty="0" smtClean="0">
                <a:solidFill>
                  <a:srgbClr val="000000"/>
                </a:solidFill>
                <a:latin typeface="Proxima Nova Regular"/>
                <a:ea typeface="Proxima Nova Regular"/>
                <a:cs typeface="Proxima Nova Regular"/>
              </a:rPr>
              <a:t>/UserCreatedEvent.java</a:t>
            </a:r>
            <a:endParaRPr lang="es-AR" sz="1200" b="0" i="0" u="none" strike="noStrike" kern="1200" baseline="0" dirty="0" smtClean="0">
              <a:solidFill>
                <a:srgbClr val="000000"/>
              </a:solidFill>
              <a:latin typeface="Proxima Nova Regular"/>
              <a:ea typeface="Proxima Nova Regular"/>
              <a:cs typeface="Proxima Nova Regular"/>
            </a:endParaRPr>
          </a:p>
          <a:p>
            <a:pPr marL="228600" indent="-228600">
              <a:buFont typeface="+mj-lt"/>
              <a:buAutoNum type="arabicPeriod"/>
            </a:pPr>
            <a:r>
              <a:rPr lang="en-US" sz="1200" b="0" i="0" u="none" strike="noStrike" kern="1200" baseline="0" dirty="0" smtClean="0">
                <a:solidFill>
                  <a:srgbClr val="000000"/>
                </a:solidFill>
                <a:latin typeface="Proxima Nova Regular"/>
                <a:ea typeface="ＭＳ Ｐゴシック" charset="0"/>
                <a:cs typeface="Proxima Nova Regular"/>
              </a:rPr>
              <a:t>Copy the </a:t>
            </a:r>
            <a:r>
              <a:rPr lang="es-AR" sz="1200" b="0" i="0" u="none" strike="noStrike" baseline="0" dirty="0" smtClean="0">
                <a:solidFill>
                  <a:srgbClr val="000000"/>
                </a:solidFill>
              </a:rPr>
              <a:t>UserUpdatedTask.java </a:t>
            </a:r>
            <a:r>
              <a:rPr lang="es-AR" sz="1200" b="0" i="0" u="none" strike="noStrike" baseline="0" dirty="0" err="1" smtClean="0">
                <a:solidFill>
                  <a:srgbClr val="000000"/>
                </a:solidFill>
              </a:rPr>
              <a:t>class</a:t>
            </a:r>
            <a:r>
              <a:rPr lang="es-AR" sz="1200" b="0" i="0" u="none" strike="noStrike" baseline="0" dirty="0" smtClean="0">
                <a:solidFill>
                  <a:srgbClr val="000000"/>
                </a:solidFill>
              </a:rPr>
              <a:t> </a:t>
            </a:r>
            <a:r>
              <a:rPr lang="es-AR" sz="1200" b="0" i="0" u="none" strike="noStrike" baseline="0" dirty="0" err="1" smtClean="0">
                <a:solidFill>
                  <a:srgbClr val="000000"/>
                </a:solidFill>
              </a:rPr>
              <a:t>into</a:t>
            </a:r>
            <a:r>
              <a:rPr lang="es-AR" sz="1200" b="0" i="0" u="none" strike="noStrike" baseline="0" dirty="0" smtClean="0">
                <a:solidFill>
                  <a:srgbClr val="000000"/>
                </a:solidFill>
              </a:rPr>
              <a:t> </a:t>
            </a:r>
            <a:r>
              <a:rPr lang="es-AR" sz="1200" b="0" i="0" u="none" strike="noStrike" baseline="0" dirty="0" err="1" smtClean="0">
                <a:solidFill>
                  <a:srgbClr val="000000"/>
                </a:solidFill>
              </a:rPr>
              <a:t>the</a:t>
            </a:r>
            <a:r>
              <a:rPr lang="es-AR" sz="1200" b="0" i="0" u="none" strike="noStrike" baseline="0" dirty="0" smtClean="0">
                <a:solidFill>
                  <a:srgbClr val="000000"/>
                </a:solidFill>
              </a:rPr>
              <a:t> </a:t>
            </a:r>
            <a:r>
              <a:rPr lang="es-AR" sz="1200" b="0" i="0" u="none" strike="noStrike" baseline="0" dirty="0" err="1" smtClean="0">
                <a:solidFill>
                  <a:srgbClr val="000000"/>
                </a:solidFill>
              </a:rPr>
              <a:t>following</a:t>
            </a:r>
            <a:r>
              <a:rPr lang="es-AR" sz="1200" b="0" i="0" u="none" strike="noStrike" baseline="0" dirty="0" smtClean="0">
                <a:solidFill>
                  <a:srgbClr val="000000"/>
                </a:solidFill>
              </a:rPr>
              <a:t> </a:t>
            </a:r>
            <a:r>
              <a:rPr lang="es-AR" sz="1200" b="0" i="0" u="none" strike="noStrike" baseline="0" dirty="0" err="1" smtClean="0">
                <a:solidFill>
                  <a:srgbClr val="000000"/>
                </a:solidFill>
              </a:rPr>
              <a:t>path</a:t>
            </a:r>
            <a:r>
              <a:rPr lang="es-AR" sz="1200" b="0" i="0" u="none" strike="noStrike" baseline="0" dirty="0" smtClean="0">
                <a:solidFill>
                  <a:srgbClr val="000000"/>
                </a:solidFill>
              </a:rPr>
              <a:t>: </a:t>
            </a:r>
            <a:r>
              <a:rPr lang="es-AR" sz="1200" b="0" i="1" u="none" strike="noStrike" kern="1200" baseline="0" dirty="0" err="1" smtClean="0">
                <a:solidFill>
                  <a:srgbClr val="000000"/>
                </a:solidFill>
                <a:latin typeface="Proxima Nova Regular"/>
                <a:ea typeface="Proxima Nova Regular"/>
                <a:cs typeface="Proxima Nova Regular"/>
              </a:rPr>
              <a:t>src</a:t>
            </a:r>
            <a:r>
              <a:rPr lang="es-AR" sz="1200" b="0" i="1" u="none" strike="noStrike" kern="1200" baseline="0" dirty="0" smtClean="0">
                <a:solidFill>
                  <a:srgbClr val="000000"/>
                </a:solidFill>
                <a:latin typeface="Proxima Nova Regular"/>
                <a:ea typeface="Proxima Nova Regular"/>
                <a:cs typeface="Proxima Nova Regular"/>
              </a:rPr>
              <a:t>/java/</a:t>
            </a:r>
            <a:r>
              <a:rPr lang="es-AR" sz="1200" b="0" i="1" u="none" strike="noStrike" kern="1200" baseline="0" dirty="0" err="1" smtClean="0">
                <a:solidFill>
                  <a:srgbClr val="000000"/>
                </a:solidFill>
                <a:latin typeface="Proxima Nova Regular"/>
                <a:ea typeface="Proxima Nova Regular"/>
                <a:cs typeface="Proxima Nova Regular"/>
              </a:rPr>
              <a:t>com</a:t>
            </a:r>
            <a:r>
              <a:rPr lang="es-AR" sz="1200" b="0" i="1" u="none" strike="noStrike" kern="1200" baseline="0" dirty="0" smtClean="0">
                <a:solidFill>
                  <a:srgbClr val="000000"/>
                </a:solidFill>
                <a:latin typeface="Proxima Nova Regular"/>
                <a:ea typeface="Proxima Nova Regular"/>
                <a:cs typeface="Proxima Nova Regular"/>
              </a:rPr>
              <a:t>/</a:t>
            </a:r>
            <a:r>
              <a:rPr lang="es-AR" sz="1200" b="0" i="1" u="none" strike="noStrike" kern="1200" baseline="0" dirty="0" err="1" smtClean="0">
                <a:solidFill>
                  <a:srgbClr val="000000"/>
                </a:solidFill>
                <a:latin typeface="Proxima Nova Regular"/>
                <a:ea typeface="Proxima Nova Regular"/>
                <a:cs typeface="Proxima Nova Regular"/>
              </a:rPr>
              <a:t>sapienter</a:t>
            </a:r>
            <a:r>
              <a:rPr lang="es-AR" sz="1200" b="0" i="1" u="none" strike="noStrike" kern="1200" baseline="0" dirty="0" smtClean="0">
                <a:solidFill>
                  <a:srgbClr val="000000"/>
                </a:solidFill>
                <a:latin typeface="Proxima Nova Regular"/>
                <a:ea typeface="Proxima Nova Regular"/>
                <a:cs typeface="Proxima Nova Regular"/>
              </a:rPr>
              <a:t>/</a:t>
            </a:r>
            <a:r>
              <a:rPr lang="es-AR" sz="1200" b="0" i="1" u="none" strike="noStrike" kern="1200" baseline="0" dirty="0" err="1" smtClean="0">
                <a:solidFill>
                  <a:srgbClr val="000000"/>
                </a:solidFill>
                <a:latin typeface="Proxima Nova Regular"/>
                <a:ea typeface="Proxima Nova Regular"/>
                <a:cs typeface="Proxima Nova Regular"/>
              </a:rPr>
              <a:t>jbilling</a:t>
            </a:r>
            <a:r>
              <a:rPr lang="es-AR" sz="1200" b="0" i="1" u="none" strike="noStrike" kern="1200" baseline="0" dirty="0" smtClean="0">
                <a:solidFill>
                  <a:srgbClr val="000000"/>
                </a:solidFill>
                <a:latin typeface="Proxima Nova Regular"/>
                <a:ea typeface="Proxima Nova Regular"/>
                <a:cs typeface="Proxima Nova Regular"/>
              </a:rPr>
              <a:t>/server/</a:t>
            </a:r>
            <a:r>
              <a:rPr lang="es-AR" sz="1200" b="0" i="1" u="none" strike="noStrike" kern="1200" baseline="0" dirty="0" err="1" smtClean="0">
                <a:solidFill>
                  <a:srgbClr val="000000"/>
                </a:solidFill>
                <a:latin typeface="Proxima Nova Regular"/>
                <a:ea typeface="Proxima Nova Regular"/>
                <a:cs typeface="Proxima Nova Regular"/>
              </a:rPr>
              <a:t>user</a:t>
            </a:r>
            <a:r>
              <a:rPr lang="es-AR" sz="1200" b="0" i="1" u="none" strike="noStrike" kern="1200" baseline="0" dirty="0" smtClean="0">
                <a:solidFill>
                  <a:srgbClr val="000000"/>
                </a:solidFill>
                <a:latin typeface="Proxima Nova Regular"/>
                <a:ea typeface="Proxima Nova Regular"/>
                <a:cs typeface="Proxima Nova Regular"/>
              </a:rPr>
              <a:t>/</a:t>
            </a:r>
            <a:r>
              <a:rPr lang="es-AR" sz="1200" b="0" i="1" u="none" strike="noStrike" kern="1200" baseline="0" dirty="0" err="1" smtClean="0">
                <a:solidFill>
                  <a:srgbClr val="000000"/>
                </a:solidFill>
                <a:latin typeface="Proxima Nova Regular"/>
                <a:ea typeface="Proxima Nova Regular"/>
                <a:cs typeface="Proxima Nova Regular"/>
              </a:rPr>
              <a:t>tasks</a:t>
            </a:r>
            <a:r>
              <a:rPr lang="es-AR" sz="1200" b="0" i="1" u="none" strike="noStrike" kern="1200" baseline="0" dirty="0" smtClean="0">
                <a:solidFill>
                  <a:srgbClr val="000000"/>
                </a:solidFill>
                <a:latin typeface="Proxima Nova Regular"/>
                <a:ea typeface="Proxima Nova Regular"/>
                <a:cs typeface="Proxima Nova Regular"/>
              </a:rPr>
              <a:t>/UserUpdatedTask.java </a:t>
            </a:r>
          </a:p>
          <a:p>
            <a:pPr marL="228600" indent="-228600">
              <a:buFont typeface="+mj-lt"/>
              <a:buAutoNum type="arabicPeriod"/>
            </a:pPr>
            <a:r>
              <a:rPr lang="en-US" sz="1200" b="0" i="0" u="none" strike="noStrike" kern="1200" baseline="0" dirty="0" smtClean="0">
                <a:solidFill>
                  <a:srgbClr val="000000"/>
                </a:solidFill>
                <a:latin typeface="Proxima Nova Regular"/>
                <a:ea typeface="Proxima Nova Regular"/>
                <a:cs typeface="Proxima Nova Regular"/>
              </a:rPr>
              <a:t>Now we need to run a few queries to let the system know about this new listener class:</a:t>
            </a:r>
          </a:p>
          <a:p>
            <a:endParaRPr lang="es-AR" sz="1200" b="0" i="0" u="none" strike="noStrike" kern="1200" baseline="0" dirty="0" smtClean="0">
              <a:solidFill>
                <a:srgbClr val="000000"/>
              </a:solidFill>
              <a:latin typeface="Proxima Nova Regular"/>
              <a:ea typeface="Proxima Nova Regular"/>
              <a:cs typeface="Proxima Nova Regular"/>
            </a:endParaRPr>
          </a:p>
          <a:p>
            <a:pPr marL="171450" indent="-171450">
              <a:buFont typeface="Arial" pitchFamily="34" charset="0"/>
              <a:buChar char="•"/>
            </a:pPr>
            <a:r>
              <a:rPr lang="en-US" sz="1200" b="0" i="0" u="none" strike="noStrike" kern="1200" baseline="0" dirty="0" smtClean="0">
                <a:solidFill>
                  <a:srgbClr val="000000"/>
                </a:solidFill>
                <a:latin typeface="Proxima Nova Regular"/>
                <a:ea typeface="Proxima Nova Regular"/>
                <a:cs typeface="Proxima Nova Regular"/>
              </a:rPr>
              <a:t>Add the Listener task to the plug-ins list: </a:t>
            </a:r>
          </a:p>
          <a:p>
            <a:endParaRPr lang="es-AR" sz="1200" b="1" i="1" u="none" strike="noStrike" kern="1200" baseline="0" dirty="0" smtClean="0">
              <a:solidFill>
                <a:srgbClr val="000000"/>
              </a:solidFill>
              <a:latin typeface="Proxima Nova Regular"/>
              <a:ea typeface="Proxima Nova Regular"/>
              <a:cs typeface="Proxima Nova Regular"/>
            </a:endParaRPr>
          </a:p>
          <a:p>
            <a:r>
              <a:rPr lang="es-AR" sz="1200" b="1" i="1" u="none" strike="noStrike" kern="1200" baseline="0" dirty="0" err="1" smtClean="0">
                <a:solidFill>
                  <a:srgbClr val="000000"/>
                </a:solidFill>
                <a:latin typeface="Proxima Nova Regular"/>
                <a:ea typeface="Proxima Nova Regular"/>
                <a:cs typeface="Proxima Nova Regular"/>
              </a:rPr>
              <a:t>insert</a:t>
            </a:r>
            <a:r>
              <a:rPr lang="es-AR" sz="1200" b="1" i="1" u="none" strike="noStrike" kern="1200" baseline="0" dirty="0" smtClean="0">
                <a:solidFill>
                  <a:srgbClr val="000000"/>
                </a:solidFill>
                <a:latin typeface="Proxima Nova Regular"/>
                <a:ea typeface="Proxima Nova Regular"/>
                <a:cs typeface="Proxima Nova Regular"/>
              </a:rPr>
              <a:t> </a:t>
            </a:r>
            <a:r>
              <a:rPr lang="es-AR" sz="1200" b="1" i="1" u="none" strike="noStrike" kern="1200" baseline="0" dirty="0" err="1" smtClean="0">
                <a:solidFill>
                  <a:srgbClr val="000000"/>
                </a:solidFill>
                <a:latin typeface="Proxima Nova Regular"/>
                <a:ea typeface="Proxima Nova Regular"/>
                <a:cs typeface="Proxima Nova Regular"/>
              </a:rPr>
              <a:t>into</a:t>
            </a:r>
            <a:r>
              <a:rPr lang="es-AR" sz="1200" b="1" i="1" u="none" strike="noStrike" kern="1200" baseline="0" dirty="0" smtClean="0">
                <a:solidFill>
                  <a:srgbClr val="000000"/>
                </a:solidFill>
                <a:latin typeface="Proxima Nova Regular"/>
                <a:ea typeface="Proxima Nova Regular"/>
                <a:cs typeface="Proxima Nova Regular"/>
              </a:rPr>
              <a:t> </a:t>
            </a:r>
            <a:r>
              <a:rPr lang="es-AR" sz="1200" b="0" i="1" u="none" strike="noStrike" kern="1200" baseline="0" dirty="0" err="1" smtClean="0">
                <a:solidFill>
                  <a:srgbClr val="000000"/>
                </a:solidFill>
                <a:latin typeface="Proxima Nova Regular"/>
                <a:ea typeface="Proxima Nova Regular"/>
                <a:cs typeface="Proxima Nova Regular"/>
              </a:rPr>
              <a:t>pluggable_task_type</a:t>
            </a:r>
            <a:r>
              <a:rPr lang="es-AR" sz="1200" b="0" i="1" u="none" strike="noStrike" kern="1200" baseline="0" dirty="0" smtClean="0">
                <a:solidFill>
                  <a:srgbClr val="000000"/>
                </a:solidFill>
                <a:latin typeface="Proxima Nova Regular"/>
                <a:ea typeface="Proxima Nova Regular"/>
                <a:cs typeface="Proxima Nova Regular"/>
              </a:rPr>
              <a:t> </a:t>
            </a:r>
            <a:r>
              <a:rPr lang="es-AR" sz="1200" b="1" i="1" u="none" strike="noStrike" kern="1200" baseline="0" dirty="0" smtClean="0">
                <a:solidFill>
                  <a:srgbClr val="000000"/>
                </a:solidFill>
                <a:latin typeface="Proxima Nova Regular"/>
                <a:ea typeface="Proxima Nova Regular"/>
                <a:cs typeface="Proxima Nova Regular"/>
              </a:rPr>
              <a:t>(</a:t>
            </a:r>
            <a:r>
              <a:rPr lang="es-AR" sz="1200" b="0" i="1" u="none" strike="noStrike" kern="1200" baseline="0" dirty="0" smtClean="0">
                <a:solidFill>
                  <a:srgbClr val="000000"/>
                </a:solidFill>
                <a:latin typeface="Proxima Nova Regular"/>
                <a:ea typeface="Proxima Nova Regular"/>
                <a:cs typeface="Proxima Nova Regular"/>
              </a:rPr>
              <a:t>id</a:t>
            </a:r>
            <a:r>
              <a:rPr lang="es-AR" sz="1200" b="1" i="1" u="none" strike="noStrike" kern="1200" baseline="0" dirty="0" smtClean="0">
                <a:solidFill>
                  <a:srgbClr val="000000"/>
                </a:solidFill>
                <a:latin typeface="Proxima Nova Regular"/>
                <a:ea typeface="Proxima Nova Regular"/>
                <a:cs typeface="Proxima Nova Regular"/>
              </a:rPr>
              <a:t>, </a:t>
            </a:r>
            <a:r>
              <a:rPr lang="es-AR" sz="1200" b="0" i="1" u="none" strike="noStrike" kern="1200" baseline="0" dirty="0" err="1" smtClean="0">
                <a:solidFill>
                  <a:srgbClr val="000000"/>
                </a:solidFill>
                <a:latin typeface="Proxima Nova Regular"/>
                <a:ea typeface="Proxima Nova Regular"/>
                <a:cs typeface="Proxima Nova Regular"/>
              </a:rPr>
              <a:t>category_id</a:t>
            </a:r>
            <a:r>
              <a:rPr lang="es-AR" sz="1200" b="1" i="1" u="none" strike="noStrike" kern="1200" baseline="0" dirty="0" smtClean="0">
                <a:solidFill>
                  <a:srgbClr val="000000"/>
                </a:solidFill>
                <a:latin typeface="Proxima Nova Regular"/>
                <a:ea typeface="Proxima Nova Regular"/>
                <a:cs typeface="Proxima Nova Regular"/>
              </a:rPr>
              <a:t>, </a:t>
            </a:r>
            <a:r>
              <a:rPr lang="es-AR" sz="1200" b="0" i="1" u="none" strike="noStrike" kern="1200" baseline="0" dirty="0" err="1" smtClean="0">
                <a:solidFill>
                  <a:srgbClr val="000000"/>
                </a:solidFill>
                <a:latin typeface="Proxima Nova Regular"/>
                <a:ea typeface="Proxima Nova Regular"/>
                <a:cs typeface="Proxima Nova Regular"/>
              </a:rPr>
              <a:t>class_name</a:t>
            </a:r>
            <a:r>
              <a:rPr lang="es-AR" sz="1200" b="1" i="1" u="none" strike="noStrike" kern="1200" baseline="0" dirty="0" smtClean="0">
                <a:solidFill>
                  <a:srgbClr val="000000"/>
                </a:solidFill>
                <a:latin typeface="Proxima Nova Regular"/>
                <a:ea typeface="Proxima Nova Regular"/>
                <a:cs typeface="Proxima Nova Regular"/>
              </a:rPr>
              <a:t>, </a:t>
            </a:r>
            <a:r>
              <a:rPr lang="es-AR" sz="1200" b="0" i="1" u="none" strike="noStrike" kern="1200" baseline="0" dirty="0" err="1" smtClean="0">
                <a:solidFill>
                  <a:srgbClr val="000000"/>
                </a:solidFill>
                <a:latin typeface="Proxima Nova Regular"/>
                <a:ea typeface="Proxima Nova Regular"/>
                <a:cs typeface="Proxima Nova Regular"/>
              </a:rPr>
              <a:t>min_parameters</a:t>
            </a:r>
            <a:r>
              <a:rPr lang="es-AR" sz="1200" b="1" i="1" u="none" strike="noStrike" kern="1200" baseline="0" dirty="0" smtClean="0">
                <a:solidFill>
                  <a:srgbClr val="000000"/>
                </a:solidFill>
                <a:latin typeface="Proxima Nova Regular"/>
                <a:ea typeface="Proxima Nova Regular"/>
                <a:cs typeface="Proxima Nova Regular"/>
              </a:rPr>
              <a:t>) </a:t>
            </a:r>
            <a:r>
              <a:rPr lang="es-AR" sz="1200" b="1" i="1" u="none" strike="noStrike" kern="1200" baseline="0" dirty="0" err="1" smtClean="0">
                <a:solidFill>
                  <a:srgbClr val="000000"/>
                </a:solidFill>
                <a:latin typeface="Proxima Nova Regular"/>
                <a:ea typeface="Proxima Nova Regular"/>
                <a:cs typeface="Proxima Nova Regular"/>
              </a:rPr>
              <a:t>values</a:t>
            </a:r>
            <a:r>
              <a:rPr lang="es-AR" sz="1200" b="1" i="1" u="none" strike="noStrike" kern="1200" baseline="0" dirty="0" smtClean="0">
                <a:solidFill>
                  <a:srgbClr val="000000"/>
                </a:solidFill>
                <a:latin typeface="Proxima Nova Regular"/>
                <a:ea typeface="Proxima Nova Regular"/>
                <a:cs typeface="Proxima Nova Regular"/>
              </a:rPr>
              <a:t> (</a:t>
            </a:r>
            <a:r>
              <a:rPr lang="es-AR" sz="1200" b="0" i="1" u="none" strike="noStrike" kern="1200" baseline="0" dirty="0" smtClean="0">
                <a:solidFill>
                  <a:srgbClr val="000000"/>
                </a:solidFill>
                <a:latin typeface="Proxima Nova Regular"/>
                <a:ea typeface="Proxima Nova Regular"/>
                <a:cs typeface="Proxima Nova Regular"/>
              </a:rPr>
              <a:t>97</a:t>
            </a:r>
            <a:r>
              <a:rPr lang="es-AR" sz="1200" b="1" i="1" u="none" strike="noStrike" kern="1200" baseline="0" dirty="0" smtClean="0">
                <a:solidFill>
                  <a:srgbClr val="000000"/>
                </a:solidFill>
                <a:latin typeface="Proxima Nova Regular"/>
                <a:ea typeface="Proxima Nova Regular"/>
                <a:cs typeface="Proxima Nova Regular"/>
              </a:rPr>
              <a:t>, </a:t>
            </a:r>
            <a:r>
              <a:rPr lang="es-AR" sz="1200" b="0" i="1" u="none" strike="noStrike" kern="1200" baseline="0" dirty="0" smtClean="0">
                <a:solidFill>
                  <a:srgbClr val="000000"/>
                </a:solidFill>
                <a:latin typeface="Proxima Nova Regular"/>
                <a:ea typeface="Proxima Nova Regular"/>
                <a:cs typeface="Proxima Nova Regular"/>
              </a:rPr>
              <a:t>17</a:t>
            </a:r>
            <a:r>
              <a:rPr lang="es-AR" sz="1200" b="1" i="1" u="none" strike="noStrike" kern="1200" baseline="0" dirty="0" smtClean="0">
                <a:solidFill>
                  <a:srgbClr val="000000"/>
                </a:solidFill>
                <a:latin typeface="Proxima Nova Regular"/>
                <a:ea typeface="Proxima Nova Regular"/>
                <a:cs typeface="Proxima Nova Regular"/>
              </a:rPr>
              <a:t>, </a:t>
            </a:r>
            <a:r>
              <a:rPr lang="es-AR" sz="1200" b="0" i="1" u="none" strike="noStrike" kern="1200" baseline="0" dirty="0" smtClean="0">
                <a:solidFill>
                  <a:srgbClr val="000000"/>
                </a:solidFill>
                <a:latin typeface="Proxima Nova Regular"/>
                <a:ea typeface="Proxima Nova Regular"/>
                <a:cs typeface="Proxima Nova Regular"/>
              </a:rPr>
              <a:t>'</a:t>
            </a:r>
            <a:r>
              <a:rPr lang="es-AR" sz="1200" b="0" i="1" u="none" strike="noStrike" kern="1200" baseline="0" dirty="0" err="1" smtClean="0">
                <a:solidFill>
                  <a:srgbClr val="000000"/>
                </a:solidFill>
                <a:latin typeface="Proxima Nova Regular"/>
                <a:ea typeface="Proxima Nova Regular"/>
                <a:cs typeface="Proxima Nova Regular"/>
              </a:rPr>
              <a:t>com.sapienter.jbilling.server.user.tasks.UserUpdatedTask</a:t>
            </a:r>
            <a:r>
              <a:rPr lang="es-AR" sz="1200" b="0" i="1" u="none" strike="noStrike" kern="1200" baseline="0" dirty="0" smtClean="0">
                <a:solidFill>
                  <a:srgbClr val="000000"/>
                </a:solidFill>
                <a:latin typeface="Proxima Nova Regular"/>
                <a:ea typeface="Proxima Nova Regular"/>
                <a:cs typeface="Proxima Nova Regular"/>
              </a:rPr>
              <a:t>'</a:t>
            </a:r>
            <a:r>
              <a:rPr lang="es-AR" sz="1200" b="1" i="1" u="none" strike="noStrike" kern="1200" baseline="0" dirty="0" smtClean="0">
                <a:solidFill>
                  <a:srgbClr val="000000"/>
                </a:solidFill>
                <a:latin typeface="Proxima Nova Regular"/>
                <a:ea typeface="Proxima Nova Regular"/>
                <a:cs typeface="Proxima Nova Regular"/>
              </a:rPr>
              <a:t>, </a:t>
            </a:r>
            <a:r>
              <a:rPr lang="es-AR" sz="1200" b="0" i="1" u="none" strike="noStrike" kern="1200" baseline="0" dirty="0" smtClean="0">
                <a:solidFill>
                  <a:srgbClr val="000000"/>
                </a:solidFill>
                <a:latin typeface="Proxima Nova Regular"/>
                <a:ea typeface="Proxima Nova Regular"/>
                <a:cs typeface="Proxima Nova Regular"/>
              </a:rPr>
              <a:t>0</a:t>
            </a:r>
            <a:r>
              <a:rPr lang="es-AR" sz="1200" b="1" i="1" u="none" strike="noStrike" kern="1200" baseline="0" dirty="0" smtClean="0">
                <a:solidFill>
                  <a:srgbClr val="000000"/>
                </a:solidFill>
                <a:latin typeface="Proxima Nova Regular"/>
                <a:ea typeface="Proxima Nova Regular"/>
                <a:cs typeface="Proxima Nova Regular"/>
              </a:rPr>
              <a:t>); </a:t>
            </a:r>
            <a:endParaRPr lang="es-AR" sz="1200" b="0" i="0" u="none" strike="noStrike" kern="1200" baseline="0" dirty="0" smtClean="0">
              <a:solidFill>
                <a:srgbClr val="000000"/>
              </a:solidFill>
              <a:latin typeface="Proxima Nova Regular"/>
              <a:ea typeface="Proxima Nova Regular"/>
              <a:cs typeface="Proxima Nova Regular"/>
            </a:endParaRPr>
          </a:p>
          <a:p>
            <a:endParaRPr lang="en-US" sz="1200" b="0" i="0" u="none" strike="noStrike" kern="1200" baseline="0" dirty="0" smtClean="0">
              <a:solidFill>
                <a:srgbClr val="000000"/>
              </a:solidFill>
              <a:latin typeface="Proxima Nova Regular"/>
              <a:ea typeface="Proxima Nova Regular"/>
              <a:cs typeface="Proxima Nova Regular"/>
            </a:endParaRPr>
          </a:p>
          <a:p>
            <a:pPr marL="171450" indent="-171450">
              <a:buFont typeface="Arial" pitchFamily="34" charset="0"/>
              <a:buChar char="•"/>
            </a:pPr>
            <a:r>
              <a:rPr lang="en-US" sz="1200" b="0" i="0" u="none" strike="noStrike" kern="1200" baseline="0" dirty="0" smtClean="0">
                <a:solidFill>
                  <a:srgbClr val="000000"/>
                </a:solidFill>
                <a:latin typeface="Proxima Nova Regular"/>
                <a:ea typeface="Proxima Nova Regular"/>
                <a:cs typeface="Proxima Nova Regular"/>
              </a:rPr>
              <a:t>Add i18n for the task’s title and description: </a:t>
            </a:r>
          </a:p>
          <a:p>
            <a:endParaRPr lang="es-AR" sz="1200" b="0" i="0" u="none" strike="noStrike" kern="1200" baseline="0" dirty="0" smtClean="0">
              <a:solidFill>
                <a:srgbClr val="000000"/>
              </a:solidFill>
              <a:latin typeface="Proxima Nova Regular"/>
              <a:ea typeface="Proxima Nova Regular"/>
              <a:cs typeface="Proxima Nova Regular"/>
            </a:endParaRPr>
          </a:p>
          <a:p>
            <a:r>
              <a:rPr lang="es-AR" sz="1200" b="1" i="1" u="none" strike="noStrike" kern="1200" baseline="0" dirty="0" err="1" smtClean="0">
                <a:solidFill>
                  <a:srgbClr val="000000"/>
                </a:solidFill>
                <a:latin typeface="Proxima Nova Regular"/>
                <a:ea typeface="Proxima Nova Regular"/>
                <a:cs typeface="Proxima Nova Regular"/>
              </a:rPr>
              <a:t>insert</a:t>
            </a:r>
            <a:r>
              <a:rPr lang="es-AR" sz="1200" b="1" i="1" u="none" strike="noStrike" kern="1200" baseline="0" dirty="0" smtClean="0">
                <a:solidFill>
                  <a:srgbClr val="000000"/>
                </a:solidFill>
                <a:latin typeface="Proxima Nova Regular"/>
                <a:ea typeface="Proxima Nova Regular"/>
                <a:cs typeface="Proxima Nova Regular"/>
              </a:rPr>
              <a:t> </a:t>
            </a:r>
            <a:r>
              <a:rPr lang="es-AR" sz="1200" b="1" i="1" u="none" strike="noStrike" kern="1200" baseline="0" dirty="0" err="1" smtClean="0">
                <a:solidFill>
                  <a:srgbClr val="000000"/>
                </a:solidFill>
                <a:latin typeface="Proxima Nova Regular"/>
                <a:ea typeface="Proxima Nova Regular"/>
                <a:cs typeface="Proxima Nova Regular"/>
              </a:rPr>
              <a:t>into</a:t>
            </a:r>
            <a:r>
              <a:rPr lang="es-AR" sz="1200" b="1" i="1" u="none" strike="noStrike" kern="1200" baseline="0" dirty="0" smtClean="0">
                <a:solidFill>
                  <a:srgbClr val="000000"/>
                </a:solidFill>
                <a:latin typeface="Proxima Nova Regular"/>
                <a:ea typeface="Proxima Nova Regular"/>
                <a:cs typeface="Proxima Nova Regular"/>
              </a:rPr>
              <a:t> </a:t>
            </a:r>
            <a:r>
              <a:rPr lang="es-AR" sz="1200" b="0" i="1" u="none" strike="noStrike" kern="1200" baseline="0" dirty="0" err="1" smtClean="0">
                <a:solidFill>
                  <a:srgbClr val="000000"/>
                </a:solidFill>
                <a:latin typeface="Proxima Nova Regular"/>
                <a:ea typeface="Proxima Nova Regular"/>
                <a:cs typeface="Proxima Nova Regular"/>
              </a:rPr>
              <a:t>international_description</a:t>
            </a:r>
            <a:r>
              <a:rPr lang="es-AR" sz="1200" b="0" i="1" u="none" strike="noStrike" kern="1200" baseline="0" dirty="0" smtClean="0">
                <a:solidFill>
                  <a:srgbClr val="000000"/>
                </a:solidFill>
                <a:latin typeface="Proxima Nova Regular"/>
                <a:ea typeface="Proxima Nova Regular"/>
                <a:cs typeface="Proxima Nova Regular"/>
              </a:rPr>
              <a:t> </a:t>
            </a:r>
            <a:r>
              <a:rPr lang="es-AR" sz="1200" b="1" i="1" u="none" strike="noStrike" kern="1200" baseline="0" dirty="0" smtClean="0">
                <a:solidFill>
                  <a:srgbClr val="000000"/>
                </a:solidFill>
                <a:latin typeface="Proxima Nova Regular"/>
                <a:ea typeface="Proxima Nova Regular"/>
                <a:cs typeface="Proxima Nova Regular"/>
              </a:rPr>
              <a:t>(</a:t>
            </a:r>
            <a:r>
              <a:rPr lang="es-AR" sz="1200" b="0" i="1" u="none" strike="noStrike" kern="1200" baseline="0" dirty="0" err="1" smtClean="0">
                <a:solidFill>
                  <a:srgbClr val="000000"/>
                </a:solidFill>
                <a:latin typeface="Proxima Nova Regular"/>
                <a:ea typeface="Proxima Nova Regular"/>
                <a:cs typeface="Proxima Nova Regular"/>
              </a:rPr>
              <a:t>table_id</a:t>
            </a:r>
            <a:r>
              <a:rPr lang="es-AR" sz="1200" b="1" i="1" u="none" strike="noStrike" kern="1200" baseline="0" dirty="0" smtClean="0">
                <a:solidFill>
                  <a:srgbClr val="000000"/>
                </a:solidFill>
                <a:latin typeface="Proxima Nova Regular"/>
                <a:ea typeface="Proxima Nova Regular"/>
                <a:cs typeface="Proxima Nova Regular"/>
              </a:rPr>
              <a:t>, </a:t>
            </a:r>
            <a:r>
              <a:rPr lang="es-AR" sz="1200" b="0" i="1" u="none" strike="noStrike" kern="1200" baseline="0" dirty="0" err="1" smtClean="0">
                <a:solidFill>
                  <a:srgbClr val="000000"/>
                </a:solidFill>
                <a:latin typeface="Proxima Nova Regular"/>
                <a:ea typeface="Proxima Nova Regular"/>
                <a:cs typeface="Proxima Nova Regular"/>
              </a:rPr>
              <a:t>foreign_id</a:t>
            </a:r>
            <a:r>
              <a:rPr lang="es-AR" sz="1200" b="1" i="1" u="none" strike="noStrike" kern="1200" baseline="0" dirty="0" smtClean="0">
                <a:solidFill>
                  <a:srgbClr val="000000"/>
                </a:solidFill>
                <a:latin typeface="Proxima Nova Regular"/>
                <a:ea typeface="Proxima Nova Regular"/>
                <a:cs typeface="Proxima Nova Regular"/>
              </a:rPr>
              <a:t>, </a:t>
            </a:r>
            <a:r>
              <a:rPr lang="es-AR" sz="1200" b="0" i="1" u="none" strike="noStrike" kern="1200" baseline="0" dirty="0" err="1" smtClean="0">
                <a:solidFill>
                  <a:srgbClr val="000000"/>
                </a:solidFill>
                <a:latin typeface="Proxima Nova Regular"/>
                <a:ea typeface="Proxima Nova Regular"/>
                <a:cs typeface="Proxima Nova Regular"/>
              </a:rPr>
              <a:t>psudo_column</a:t>
            </a:r>
            <a:r>
              <a:rPr lang="es-AR" sz="1200" b="1" i="1" u="none" strike="noStrike" kern="1200" baseline="0" dirty="0" smtClean="0">
                <a:solidFill>
                  <a:srgbClr val="000000"/>
                </a:solidFill>
                <a:latin typeface="Proxima Nova Regular"/>
                <a:ea typeface="Proxima Nova Regular"/>
                <a:cs typeface="Proxima Nova Regular"/>
              </a:rPr>
              <a:t>, </a:t>
            </a:r>
            <a:r>
              <a:rPr lang="es-AR" sz="1200" b="0" i="1" u="none" strike="noStrike" kern="1200" baseline="0" dirty="0" err="1" smtClean="0">
                <a:solidFill>
                  <a:srgbClr val="000000"/>
                </a:solidFill>
                <a:latin typeface="Proxima Nova Regular"/>
                <a:ea typeface="Proxima Nova Regular"/>
                <a:cs typeface="Proxima Nova Regular"/>
              </a:rPr>
              <a:t>language_id</a:t>
            </a:r>
            <a:r>
              <a:rPr lang="es-AR" sz="1200" b="1" i="1" u="none" strike="noStrike" kern="1200" baseline="0" dirty="0" smtClean="0">
                <a:solidFill>
                  <a:srgbClr val="000000"/>
                </a:solidFill>
                <a:latin typeface="Proxima Nova Regular"/>
                <a:ea typeface="Proxima Nova Regular"/>
                <a:cs typeface="Proxima Nova Regular"/>
              </a:rPr>
              <a:t>, </a:t>
            </a:r>
            <a:r>
              <a:rPr lang="es-AR" sz="1200" b="0" i="1" u="none" strike="noStrike" kern="1200" baseline="0" dirty="0" err="1" smtClean="0">
                <a:solidFill>
                  <a:srgbClr val="000000"/>
                </a:solidFill>
                <a:latin typeface="Proxima Nova Regular"/>
                <a:ea typeface="Proxima Nova Regular"/>
                <a:cs typeface="Proxima Nova Regular"/>
              </a:rPr>
              <a:t>content</a:t>
            </a:r>
            <a:r>
              <a:rPr lang="es-AR" sz="1200" b="1" i="1" u="none" strike="noStrike" kern="1200" baseline="0" dirty="0" smtClean="0">
                <a:solidFill>
                  <a:srgbClr val="000000"/>
                </a:solidFill>
                <a:latin typeface="Proxima Nova Regular"/>
                <a:ea typeface="Proxima Nova Regular"/>
                <a:cs typeface="Proxima Nova Regular"/>
              </a:rPr>
              <a:t>) </a:t>
            </a:r>
            <a:r>
              <a:rPr lang="es-AR" sz="1200" b="1" i="1" u="none" strike="noStrike" kern="1200" baseline="0" dirty="0" err="1" smtClean="0">
                <a:solidFill>
                  <a:srgbClr val="000000"/>
                </a:solidFill>
                <a:latin typeface="Proxima Nova Regular"/>
                <a:ea typeface="Proxima Nova Regular"/>
                <a:cs typeface="Proxima Nova Regular"/>
              </a:rPr>
              <a:t>values</a:t>
            </a:r>
            <a:r>
              <a:rPr lang="es-AR" sz="1200" b="1" i="1" u="none" strike="noStrike" kern="1200" baseline="0" dirty="0" smtClean="0">
                <a:solidFill>
                  <a:srgbClr val="000000"/>
                </a:solidFill>
                <a:latin typeface="Proxima Nova Regular"/>
                <a:ea typeface="Proxima Nova Regular"/>
                <a:cs typeface="Proxima Nova Regular"/>
              </a:rPr>
              <a:t> (</a:t>
            </a:r>
            <a:r>
              <a:rPr lang="es-AR" sz="1200" b="0" i="1" u="none" strike="noStrike" kern="1200" baseline="0" dirty="0" smtClean="0">
                <a:solidFill>
                  <a:srgbClr val="000000"/>
                </a:solidFill>
                <a:latin typeface="Proxima Nova Regular"/>
                <a:ea typeface="Proxima Nova Regular"/>
                <a:cs typeface="Proxima Nova Regular"/>
              </a:rPr>
              <a:t>24</a:t>
            </a:r>
            <a:r>
              <a:rPr lang="es-AR" sz="1200" b="1" i="1" u="none" strike="noStrike" kern="1200" baseline="0" dirty="0" smtClean="0">
                <a:solidFill>
                  <a:srgbClr val="000000"/>
                </a:solidFill>
                <a:latin typeface="Proxima Nova Regular"/>
                <a:ea typeface="Proxima Nova Regular"/>
                <a:cs typeface="Proxima Nova Regular"/>
              </a:rPr>
              <a:t>, </a:t>
            </a:r>
            <a:r>
              <a:rPr lang="es-AR" sz="1200" b="0" i="1" u="none" strike="noStrike" kern="1200" baseline="0" dirty="0" smtClean="0">
                <a:solidFill>
                  <a:srgbClr val="000000"/>
                </a:solidFill>
                <a:latin typeface="Proxima Nova Regular"/>
                <a:ea typeface="Proxima Nova Regular"/>
                <a:cs typeface="Proxima Nova Regular"/>
              </a:rPr>
              <a:t>97</a:t>
            </a:r>
            <a:r>
              <a:rPr lang="es-AR" sz="1200" b="1" i="1" u="none" strike="noStrike" kern="1200" baseline="0" dirty="0" smtClean="0">
                <a:solidFill>
                  <a:srgbClr val="000000"/>
                </a:solidFill>
                <a:latin typeface="Proxima Nova Regular"/>
                <a:ea typeface="Proxima Nova Regular"/>
                <a:cs typeface="Proxima Nova Regular"/>
              </a:rPr>
              <a:t>, </a:t>
            </a:r>
            <a:r>
              <a:rPr lang="es-AR" sz="1200" b="0" i="1" u="none" strike="noStrike" kern="1200" baseline="0" dirty="0" smtClean="0">
                <a:solidFill>
                  <a:srgbClr val="000000"/>
                </a:solidFill>
                <a:latin typeface="Proxima Nova Regular"/>
                <a:ea typeface="Proxima Nova Regular"/>
                <a:cs typeface="Proxima Nova Regular"/>
              </a:rPr>
              <a:t>'</a:t>
            </a:r>
            <a:r>
              <a:rPr lang="es-AR" sz="1200" b="0" i="1" u="none" strike="noStrike" kern="1200" baseline="0" dirty="0" err="1" smtClean="0">
                <a:solidFill>
                  <a:srgbClr val="000000"/>
                </a:solidFill>
                <a:latin typeface="Proxima Nova Regular"/>
                <a:ea typeface="Proxima Nova Regular"/>
                <a:cs typeface="Proxima Nova Regular"/>
              </a:rPr>
              <a:t>title</a:t>
            </a:r>
            <a:r>
              <a:rPr lang="es-AR" sz="1200" b="0" i="1" u="none" strike="noStrike" kern="1200" baseline="0" dirty="0" smtClean="0">
                <a:solidFill>
                  <a:srgbClr val="000000"/>
                </a:solidFill>
                <a:latin typeface="Proxima Nova Regular"/>
                <a:ea typeface="Proxima Nova Regular"/>
                <a:cs typeface="Proxima Nova Regular"/>
              </a:rPr>
              <a:t>'</a:t>
            </a:r>
            <a:r>
              <a:rPr lang="es-AR" sz="1200" b="1" i="1" u="none" strike="noStrike" kern="1200" baseline="0" dirty="0" smtClean="0">
                <a:solidFill>
                  <a:srgbClr val="000000"/>
                </a:solidFill>
                <a:latin typeface="Proxima Nova Regular"/>
                <a:ea typeface="Proxima Nova Regular"/>
                <a:cs typeface="Proxima Nova Regular"/>
              </a:rPr>
              <a:t>, </a:t>
            </a:r>
            <a:r>
              <a:rPr lang="es-AR" sz="1200" b="0" i="1" u="none" strike="noStrike" kern="1200" baseline="0" dirty="0" smtClean="0">
                <a:solidFill>
                  <a:srgbClr val="000000"/>
                </a:solidFill>
                <a:latin typeface="Proxima Nova Regular"/>
                <a:ea typeface="Proxima Nova Regular"/>
                <a:cs typeface="Proxima Nova Regular"/>
              </a:rPr>
              <a:t>1</a:t>
            </a:r>
            <a:r>
              <a:rPr lang="es-AR" sz="1200" b="1" i="1" u="none" strike="noStrike" kern="1200" baseline="0" dirty="0" smtClean="0">
                <a:solidFill>
                  <a:srgbClr val="000000"/>
                </a:solidFill>
                <a:latin typeface="Proxima Nova Regular"/>
                <a:ea typeface="Proxima Nova Regular"/>
                <a:cs typeface="Proxima Nova Regular"/>
              </a:rPr>
              <a:t>, </a:t>
            </a:r>
            <a:r>
              <a:rPr lang="es-AR" sz="1200" b="0" i="1" u="none" strike="noStrike" kern="1200" baseline="0" dirty="0" smtClean="0">
                <a:solidFill>
                  <a:srgbClr val="000000"/>
                </a:solidFill>
                <a:latin typeface="Proxima Nova Regular"/>
                <a:ea typeface="Proxima Nova Regular"/>
                <a:cs typeface="Proxima Nova Regular"/>
              </a:rPr>
              <a:t>'</a:t>
            </a:r>
            <a:r>
              <a:rPr lang="es-AR" sz="1200" b="0" i="1" u="none" strike="noStrike" kern="1200" baseline="0" dirty="0" err="1" smtClean="0">
                <a:solidFill>
                  <a:srgbClr val="000000"/>
                </a:solidFill>
                <a:latin typeface="Proxima Nova Regular"/>
                <a:ea typeface="Proxima Nova Regular"/>
                <a:cs typeface="Proxima Nova Regular"/>
              </a:rPr>
              <a:t>User</a:t>
            </a:r>
            <a:r>
              <a:rPr lang="es-AR" sz="1200" b="0" i="1" u="none" strike="noStrike" kern="1200" baseline="0" dirty="0" smtClean="0">
                <a:solidFill>
                  <a:srgbClr val="000000"/>
                </a:solidFill>
                <a:latin typeface="Proxima Nova Regular"/>
                <a:ea typeface="Proxima Nova Regular"/>
                <a:cs typeface="Proxima Nova Regular"/>
              </a:rPr>
              <a:t> </a:t>
            </a:r>
            <a:r>
              <a:rPr lang="es-AR" sz="1200" b="0" i="1" u="none" strike="noStrike" kern="1200" baseline="0" dirty="0" err="1" smtClean="0">
                <a:solidFill>
                  <a:srgbClr val="000000"/>
                </a:solidFill>
                <a:latin typeface="Proxima Nova Regular"/>
                <a:ea typeface="Proxima Nova Regular"/>
                <a:cs typeface="Proxima Nova Regular"/>
              </a:rPr>
              <a:t>Updated</a:t>
            </a:r>
            <a:r>
              <a:rPr lang="es-AR" sz="1200" b="0" i="1" u="none" strike="noStrike" kern="1200" baseline="0" dirty="0" smtClean="0">
                <a:solidFill>
                  <a:srgbClr val="000000"/>
                </a:solidFill>
                <a:latin typeface="Proxima Nova Regular"/>
                <a:ea typeface="Proxima Nova Regular"/>
                <a:cs typeface="Proxima Nova Regular"/>
              </a:rPr>
              <a:t> </a:t>
            </a:r>
            <a:r>
              <a:rPr lang="es-AR" sz="1200" b="0" i="1" u="none" strike="noStrike" kern="1200" baseline="0" dirty="0" err="1" smtClean="0">
                <a:solidFill>
                  <a:srgbClr val="000000"/>
                </a:solidFill>
                <a:latin typeface="Proxima Nova Regular"/>
                <a:ea typeface="Proxima Nova Regular"/>
                <a:cs typeface="Proxima Nova Regular"/>
              </a:rPr>
              <a:t>Task</a:t>
            </a:r>
            <a:r>
              <a:rPr lang="es-AR" sz="1200" b="0" i="1" u="none" strike="noStrike" kern="1200" baseline="0" dirty="0" smtClean="0">
                <a:solidFill>
                  <a:srgbClr val="000000"/>
                </a:solidFill>
                <a:latin typeface="Proxima Nova Regular"/>
                <a:ea typeface="Proxima Nova Regular"/>
                <a:cs typeface="Proxima Nova Regular"/>
              </a:rPr>
              <a:t>'</a:t>
            </a:r>
            <a:r>
              <a:rPr lang="es-AR" sz="1200" b="1" i="1" u="none" strike="noStrike" kern="1200" baseline="0" dirty="0" smtClean="0">
                <a:solidFill>
                  <a:srgbClr val="000000"/>
                </a:solidFill>
                <a:latin typeface="Proxima Nova Regular"/>
                <a:ea typeface="Proxima Nova Regular"/>
                <a:cs typeface="Proxima Nova Regular"/>
              </a:rPr>
              <a:t>); </a:t>
            </a:r>
            <a:endParaRPr lang="es-AR" sz="1200" b="0" i="0" u="none" strike="noStrike" kern="1200" baseline="0" dirty="0" smtClean="0">
              <a:solidFill>
                <a:srgbClr val="000000"/>
              </a:solidFill>
              <a:latin typeface="Proxima Nova Regular"/>
              <a:ea typeface="Proxima Nova Regular"/>
              <a:cs typeface="Proxima Nova Regular"/>
            </a:endParaRPr>
          </a:p>
          <a:p>
            <a:r>
              <a:rPr lang="en-US" sz="1200" b="1" i="1" u="none" strike="noStrike" kern="1200" baseline="0" dirty="0" smtClean="0">
                <a:solidFill>
                  <a:srgbClr val="000000"/>
                </a:solidFill>
                <a:latin typeface="Proxima Nova Regular"/>
                <a:ea typeface="Proxima Nova Regular"/>
                <a:cs typeface="Proxima Nova Regular"/>
              </a:rPr>
              <a:t>insert into </a:t>
            </a:r>
            <a:r>
              <a:rPr lang="en-US" sz="1200" b="0" i="1" u="none" strike="noStrike" kern="1200" baseline="0" dirty="0" err="1" smtClean="0">
                <a:solidFill>
                  <a:srgbClr val="000000"/>
                </a:solidFill>
                <a:latin typeface="Proxima Nova Regular"/>
                <a:ea typeface="Proxima Nova Regular"/>
                <a:cs typeface="Proxima Nova Regular"/>
              </a:rPr>
              <a:t>international_description</a:t>
            </a:r>
            <a:r>
              <a:rPr lang="en-US" sz="1200" b="0" i="1" u="none" strike="noStrike" kern="1200" baseline="0" dirty="0" smtClean="0">
                <a:solidFill>
                  <a:srgbClr val="000000"/>
                </a:solidFill>
                <a:latin typeface="Proxima Nova Regular"/>
                <a:ea typeface="Proxima Nova Regular"/>
                <a:cs typeface="Proxima Nova Regular"/>
              </a:rPr>
              <a:t> </a:t>
            </a:r>
            <a:r>
              <a:rPr lang="en-US" sz="1200" b="1" i="1" u="none" strike="noStrike" kern="1200" baseline="0" dirty="0" smtClean="0">
                <a:solidFill>
                  <a:srgbClr val="000000"/>
                </a:solidFill>
                <a:latin typeface="Proxima Nova Regular"/>
                <a:ea typeface="Proxima Nova Regular"/>
                <a:cs typeface="Proxima Nova Regular"/>
              </a:rPr>
              <a:t>(</a:t>
            </a:r>
            <a:r>
              <a:rPr lang="en-US" sz="1200" b="0" i="1" u="none" strike="noStrike" kern="1200" baseline="0" dirty="0" err="1" smtClean="0">
                <a:solidFill>
                  <a:srgbClr val="000000"/>
                </a:solidFill>
                <a:latin typeface="Proxima Nova Regular"/>
                <a:ea typeface="Proxima Nova Regular"/>
                <a:cs typeface="Proxima Nova Regular"/>
              </a:rPr>
              <a:t>table_id</a:t>
            </a:r>
            <a:r>
              <a:rPr lang="en-US" sz="1200" b="1" i="1" u="none" strike="noStrike" kern="1200" baseline="0" dirty="0" smtClean="0">
                <a:solidFill>
                  <a:srgbClr val="000000"/>
                </a:solidFill>
                <a:latin typeface="Proxima Nova Regular"/>
                <a:ea typeface="Proxima Nova Regular"/>
                <a:cs typeface="Proxima Nova Regular"/>
              </a:rPr>
              <a:t>, </a:t>
            </a:r>
            <a:r>
              <a:rPr lang="en-US" sz="1200" b="0" i="1" u="none" strike="noStrike" kern="1200" baseline="0" dirty="0" err="1" smtClean="0">
                <a:solidFill>
                  <a:srgbClr val="000000"/>
                </a:solidFill>
                <a:latin typeface="Proxima Nova Regular"/>
                <a:ea typeface="Proxima Nova Regular"/>
                <a:cs typeface="Proxima Nova Regular"/>
              </a:rPr>
              <a:t>foreign_id</a:t>
            </a:r>
            <a:r>
              <a:rPr lang="en-US" sz="1200" b="1" i="1" u="none" strike="noStrike" kern="1200" baseline="0" dirty="0" smtClean="0">
                <a:solidFill>
                  <a:srgbClr val="000000"/>
                </a:solidFill>
                <a:latin typeface="Proxima Nova Regular"/>
                <a:ea typeface="Proxima Nova Regular"/>
                <a:cs typeface="Proxima Nova Regular"/>
              </a:rPr>
              <a:t>, </a:t>
            </a:r>
            <a:r>
              <a:rPr lang="en-US" sz="1200" b="0" i="1" u="none" strike="noStrike" kern="1200" baseline="0" dirty="0" err="1" smtClean="0">
                <a:solidFill>
                  <a:srgbClr val="000000"/>
                </a:solidFill>
                <a:latin typeface="Proxima Nova Regular"/>
                <a:ea typeface="Proxima Nova Regular"/>
                <a:cs typeface="Proxima Nova Regular"/>
              </a:rPr>
              <a:t>psudo_column</a:t>
            </a:r>
            <a:r>
              <a:rPr lang="en-US" sz="1200" b="1" i="1" u="none" strike="noStrike" kern="1200" baseline="0" dirty="0" smtClean="0">
                <a:solidFill>
                  <a:srgbClr val="000000"/>
                </a:solidFill>
                <a:latin typeface="Proxima Nova Regular"/>
                <a:ea typeface="Proxima Nova Regular"/>
                <a:cs typeface="Proxima Nova Regular"/>
              </a:rPr>
              <a:t>, </a:t>
            </a:r>
            <a:r>
              <a:rPr lang="en-US" sz="1200" b="0" i="1" u="none" strike="noStrike" kern="1200" baseline="0" dirty="0" err="1" smtClean="0">
                <a:solidFill>
                  <a:srgbClr val="000000"/>
                </a:solidFill>
                <a:latin typeface="Proxima Nova Regular"/>
                <a:ea typeface="Proxima Nova Regular"/>
                <a:cs typeface="Proxima Nova Regular"/>
              </a:rPr>
              <a:t>language_id</a:t>
            </a:r>
            <a:r>
              <a:rPr lang="en-US" sz="1200" b="1" i="1" u="none" strike="noStrike" kern="1200" baseline="0" dirty="0" smtClean="0">
                <a:solidFill>
                  <a:srgbClr val="000000"/>
                </a:solidFill>
                <a:latin typeface="Proxima Nova Regular"/>
                <a:ea typeface="Proxima Nova Regular"/>
                <a:cs typeface="Proxima Nova Regular"/>
              </a:rPr>
              <a:t>, </a:t>
            </a:r>
            <a:r>
              <a:rPr lang="en-US" sz="1200" b="0" i="1" u="none" strike="noStrike" kern="1200" baseline="0" dirty="0" smtClean="0">
                <a:solidFill>
                  <a:srgbClr val="000000"/>
                </a:solidFill>
                <a:latin typeface="Proxima Nova Regular"/>
                <a:ea typeface="Proxima Nova Regular"/>
                <a:cs typeface="Proxima Nova Regular"/>
              </a:rPr>
              <a:t>content</a:t>
            </a:r>
            <a:r>
              <a:rPr lang="en-US" sz="1200" b="1" i="1" u="none" strike="noStrike" kern="1200" baseline="0" dirty="0" smtClean="0">
                <a:solidFill>
                  <a:srgbClr val="000000"/>
                </a:solidFill>
                <a:latin typeface="Proxima Nova Regular"/>
                <a:ea typeface="Proxima Nova Regular"/>
                <a:cs typeface="Proxima Nova Regular"/>
              </a:rPr>
              <a:t>) values (</a:t>
            </a:r>
            <a:r>
              <a:rPr lang="en-US" sz="1200" b="0" i="1" u="none" strike="noStrike" kern="1200" baseline="0" dirty="0" smtClean="0">
                <a:solidFill>
                  <a:srgbClr val="000000"/>
                </a:solidFill>
                <a:latin typeface="Proxima Nova Regular"/>
                <a:ea typeface="Proxima Nova Regular"/>
                <a:cs typeface="Proxima Nova Regular"/>
              </a:rPr>
              <a:t>24</a:t>
            </a:r>
            <a:r>
              <a:rPr lang="en-US" sz="1200" b="1" i="1" u="none" strike="noStrike" kern="1200" baseline="0" dirty="0" smtClean="0">
                <a:solidFill>
                  <a:srgbClr val="000000"/>
                </a:solidFill>
                <a:latin typeface="Proxima Nova Regular"/>
                <a:ea typeface="Proxima Nova Regular"/>
                <a:cs typeface="Proxima Nova Regular"/>
              </a:rPr>
              <a:t>, </a:t>
            </a:r>
            <a:r>
              <a:rPr lang="en-US" sz="1200" b="0" i="1" u="none" strike="noStrike" kern="1200" baseline="0" dirty="0" smtClean="0">
                <a:solidFill>
                  <a:srgbClr val="000000"/>
                </a:solidFill>
                <a:latin typeface="Proxima Nova Regular"/>
                <a:ea typeface="Proxima Nova Regular"/>
                <a:cs typeface="Proxima Nova Regular"/>
              </a:rPr>
              <a:t>97</a:t>
            </a:r>
            <a:r>
              <a:rPr lang="en-US" sz="1200" b="1" i="1" u="none" strike="noStrike" kern="1200" baseline="0" dirty="0" smtClean="0">
                <a:solidFill>
                  <a:srgbClr val="000000"/>
                </a:solidFill>
                <a:latin typeface="Proxima Nova Regular"/>
                <a:ea typeface="Proxima Nova Regular"/>
                <a:cs typeface="Proxima Nova Regular"/>
              </a:rPr>
              <a:t>, </a:t>
            </a:r>
            <a:r>
              <a:rPr lang="en-US" sz="1200" b="0" i="1" u="none" strike="noStrike" kern="1200" baseline="0" dirty="0" smtClean="0">
                <a:solidFill>
                  <a:srgbClr val="000000"/>
                </a:solidFill>
                <a:latin typeface="Proxima Nova Regular"/>
                <a:ea typeface="Proxima Nova Regular"/>
                <a:cs typeface="Proxima Nova Regular"/>
              </a:rPr>
              <a:t>'description'</a:t>
            </a:r>
            <a:r>
              <a:rPr lang="en-US" sz="1200" b="1" i="1" u="none" strike="noStrike" kern="1200" baseline="0" dirty="0" smtClean="0">
                <a:solidFill>
                  <a:srgbClr val="000000"/>
                </a:solidFill>
                <a:latin typeface="Proxima Nova Regular"/>
                <a:ea typeface="Proxima Nova Regular"/>
                <a:cs typeface="Proxima Nova Regular"/>
              </a:rPr>
              <a:t>, </a:t>
            </a:r>
            <a:r>
              <a:rPr lang="en-US" sz="1200" b="0" i="1" u="none" strike="noStrike" kern="1200" baseline="0" dirty="0" smtClean="0">
                <a:solidFill>
                  <a:srgbClr val="000000"/>
                </a:solidFill>
                <a:latin typeface="Proxima Nova Regular"/>
                <a:ea typeface="Proxima Nova Regular"/>
                <a:cs typeface="Proxima Nova Regular"/>
              </a:rPr>
              <a:t>1</a:t>
            </a:r>
            <a:r>
              <a:rPr lang="en-US" sz="1200" b="1" i="1" u="none" strike="noStrike" kern="1200" baseline="0" dirty="0" smtClean="0">
                <a:solidFill>
                  <a:srgbClr val="000000"/>
                </a:solidFill>
                <a:latin typeface="Proxima Nova Regular"/>
                <a:ea typeface="Proxima Nova Regular"/>
                <a:cs typeface="Proxima Nova Regular"/>
              </a:rPr>
              <a:t>, </a:t>
            </a:r>
            <a:r>
              <a:rPr lang="en-US" sz="1200" b="0" i="1" u="none" strike="noStrike" kern="1200" baseline="0" dirty="0" smtClean="0">
                <a:solidFill>
                  <a:srgbClr val="000000"/>
                </a:solidFill>
                <a:latin typeface="Proxima Nova Regular"/>
                <a:ea typeface="Proxima Nova Regular"/>
                <a:cs typeface="Proxima Nova Regular"/>
              </a:rPr>
              <a:t>'Adds a new item to the last order of the customer when </a:t>
            </a:r>
            <a:r>
              <a:rPr lang="en-US" sz="1200" b="0" i="1" u="none" strike="noStrike" kern="1200" baseline="0" dirty="0" err="1" smtClean="0">
                <a:solidFill>
                  <a:srgbClr val="000000"/>
                </a:solidFill>
                <a:latin typeface="Proxima Nova Regular"/>
                <a:ea typeface="Proxima Nova Regular"/>
                <a:cs typeface="Proxima Nova Regular"/>
              </a:rPr>
              <a:t>it''s</a:t>
            </a:r>
            <a:r>
              <a:rPr lang="en-US" sz="1200" b="0" i="1" u="none" strike="noStrike" kern="1200" baseline="0" dirty="0" smtClean="0">
                <a:solidFill>
                  <a:srgbClr val="000000"/>
                </a:solidFill>
                <a:latin typeface="Proxima Nova Regular"/>
                <a:ea typeface="Proxima Nova Regular"/>
                <a:cs typeface="Proxima Nova Regular"/>
              </a:rPr>
              <a:t> updated.'</a:t>
            </a:r>
            <a:r>
              <a:rPr lang="en-US" sz="1200" b="1" i="1" u="none" strike="noStrike" kern="1200" baseline="0" dirty="0" smtClean="0">
                <a:solidFill>
                  <a:srgbClr val="000000"/>
                </a:solidFill>
                <a:latin typeface="Proxima Nova Regular"/>
                <a:ea typeface="Proxima Nova Regular"/>
                <a:cs typeface="Proxima Nova Regular"/>
              </a:rPr>
              <a:t>); </a:t>
            </a:r>
          </a:p>
          <a:p>
            <a:endParaRPr lang="es-AR" sz="1200" b="0" i="0" u="none" strike="noStrike" kern="1200" baseline="0" dirty="0" smtClean="0">
              <a:solidFill>
                <a:srgbClr val="000000"/>
              </a:solidFill>
              <a:latin typeface="Proxima Nova Regular"/>
              <a:ea typeface="Proxima Nova Regular"/>
              <a:cs typeface="Proxima Nova Regular"/>
            </a:endParaRPr>
          </a:p>
          <a:p>
            <a:pPr marL="228600" indent="-228600">
              <a:buFont typeface="+mj-lt"/>
              <a:buAutoNum type="arabicPeriod" startAt="4"/>
              <a:defRPr/>
            </a:pPr>
            <a:r>
              <a:rPr lang="en-US" sz="1200" i="0" baseline="0" dirty="0" smtClean="0">
                <a:ea typeface="ＭＳ Ｐゴシック" charset="0"/>
              </a:rPr>
              <a:t>We need to trigger the Events:</a:t>
            </a:r>
          </a:p>
          <a:p>
            <a:pPr marL="228600" indent="-228600">
              <a:buFont typeface="+mj-lt"/>
              <a:buAutoNum type="arabicPeriod" startAt="4"/>
              <a:defRPr/>
            </a:pPr>
            <a:endParaRPr lang="en-US" sz="1200" i="0" baseline="0" dirty="0" smtClean="0">
              <a:ea typeface="ＭＳ Ｐゴシック" charset="0"/>
            </a:endParaRPr>
          </a:p>
          <a:p>
            <a:pPr marL="171450" indent="-171450">
              <a:buFont typeface="Arial" pitchFamily="34" charset="0"/>
              <a:buChar char="•"/>
              <a:defRPr/>
            </a:pPr>
            <a:r>
              <a:rPr lang="en-US" sz="1200" i="0" baseline="0" dirty="0" smtClean="0">
                <a:ea typeface="ＭＳ Ｐゴシック" charset="0"/>
              </a:rPr>
              <a:t>At the </a:t>
            </a:r>
            <a:r>
              <a:rPr lang="en-US" sz="1200" i="1" baseline="0" dirty="0" smtClean="0">
                <a:latin typeface="Bodoni MT" pitchFamily="18" charset="0"/>
                <a:ea typeface="ＭＳ Ｐゴシック" charset="0"/>
              </a:rPr>
              <a:t>public Integer </a:t>
            </a:r>
            <a:r>
              <a:rPr lang="en-US" sz="1200" i="1" baseline="0" dirty="0" err="1" smtClean="0">
                <a:latin typeface="Bodoni MT" pitchFamily="18" charset="0"/>
                <a:ea typeface="ＭＳ Ｐゴシック" charset="0"/>
              </a:rPr>
              <a:t>createUser</a:t>
            </a:r>
            <a:r>
              <a:rPr lang="en-US" sz="1200" i="1" baseline="0" dirty="0" smtClean="0">
                <a:latin typeface="Bodoni MT" pitchFamily="18" charset="0"/>
                <a:ea typeface="ＭＳ Ｐゴシック" charset="0"/>
              </a:rPr>
              <a:t>(</a:t>
            </a:r>
            <a:r>
              <a:rPr lang="en-US" sz="1200" i="1" baseline="0" dirty="0" err="1" smtClean="0">
                <a:latin typeface="Bodoni MT" pitchFamily="18" charset="0"/>
                <a:ea typeface="ＭＳ Ｐゴシック" charset="0"/>
              </a:rPr>
              <a:t>UserWS</a:t>
            </a:r>
            <a:r>
              <a:rPr lang="en-US" sz="1200" i="1" baseline="0" dirty="0" smtClean="0">
                <a:latin typeface="Bodoni MT" pitchFamily="18" charset="0"/>
                <a:ea typeface="ＭＳ Ｐゴシック" charset="0"/>
              </a:rPr>
              <a:t> </a:t>
            </a:r>
            <a:r>
              <a:rPr lang="en-US" sz="1200" i="1" baseline="0" dirty="0" err="1" smtClean="0">
                <a:latin typeface="Bodoni MT" pitchFamily="18" charset="0"/>
                <a:ea typeface="ＭＳ Ｐゴシック" charset="0"/>
              </a:rPr>
              <a:t>newUser</a:t>
            </a:r>
            <a:r>
              <a:rPr lang="en-US" sz="1200" i="1" baseline="0" dirty="0" smtClean="0">
                <a:latin typeface="Bodoni MT" pitchFamily="18" charset="0"/>
                <a:ea typeface="ＭＳ Ｐゴシック" charset="0"/>
              </a:rPr>
              <a:t>) throws </a:t>
            </a:r>
            <a:r>
              <a:rPr lang="en-US" sz="1200" i="1" baseline="0" dirty="0" err="1" smtClean="0">
                <a:latin typeface="Bodoni MT" pitchFamily="18" charset="0"/>
                <a:ea typeface="ＭＳ Ｐゴシック" charset="0"/>
              </a:rPr>
              <a:t>SessionInternalError</a:t>
            </a:r>
            <a:r>
              <a:rPr lang="en-US" sz="1200" i="1" baseline="0" dirty="0" smtClean="0">
                <a:latin typeface="Bodoni MT" pitchFamily="18" charset="0"/>
                <a:ea typeface="ＭＳ Ｐゴシック" charset="0"/>
              </a:rPr>
              <a:t> {…}</a:t>
            </a:r>
            <a:r>
              <a:rPr lang="en-US" sz="1200" i="0" baseline="0" dirty="0" smtClean="0">
                <a:latin typeface="Bodoni MT" pitchFamily="18" charset="0"/>
                <a:ea typeface="ＭＳ Ｐゴシック" charset="0"/>
              </a:rPr>
              <a:t> method in the WebServicesSessionSpringBean.java API implementation class, right before the return statement add the following line:</a:t>
            </a:r>
          </a:p>
          <a:p>
            <a:pPr marL="742943" lvl="1" indent="0">
              <a:buFont typeface="+mj-lt"/>
              <a:buNone/>
              <a:defRPr/>
            </a:pPr>
            <a:endParaRPr lang="en-US" sz="1200" i="0" baseline="0" dirty="0" smtClean="0">
              <a:latin typeface="Bodoni MT" pitchFamily="18" charset="0"/>
              <a:ea typeface="ＭＳ Ｐゴシック" charset="0"/>
            </a:endParaRPr>
          </a:p>
          <a:p>
            <a:pPr marL="0" lvl="0" indent="0">
              <a:buFont typeface="+mj-lt"/>
              <a:buNone/>
              <a:defRPr/>
            </a:pPr>
            <a:r>
              <a:rPr lang="en-US" sz="1200" i="1" baseline="0" dirty="0" err="1" smtClean="0">
                <a:latin typeface="Bodoni MT" pitchFamily="18" charset="0"/>
                <a:ea typeface="ＭＳ Ｐゴシック" charset="0"/>
              </a:rPr>
              <a:t>EventManager.process</a:t>
            </a:r>
            <a:r>
              <a:rPr lang="en-US" sz="1200" i="1" baseline="0" dirty="0" smtClean="0">
                <a:latin typeface="Bodoni MT" pitchFamily="18" charset="0"/>
                <a:ea typeface="ＭＳ Ｐゴシック" charset="0"/>
              </a:rPr>
              <a:t>(new </a:t>
            </a:r>
            <a:r>
              <a:rPr lang="en-US" sz="1200" i="1" baseline="0" dirty="0" err="1" smtClean="0">
                <a:latin typeface="Bodoni MT" pitchFamily="18" charset="0"/>
                <a:ea typeface="ＭＳ Ｐゴシック" charset="0"/>
              </a:rPr>
              <a:t>UserCreatedEvent</a:t>
            </a:r>
            <a:r>
              <a:rPr lang="en-US" sz="1200" i="1" baseline="0" dirty="0" smtClean="0">
                <a:latin typeface="Bodoni MT" pitchFamily="18" charset="0"/>
                <a:ea typeface="ＭＳ Ｐゴシック" charset="0"/>
              </a:rPr>
              <a:t>(</a:t>
            </a:r>
            <a:r>
              <a:rPr lang="en-US" sz="1200" i="1" baseline="0" dirty="0" err="1" smtClean="0">
                <a:latin typeface="Bodoni MT" pitchFamily="18" charset="0"/>
                <a:ea typeface="ＭＳ Ｐゴシック" charset="0"/>
              </a:rPr>
              <a:t>userId</a:t>
            </a:r>
            <a:r>
              <a:rPr lang="en-US" sz="1200" i="1" baseline="0" dirty="0" smtClean="0">
                <a:latin typeface="Bodoni MT" pitchFamily="18" charset="0"/>
                <a:ea typeface="ＭＳ Ｐゴシック" charset="0"/>
              </a:rPr>
              <a:t>, </a:t>
            </a:r>
            <a:r>
              <a:rPr lang="en-US" sz="1200" i="1" baseline="0" dirty="0" err="1" smtClean="0">
                <a:latin typeface="Bodoni MT" pitchFamily="18" charset="0"/>
                <a:ea typeface="ＭＳ Ｐゴシック" charset="0"/>
              </a:rPr>
              <a:t>entityId</a:t>
            </a:r>
            <a:r>
              <a:rPr lang="en-US" sz="1200" i="1" baseline="0" dirty="0" smtClean="0">
                <a:latin typeface="Bodoni MT" pitchFamily="18" charset="0"/>
                <a:ea typeface="ＭＳ Ｐゴシック" charset="0"/>
              </a:rPr>
              <a:t>, </a:t>
            </a:r>
            <a:r>
              <a:rPr lang="en-US" sz="1200" i="1" baseline="0" dirty="0" err="1" smtClean="0">
                <a:latin typeface="Bodoni MT" pitchFamily="18" charset="0"/>
                <a:ea typeface="ＭＳ Ｐゴシック" charset="0"/>
              </a:rPr>
              <a:t>getCallerId</a:t>
            </a:r>
            <a:r>
              <a:rPr lang="en-US" sz="1200" i="1" baseline="0" dirty="0" smtClean="0">
                <a:latin typeface="Bodoni MT" pitchFamily="18" charset="0"/>
                <a:ea typeface="ＭＳ Ｐゴシック" charset="0"/>
              </a:rPr>
              <a:t>()));</a:t>
            </a:r>
          </a:p>
          <a:p>
            <a:r>
              <a:rPr lang="es-AR" sz="1200" b="0" i="0" u="none" strike="noStrike" kern="1200" baseline="0" dirty="0" smtClean="0">
                <a:solidFill>
                  <a:srgbClr val="000000"/>
                </a:solidFill>
                <a:latin typeface="Proxima Nova Regular"/>
                <a:ea typeface="Proxima Nova Regular"/>
                <a:cs typeface="Proxima Nova Regular"/>
              </a:rPr>
              <a:t>	</a:t>
            </a:r>
            <a:endParaRPr lang="en-US" sz="1200" b="0" i="1" u="none" strike="noStrike" kern="1200" baseline="0" dirty="0" smtClean="0">
              <a:solidFill>
                <a:srgbClr val="000000"/>
              </a:solidFill>
              <a:latin typeface="Proxima Nova Regular"/>
              <a:ea typeface="Proxima Nova Regular"/>
              <a:cs typeface="Proxima Nova Regular"/>
            </a:endParaRPr>
          </a:p>
          <a:p>
            <a:pPr lvl="0"/>
            <a:r>
              <a:rPr lang="en-US" sz="1200" b="1" i="0" u="none" strike="noStrike" kern="1200" baseline="0" dirty="0" smtClean="0">
                <a:solidFill>
                  <a:srgbClr val="000000"/>
                </a:solidFill>
                <a:latin typeface="Proxima Nova Regular"/>
                <a:ea typeface="Proxima Nova Regular"/>
                <a:cs typeface="Proxima Nova Regular"/>
              </a:rPr>
              <a:t>Remember to import the event classes and the </a:t>
            </a:r>
            <a:r>
              <a:rPr lang="en-US" sz="1200" b="1" i="0" u="none" strike="noStrike" kern="1200" baseline="0" dirty="0" err="1" smtClean="0">
                <a:solidFill>
                  <a:srgbClr val="000000"/>
                </a:solidFill>
                <a:latin typeface="Proxima Nova Regular"/>
                <a:ea typeface="Proxima Nova Regular"/>
                <a:cs typeface="Proxima Nova Regular"/>
              </a:rPr>
              <a:t>EventManager</a:t>
            </a:r>
            <a:r>
              <a:rPr lang="en-US" sz="1200" b="1" i="0" u="none" strike="noStrike" kern="1200" baseline="0" dirty="0" smtClean="0">
                <a:solidFill>
                  <a:srgbClr val="000000"/>
                </a:solidFill>
                <a:latin typeface="Proxima Nova Regular"/>
                <a:ea typeface="Proxima Nova Regular"/>
                <a:cs typeface="Proxima Nova Regular"/>
              </a:rPr>
              <a:t> also!</a:t>
            </a:r>
            <a:endParaRPr lang="es-AR" sz="1200" b="1" i="0" u="none" strike="noStrike" kern="1200" baseline="0" dirty="0" smtClean="0">
              <a:solidFill>
                <a:srgbClr val="000000"/>
              </a:solidFill>
              <a:latin typeface="Proxima Nova Regular"/>
              <a:ea typeface="Proxima Nova Regular"/>
              <a:cs typeface="Proxima Nova Regular"/>
            </a:endParaRPr>
          </a:p>
          <a:p>
            <a:endParaRPr lang="en-US" sz="1200" b="0" i="1" u="none" strike="noStrike" kern="1200" baseline="0" dirty="0" smtClean="0">
              <a:solidFill>
                <a:srgbClr val="000000"/>
              </a:solidFill>
              <a:latin typeface="Proxima Nova Regular"/>
              <a:ea typeface="Proxima Nova Regular"/>
              <a:cs typeface="Proxima Nova Regular"/>
            </a:endParaRPr>
          </a:p>
          <a:p>
            <a:pPr marL="228600" marR="0" indent="-228600" algn="l" defTabSz="449259" rtl="0" eaLnBrk="0" fontAlgn="base" latinLnBrk="0" hangingPunct="0">
              <a:lnSpc>
                <a:spcPct val="100000"/>
              </a:lnSpc>
              <a:spcBef>
                <a:spcPct val="30000"/>
              </a:spcBef>
              <a:spcAft>
                <a:spcPct val="0"/>
              </a:spcAft>
              <a:buClr>
                <a:srgbClr val="000000"/>
              </a:buClr>
              <a:buSzPct val="100000"/>
              <a:buFont typeface="+mj-lt"/>
              <a:buAutoNum type="arabicPeriod" startAt="5"/>
              <a:tabLst/>
              <a:defRPr/>
            </a:pPr>
            <a:r>
              <a:rPr lang="en-US" sz="1200" b="0" i="0" baseline="0" dirty="0" smtClean="0">
                <a:latin typeface="Courier New" pitchFamily="49" charset="0"/>
                <a:ea typeface="ＭＳ Ｐゴシック" charset="0"/>
                <a:cs typeface="Courier New" pitchFamily="49" charset="0"/>
              </a:rPr>
              <a:t>Run a full clean/compile and start the application again.</a:t>
            </a:r>
          </a:p>
          <a:p>
            <a:pPr marL="228600" indent="-228600">
              <a:buFont typeface="+mj-lt"/>
              <a:buAutoNum type="arabicPeriod" startAt="5"/>
            </a:pPr>
            <a:r>
              <a:rPr lang="en-US" sz="1200" b="0" i="0" u="none" strike="noStrike" kern="1200" baseline="0" dirty="0" smtClean="0">
                <a:solidFill>
                  <a:srgbClr val="000000"/>
                </a:solidFill>
                <a:latin typeface="Proxima Nova Regular"/>
                <a:ea typeface="Proxima Nova Regular"/>
                <a:cs typeface="Proxima Nova Regular"/>
              </a:rPr>
              <a:t>Go to the Configuration menu</a:t>
            </a:r>
          </a:p>
          <a:p>
            <a:pPr marL="228600" indent="-228600">
              <a:buFont typeface="+mj-lt"/>
              <a:buAutoNum type="arabicPeriod" startAt="5"/>
            </a:pPr>
            <a:r>
              <a:rPr lang="en-US" sz="1200" b="0" i="0" u="none" strike="noStrike" kern="1200" baseline="0" dirty="0" smtClean="0">
                <a:solidFill>
                  <a:srgbClr val="000000"/>
                </a:solidFill>
                <a:latin typeface="Proxima Nova Regular"/>
                <a:ea typeface="Proxima Nova Regular"/>
                <a:cs typeface="Proxima Nova Regular"/>
              </a:rPr>
              <a:t>Click on the Plug-ins menu on the left</a:t>
            </a:r>
          </a:p>
          <a:p>
            <a:pPr marL="228600" indent="-228600">
              <a:buFont typeface="+mj-lt"/>
              <a:buAutoNum type="arabicPeriod" startAt="5"/>
              <a:defRPr/>
            </a:pPr>
            <a:r>
              <a:rPr lang="en-US" sz="1200" i="0" baseline="0" dirty="0" smtClean="0">
                <a:ea typeface="ＭＳ Ｐゴシック" charset="0"/>
              </a:rPr>
              <a:t>Scroll down to the “Generic internal events listener” category.</a:t>
            </a:r>
          </a:p>
          <a:p>
            <a:pPr marL="228600" indent="-228600">
              <a:buFont typeface="+mj-lt"/>
              <a:buAutoNum type="arabicPeriod" startAt="5"/>
              <a:defRPr/>
            </a:pPr>
            <a:r>
              <a:rPr lang="en-US" sz="1200" i="0" baseline="0" dirty="0" smtClean="0">
                <a:ea typeface="ＭＳ Ｐゴシック" charset="0"/>
              </a:rPr>
              <a:t>Click the Add New button to add a new listener class, and select the </a:t>
            </a:r>
            <a:r>
              <a:rPr lang="en-US" sz="1200" i="1" baseline="0" dirty="0" err="1" smtClean="0">
                <a:ea typeface="ＭＳ Ｐゴシック" charset="0"/>
              </a:rPr>
              <a:t>UserUpdatedTask</a:t>
            </a:r>
            <a:r>
              <a:rPr lang="en-US" sz="1200" i="0" baseline="0" dirty="0" smtClean="0">
                <a:ea typeface="ＭＳ Ｐゴシック" charset="0"/>
              </a:rPr>
              <a:t> from the drop-down menu.</a:t>
            </a:r>
            <a:endParaRPr lang="en-US" sz="1200" b="0" i="0" baseline="0" dirty="0" smtClean="0">
              <a:latin typeface="Courier New" pitchFamily="49" charset="0"/>
              <a:ea typeface="ＭＳ Ｐゴシック" charset="0"/>
              <a:cs typeface="Courier New" pitchFamily="49" charset="0"/>
            </a:endParaRPr>
          </a:p>
          <a:p>
            <a:pPr marL="228600" marR="0" indent="-228600" algn="l" defTabSz="449259" rtl="0" eaLnBrk="0" fontAlgn="base" latinLnBrk="0" hangingPunct="0">
              <a:lnSpc>
                <a:spcPct val="100000"/>
              </a:lnSpc>
              <a:spcBef>
                <a:spcPct val="30000"/>
              </a:spcBef>
              <a:spcAft>
                <a:spcPct val="0"/>
              </a:spcAft>
              <a:buClr>
                <a:srgbClr val="000000"/>
              </a:buClr>
              <a:buSzPct val="100000"/>
              <a:buFont typeface="+mj-lt"/>
              <a:buAutoNum type="arabicPeriod" startAt="5"/>
              <a:tabLst/>
              <a:defRPr/>
            </a:pPr>
            <a:r>
              <a:rPr lang="en-US" sz="1200" b="0" i="0" baseline="0" dirty="0" smtClean="0">
                <a:latin typeface="Courier New" pitchFamily="49" charset="0"/>
                <a:ea typeface="ＭＳ Ｐゴシック" charset="0"/>
                <a:cs typeface="Courier New" pitchFamily="49" charset="0"/>
              </a:rPr>
              <a:t>Now try creating a </a:t>
            </a:r>
            <a:r>
              <a:rPr lang="en-US" sz="1200" b="1" i="0" baseline="0" dirty="0" smtClean="0">
                <a:latin typeface="Courier New" pitchFamily="49" charset="0"/>
                <a:ea typeface="ＭＳ Ｐゴシック" charset="0"/>
                <a:cs typeface="Courier New" pitchFamily="49" charset="0"/>
              </a:rPr>
              <a:t>new</a:t>
            </a:r>
            <a:r>
              <a:rPr lang="en-US" sz="1200" b="0" i="0" baseline="0" dirty="0" smtClean="0">
                <a:latin typeface="Courier New" pitchFamily="49" charset="0"/>
                <a:ea typeface="ＭＳ Ｐゴシック" charset="0"/>
                <a:cs typeface="Courier New" pitchFamily="49" charset="0"/>
              </a:rPr>
              <a:t> user and you should see a new note was added to it that it wasn’t added when we created it.</a:t>
            </a:r>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42</a:t>
            </a:fld>
            <a:endParaRPr lang="en-US" dirty="0"/>
          </a:p>
        </p:txBody>
      </p:sp>
    </p:spTree>
    <p:extLst>
      <p:ext uri="{BB962C8B-B14F-4D97-AF65-F5344CB8AC3E}">
        <p14:creationId xmlns="" xmlns:p14="http://schemas.microsoft.com/office/powerpoint/2010/main" val="4158108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Now we’ll continue to see which are the</a:t>
            </a:r>
            <a:r>
              <a:rPr lang="en-US" baseline="0" dirty="0" smtClean="0"/>
              <a:t> readers that are available in jBilling Out of the Box.</a:t>
            </a:r>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5</a:t>
            </a:fld>
            <a:endParaRPr lang="en-US" dirty="0"/>
          </a:p>
        </p:txBody>
      </p:sp>
    </p:spTree>
    <p:extLst>
      <p:ext uri="{BB962C8B-B14F-4D97-AF65-F5344CB8AC3E}">
        <p14:creationId xmlns="" xmlns:p14="http://schemas.microsoft.com/office/powerpoint/2010/main" val="3430235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a little bit about each one of the readers that jBilling has.</a:t>
            </a:r>
          </a:p>
          <a:p>
            <a:endParaRPr lang="en-US" baseline="0" dirty="0" smtClean="0"/>
          </a:p>
          <a:p>
            <a:pPr marL="171450" indent="-171450">
              <a:buFont typeface="Arial" pitchFamily="34" charset="0"/>
              <a:buChar char="•"/>
            </a:pPr>
            <a:r>
              <a:rPr lang="en-US" baseline="0" dirty="0" smtClean="0"/>
              <a:t>Fixed File Reader: Reads from a fixed file. The fields are not separated by a character, we define the start and end positions to delimiter </a:t>
            </a:r>
            <a:r>
              <a:rPr lang="en-US" baseline="0" smtClean="0"/>
              <a:t>each field.</a:t>
            </a:r>
            <a:endParaRPr lang="en-US" baseline="0" dirty="0" smtClean="0"/>
          </a:p>
          <a:p>
            <a:pPr marL="171450" indent="-171450">
              <a:buFont typeface="Arial" pitchFamily="34" charset="0"/>
              <a:buChar char="•"/>
            </a:pPr>
            <a:r>
              <a:rPr lang="en-US" baseline="0" dirty="0" smtClean="0"/>
              <a:t>Separator File Reader: Reads from a file where each line has the fields separated by a character. By default it’s the comma.</a:t>
            </a:r>
          </a:p>
          <a:p>
            <a:pPr marL="171450" indent="-171450">
              <a:buFont typeface="Arial" pitchFamily="34" charset="0"/>
              <a:buChar char="•"/>
            </a:pPr>
            <a:r>
              <a:rPr lang="en-US" baseline="0" dirty="0" smtClean="0"/>
              <a:t>JDBC Reader: Reads from a database. This reader records it's progress and attempts to ensure that records are not read again on subsequent executions.</a:t>
            </a:r>
          </a:p>
          <a:p>
            <a:pPr marL="171450" indent="-171450">
              <a:buFont typeface="Arial" pitchFamily="34" charset="0"/>
              <a:buChar char="•"/>
            </a:pPr>
            <a:r>
              <a:rPr lang="en-US" baseline="0" dirty="0" smtClean="0"/>
              <a:t>MySQL Reader: Reads from a MySQL database.</a:t>
            </a:r>
          </a:p>
          <a:p>
            <a:pPr marL="171450" indent="-171450">
              <a:buFont typeface="Arial" pitchFamily="34" charset="0"/>
              <a:buChar char="•"/>
            </a:pPr>
            <a:r>
              <a:rPr lang="en-US" baseline="0" dirty="0" smtClean="0"/>
              <a:t>Stateless JDBC Reader: It does not change the state of the underlying database being read or persist it's progress. Unlike the </a:t>
            </a:r>
            <a:r>
              <a:rPr lang="en-US" baseline="0" dirty="0" err="1" smtClean="0"/>
              <a:t>the</a:t>
            </a:r>
            <a:r>
              <a:rPr lang="en-US" baseline="0" dirty="0" smtClean="0"/>
              <a:t> </a:t>
            </a:r>
            <a:r>
              <a:rPr lang="en-US" baseline="0" dirty="0" err="1" smtClean="0"/>
              <a:t>JDBCReader</a:t>
            </a:r>
            <a:r>
              <a:rPr lang="en-US" baseline="0" dirty="0" smtClean="0"/>
              <a:t> this reader does not update or fetch the mediation "last ID read“ preference. Every subsequent execution of this reader starts at zero.</a:t>
            </a:r>
            <a:endParaRPr lang="es-AR" dirty="0"/>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6</a:t>
            </a:fld>
            <a:endParaRPr lang="en-US" dirty="0"/>
          </a:p>
        </p:txBody>
      </p:sp>
    </p:spTree>
    <p:extLst>
      <p:ext uri="{BB962C8B-B14F-4D97-AF65-F5344CB8AC3E}">
        <p14:creationId xmlns="" xmlns:p14="http://schemas.microsoft.com/office/powerpoint/2010/main" val="4158108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After that we’ll see</a:t>
            </a:r>
            <a:r>
              <a:rPr lang="en-US" baseline="0" dirty="0" smtClean="0"/>
              <a:t> how we configured the Reader used during the demo.</a:t>
            </a:r>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7</a:t>
            </a:fld>
            <a:endParaRPr lang="en-US" dirty="0"/>
          </a:p>
        </p:txBody>
      </p:sp>
    </p:spTree>
    <p:extLst>
      <p:ext uri="{BB962C8B-B14F-4D97-AF65-F5344CB8AC3E}">
        <p14:creationId xmlns="" xmlns:p14="http://schemas.microsoft.com/office/powerpoint/2010/main" val="3430235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Go to the Configuration Section</a:t>
            </a:r>
          </a:p>
          <a:p>
            <a:pPr marL="228600" indent="-228600">
              <a:buFont typeface="+mj-lt"/>
              <a:buAutoNum type="arabicPeriod"/>
            </a:pPr>
            <a:r>
              <a:rPr lang="en-US" dirty="0" smtClean="0"/>
              <a:t>Click</a:t>
            </a:r>
            <a:r>
              <a:rPr lang="en-US" baseline="0" dirty="0" smtClean="0"/>
              <a:t> on the Plug-ins menu on the left</a:t>
            </a:r>
          </a:p>
          <a:p>
            <a:pPr marL="228600" indent="-228600">
              <a:buFont typeface="+mj-lt"/>
              <a:buAutoNum type="arabicPeriod"/>
            </a:pPr>
            <a:r>
              <a:rPr lang="en-US" baseline="0" dirty="0" smtClean="0"/>
              <a:t>Scroll down and select the Mediation Reader category (id 15)</a:t>
            </a:r>
          </a:p>
          <a:p>
            <a:pPr marL="228600" indent="-228600">
              <a:buFont typeface="+mj-lt"/>
              <a:buAutoNum type="arabicPeriod"/>
            </a:pPr>
            <a:r>
              <a:rPr lang="en-US" baseline="0" dirty="0" smtClean="0"/>
              <a:t>Click the </a:t>
            </a:r>
            <a:r>
              <a:rPr lang="en-US" i="1" baseline="0" dirty="0" smtClean="0"/>
              <a:t>Add New</a:t>
            </a:r>
            <a:r>
              <a:rPr lang="en-US" baseline="0" dirty="0" smtClean="0"/>
              <a:t> button to add a new reader.</a:t>
            </a:r>
          </a:p>
          <a:p>
            <a:pPr marL="228600" indent="-228600">
              <a:buFont typeface="+mj-lt"/>
              <a:buAutoNum type="arabicPeriod"/>
            </a:pPr>
            <a:r>
              <a:rPr lang="en-US" baseline="0" dirty="0" smtClean="0"/>
              <a:t>In the form fill in the following data:</a:t>
            </a:r>
          </a:p>
          <a:p>
            <a:pPr marL="971543" lvl="1" indent="-228600">
              <a:buFont typeface="+mj-lt"/>
              <a:buAutoNum type="arabicPeriod"/>
            </a:pPr>
            <a:r>
              <a:rPr lang="en-US" baseline="0" dirty="0" smtClean="0"/>
              <a:t>Type: </a:t>
            </a:r>
            <a:r>
              <a:rPr lang="en-US" baseline="0" dirty="0" err="1" smtClean="0"/>
              <a:t>SeparatorFileReader</a:t>
            </a:r>
            <a:endParaRPr lang="en-US" baseline="0" dirty="0" smtClean="0"/>
          </a:p>
          <a:p>
            <a:pPr marL="971543" lvl="1" indent="-228600">
              <a:buFont typeface="+mj-lt"/>
              <a:buAutoNum type="arabicPeriod"/>
            </a:pPr>
            <a:r>
              <a:rPr lang="en-US" baseline="0" dirty="0" smtClean="0"/>
              <a:t>rename: true</a:t>
            </a:r>
          </a:p>
          <a:p>
            <a:pPr marL="971543" lvl="1" indent="-228600">
              <a:buFont typeface="+mj-lt"/>
              <a:buAutoNum type="arabicPeriod"/>
            </a:pPr>
            <a:r>
              <a:rPr lang="en-US" baseline="0" dirty="0" err="1" smtClean="0"/>
              <a:t>batch_size</a:t>
            </a:r>
            <a:r>
              <a:rPr lang="en-US" baseline="0" dirty="0" smtClean="0"/>
              <a:t>: 30</a:t>
            </a:r>
          </a:p>
          <a:p>
            <a:pPr marL="971543" lvl="1" indent="-228600">
              <a:buFont typeface="+mj-lt"/>
              <a:buAutoNum type="arabicPeriod"/>
            </a:pPr>
            <a:r>
              <a:rPr lang="en-US" baseline="0" dirty="0" err="1" smtClean="0"/>
              <a:t>format_file</a:t>
            </a:r>
            <a:r>
              <a:rPr lang="en-US" baseline="0" dirty="0" smtClean="0"/>
              <a:t>: client_demo.xml</a:t>
            </a:r>
          </a:p>
          <a:p>
            <a:pPr marL="971543" lvl="1" indent="-228600">
              <a:buFont typeface="+mj-lt"/>
              <a:buAutoNum type="arabicPeriod"/>
            </a:pPr>
            <a:r>
              <a:rPr lang="en-US" baseline="0" dirty="0" smtClean="0"/>
              <a:t>suffix: client_demo.csv</a:t>
            </a:r>
          </a:p>
          <a:p>
            <a:pPr marL="971543" lvl="1" indent="-228600">
              <a:buFont typeface="+mj-lt"/>
              <a:buAutoNum type="arabicPeriod"/>
            </a:pPr>
            <a:r>
              <a:rPr lang="en-US" baseline="0" dirty="0" err="1" smtClean="0"/>
              <a:t>date_format</a:t>
            </a:r>
            <a:r>
              <a:rPr lang="en-US" baseline="0" dirty="0" smtClean="0"/>
              <a:t>: </a:t>
            </a:r>
            <a:r>
              <a:rPr lang="en-US" sz="1200" kern="1200" dirty="0" smtClean="0">
                <a:solidFill>
                  <a:srgbClr val="000000"/>
                </a:solidFill>
                <a:effectLst/>
                <a:latin typeface="Times New Roman" charset="0"/>
                <a:ea typeface="ＭＳ Ｐゴシック" charset="0"/>
                <a:cs typeface="+mn-cs"/>
              </a:rPr>
              <a:t>MM/</a:t>
            </a:r>
            <a:r>
              <a:rPr lang="en-US" sz="1200" kern="1200" dirty="0" err="1" smtClean="0">
                <a:solidFill>
                  <a:srgbClr val="000000"/>
                </a:solidFill>
                <a:effectLst/>
                <a:latin typeface="Times New Roman" charset="0"/>
                <a:ea typeface="ＭＳ Ｐゴシック" charset="0"/>
                <a:cs typeface="+mn-cs"/>
              </a:rPr>
              <a:t>dd</a:t>
            </a:r>
            <a:r>
              <a:rPr lang="en-US" sz="1200" kern="1200" dirty="0" smtClean="0">
                <a:solidFill>
                  <a:srgbClr val="000000"/>
                </a:solidFill>
                <a:effectLst/>
                <a:latin typeface="Times New Roman" charset="0"/>
                <a:ea typeface="ＭＳ Ｐゴシック" charset="0"/>
                <a:cs typeface="+mn-cs"/>
              </a:rPr>
              <a:t>/</a:t>
            </a:r>
            <a:r>
              <a:rPr lang="en-US" sz="1200" kern="1200" dirty="0" err="1" smtClean="0">
                <a:solidFill>
                  <a:srgbClr val="000000"/>
                </a:solidFill>
                <a:effectLst/>
                <a:latin typeface="Times New Roman" charset="0"/>
                <a:ea typeface="ＭＳ Ｐゴシック" charset="0"/>
                <a:cs typeface="+mn-cs"/>
              </a:rPr>
              <a:t>yyyy</a:t>
            </a:r>
            <a:r>
              <a:rPr lang="en-US" sz="1200" kern="1200" dirty="0" smtClean="0">
                <a:solidFill>
                  <a:srgbClr val="000000"/>
                </a:solidFill>
                <a:effectLst/>
                <a:latin typeface="Times New Roman" charset="0"/>
                <a:ea typeface="ＭＳ Ｐゴシック" charset="0"/>
                <a:cs typeface="+mn-cs"/>
              </a:rPr>
              <a:t> </a:t>
            </a:r>
            <a:r>
              <a:rPr lang="en-US" sz="1200" kern="1200" dirty="0" err="1" smtClean="0">
                <a:solidFill>
                  <a:srgbClr val="000000"/>
                </a:solidFill>
                <a:effectLst/>
                <a:latin typeface="Times New Roman" charset="0"/>
                <a:ea typeface="ＭＳ Ｐゴシック" charset="0"/>
                <a:cs typeface="+mn-cs"/>
              </a:rPr>
              <a:t>HH:mm</a:t>
            </a:r>
            <a:endParaRPr lang="en-US" baseline="0" dirty="0" smtClean="0"/>
          </a:p>
          <a:p>
            <a:pPr marL="971543" lvl="1" indent="-228600">
              <a:buFont typeface="+mj-lt"/>
              <a:buAutoNum type="arabicPeriod"/>
            </a:pPr>
            <a:endParaRPr lang="en-US" baseline="0" dirty="0" smtClean="0"/>
          </a:p>
          <a:p>
            <a:pPr marL="228600" indent="-228600">
              <a:buFont typeface="+mj-lt"/>
              <a:buAutoNum type="arabicPeriod"/>
            </a:pPr>
            <a:r>
              <a:rPr lang="en-US" baseline="0" dirty="0" smtClean="0"/>
              <a:t>Besides this, the reader needs a format file in order to work properly and understand the format of the file that it’s reading. The format file is in the /descriptors/mediation/ folder and it’s called client_demo.xml</a:t>
            </a:r>
          </a:p>
          <a:p>
            <a:endParaRPr lang="es-AR" dirty="0"/>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8</a:t>
            </a:fld>
            <a:endParaRPr lang="en-US" dirty="0"/>
          </a:p>
        </p:txBody>
      </p:sp>
    </p:spTree>
    <p:extLst>
      <p:ext uri="{BB962C8B-B14F-4D97-AF65-F5344CB8AC3E}">
        <p14:creationId xmlns="" xmlns:p14="http://schemas.microsoft.com/office/powerpoint/2010/main" val="4158108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err="1" smtClean="0"/>
              <a:t>We’ll</a:t>
            </a:r>
            <a:r>
              <a:rPr lang="es-AR" dirty="0" smtClean="0"/>
              <a:t> </a:t>
            </a:r>
            <a:r>
              <a:rPr lang="es-AR" dirty="0" err="1" smtClean="0"/>
              <a:t>go</a:t>
            </a:r>
            <a:r>
              <a:rPr lang="es-AR" dirty="0" smtClean="0"/>
              <a:t> </a:t>
            </a:r>
            <a:r>
              <a:rPr lang="es-AR" dirty="0" err="1" smtClean="0"/>
              <a:t>over</a:t>
            </a:r>
            <a:r>
              <a:rPr lang="es-AR" dirty="0" smtClean="0"/>
              <a:t> </a:t>
            </a:r>
            <a:r>
              <a:rPr lang="es-AR" dirty="0" err="1" smtClean="0"/>
              <a:t>the</a:t>
            </a:r>
            <a:r>
              <a:rPr lang="es-AR" dirty="0" smtClean="0"/>
              <a:t> </a:t>
            </a:r>
            <a:r>
              <a:rPr lang="es-AR" dirty="0" err="1" smtClean="0"/>
              <a:t>code</a:t>
            </a:r>
            <a:r>
              <a:rPr lang="es-AR" dirty="0" smtClean="0"/>
              <a:t> </a:t>
            </a:r>
            <a:r>
              <a:rPr lang="es-AR" dirty="0" err="1" smtClean="0"/>
              <a:t>for</a:t>
            </a:r>
            <a:r>
              <a:rPr lang="es-AR" dirty="0" smtClean="0"/>
              <a:t> </a:t>
            </a:r>
            <a:r>
              <a:rPr lang="es-AR" dirty="0" err="1" smtClean="0"/>
              <a:t>the</a:t>
            </a:r>
            <a:r>
              <a:rPr lang="es-AR" dirty="0" smtClean="0"/>
              <a:t> </a:t>
            </a:r>
            <a:r>
              <a:rPr lang="es-AR" dirty="0" err="1" smtClean="0"/>
              <a:t>reader</a:t>
            </a:r>
            <a:r>
              <a:rPr lang="es-AR" dirty="0" smtClean="0"/>
              <a:t> </a:t>
            </a:r>
            <a:r>
              <a:rPr lang="es-AR" dirty="0" err="1" smtClean="0"/>
              <a:t>we</a:t>
            </a:r>
            <a:r>
              <a:rPr lang="es-AR" dirty="0" smtClean="0"/>
              <a:t> </a:t>
            </a:r>
            <a:r>
              <a:rPr lang="es-AR" dirty="0" err="1" smtClean="0"/>
              <a:t>used</a:t>
            </a:r>
            <a:r>
              <a:rPr lang="es-AR" dirty="0" smtClean="0"/>
              <a:t> </a:t>
            </a:r>
            <a:r>
              <a:rPr lang="es-AR" dirty="0" err="1" smtClean="0"/>
              <a:t>for</a:t>
            </a:r>
            <a:r>
              <a:rPr lang="es-AR" dirty="0" smtClean="0"/>
              <a:t> </a:t>
            </a:r>
            <a:r>
              <a:rPr lang="es-AR" dirty="0" err="1" smtClean="0"/>
              <a:t>the</a:t>
            </a:r>
            <a:r>
              <a:rPr lang="es-AR" dirty="0" smtClean="0"/>
              <a:t> </a:t>
            </a:r>
            <a:r>
              <a:rPr lang="es-AR" dirty="0" err="1" smtClean="0"/>
              <a:t>Mediation</a:t>
            </a:r>
            <a:r>
              <a:rPr lang="es-AR" dirty="0" smtClean="0"/>
              <a:t> in </a:t>
            </a:r>
            <a:r>
              <a:rPr lang="es-AR" dirty="0" err="1" smtClean="0"/>
              <a:t>the</a:t>
            </a:r>
            <a:r>
              <a:rPr lang="es-AR" dirty="0" smtClean="0"/>
              <a:t> demo. </a:t>
            </a:r>
            <a:r>
              <a:rPr lang="es-AR" dirty="0" err="1" smtClean="0"/>
              <a:t>That</a:t>
            </a:r>
            <a:r>
              <a:rPr lang="es-AR" dirty="0" smtClean="0"/>
              <a:t> </a:t>
            </a:r>
            <a:r>
              <a:rPr lang="es-AR" dirty="0" err="1" smtClean="0"/>
              <a:t>would</a:t>
            </a:r>
            <a:r>
              <a:rPr lang="es-AR" dirty="0" smtClean="0"/>
              <a:t> be </a:t>
            </a:r>
            <a:r>
              <a:rPr lang="es-AR" dirty="0" err="1" smtClean="0"/>
              <a:t>the</a:t>
            </a:r>
            <a:r>
              <a:rPr lang="es-AR" dirty="0" smtClean="0"/>
              <a:t> SeparatorFileReader.java </a:t>
            </a:r>
            <a:r>
              <a:rPr lang="es-AR" dirty="0" err="1" smtClean="0"/>
              <a:t>class</a:t>
            </a:r>
            <a:r>
              <a:rPr lang="es-AR" dirty="0" smtClean="0"/>
              <a:t>.</a:t>
            </a:r>
          </a:p>
          <a:p>
            <a:endParaRPr lang="es-AR" dirty="0" smtClean="0"/>
          </a:p>
          <a:p>
            <a:r>
              <a:rPr lang="es-AR" dirty="0" smtClean="0"/>
              <a:t>In </a:t>
            </a:r>
            <a:r>
              <a:rPr lang="es-AR" dirty="0" err="1" smtClean="0"/>
              <a:t>that</a:t>
            </a:r>
            <a:r>
              <a:rPr lang="es-AR" dirty="0" smtClean="0"/>
              <a:t> </a:t>
            </a:r>
            <a:r>
              <a:rPr lang="es-AR" dirty="0" err="1" smtClean="0"/>
              <a:t>class</a:t>
            </a:r>
            <a:r>
              <a:rPr lang="es-AR" dirty="0" smtClean="0"/>
              <a:t> </a:t>
            </a:r>
            <a:r>
              <a:rPr lang="es-AR" dirty="0" err="1" smtClean="0"/>
              <a:t>we</a:t>
            </a:r>
            <a:r>
              <a:rPr lang="es-AR" dirty="0" smtClean="0"/>
              <a:t> are </a:t>
            </a:r>
            <a:r>
              <a:rPr lang="es-AR" dirty="0" err="1" smtClean="0"/>
              <a:t>only</a:t>
            </a:r>
            <a:r>
              <a:rPr lang="es-AR" dirty="0" smtClean="0"/>
              <a:t> </a:t>
            </a:r>
            <a:r>
              <a:rPr lang="es-AR" dirty="0" err="1" smtClean="0"/>
              <a:t>overriding</a:t>
            </a:r>
            <a:r>
              <a:rPr lang="es-AR" dirty="0" smtClean="0"/>
              <a:t> </a:t>
            </a:r>
            <a:r>
              <a:rPr lang="es-AR" dirty="0" err="1" smtClean="0"/>
              <a:t>the</a:t>
            </a:r>
            <a:r>
              <a:rPr lang="es-AR" dirty="0" smtClean="0"/>
              <a:t> </a:t>
            </a:r>
            <a:r>
              <a:rPr lang="es-AR" dirty="0" err="1" smtClean="0"/>
              <a:t>validate</a:t>
            </a:r>
            <a:r>
              <a:rPr lang="es-AR" dirty="0" smtClean="0"/>
              <a:t> </a:t>
            </a:r>
            <a:r>
              <a:rPr lang="es-AR" dirty="0" err="1" smtClean="0"/>
              <a:t>method</a:t>
            </a:r>
            <a:r>
              <a:rPr lang="es-AR" dirty="0" smtClean="0"/>
              <a:t> </a:t>
            </a:r>
            <a:r>
              <a:rPr lang="es-AR" dirty="0" err="1" smtClean="0"/>
              <a:t>to</a:t>
            </a:r>
            <a:r>
              <a:rPr lang="es-AR" dirty="0" smtClean="0"/>
              <a:t> </a:t>
            </a:r>
            <a:r>
              <a:rPr lang="es-AR" dirty="0" err="1" smtClean="0"/>
              <a:t>add</a:t>
            </a:r>
            <a:r>
              <a:rPr lang="es-AR" dirty="0" smtClean="0"/>
              <a:t> </a:t>
            </a:r>
            <a:r>
              <a:rPr lang="es-AR" dirty="0" err="1" smtClean="0"/>
              <a:t>some</a:t>
            </a:r>
            <a:r>
              <a:rPr lang="es-AR" dirty="0" smtClean="0"/>
              <a:t> extra </a:t>
            </a:r>
            <a:r>
              <a:rPr lang="es-AR" dirty="0" err="1" smtClean="0"/>
              <a:t>logic</a:t>
            </a:r>
            <a:r>
              <a:rPr lang="es-AR" dirty="0" smtClean="0"/>
              <a:t> and </a:t>
            </a:r>
            <a:r>
              <a:rPr lang="es-AR" dirty="0" err="1" smtClean="0"/>
              <a:t>we</a:t>
            </a:r>
            <a:r>
              <a:rPr lang="es-AR" dirty="0" smtClean="0"/>
              <a:t> define </a:t>
            </a:r>
            <a:r>
              <a:rPr lang="es-AR" dirty="0" err="1" smtClean="0"/>
              <a:t>the</a:t>
            </a:r>
            <a:r>
              <a:rPr lang="es-AR" baseline="0" dirty="0" smtClean="0"/>
              <a:t> “</a:t>
            </a:r>
            <a:r>
              <a:rPr lang="es-AR" baseline="0" dirty="0" err="1" smtClean="0"/>
              <a:t>fieldSeparator</a:t>
            </a:r>
            <a:r>
              <a:rPr lang="es-AR" baseline="0" dirty="0" smtClean="0"/>
              <a:t>” </a:t>
            </a:r>
            <a:r>
              <a:rPr lang="es-AR" baseline="0" dirty="0" err="1" smtClean="0"/>
              <a:t>attribute</a:t>
            </a:r>
            <a:r>
              <a:rPr lang="es-AR" baseline="0" dirty="0" smtClean="0"/>
              <a:t> and </a:t>
            </a:r>
            <a:r>
              <a:rPr lang="es-AR" baseline="0" dirty="0" err="1" smtClean="0"/>
              <a:t>finally</a:t>
            </a:r>
            <a:r>
              <a:rPr lang="es-AR" baseline="0" dirty="0" smtClean="0"/>
              <a:t> </a:t>
            </a:r>
            <a:r>
              <a:rPr lang="es-AR" baseline="0" dirty="0" err="1" smtClean="0"/>
              <a:t>we</a:t>
            </a:r>
            <a:r>
              <a:rPr lang="es-AR" baseline="0" dirty="0" smtClean="0"/>
              <a:t> </a:t>
            </a:r>
            <a:r>
              <a:rPr lang="es-AR" baseline="0" dirty="0" err="1" smtClean="0"/>
              <a:t>override</a:t>
            </a:r>
            <a:r>
              <a:rPr lang="es-AR" baseline="0" dirty="0" smtClean="0"/>
              <a:t> </a:t>
            </a:r>
            <a:r>
              <a:rPr lang="es-AR" baseline="0" dirty="0" err="1" smtClean="0"/>
              <a:t>the</a:t>
            </a:r>
            <a:r>
              <a:rPr lang="es-AR" baseline="0" dirty="0" smtClean="0"/>
              <a:t> </a:t>
            </a:r>
            <a:r>
              <a:rPr lang="es-AR" baseline="0" dirty="0" err="1" smtClean="0"/>
              <a:t>splitFields</a:t>
            </a:r>
            <a:r>
              <a:rPr lang="es-AR" baseline="0" dirty="0" smtClean="0"/>
              <a:t> </a:t>
            </a:r>
            <a:r>
              <a:rPr lang="es-AR" baseline="0" dirty="0" err="1" smtClean="0"/>
              <a:t>method</a:t>
            </a:r>
            <a:r>
              <a:rPr lang="es-AR" baseline="0" dirty="0" smtClean="0"/>
              <a:t> </a:t>
            </a:r>
            <a:r>
              <a:rPr lang="es-AR" baseline="0" dirty="0" err="1" smtClean="0"/>
              <a:t>to</a:t>
            </a:r>
            <a:r>
              <a:rPr lang="es-AR" baseline="0" dirty="0" smtClean="0"/>
              <a:t> </a:t>
            </a:r>
            <a:r>
              <a:rPr lang="es-AR" baseline="0" dirty="0" err="1" smtClean="0"/>
              <a:t>put</a:t>
            </a:r>
            <a:r>
              <a:rPr lang="es-AR" baseline="0" dirty="0" smtClean="0"/>
              <a:t> </a:t>
            </a:r>
            <a:r>
              <a:rPr lang="es-AR" baseline="0" dirty="0" err="1" smtClean="0"/>
              <a:t>the</a:t>
            </a:r>
            <a:r>
              <a:rPr lang="es-AR" baseline="0" dirty="0" smtClean="0"/>
              <a:t> </a:t>
            </a:r>
            <a:r>
              <a:rPr lang="es-AR" baseline="0" dirty="0" err="1" smtClean="0"/>
              <a:t>logic</a:t>
            </a:r>
            <a:r>
              <a:rPr lang="es-AR" baseline="0" dirty="0" smtClean="0"/>
              <a:t> </a:t>
            </a:r>
            <a:r>
              <a:rPr lang="es-AR" baseline="0" dirty="0" err="1" smtClean="0"/>
              <a:t>to</a:t>
            </a:r>
            <a:r>
              <a:rPr lang="es-AR" baseline="0" dirty="0" smtClean="0"/>
              <a:t> </a:t>
            </a:r>
            <a:r>
              <a:rPr lang="es-AR" baseline="0" dirty="0" err="1" smtClean="0"/>
              <a:t>split</a:t>
            </a:r>
            <a:r>
              <a:rPr lang="es-AR" baseline="0" dirty="0" smtClean="0"/>
              <a:t> </a:t>
            </a:r>
            <a:r>
              <a:rPr lang="es-AR" baseline="0" dirty="0" err="1" smtClean="0"/>
              <a:t>the</a:t>
            </a:r>
            <a:r>
              <a:rPr lang="es-AR" baseline="0" dirty="0" smtClean="0"/>
              <a:t> line </a:t>
            </a:r>
            <a:r>
              <a:rPr lang="es-AR" baseline="0" dirty="0" err="1" smtClean="0"/>
              <a:t>with</a:t>
            </a:r>
            <a:r>
              <a:rPr lang="es-AR" baseline="0" dirty="0" smtClean="0"/>
              <a:t> </a:t>
            </a:r>
            <a:r>
              <a:rPr lang="es-AR" baseline="0" dirty="0" err="1" smtClean="0"/>
              <a:t>the</a:t>
            </a:r>
            <a:r>
              <a:rPr lang="es-AR" baseline="0" dirty="0" smtClean="0"/>
              <a:t> </a:t>
            </a:r>
            <a:r>
              <a:rPr lang="es-AR" baseline="0" dirty="0" err="1" smtClean="0"/>
              <a:t>defined</a:t>
            </a:r>
            <a:r>
              <a:rPr lang="es-AR" baseline="0" dirty="0" smtClean="0"/>
              <a:t> </a:t>
            </a:r>
            <a:r>
              <a:rPr lang="es-AR" baseline="0" dirty="0" err="1" smtClean="0"/>
              <a:t>separator</a:t>
            </a:r>
            <a:r>
              <a:rPr lang="es-AR" baseline="0" dirty="0" smtClean="0"/>
              <a:t> </a:t>
            </a:r>
            <a:r>
              <a:rPr lang="es-AR" baseline="0" dirty="0" err="1" smtClean="0"/>
              <a:t>field</a:t>
            </a:r>
            <a:r>
              <a:rPr lang="es-AR" baseline="0" dirty="0" smtClean="0"/>
              <a:t>.</a:t>
            </a:r>
          </a:p>
          <a:p>
            <a:endParaRPr lang="es-AR" baseline="0" dirty="0" smtClean="0"/>
          </a:p>
          <a:p>
            <a:r>
              <a:rPr lang="es-AR" baseline="0" dirty="0" err="1" smtClean="0"/>
              <a:t>The</a:t>
            </a:r>
            <a:r>
              <a:rPr lang="es-AR" baseline="0" dirty="0" smtClean="0"/>
              <a:t> </a:t>
            </a:r>
            <a:r>
              <a:rPr lang="es-AR" baseline="0" dirty="0" err="1" smtClean="0"/>
              <a:t>important</a:t>
            </a:r>
            <a:r>
              <a:rPr lang="es-AR" baseline="0" dirty="0" smtClean="0"/>
              <a:t> </a:t>
            </a:r>
            <a:r>
              <a:rPr lang="es-AR" baseline="0" dirty="0" err="1" smtClean="0"/>
              <a:t>logic</a:t>
            </a:r>
            <a:r>
              <a:rPr lang="es-AR" baseline="0" dirty="0" smtClean="0"/>
              <a:t> </a:t>
            </a:r>
            <a:r>
              <a:rPr lang="es-AR" baseline="0" dirty="0" err="1" smtClean="0"/>
              <a:t>is</a:t>
            </a:r>
            <a:r>
              <a:rPr lang="es-AR" baseline="0" dirty="0" smtClean="0"/>
              <a:t> in </a:t>
            </a:r>
            <a:r>
              <a:rPr lang="es-AR" baseline="0" dirty="0" err="1" smtClean="0"/>
              <a:t>the</a:t>
            </a:r>
            <a:r>
              <a:rPr lang="es-AR" baseline="0" dirty="0" smtClean="0"/>
              <a:t> AbstractFileReader.java </a:t>
            </a:r>
            <a:r>
              <a:rPr lang="es-AR" baseline="0" dirty="0" err="1" smtClean="0"/>
              <a:t>class</a:t>
            </a:r>
            <a:r>
              <a:rPr lang="es-AR" baseline="0" dirty="0" smtClean="0"/>
              <a:t>. </a:t>
            </a:r>
            <a:r>
              <a:rPr lang="es-AR" baseline="0" dirty="0" err="1" smtClean="0"/>
              <a:t>We</a:t>
            </a:r>
            <a:r>
              <a:rPr lang="es-AR" baseline="0" dirty="0" smtClean="0"/>
              <a:t> </a:t>
            </a:r>
            <a:r>
              <a:rPr lang="es-AR" baseline="0" dirty="0" err="1" smtClean="0"/>
              <a:t>have</a:t>
            </a:r>
            <a:r>
              <a:rPr lang="es-AR" baseline="0" dirty="0" smtClean="0"/>
              <a:t>:</a:t>
            </a:r>
          </a:p>
          <a:p>
            <a:endParaRPr lang="es-AR" baseline="0" dirty="0" smtClean="0"/>
          </a:p>
          <a:p>
            <a:pPr marL="171450" indent="-171450">
              <a:buFont typeface="Arial" pitchFamily="34" charset="0"/>
              <a:buChar char="•"/>
            </a:pPr>
            <a:r>
              <a:rPr lang="es-AR" baseline="0" dirty="0" err="1" smtClean="0"/>
              <a:t>The</a:t>
            </a:r>
            <a:r>
              <a:rPr lang="es-AR" baseline="0" dirty="0" smtClean="0"/>
              <a:t> “</a:t>
            </a:r>
            <a:r>
              <a:rPr lang="es-AR" baseline="0" dirty="0" err="1" smtClean="0"/>
              <a:t>validate</a:t>
            </a:r>
            <a:r>
              <a:rPr lang="es-AR" baseline="0" dirty="0" smtClean="0"/>
              <a:t>()” </a:t>
            </a:r>
            <a:r>
              <a:rPr lang="es-AR" baseline="0" dirty="0" err="1" smtClean="0"/>
              <a:t>method</a:t>
            </a:r>
            <a:r>
              <a:rPr lang="es-AR" baseline="0" dirty="0" smtClean="0"/>
              <a:t> </a:t>
            </a:r>
            <a:r>
              <a:rPr lang="es-AR" baseline="0" dirty="0" err="1" smtClean="0"/>
              <a:t>does</a:t>
            </a:r>
            <a:r>
              <a:rPr lang="es-AR" baseline="0" dirty="0" smtClean="0"/>
              <a:t> </a:t>
            </a:r>
            <a:r>
              <a:rPr lang="es-AR" baseline="0" dirty="0" err="1" smtClean="0"/>
              <a:t>exactly</a:t>
            </a:r>
            <a:r>
              <a:rPr lang="es-AR" baseline="0" dirty="0" smtClean="0"/>
              <a:t> </a:t>
            </a:r>
            <a:r>
              <a:rPr lang="es-AR" baseline="0" dirty="0" err="1" smtClean="0"/>
              <a:t>that</a:t>
            </a:r>
            <a:r>
              <a:rPr lang="es-AR" baseline="0" dirty="0" smtClean="0"/>
              <a:t>, </a:t>
            </a:r>
            <a:r>
              <a:rPr lang="es-AR" baseline="0" dirty="0" err="1" smtClean="0"/>
              <a:t>it</a:t>
            </a:r>
            <a:r>
              <a:rPr lang="es-AR" baseline="0" dirty="0" smtClean="0"/>
              <a:t> </a:t>
            </a:r>
            <a:r>
              <a:rPr lang="es-AR" baseline="0" dirty="0" err="1" smtClean="0"/>
              <a:t>validates</a:t>
            </a:r>
            <a:r>
              <a:rPr lang="es-AR" baseline="0" dirty="0" smtClean="0"/>
              <a:t> </a:t>
            </a:r>
            <a:r>
              <a:rPr lang="es-AR" baseline="0" dirty="0" err="1" smtClean="0"/>
              <a:t>the</a:t>
            </a:r>
            <a:r>
              <a:rPr lang="es-AR" baseline="0" dirty="0" smtClean="0"/>
              <a:t> </a:t>
            </a:r>
            <a:r>
              <a:rPr lang="es-AR" baseline="0" dirty="0" err="1" smtClean="0"/>
              <a:t>parameters</a:t>
            </a:r>
            <a:r>
              <a:rPr lang="es-AR" baseline="0" dirty="0" smtClean="0"/>
              <a:t> </a:t>
            </a:r>
            <a:r>
              <a:rPr lang="es-AR" baseline="0" dirty="0" err="1" smtClean="0"/>
              <a:t>configured</a:t>
            </a:r>
            <a:r>
              <a:rPr lang="es-AR" baseline="0" dirty="0" smtClean="0"/>
              <a:t> in </a:t>
            </a:r>
            <a:r>
              <a:rPr lang="es-AR" baseline="0" dirty="0" err="1" smtClean="0"/>
              <a:t>the</a:t>
            </a:r>
            <a:r>
              <a:rPr lang="es-AR" baseline="0" dirty="0" smtClean="0"/>
              <a:t> Reader </a:t>
            </a:r>
            <a:r>
              <a:rPr lang="es-AR" baseline="0" dirty="0" err="1" smtClean="0"/>
              <a:t>plugin</a:t>
            </a:r>
            <a:r>
              <a:rPr lang="es-AR" baseline="0" dirty="0" smtClean="0"/>
              <a:t>. @ line 107</a:t>
            </a:r>
          </a:p>
          <a:p>
            <a:pPr marL="171450" indent="-171450">
              <a:buFont typeface="Arial" pitchFamily="34" charset="0"/>
              <a:buChar char="•"/>
            </a:pPr>
            <a:r>
              <a:rPr lang="es-AR" baseline="0" dirty="0" err="1" smtClean="0"/>
              <a:t>The</a:t>
            </a:r>
            <a:r>
              <a:rPr lang="es-AR" baseline="0" dirty="0" smtClean="0"/>
              <a:t> “</a:t>
            </a:r>
            <a:r>
              <a:rPr lang="es-AR" baseline="0" dirty="0" err="1" smtClean="0"/>
              <a:t>getFormat</a:t>
            </a:r>
            <a:r>
              <a:rPr lang="es-AR" baseline="0" dirty="0" smtClean="0"/>
              <a:t>()” </a:t>
            </a:r>
            <a:r>
              <a:rPr lang="es-AR" baseline="0" dirty="0" err="1" smtClean="0"/>
              <a:t>method</a:t>
            </a:r>
            <a:r>
              <a:rPr lang="es-AR" baseline="0" dirty="0" smtClean="0"/>
              <a:t> </a:t>
            </a:r>
            <a:r>
              <a:rPr lang="es-AR" baseline="0" dirty="0" err="1" smtClean="0"/>
              <a:t>is</a:t>
            </a:r>
            <a:r>
              <a:rPr lang="es-AR" baseline="0" dirty="0" smtClean="0"/>
              <a:t> </a:t>
            </a:r>
            <a:r>
              <a:rPr lang="es-AR" baseline="0" dirty="0" err="1" smtClean="0"/>
              <a:t>the</a:t>
            </a:r>
            <a:r>
              <a:rPr lang="es-AR" baseline="0" dirty="0" smtClean="0"/>
              <a:t> </a:t>
            </a:r>
            <a:r>
              <a:rPr lang="es-AR" baseline="0" dirty="0" err="1" smtClean="0"/>
              <a:t>one</a:t>
            </a:r>
            <a:r>
              <a:rPr lang="es-AR" baseline="0" dirty="0" smtClean="0"/>
              <a:t> </a:t>
            </a:r>
            <a:r>
              <a:rPr lang="es-AR" baseline="0" dirty="0" err="1" smtClean="0"/>
              <a:t>responsible</a:t>
            </a:r>
            <a:r>
              <a:rPr lang="es-AR" baseline="0" dirty="0" smtClean="0"/>
              <a:t> </a:t>
            </a:r>
            <a:r>
              <a:rPr lang="es-AR" baseline="0" dirty="0" err="1" smtClean="0"/>
              <a:t>for</a:t>
            </a:r>
            <a:r>
              <a:rPr lang="es-AR" baseline="0" dirty="0" smtClean="0"/>
              <a:t> </a:t>
            </a:r>
            <a:r>
              <a:rPr lang="es-AR" baseline="0" dirty="0" err="1" smtClean="0"/>
              <a:t>reading</a:t>
            </a:r>
            <a:r>
              <a:rPr lang="es-AR" baseline="0" dirty="0" smtClean="0"/>
              <a:t> </a:t>
            </a:r>
            <a:r>
              <a:rPr lang="es-AR" baseline="0" dirty="0" err="1" smtClean="0"/>
              <a:t>the</a:t>
            </a:r>
            <a:r>
              <a:rPr lang="es-AR" baseline="0" dirty="0" smtClean="0"/>
              <a:t> </a:t>
            </a:r>
            <a:r>
              <a:rPr lang="es-AR" baseline="0" dirty="0" err="1" smtClean="0"/>
              <a:t>format</a:t>
            </a:r>
            <a:r>
              <a:rPr lang="es-AR" baseline="0" dirty="0" smtClean="0"/>
              <a:t> </a:t>
            </a:r>
            <a:r>
              <a:rPr lang="es-AR" baseline="0" dirty="0" err="1" smtClean="0"/>
              <a:t>xml</a:t>
            </a:r>
            <a:r>
              <a:rPr lang="es-AR" baseline="0" dirty="0" smtClean="0"/>
              <a:t> file </a:t>
            </a:r>
            <a:r>
              <a:rPr lang="es-AR" baseline="0" dirty="0" err="1" smtClean="0"/>
              <a:t>we</a:t>
            </a:r>
            <a:r>
              <a:rPr lang="es-AR" baseline="0" dirty="0" smtClean="0"/>
              <a:t> </a:t>
            </a:r>
            <a:r>
              <a:rPr lang="es-AR" baseline="0" dirty="0" err="1" smtClean="0"/>
              <a:t>previously</a:t>
            </a:r>
            <a:r>
              <a:rPr lang="es-AR" baseline="0" dirty="0" smtClean="0"/>
              <a:t> </a:t>
            </a:r>
            <a:r>
              <a:rPr lang="es-AR" baseline="0" dirty="0" err="1" smtClean="0"/>
              <a:t>defined</a:t>
            </a:r>
            <a:r>
              <a:rPr lang="es-AR" baseline="0" dirty="0" smtClean="0"/>
              <a:t>, </a:t>
            </a:r>
            <a:r>
              <a:rPr lang="es-AR" baseline="0" dirty="0" err="1" smtClean="0"/>
              <a:t>like</a:t>
            </a:r>
            <a:r>
              <a:rPr lang="es-AR" baseline="0" dirty="0" smtClean="0"/>
              <a:t> </a:t>
            </a:r>
            <a:r>
              <a:rPr lang="es-AR" baseline="0" dirty="0" err="1" smtClean="0"/>
              <a:t>the</a:t>
            </a:r>
            <a:r>
              <a:rPr lang="es-AR" baseline="0" dirty="0" smtClean="0"/>
              <a:t> </a:t>
            </a:r>
            <a:r>
              <a:rPr lang="es-AR" baseline="0" dirty="0" err="1" smtClean="0"/>
              <a:t>one</a:t>
            </a:r>
            <a:r>
              <a:rPr lang="es-AR" baseline="0" dirty="0" smtClean="0"/>
              <a:t> </a:t>
            </a:r>
            <a:r>
              <a:rPr lang="es-AR" baseline="0" dirty="0" err="1" smtClean="0"/>
              <a:t>we</a:t>
            </a:r>
            <a:r>
              <a:rPr lang="es-AR" baseline="0" dirty="0" smtClean="0"/>
              <a:t> </a:t>
            </a:r>
            <a:r>
              <a:rPr lang="es-AR" baseline="0" dirty="0" err="1" smtClean="0"/>
              <a:t>saw</a:t>
            </a:r>
            <a:r>
              <a:rPr lang="es-AR" baseline="0" dirty="0" smtClean="0"/>
              <a:t> in </a:t>
            </a:r>
            <a:r>
              <a:rPr lang="es-AR" baseline="0" dirty="0" err="1" smtClean="0"/>
              <a:t>the</a:t>
            </a:r>
            <a:r>
              <a:rPr lang="es-AR" baseline="0" dirty="0" smtClean="0"/>
              <a:t> </a:t>
            </a:r>
            <a:r>
              <a:rPr lang="es-AR" baseline="0" dirty="0" err="1" smtClean="0"/>
              <a:t>last</a:t>
            </a:r>
            <a:r>
              <a:rPr lang="es-AR" baseline="0" dirty="0" smtClean="0"/>
              <a:t> </a:t>
            </a:r>
            <a:r>
              <a:rPr lang="es-AR" baseline="0" dirty="0" err="1" smtClean="0"/>
              <a:t>slide</a:t>
            </a:r>
            <a:r>
              <a:rPr lang="es-AR" baseline="0" dirty="0" smtClean="0"/>
              <a:t> and </a:t>
            </a:r>
            <a:r>
              <a:rPr lang="es-AR" baseline="0" dirty="0" err="1" smtClean="0"/>
              <a:t>it</a:t>
            </a:r>
            <a:r>
              <a:rPr lang="es-AR" baseline="0" dirty="0" smtClean="0"/>
              <a:t> </a:t>
            </a:r>
            <a:r>
              <a:rPr lang="es-AR" baseline="0" dirty="0" err="1" smtClean="0"/>
              <a:t>translates</a:t>
            </a:r>
            <a:r>
              <a:rPr lang="es-AR" baseline="0" dirty="0" smtClean="0"/>
              <a:t> </a:t>
            </a:r>
            <a:r>
              <a:rPr lang="es-AR" baseline="0" dirty="0" err="1" smtClean="0"/>
              <a:t>it</a:t>
            </a:r>
            <a:r>
              <a:rPr lang="es-AR" baseline="0" dirty="0" smtClean="0"/>
              <a:t> </a:t>
            </a:r>
            <a:r>
              <a:rPr lang="es-AR" baseline="0" dirty="0" err="1" smtClean="0"/>
              <a:t>into</a:t>
            </a:r>
            <a:r>
              <a:rPr lang="es-AR" baseline="0" dirty="0" smtClean="0"/>
              <a:t> </a:t>
            </a:r>
            <a:r>
              <a:rPr lang="es-AR" baseline="0" dirty="0" err="1" smtClean="0"/>
              <a:t>an</a:t>
            </a:r>
            <a:r>
              <a:rPr lang="es-AR" baseline="0" dirty="0" smtClean="0"/>
              <a:t> </a:t>
            </a:r>
            <a:r>
              <a:rPr lang="es-AR" baseline="0" dirty="0" err="1" smtClean="0"/>
              <a:t>Object</a:t>
            </a:r>
            <a:r>
              <a:rPr lang="es-AR" baseline="0" dirty="0" smtClean="0"/>
              <a:t> </a:t>
            </a:r>
            <a:r>
              <a:rPr lang="es-AR" baseline="0" dirty="0" err="1" smtClean="0"/>
              <a:t>that</a:t>
            </a:r>
            <a:r>
              <a:rPr lang="es-AR" baseline="0" dirty="0" smtClean="0"/>
              <a:t> jBilling </a:t>
            </a:r>
            <a:r>
              <a:rPr lang="es-AR" baseline="0" dirty="0" err="1" smtClean="0"/>
              <a:t>understands</a:t>
            </a:r>
            <a:r>
              <a:rPr lang="es-AR" baseline="0" dirty="0" smtClean="0"/>
              <a:t>, </a:t>
            </a:r>
            <a:r>
              <a:rPr lang="es-AR" baseline="0" dirty="0" err="1" smtClean="0"/>
              <a:t>that</a:t>
            </a:r>
            <a:r>
              <a:rPr lang="es-AR" baseline="0" dirty="0" smtClean="0"/>
              <a:t> </a:t>
            </a:r>
            <a:r>
              <a:rPr lang="es-AR" baseline="0" dirty="0" err="1" smtClean="0"/>
              <a:t>is</a:t>
            </a:r>
            <a:r>
              <a:rPr lang="es-AR" baseline="0" dirty="0" smtClean="0"/>
              <a:t> </a:t>
            </a:r>
            <a:r>
              <a:rPr lang="es-AR" baseline="0" dirty="0" err="1" smtClean="0"/>
              <a:t>the</a:t>
            </a:r>
            <a:r>
              <a:rPr lang="es-AR" baseline="0" dirty="0" smtClean="0"/>
              <a:t> </a:t>
            </a:r>
            <a:r>
              <a:rPr lang="es-AR" baseline="0" dirty="0" err="1" smtClean="0"/>
              <a:t>Format</a:t>
            </a:r>
            <a:r>
              <a:rPr lang="es-AR" baseline="0" dirty="0" smtClean="0"/>
              <a:t> </a:t>
            </a:r>
            <a:r>
              <a:rPr lang="es-AR" baseline="0" dirty="0" err="1" smtClean="0"/>
              <a:t>class</a:t>
            </a:r>
            <a:r>
              <a:rPr lang="es-AR" baseline="0" dirty="0" smtClean="0"/>
              <a:t> </a:t>
            </a:r>
            <a:r>
              <a:rPr lang="es-AR" baseline="0" dirty="0" err="1" smtClean="0"/>
              <a:t>with</a:t>
            </a:r>
            <a:r>
              <a:rPr lang="es-AR" baseline="0" dirty="0" smtClean="0"/>
              <a:t> a </a:t>
            </a:r>
            <a:r>
              <a:rPr lang="es-AR" baseline="0" dirty="0" err="1" smtClean="0"/>
              <a:t>list</a:t>
            </a:r>
            <a:r>
              <a:rPr lang="es-AR" baseline="0" dirty="0" smtClean="0"/>
              <a:t> of </a:t>
            </a:r>
            <a:r>
              <a:rPr lang="es-AR" baseline="0" dirty="0" err="1" smtClean="0"/>
              <a:t>FormatField</a:t>
            </a:r>
            <a:r>
              <a:rPr lang="es-AR" baseline="0" dirty="0" smtClean="0"/>
              <a:t> @ line 146</a:t>
            </a:r>
          </a:p>
          <a:p>
            <a:pPr marL="171450" indent="-171450">
              <a:buFont typeface="Arial" pitchFamily="34" charset="0"/>
              <a:buChar char="•"/>
            </a:pPr>
            <a:r>
              <a:rPr lang="es-AR" baseline="0" dirty="0" err="1" smtClean="0"/>
              <a:t>We</a:t>
            </a:r>
            <a:r>
              <a:rPr lang="es-AR" baseline="0" dirty="0" smtClean="0"/>
              <a:t> </a:t>
            </a:r>
            <a:r>
              <a:rPr lang="es-AR" baseline="0" dirty="0" err="1" smtClean="0"/>
              <a:t>have</a:t>
            </a:r>
            <a:r>
              <a:rPr lang="es-AR" baseline="0" dirty="0" smtClean="0"/>
              <a:t> </a:t>
            </a:r>
            <a:r>
              <a:rPr lang="es-AR" baseline="0" dirty="0" err="1" smtClean="0"/>
              <a:t>the</a:t>
            </a:r>
            <a:r>
              <a:rPr lang="es-AR" baseline="0" dirty="0" smtClean="0"/>
              <a:t> “</a:t>
            </a:r>
            <a:r>
              <a:rPr lang="es-AR" baseline="0" dirty="0" err="1" smtClean="0"/>
              <a:t>iterator</a:t>
            </a:r>
            <a:r>
              <a:rPr lang="es-AR" baseline="0" dirty="0" smtClean="0"/>
              <a:t>()” </a:t>
            </a:r>
            <a:r>
              <a:rPr lang="es-AR" baseline="0" dirty="0" err="1" smtClean="0"/>
              <a:t>method</a:t>
            </a:r>
            <a:r>
              <a:rPr lang="es-AR" baseline="0" dirty="0" smtClean="0"/>
              <a:t> </a:t>
            </a:r>
            <a:r>
              <a:rPr lang="es-AR" baseline="0" dirty="0" err="1" smtClean="0"/>
              <a:t>that</a:t>
            </a:r>
            <a:r>
              <a:rPr lang="es-AR" baseline="0" dirty="0" smtClean="0"/>
              <a:t> </a:t>
            </a:r>
            <a:r>
              <a:rPr lang="es-AR" baseline="0" dirty="0" err="1" smtClean="0"/>
              <a:t>returns</a:t>
            </a:r>
            <a:r>
              <a:rPr lang="es-AR" baseline="0" dirty="0" smtClean="0"/>
              <a:t> a Reader </a:t>
            </a:r>
            <a:r>
              <a:rPr lang="es-AR" baseline="0" dirty="0" err="1" smtClean="0"/>
              <a:t>which</a:t>
            </a:r>
            <a:r>
              <a:rPr lang="es-AR" baseline="0" dirty="0" smtClean="0"/>
              <a:t> </a:t>
            </a:r>
            <a:r>
              <a:rPr lang="es-AR" baseline="0" dirty="0" err="1" smtClean="0"/>
              <a:t>is</a:t>
            </a:r>
            <a:r>
              <a:rPr lang="es-AR" baseline="0" dirty="0" smtClean="0"/>
              <a:t> </a:t>
            </a:r>
            <a:r>
              <a:rPr lang="es-AR" baseline="0" dirty="0" err="1" smtClean="0"/>
              <a:t>the</a:t>
            </a:r>
            <a:r>
              <a:rPr lang="es-AR" baseline="0" dirty="0" smtClean="0"/>
              <a:t> </a:t>
            </a:r>
            <a:r>
              <a:rPr lang="es-AR" baseline="0" dirty="0" err="1" smtClean="0"/>
              <a:t>object</a:t>
            </a:r>
            <a:r>
              <a:rPr lang="es-AR" baseline="0" dirty="0" smtClean="0"/>
              <a:t> </a:t>
            </a:r>
            <a:r>
              <a:rPr lang="es-AR" baseline="0" dirty="0" err="1" smtClean="0"/>
              <a:t>that</a:t>
            </a:r>
            <a:r>
              <a:rPr lang="es-AR" baseline="0" dirty="0" smtClean="0"/>
              <a:t> </a:t>
            </a:r>
            <a:r>
              <a:rPr lang="es-AR" baseline="0" dirty="0" err="1" smtClean="0"/>
              <a:t>actually</a:t>
            </a:r>
            <a:r>
              <a:rPr lang="es-AR" baseline="0" dirty="0" smtClean="0"/>
              <a:t> </a:t>
            </a:r>
            <a:r>
              <a:rPr lang="es-AR" baseline="0" dirty="0" err="1" smtClean="0"/>
              <a:t>reads</a:t>
            </a:r>
            <a:r>
              <a:rPr lang="es-AR" baseline="0" dirty="0" smtClean="0"/>
              <a:t> </a:t>
            </a:r>
            <a:r>
              <a:rPr lang="es-AR" baseline="0" dirty="0" err="1" smtClean="0"/>
              <a:t>the</a:t>
            </a:r>
            <a:r>
              <a:rPr lang="es-AR" baseline="0" dirty="0" smtClean="0"/>
              <a:t> </a:t>
            </a:r>
            <a:r>
              <a:rPr lang="es-AR" baseline="0" dirty="0" err="1" smtClean="0"/>
              <a:t>lines</a:t>
            </a:r>
            <a:r>
              <a:rPr lang="es-AR" baseline="0" dirty="0" smtClean="0"/>
              <a:t> </a:t>
            </a:r>
            <a:r>
              <a:rPr lang="es-AR" baseline="0" dirty="0" err="1" smtClean="0"/>
              <a:t>from</a:t>
            </a:r>
            <a:r>
              <a:rPr lang="es-AR" baseline="0" dirty="0" smtClean="0"/>
              <a:t> </a:t>
            </a:r>
            <a:r>
              <a:rPr lang="es-AR" baseline="0" dirty="0" err="1" smtClean="0"/>
              <a:t>the</a:t>
            </a:r>
            <a:r>
              <a:rPr lang="es-AR" baseline="0" dirty="0" smtClean="0"/>
              <a:t> CDR. @ line 174</a:t>
            </a:r>
          </a:p>
          <a:p>
            <a:pPr marL="171450" indent="-171450">
              <a:buFont typeface="Arial" pitchFamily="34" charset="0"/>
              <a:buChar char="•"/>
            </a:pPr>
            <a:r>
              <a:rPr lang="es-AR" baseline="0" dirty="0" err="1" smtClean="0"/>
              <a:t>We</a:t>
            </a:r>
            <a:r>
              <a:rPr lang="es-AR" baseline="0" dirty="0" smtClean="0"/>
              <a:t> </a:t>
            </a:r>
            <a:r>
              <a:rPr lang="es-AR" baseline="0" dirty="0" err="1" smtClean="0"/>
              <a:t>have</a:t>
            </a:r>
            <a:r>
              <a:rPr lang="es-AR" baseline="0" dirty="0" smtClean="0"/>
              <a:t> </a:t>
            </a:r>
            <a:r>
              <a:rPr lang="es-AR" baseline="0" dirty="0" err="1" smtClean="0"/>
              <a:t>the</a:t>
            </a:r>
            <a:r>
              <a:rPr lang="es-AR" baseline="0" dirty="0" smtClean="0"/>
              <a:t> “Reader” </a:t>
            </a:r>
            <a:r>
              <a:rPr lang="es-AR" baseline="0" dirty="0" err="1" smtClean="0"/>
              <a:t>inner</a:t>
            </a:r>
            <a:r>
              <a:rPr lang="es-AR" baseline="0" dirty="0" smtClean="0"/>
              <a:t> </a:t>
            </a:r>
            <a:r>
              <a:rPr lang="es-AR" baseline="0" dirty="0" err="1" smtClean="0"/>
              <a:t>class</a:t>
            </a:r>
            <a:r>
              <a:rPr lang="es-AR" baseline="0" dirty="0" smtClean="0"/>
              <a:t> </a:t>
            </a:r>
            <a:r>
              <a:rPr lang="es-AR" baseline="0" dirty="0" err="1" smtClean="0"/>
              <a:t>that</a:t>
            </a:r>
            <a:r>
              <a:rPr lang="es-AR" baseline="0" dirty="0" smtClean="0"/>
              <a:t> </a:t>
            </a:r>
            <a:r>
              <a:rPr lang="es-AR" baseline="0" dirty="0" err="1" smtClean="0"/>
              <a:t>does</a:t>
            </a:r>
            <a:r>
              <a:rPr lang="es-AR" baseline="0" dirty="0" smtClean="0"/>
              <a:t> </a:t>
            </a:r>
            <a:r>
              <a:rPr lang="es-AR" baseline="0" dirty="0" err="1" smtClean="0"/>
              <a:t>the</a:t>
            </a:r>
            <a:r>
              <a:rPr lang="es-AR" baseline="0" dirty="0" smtClean="0"/>
              <a:t> </a:t>
            </a:r>
            <a:r>
              <a:rPr lang="es-AR" baseline="0" dirty="0" err="1" smtClean="0"/>
              <a:t>whole</a:t>
            </a:r>
            <a:r>
              <a:rPr lang="es-AR" baseline="0" dirty="0" smtClean="0"/>
              <a:t> </a:t>
            </a:r>
            <a:r>
              <a:rPr lang="es-AR" baseline="0" dirty="0" err="1" smtClean="0"/>
              <a:t>magic</a:t>
            </a:r>
            <a:r>
              <a:rPr lang="es-AR" baseline="0" dirty="0" smtClean="0"/>
              <a:t> of </a:t>
            </a:r>
            <a:r>
              <a:rPr lang="es-AR" baseline="0" dirty="0" err="1" smtClean="0"/>
              <a:t>reading</a:t>
            </a:r>
            <a:r>
              <a:rPr lang="es-AR" baseline="0" dirty="0" smtClean="0"/>
              <a:t> </a:t>
            </a:r>
            <a:r>
              <a:rPr lang="es-AR" baseline="0" dirty="0" err="1" smtClean="0"/>
              <a:t>the</a:t>
            </a:r>
            <a:r>
              <a:rPr lang="es-AR" baseline="0" dirty="0" smtClean="0"/>
              <a:t> CDR </a:t>
            </a:r>
            <a:r>
              <a:rPr lang="es-AR" baseline="0" dirty="0" err="1" smtClean="0"/>
              <a:t>by</a:t>
            </a:r>
            <a:r>
              <a:rPr lang="es-AR" baseline="0" dirty="0" smtClean="0"/>
              <a:t> </a:t>
            </a:r>
            <a:r>
              <a:rPr lang="es-AR" baseline="0" dirty="0" err="1" smtClean="0"/>
              <a:t>using</a:t>
            </a:r>
            <a:r>
              <a:rPr lang="es-AR" baseline="0" dirty="0" smtClean="0"/>
              <a:t> </a:t>
            </a:r>
            <a:r>
              <a:rPr lang="es-AR" baseline="0" dirty="0" err="1" smtClean="0"/>
              <a:t>the</a:t>
            </a:r>
            <a:r>
              <a:rPr lang="es-AR" baseline="0" dirty="0" smtClean="0"/>
              <a:t> </a:t>
            </a:r>
            <a:r>
              <a:rPr lang="es-AR" baseline="0" dirty="0" err="1" smtClean="0"/>
              <a:t>configured</a:t>
            </a:r>
            <a:r>
              <a:rPr lang="es-AR" baseline="0" dirty="0" smtClean="0"/>
              <a:t> buffer, </a:t>
            </a:r>
            <a:r>
              <a:rPr lang="es-AR" baseline="0" dirty="0" err="1" smtClean="0"/>
              <a:t>batch_size</a:t>
            </a:r>
            <a:r>
              <a:rPr lang="es-AR" baseline="0" dirty="0" smtClean="0"/>
              <a:t>, </a:t>
            </a:r>
            <a:r>
              <a:rPr lang="es-AR" baseline="0" dirty="0" err="1" smtClean="0"/>
              <a:t>the</a:t>
            </a:r>
            <a:r>
              <a:rPr lang="es-AR" baseline="0" dirty="0" smtClean="0"/>
              <a:t> </a:t>
            </a:r>
            <a:r>
              <a:rPr lang="es-AR" baseline="0" dirty="0" err="1" smtClean="0"/>
              <a:t>format</a:t>
            </a:r>
            <a:r>
              <a:rPr lang="es-AR" baseline="0" dirty="0" smtClean="0"/>
              <a:t> </a:t>
            </a:r>
            <a:r>
              <a:rPr lang="es-AR" baseline="0" dirty="0" err="1" smtClean="0"/>
              <a:t>that</a:t>
            </a:r>
            <a:r>
              <a:rPr lang="es-AR" baseline="0" dirty="0" smtClean="0"/>
              <a:t> </a:t>
            </a:r>
            <a:r>
              <a:rPr lang="es-AR" baseline="0" dirty="0" err="1" smtClean="0"/>
              <a:t>was</a:t>
            </a:r>
            <a:r>
              <a:rPr lang="es-AR" baseline="0" dirty="0" smtClean="0"/>
              <a:t> </a:t>
            </a:r>
            <a:r>
              <a:rPr lang="es-AR" baseline="0" dirty="0" err="1" smtClean="0"/>
              <a:t>retrieved</a:t>
            </a:r>
            <a:r>
              <a:rPr lang="es-AR" baseline="0" dirty="0" smtClean="0"/>
              <a:t> </a:t>
            </a:r>
            <a:r>
              <a:rPr lang="es-AR" baseline="0" dirty="0" err="1" smtClean="0"/>
              <a:t>by</a:t>
            </a:r>
            <a:r>
              <a:rPr lang="es-AR" baseline="0" dirty="0" smtClean="0"/>
              <a:t> </a:t>
            </a:r>
            <a:r>
              <a:rPr lang="es-AR" baseline="0" dirty="0" err="1" smtClean="0"/>
              <a:t>the</a:t>
            </a:r>
            <a:r>
              <a:rPr lang="es-AR" baseline="0" dirty="0" smtClean="0"/>
              <a:t> </a:t>
            </a:r>
            <a:r>
              <a:rPr lang="es-AR" baseline="0" dirty="0" err="1" smtClean="0"/>
              <a:t>getFormat</a:t>
            </a:r>
            <a:r>
              <a:rPr lang="es-AR" baseline="0" dirty="0" smtClean="0"/>
              <a:t>() </a:t>
            </a:r>
            <a:r>
              <a:rPr lang="es-AR" baseline="0" dirty="0" err="1" smtClean="0"/>
              <a:t>method</a:t>
            </a:r>
            <a:r>
              <a:rPr lang="es-AR" baseline="0" dirty="0" smtClean="0"/>
              <a:t>, and so </a:t>
            </a:r>
            <a:r>
              <a:rPr lang="es-AR" baseline="0" dirty="0" err="1" smtClean="0"/>
              <a:t>on</a:t>
            </a:r>
            <a:r>
              <a:rPr lang="es-AR" baseline="0" dirty="0" smtClean="0"/>
              <a:t>. </a:t>
            </a:r>
            <a:r>
              <a:rPr lang="es-AR" baseline="0" dirty="0" err="1" smtClean="0"/>
              <a:t>An</a:t>
            </a:r>
            <a:r>
              <a:rPr lang="es-AR" baseline="0" dirty="0" smtClean="0"/>
              <a:t> </a:t>
            </a:r>
            <a:r>
              <a:rPr lang="es-AR" baseline="0" dirty="0" err="1" smtClean="0"/>
              <a:t>important</a:t>
            </a:r>
            <a:r>
              <a:rPr lang="es-AR" baseline="0" dirty="0" smtClean="0"/>
              <a:t> </a:t>
            </a:r>
            <a:r>
              <a:rPr lang="es-AR" baseline="0" dirty="0" err="1" smtClean="0"/>
              <a:t>method</a:t>
            </a:r>
            <a:r>
              <a:rPr lang="es-AR" baseline="0" dirty="0" smtClean="0"/>
              <a:t> </a:t>
            </a:r>
            <a:r>
              <a:rPr lang="es-AR" baseline="0" dirty="0" err="1" smtClean="0"/>
              <a:t>inside</a:t>
            </a:r>
            <a:r>
              <a:rPr lang="es-AR" baseline="0" dirty="0" smtClean="0"/>
              <a:t> </a:t>
            </a:r>
            <a:r>
              <a:rPr lang="es-AR" baseline="0" dirty="0" err="1" smtClean="0"/>
              <a:t>this</a:t>
            </a:r>
            <a:r>
              <a:rPr lang="es-AR" baseline="0" dirty="0" smtClean="0"/>
              <a:t> </a:t>
            </a:r>
            <a:r>
              <a:rPr lang="es-AR" baseline="0" dirty="0" err="1" smtClean="0"/>
              <a:t>class</a:t>
            </a:r>
            <a:r>
              <a:rPr lang="es-AR" baseline="0" dirty="0" smtClean="0"/>
              <a:t> </a:t>
            </a:r>
            <a:r>
              <a:rPr lang="es-AR" baseline="0" dirty="0" err="1" smtClean="0"/>
              <a:t>is</a:t>
            </a:r>
            <a:r>
              <a:rPr lang="es-AR" baseline="0" dirty="0" smtClean="0"/>
              <a:t> </a:t>
            </a:r>
            <a:r>
              <a:rPr lang="es-AR" baseline="0" dirty="0" err="1" smtClean="0"/>
              <a:t>the</a:t>
            </a:r>
            <a:r>
              <a:rPr lang="es-AR" baseline="0" dirty="0" smtClean="0"/>
              <a:t> </a:t>
            </a:r>
            <a:r>
              <a:rPr lang="es-AR" baseline="0" dirty="0" err="1" smtClean="0"/>
              <a:t>readLine</a:t>
            </a:r>
            <a:r>
              <a:rPr lang="es-AR" baseline="0" dirty="0" smtClean="0"/>
              <a:t>() </a:t>
            </a:r>
            <a:r>
              <a:rPr lang="es-AR" baseline="0" dirty="0" err="1" smtClean="0"/>
              <a:t>because</a:t>
            </a:r>
            <a:r>
              <a:rPr lang="es-AR" baseline="0" dirty="0" smtClean="0"/>
              <a:t> </a:t>
            </a:r>
            <a:r>
              <a:rPr lang="es-AR" baseline="0" dirty="0" err="1" smtClean="0"/>
              <a:t>there</a:t>
            </a:r>
            <a:r>
              <a:rPr lang="es-AR" baseline="0" dirty="0" smtClean="0"/>
              <a:t> </a:t>
            </a:r>
            <a:r>
              <a:rPr lang="es-AR" baseline="0" dirty="0" err="1" smtClean="0"/>
              <a:t>is</a:t>
            </a:r>
            <a:r>
              <a:rPr lang="es-AR" baseline="0" dirty="0" smtClean="0"/>
              <a:t> </a:t>
            </a:r>
            <a:r>
              <a:rPr lang="es-AR" baseline="0" dirty="0" err="1" smtClean="0"/>
              <a:t>where</a:t>
            </a:r>
            <a:r>
              <a:rPr lang="es-AR" baseline="0" dirty="0" smtClean="0"/>
              <a:t> </a:t>
            </a:r>
            <a:r>
              <a:rPr lang="es-AR" baseline="0" dirty="0" err="1" smtClean="0"/>
              <a:t>we</a:t>
            </a:r>
            <a:r>
              <a:rPr lang="es-AR" baseline="0" dirty="0" smtClean="0"/>
              <a:t> </a:t>
            </a:r>
            <a:r>
              <a:rPr lang="es-AR" baseline="0" dirty="0" err="1" smtClean="0"/>
              <a:t>actually</a:t>
            </a:r>
            <a:r>
              <a:rPr lang="es-AR" baseline="0" dirty="0" smtClean="0"/>
              <a:t> </a:t>
            </a:r>
            <a:r>
              <a:rPr lang="es-AR" baseline="0" dirty="0" err="1" smtClean="0"/>
              <a:t>read</a:t>
            </a:r>
            <a:r>
              <a:rPr lang="es-AR" baseline="0" dirty="0" smtClean="0"/>
              <a:t> </a:t>
            </a:r>
            <a:r>
              <a:rPr lang="es-AR" baseline="0" dirty="0" err="1" smtClean="0"/>
              <a:t>the</a:t>
            </a:r>
            <a:r>
              <a:rPr lang="es-AR" baseline="0" dirty="0" smtClean="0"/>
              <a:t> line. @ line 185</a:t>
            </a:r>
          </a:p>
          <a:p>
            <a:pPr marL="171450" indent="-171450">
              <a:buFont typeface="Arial" pitchFamily="34" charset="0"/>
              <a:buChar char="•"/>
            </a:pPr>
            <a:r>
              <a:rPr lang="es-AR" baseline="0" dirty="0" err="1" smtClean="0"/>
              <a:t>Another</a:t>
            </a:r>
            <a:r>
              <a:rPr lang="es-AR" baseline="0" dirty="0" smtClean="0"/>
              <a:t> </a:t>
            </a:r>
            <a:r>
              <a:rPr lang="es-AR" baseline="0" dirty="0" err="1" smtClean="0"/>
              <a:t>important</a:t>
            </a:r>
            <a:r>
              <a:rPr lang="es-AR" baseline="0" dirty="0" smtClean="0"/>
              <a:t> </a:t>
            </a:r>
            <a:r>
              <a:rPr lang="es-AR" baseline="0" dirty="0" err="1" smtClean="0"/>
              <a:t>method</a:t>
            </a:r>
            <a:r>
              <a:rPr lang="es-AR" baseline="0" dirty="0" smtClean="0"/>
              <a:t> </a:t>
            </a:r>
            <a:r>
              <a:rPr lang="es-AR" baseline="0" dirty="0" err="1" smtClean="0"/>
              <a:t>is</a:t>
            </a:r>
            <a:r>
              <a:rPr lang="es-AR" baseline="0" dirty="0" smtClean="0"/>
              <a:t> </a:t>
            </a:r>
            <a:r>
              <a:rPr lang="es-AR" baseline="0" dirty="0" err="1" smtClean="0"/>
              <a:t>the</a:t>
            </a:r>
            <a:r>
              <a:rPr lang="es-AR" baseline="0" dirty="0" smtClean="0"/>
              <a:t> “</a:t>
            </a:r>
            <a:r>
              <a:rPr lang="es-AR" baseline="0" dirty="0" err="1" smtClean="0"/>
              <a:t>convertLineToRecord</a:t>
            </a:r>
            <a:r>
              <a:rPr lang="es-AR" baseline="0" dirty="0" smtClean="0"/>
              <a:t>()”. </a:t>
            </a:r>
            <a:r>
              <a:rPr lang="es-AR" baseline="0" dirty="0" err="1" smtClean="0"/>
              <a:t>This</a:t>
            </a:r>
            <a:r>
              <a:rPr lang="es-AR" baseline="0" dirty="0" smtClean="0"/>
              <a:t> </a:t>
            </a:r>
            <a:r>
              <a:rPr lang="es-AR" baseline="0" dirty="0" err="1" smtClean="0"/>
              <a:t>method</a:t>
            </a:r>
            <a:r>
              <a:rPr lang="es-AR" baseline="0" dirty="0" smtClean="0"/>
              <a:t> </a:t>
            </a:r>
            <a:r>
              <a:rPr lang="es-AR" baseline="0" dirty="0" err="1" smtClean="0"/>
              <a:t>is</a:t>
            </a:r>
            <a:r>
              <a:rPr lang="es-AR" baseline="0" dirty="0" smtClean="0"/>
              <a:t> </a:t>
            </a:r>
            <a:r>
              <a:rPr lang="es-AR" baseline="0" dirty="0" err="1" smtClean="0"/>
              <a:t>the</a:t>
            </a:r>
            <a:r>
              <a:rPr lang="es-AR" baseline="0" dirty="0" smtClean="0"/>
              <a:t> </a:t>
            </a:r>
            <a:r>
              <a:rPr lang="es-AR" baseline="0" dirty="0" err="1" smtClean="0"/>
              <a:t>one</a:t>
            </a:r>
            <a:r>
              <a:rPr lang="es-AR" baseline="0" dirty="0" smtClean="0"/>
              <a:t> </a:t>
            </a:r>
            <a:r>
              <a:rPr lang="es-AR" baseline="0" dirty="0" err="1" smtClean="0"/>
              <a:t>that</a:t>
            </a:r>
            <a:r>
              <a:rPr lang="es-AR" baseline="0" dirty="0" smtClean="0"/>
              <a:t> </a:t>
            </a:r>
            <a:r>
              <a:rPr lang="es-AR" baseline="0" dirty="0" err="1" smtClean="0"/>
              <a:t>converts</a:t>
            </a:r>
            <a:r>
              <a:rPr lang="es-AR" baseline="0" dirty="0" smtClean="0"/>
              <a:t> a line </a:t>
            </a:r>
            <a:r>
              <a:rPr lang="es-AR" baseline="0" dirty="0" err="1" smtClean="0"/>
              <a:t>into</a:t>
            </a:r>
            <a:r>
              <a:rPr lang="es-AR" baseline="0" dirty="0" smtClean="0"/>
              <a:t> a Record </a:t>
            </a:r>
            <a:r>
              <a:rPr lang="es-AR" baseline="0" dirty="0" err="1" smtClean="0"/>
              <a:t>object</a:t>
            </a:r>
            <a:r>
              <a:rPr lang="es-AR" baseline="0" dirty="0" smtClean="0"/>
              <a:t> </a:t>
            </a:r>
            <a:r>
              <a:rPr lang="es-AR" baseline="0" dirty="0" err="1" smtClean="0"/>
              <a:t>which</a:t>
            </a:r>
            <a:r>
              <a:rPr lang="es-AR" baseline="0" dirty="0" smtClean="0"/>
              <a:t> has a </a:t>
            </a:r>
            <a:r>
              <a:rPr lang="es-AR" baseline="0" dirty="0" err="1" smtClean="0"/>
              <a:t>list</a:t>
            </a:r>
            <a:r>
              <a:rPr lang="es-AR" baseline="0" dirty="0" smtClean="0"/>
              <a:t> of “</a:t>
            </a:r>
            <a:r>
              <a:rPr lang="es-AR" baseline="0" dirty="0" err="1" smtClean="0"/>
              <a:t>PricingField</a:t>
            </a:r>
            <a:r>
              <a:rPr lang="es-AR" baseline="0" dirty="0" smtClean="0"/>
              <a:t>” </a:t>
            </a:r>
            <a:r>
              <a:rPr lang="es-AR" baseline="0" dirty="0" err="1" smtClean="0"/>
              <a:t>used</a:t>
            </a:r>
            <a:r>
              <a:rPr lang="es-AR" baseline="0" dirty="0" smtClean="0"/>
              <a:t> </a:t>
            </a:r>
            <a:r>
              <a:rPr lang="es-AR" baseline="0" dirty="0" err="1" smtClean="0"/>
              <a:t>later</a:t>
            </a:r>
            <a:r>
              <a:rPr lang="es-AR" baseline="0" dirty="0" smtClean="0"/>
              <a:t> </a:t>
            </a:r>
            <a:r>
              <a:rPr lang="es-AR" baseline="0" dirty="0" err="1" smtClean="0"/>
              <a:t>from</a:t>
            </a:r>
            <a:r>
              <a:rPr lang="es-AR" baseline="0" dirty="0" smtClean="0"/>
              <a:t> </a:t>
            </a:r>
            <a:r>
              <a:rPr lang="es-AR" baseline="0" dirty="0" err="1" smtClean="0"/>
              <a:t>the</a:t>
            </a:r>
            <a:r>
              <a:rPr lang="es-AR" baseline="0" dirty="0" smtClean="0"/>
              <a:t> </a:t>
            </a:r>
            <a:r>
              <a:rPr lang="es-AR" baseline="0" dirty="0" err="1" smtClean="0"/>
              <a:t>Mediation</a:t>
            </a:r>
            <a:r>
              <a:rPr lang="es-AR" baseline="0" dirty="0" smtClean="0"/>
              <a:t> </a:t>
            </a:r>
            <a:r>
              <a:rPr lang="es-AR" baseline="0" dirty="0" err="1" smtClean="0"/>
              <a:t>process</a:t>
            </a:r>
            <a:r>
              <a:rPr lang="es-AR" baseline="0" dirty="0" smtClean="0"/>
              <a:t>. </a:t>
            </a:r>
            <a:r>
              <a:rPr lang="es-AR" baseline="0" dirty="0" err="1" smtClean="0"/>
              <a:t>This</a:t>
            </a:r>
            <a:r>
              <a:rPr lang="es-AR" baseline="0" dirty="0" smtClean="0"/>
              <a:t> </a:t>
            </a:r>
            <a:r>
              <a:rPr lang="es-AR" baseline="0" dirty="0" err="1" smtClean="0"/>
              <a:t>method</a:t>
            </a:r>
            <a:r>
              <a:rPr lang="es-AR" baseline="0" dirty="0" smtClean="0"/>
              <a:t> uses </a:t>
            </a:r>
            <a:r>
              <a:rPr lang="es-AR" baseline="0" dirty="0" err="1" smtClean="0"/>
              <a:t>the</a:t>
            </a:r>
            <a:r>
              <a:rPr lang="es-AR" baseline="0" dirty="0" smtClean="0"/>
              <a:t> </a:t>
            </a:r>
            <a:r>
              <a:rPr lang="es-AR" baseline="0" dirty="0" err="1" smtClean="0"/>
              <a:t>format</a:t>
            </a:r>
            <a:r>
              <a:rPr lang="es-AR" baseline="0" dirty="0" smtClean="0"/>
              <a:t> </a:t>
            </a:r>
            <a:r>
              <a:rPr lang="es-AR" baseline="0" dirty="0" err="1" smtClean="0"/>
              <a:t>we</a:t>
            </a:r>
            <a:r>
              <a:rPr lang="es-AR" baseline="0" dirty="0" smtClean="0"/>
              <a:t> </a:t>
            </a:r>
            <a:r>
              <a:rPr lang="es-AR" baseline="0" dirty="0" err="1" smtClean="0"/>
              <a:t>got</a:t>
            </a:r>
            <a:r>
              <a:rPr lang="es-AR" baseline="0" dirty="0" smtClean="0"/>
              <a:t> </a:t>
            </a:r>
            <a:r>
              <a:rPr lang="es-AR" baseline="0" dirty="0" err="1" smtClean="0"/>
              <a:t>before</a:t>
            </a:r>
            <a:r>
              <a:rPr lang="es-AR" baseline="0" dirty="0" smtClean="0"/>
              <a:t> and </a:t>
            </a:r>
            <a:r>
              <a:rPr lang="es-AR" baseline="0" dirty="0" err="1" smtClean="0"/>
              <a:t>it</a:t>
            </a:r>
            <a:r>
              <a:rPr lang="es-AR" baseline="0" dirty="0" smtClean="0"/>
              <a:t> </a:t>
            </a:r>
            <a:r>
              <a:rPr lang="es-AR" baseline="0" dirty="0" err="1" smtClean="0"/>
              <a:t>translates</a:t>
            </a:r>
            <a:r>
              <a:rPr lang="es-AR" baseline="0" dirty="0" smtClean="0"/>
              <a:t> </a:t>
            </a:r>
            <a:r>
              <a:rPr lang="es-AR" baseline="0" dirty="0" err="1" smtClean="0"/>
              <a:t>that</a:t>
            </a:r>
            <a:r>
              <a:rPr lang="es-AR" baseline="0" dirty="0" smtClean="0"/>
              <a:t> </a:t>
            </a:r>
            <a:r>
              <a:rPr lang="es-AR" baseline="0" dirty="0" err="1" smtClean="0"/>
              <a:t>into</a:t>
            </a:r>
            <a:r>
              <a:rPr lang="es-AR" baseline="0" dirty="0" smtClean="0"/>
              <a:t> a Record. @ line 292</a:t>
            </a:r>
          </a:p>
          <a:p>
            <a:pPr marL="171450" indent="-171450">
              <a:buFont typeface="Arial" pitchFamily="34" charset="0"/>
              <a:buChar char="•"/>
            </a:pPr>
            <a:r>
              <a:rPr lang="es-AR" baseline="0" dirty="0" err="1" smtClean="0"/>
              <a:t>Finally</a:t>
            </a:r>
            <a:r>
              <a:rPr lang="es-AR" baseline="0" dirty="0" smtClean="0"/>
              <a:t> </a:t>
            </a:r>
            <a:r>
              <a:rPr lang="es-AR" baseline="0" dirty="0" err="1" smtClean="0"/>
              <a:t>we</a:t>
            </a:r>
            <a:r>
              <a:rPr lang="es-AR" baseline="0" dirty="0" smtClean="0"/>
              <a:t> </a:t>
            </a:r>
            <a:r>
              <a:rPr lang="es-AR" baseline="0" dirty="0" err="1" smtClean="0"/>
              <a:t>have</a:t>
            </a:r>
            <a:r>
              <a:rPr lang="es-AR" baseline="0" dirty="0" smtClean="0"/>
              <a:t> a </a:t>
            </a:r>
            <a:r>
              <a:rPr lang="es-AR" baseline="0" dirty="0" err="1" smtClean="0"/>
              <a:t>helper</a:t>
            </a:r>
            <a:r>
              <a:rPr lang="es-AR" baseline="0" dirty="0" smtClean="0"/>
              <a:t> </a:t>
            </a:r>
            <a:r>
              <a:rPr lang="es-AR" baseline="0" dirty="0" err="1" smtClean="0"/>
              <a:t>method</a:t>
            </a:r>
            <a:r>
              <a:rPr lang="es-AR" baseline="0" dirty="0" smtClean="0"/>
              <a:t> “</a:t>
            </a:r>
            <a:r>
              <a:rPr lang="es-AR" baseline="0" dirty="0" err="1" smtClean="0"/>
              <a:t>convertDuration</a:t>
            </a:r>
            <a:r>
              <a:rPr lang="es-AR" baseline="0" dirty="0" smtClean="0"/>
              <a:t>()” </a:t>
            </a:r>
            <a:r>
              <a:rPr lang="es-AR" baseline="0" dirty="0" err="1" smtClean="0"/>
              <a:t>that</a:t>
            </a:r>
            <a:r>
              <a:rPr lang="es-AR" baseline="0" dirty="0" smtClean="0"/>
              <a:t> </a:t>
            </a:r>
            <a:r>
              <a:rPr lang="es-AR" baseline="0" dirty="0" err="1" smtClean="0"/>
              <a:t>handles</a:t>
            </a:r>
            <a:r>
              <a:rPr lang="es-AR" baseline="0" dirty="0" smtClean="0"/>
              <a:t> </a:t>
            </a:r>
            <a:r>
              <a:rPr lang="es-AR" baseline="0" dirty="0" err="1" smtClean="0"/>
              <a:t>the</a:t>
            </a:r>
            <a:r>
              <a:rPr lang="es-AR" baseline="0" dirty="0" smtClean="0"/>
              <a:t> </a:t>
            </a:r>
            <a:r>
              <a:rPr lang="es-AR" baseline="0" dirty="0" err="1" smtClean="0"/>
              <a:t>durations</a:t>
            </a:r>
            <a:r>
              <a:rPr lang="es-AR" baseline="0" dirty="0" smtClean="0"/>
              <a:t>. @ line 423</a:t>
            </a:r>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9</a:t>
            </a:fld>
            <a:endParaRPr lang="en-US" dirty="0"/>
          </a:p>
        </p:txBody>
      </p:sp>
    </p:spTree>
    <p:extLst>
      <p:ext uri="{BB962C8B-B14F-4D97-AF65-F5344CB8AC3E}">
        <p14:creationId xmlns="" xmlns:p14="http://schemas.microsoft.com/office/powerpoint/2010/main" val="4158108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1881" y="2367633"/>
            <a:ext cx="8634651" cy="1633702"/>
          </a:xfrm>
        </p:spPr>
        <p:txBody>
          <a:bodyPr/>
          <a:lstStyle/>
          <a:p>
            <a:r>
              <a:rPr lang="en-US" smtClean="0"/>
              <a:t>Click to edit Master title style</a:t>
            </a:r>
            <a:endParaRPr lang="en-US"/>
          </a:p>
        </p:txBody>
      </p:sp>
      <p:sp>
        <p:nvSpPr>
          <p:cNvPr id="3" name="Subtitle 2"/>
          <p:cNvSpPr>
            <a:spLocks noGrp="1"/>
          </p:cNvSpPr>
          <p:nvPr>
            <p:ph type="subTitle" idx="1"/>
          </p:nvPr>
        </p:nvSpPr>
        <p:spPr>
          <a:xfrm>
            <a:off x="1523762" y="4318900"/>
            <a:ext cx="7110889" cy="1947739"/>
          </a:xfrm>
        </p:spPr>
        <p:txBody>
          <a:bodyPr/>
          <a:lstStyle>
            <a:lvl1pPr marL="0" indent="0" algn="ctr">
              <a:buNone/>
              <a:defRPr>
                <a:solidFill>
                  <a:schemeClr val="tx1">
                    <a:tint val="75000"/>
                  </a:schemeClr>
                </a:solidFill>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atin typeface="Proxima Nova Regular"/>
              </a:defRPr>
            </a:lvl1pPr>
          </a:lstStyle>
          <a:p>
            <a:fld id="{10F6895A-2A97-CB46-BCD8-EB5446969289}" type="datetimeFigureOut">
              <a:rPr lang="en-US" smtClean="0">
                <a:solidFill>
                  <a:prstClr val="black">
                    <a:tint val="75000"/>
                  </a:prstClr>
                </a:solidFill>
              </a:rPr>
              <a:pPr/>
              <a:t>8/13/2013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Proxima Nova Regular"/>
              </a:defRPr>
            </a:lvl1p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atin typeface="Proxima Nova Regular"/>
              </a:defRPr>
            </a:lvl1pPr>
          </a:lstStyle>
          <a:p>
            <a:fld id="{B74D616E-36AB-B64B-B485-354C235E998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2893795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atin typeface="Proxima Nova Regular"/>
              </a:defRPr>
            </a:lvl1pPr>
          </a:lstStyle>
          <a:p>
            <a:fld id="{10F6895A-2A97-CB46-BCD8-EB5446969289}" type="datetimeFigureOut">
              <a:rPr lang="en-US" smtClean="0">
                <a:solidFill>
                  <a:prstClr val="black">
                    <a:tint val="75000"/>
                  </a:prstClr>
                </a:solidFill>
              </a:rPr>
              <a:pPr/>
              <a:t>8/13/2013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Proxima Nova Regular"/>
              </a:defRPr>
            </a:lvl1p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atin typeface="Proxima Nova Regular"/>
              </a:defRPr>
            </a:lvl1pPr>
          </a:lstStyle>
          <a:p>
            <a:fld id="{B74D616E-36AB-B64B-B485-354C235E998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2217929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4849" y="305218"/>
            <a:ext cx="2285643" cy="650304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7921" y="305218"/>
            <a:ext cx="6687622" cy="650304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atin typeface="Proxima Nova Regular"/>
              </a:defRPr>
            </a:lvl1pPr>
          </a:lstStyle>
          <a:p>
            <a:fld id="{10F6895A-2A97-CB46-BCD8-EB5446969289}" type="datetimeFigureOut">
              <a:rPr lang="en-US" smtClean="0">
                <a:solidFill>
                  <a:prstClr val="black">
                    <a:tint val="75000"/>
                  </a:prstClr>
                </a:solidFill>
              </a:rPr>
              <a:pPr/>
              <a:t>8/13/2013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Proxima Nova Regular"/>
              </a:defRPr>
            </a:lvl1p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atin typeface="Proxima Nova Regular"/>
              </a:defRPr>
            </a:lvl1pPr>
          </a:lstStyle>
          <a:p>
            <a:fld id="{B74D616E-36AB-B64B-B485-354C235E998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2841058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62000" y="676275"/>
            <a:ext cx="8634413" cy="1270000"/>
          </a:xfrm>
        </p:spPr>
        <p:txBody>
          <a:bodyPr/>
          <a:lstStyle/>
          <a:p>
            <a:r>
              <a:rPr lang="en-US"/>
              <a:t>Click to edit Master title style</a:t>
            </a:r>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pPr>
              <a:defRPr/>
            </a:pPr>
            <a:fld id="{9D586605-33B1-E34A-B04F-618DB7E58857}" type="slidenum">
              <a:rPr lang="en-US"/>
              <a:pPr>
                <a:defRPr/>
              </a:pPr>
              <a:t>‹#›</a:t>
            </a:fld>
            <a:endParaRPr lang="en-US"/>
          </a:p>
        </p:txBody>
      </p:sp>
    </p:spTree>
    <p:extLst>
      <p:ext uri="{BB962C8B-B14F-4D97-AF65-F5344CB8AC3E}">
        <p14:creationId xmlns="" xmlns:p14="http://schemas.microsoft.com/office/powerpoint/2010/main" val="3906964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atin typeface="Proxima Nova Regular"/>
              </a:defRPr>
            </a:lvl1pPr>
          </a:lstStyle>
          <a:p>
            <a:fld id="{10F6895A-2A97-CB46-BCD8-EB5446969289}" type="datetimeFigureOut">
              <a:rPr lang="en-US" smtClean="0">
                <a:solidFill>
                  <a:prstClr val="black">
                    <a:tint val="75000"/>
                  </a:prstClr>
                </a:solidFill>
              </a:rPr>
              <a:pPr/>
              <a:t>8/13/2013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Proxima Nova Regular"/>
              </a:defRPr>
            </a:lvl1p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atin typeface="Proxima Nova Regular"/>
              </a:defRPr>
            </a:lvl1pPr>
          </a:lstStyle>
          <a:p>
            <a:fld id="{B74D616E-36AB-B64B-B485-354C235E998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4210721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2445" y="4897577"/>
            <a:ext cx="8634651" cy="1513732"/>
          </a:xfrm>
        </p:spPr>
        <p:txBody>
          <a:bodyPr anchor="t"/>
          <a:lstStyle>
            <a:lvl1pPr algn="l">
              <a:defRPr sz="4400" b="1" cap="all"/>
            </a:lvl1pPr>
          </a:lstStyle>
          <a:p>
            <a:r>
              <a:rPr lang="en-US" smtClean="0"/>
              <a:t>Click to edit Master title style</a:t>
            </a:r>
            <a:endParaRPr lang="en-US"/>
          </a:p>
        </p:txBody>
      </p:sp>
      <p:sp>
        <p:nvSpPr>
          <p:cNvPr id="3" name="Text Placeholder 2"/>
          <p:cNvSpPr>
            <a:spLocks noGrp="1"/>
          </p:cNvSpPr>
          <p:nvPr>
            <p:ph type="body" idx="1"/>
          </p:nvPr>
        </p:nvSpPr>
        <p:spPr>
          <a:xfrm>
            <a:off x="802445" y="3230355"/>
            <a:ext cx="8634651" cy="1667222"/>
          </a:xfrm>
        </p:spPr>
        <p:txBody>
          <a:bodyPr anchor="b"/>
          <a:lstStyle>
            <a:lvl1pPr marL="0" indent="0">
              <a:buNone/>
              <a:defRPr sz="2200">
                <a:solidFill>
                  <a:schemeClr val="tx1">
                    <a:tint val="75000"/>
                  </a:schemeClr>
                </a:solidFill>
              </a:defRPr>
            </a:lvl1pPr>
            <a:lvl2pPr marL="507995" indent="0">
              <a:buNone/>
              <a:defRPr sz="2000">
                <a:solidFill>
                  <a:schemeClr val="tx1">
                    <a:tint val="75000"/>
                  </a:schemeClr>
                </a:solidFill>
              </a:defRPr>
            </a:lvl2pPr>
            <a:lvl3pPr marL="1015990" indent="0">
              <a:buNone/>
              <a:defRPr sz="1800">
                <a:solidFill>
                  <a:schemeClr val="tx1">
                    <a:tint val="75000"/>
                  </a:schemeClr>
                </a:solidFill>
              </a:defRPr>
            </a:lvl3pPr>
            <a:lvl4pPr marL="1523985" indent="0">
              <a:buNone/>
              <a:defRPr sz="1600">
                <a:solidFill>
                  <a:schemeClr val="tx1">
                    <a:tint val="75000"/>
                  </a:schemeClr>
                </a:solidFill>
              </a:defRPr>
            </a:lvl4pPr>
            <a:lvl5pPr marL="2031980" indent="0">
              <a:buNone/>
              <a:defRPr sz="1600">
                <a:solidFill>
                  <a:schemeClr val="tx1">
                    <a:tint val="75000"/>
                  </a:schemeClr>
                </a:solidFill>
              </a:defRPr>
            </a:lvl5pPr>
            <a:lvl6pPr marL="2539975" indent="0">
              <a:buNone/>
              <a:defRPr sz="1600">
                <a:solidFill>
                  <a:schemeClr val="tx1">
                    <a:tint val="75000"/>
                  </a:schemeClr>
                </a:solidFill>
              </a:defRPr>
            </a:lvl6pPr>
            <a:lvl7pPr marL="3047970" indent="0">
              <a:buNone/>
              <a:defRPr sz="1600">
                <a:solidFill>
                  <a:schemeClr val="tx1">
                    <a:tint val="75000"/>
                  </a:schemeClr>
                </a:solidFill>
              </a:defRPr>
            </a:lvl7pPr>
            <a:lvl8pPr marL="3555964" indent="0">
              <a:buNone/>
              <a:defRPr sz="1600">
                <a:solidFill>
                  <a:schemeClr val="tx1">
                    <a:tint val="75000"/>
                  </a:schemeClr>
                </a:solidFill>
              </a:defRPr>
            </a:lvl8pPr>
            <a:lvl9pPr marL="4063959"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atin typeface="Proxima Nova Regular"/>
              </a:defRPr>
            </a:lvl1pPr>
          </a:lstStyle>
          <a:p>
            <a:fld id="{10F6895A-2A97-CB46-BCD8-EB5446969289}" type="datetimeFigureOut">
              <a:rPr lang="en-US" smtClean="0">
                <a:solidFill>
                  <a:prstClr val="black">
                    <a:tint val="75000"/>
                  </a:prstClr>
                </a:solidFill>
              </a:rPr>
              <a:pPr/>
              <a:t>8/13/2013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Proxima Nova Regular"/>
              </a:defRPr>
            </a:lvl1p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atin typeface="Proxima Nova Regular"/>
              </a:defRPr>
            </a:lvl1pPr>
          </a:lstStyle>
          <a:p>
            <a:fld id="{B74D616E-36AB-B64B-B485-354C235E998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4121646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7921" y="1778371"/>
            <a:ext cx="4486632" cy="5029896"/>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63860" y="1778371"/>
            <a:ext cx="4486632" cy="5029896"/>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atin typeface="Proxima Nova Regular"/>
              </a:defRPr>
            </a:lvl1pPr>
          </a:lstStyle>
          <a:p>
            <a:fld id="{10F6895A-2A97-CB46-BCD8-EB5446969289}" type="datetimeFigureOut">
              <a:rPr lang="en-US" smtClean="0">
                <a:solidFill>
                  <a:prstClr val="black">
                    <a:tint val="75000"/>
                  </a:prstClr>
                </a:solidFill>
              </a:rPr>
              <a:pPr/>
              <a:t>8/13/2013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lvl1pPr>
              <a:defRPr>
                <a:latin typeface="Proxima Nova Regular"/>
              </a:defRPr>
            </a:lvl1p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lvl1pPr>
              <a:defRPr>
                <a:latin typeface="Proxima Nova Regular"/>
              </a:defRPr>
            </a:lvl1pPr>
          </a:lstStyle>
          <a:p>
            <a:fld id="{B74D616E-36AB-B64B-B485-354C235E998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1120681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7920" y="1706036"/>
            <a:ext cx="4488397" cy="710995"/>
          </a:xfrm>
        </p:spPr>
        <p:txBody>
          <a:bodyPr anchor="b"/>
          <a:lstStyle>
            <a:lvl1pPr marL="0" indent="0">
              <a:buNone/>
              <a:defRPr sz="2700" b="1"/>
            </a:lvl1pPr>
            <a:lvl2pPr marL="507995" indent="0">
              <a:buNone/>
              <a:defRPr sz="2200" b="1"/>
            </a:lvl2pPr>
            <a:lvl3pPr marL="1015990" indent="0">
              <a:buNone/>
              <a:defRPr sz="2000" b="1"/>
            </a:lvl3pPr>
            <a:lvl4pPr marL="1523985" indent="0">
              <a:buNone/>
              <a:defRPr sz="1800" b="1"/>
            </a:lvl4pPr>
            <a:lvl5pPr marL="2031980" indent="0">
              <a:buNone/>
              <a:defRPr sz="1800" b="1"/>
            </a:lvl5pPr>
            <a:lvl6pPr marL="2539975" indent="0">
              <a:buNone/>
              <a:defRPr sz="1800" b="1"/>
            </a:lvl6pPr>
            <a:lvl7pPr marL="3047970" indent="0">
              <a:buNone/>
              <a:defRPr sz="1800" b="1"/>
            </a:lvl7pPr>
            <a:lvl8pPr marL="3555964" indent="0">
              <a:buNone/>
              <a:defRPr sz="1800" b="1"/>
            </a:lvl8pPr>
            <a:lvl9pPr marL="4063959"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7920" y="2417031"/>
            <a:ext cx="4488397" cy="4391235"/>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60333" y="1706036"/>
            <a:ext cx="4490160" cy="710995"/>
          </a:xfrm>
        </p:spPr>
        <p:txBody>
          <a:bodyPr anchor="b"/>
          <a:lstStyle>
            <a:lvl1pPr marL="0" indent="0">
              <a:buNone/>
              <a:defRPr sz="2700" b="1"/>
            </a:lvl1pPr>
            <a:lvl2pPr marL="507995" indent="0">
              <a:buNone/>
              <a:defRPr sz="2200" b="1"/>
            </a:lvl2pPr>
            <a:lvl3pPr marL="1015990" indent="0">
              <a:buNone/>
              <a:defRPr sz="2000" b="1"/>
            </a:lvl3pPr>
            <a:lvl4pPr marL="1523985" indent="0">
              <a:buNone/>
              <a:defRPr sz="1800" b="1"/>
            </a:lvl4pPr>
            <a:lvl5pPr marL="2031980" indent="0">
              <a:buNone/>
              <a:defRPr sz="1800" b="1"/>
            </a:lvl5pPr>
            <a:lvl6pPr marL="2539975" indent="0">
              <a:buNone/>
              <a:defRPr sz="1800" b="1"/>
            </a:lvl6pPr>
            <a:lvl7pPr marL="3047970" indent="0">
              <a:buNone/>
              <a:defRPr sz="1800" b="1"/>
            </a:lvl7pPr>
            <a:lvl8pPr marL="3555964" indent="0">
              <a:buNone/>
              <a:defRPr sz="1800" b="1"/>
            </a:lvl8pPr>
            <a:lvl9pPr marL="4063959"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60333" y="2417031"/>
            <a:ext cx="4490160" cy="4391235"/>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atin typeface="Proxima Nova Regular"/>
              </a:defRPr>
            </a:lvl1pPr>
          </a:lstStyle>
          <a:p>
            <a:fld id="{10F6895A-2A97-CB46-BCD8-EB5446969289}" type="datetimeFigureOut">
              <a:rPr lang="en-US" smtClean="0">
                <a:solidFill>
                  <a:prstClr val="black">
                    <a:tint val="75000"/>
                  </a:prstClr>
                </a:solidFill>
              </a:rPr>
              <a:pPr/>
              <a:t>8/13/2013</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lvl1pPr>
              <a:defRPr>
                <a:latin typeface="Proxima Nova Regular"/>
              </a:defRPr>
            </a:lvl1p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lvl1pPr>
              <a:defRPr>
                <a:latin typeface="Proxima Nova Regular"/>
              </a:defRPr>
            </a:lvl1pPr>
          </a:lstStyle>
          <a:p>
            <a:fld id="{B74D616E-36AB-B64B-B485-354C235E998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1368411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atin typeface="Proxima Nova Regular"/>
              </a:defRPr>
            </a:lvl1pPr>
          </a:lstStyle>
          <a:p>
            <a:fld id="{10F6895A-2A97-CB46-BCD8-EB5446969289}" type="datetimeFigureOut">
              <a:rPr lang="en-US" smtClean="0">
                <a:solidFill>
                  <a:prstClr val="black">
                    <a:tint val="75000"/>
                  </a:prstClr>
                </a:solidFill>
              </a:rPr>
              <a:pPr/>
              <a:t>8/13/2013</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lvl1pPr>
              <a:defRPr>
                <a:latin typeface="Proxima Nova Regular"/>
              </a:defRPr>
            </a:lvl1p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lvl1pPr>
              <a:defRPr>
                <a:latin typeface="Proxima Nova Regular"/>
              </a:defRPr>
            </a:lvl1pPr>
          </a:lstStyle>
          <a:p>
            <a:fld id="{B74D616E-36AB-B64B-B485-354C235E998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2058255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Proxima Nova Regular"/>
              </a:defRPr>
            </a:lvl1pPr>
          </a:lstStyle>
          <a:p>
            <a:fld id="{10F6895A-2A97-CB46-BCD8-EB5446969289}" type="datetimeFigureOut">
              <a:rPr lang="en-US" smtClean="0">
                <a:solidFill>
                  <a:prstClr val="black">
                    <a:tint val="75000"/>
                  </a:prstClr>
                </a:solidFill>
              </a:rPr>
              <a:pPr/>
              <a:t>8/13/2013</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lvl1pPr>
              <a:defRPr>
                <a:latin typeface="Proxima Nova Regular"/>
              </a:defRPr>
            </a:lvl1p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lvl1pPr>
              <a:defRPr>
                <a:latin typeface="Proxima Nova Regular"/>
              </a:defRPr>
            </a:lvl1pPr>
          </a:lstStyle>
          <a:p>
            <a:fld id="{B74D616E-36AB-B64B-B485-354C235E998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1479099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7921" y="303452"/>
            <a:ext cx="3342048" cy="1291436"/>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71657" y="303453"/>
            <a:ext cx="5678835" cy="6504814"/>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7921" y="1594889"/>
            <a:ext cx="3342048" cy="5213378"/>
          </a:xfrm>
        </p:spPr>
        <p:txBody>
          <a:bodyPr/>
          <a:lstStyle>
            <a:lvl1pPr marL="0" indent="0">
              <a:buNone/>
              <a:defRPr sz="1600"/>
            </a:lvl1pPr>
            <a:lvl2pPr marL="507995" indent="0">
              <a:buNone/>
              <a:defRPr sz="1300"/>
            </a:lvl2pPr>
            <a:lvl3pPr marL="1015990" indent="0">
              <a:buNone/>
              <a:defRPr sz="1100"/>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atin typeface="Proxima Nova Regular"/>
              </a:defRPr>
            </a:lvl1pPr>
          </a:lstStyle>
          <a:p>
            <a:fld id="{10F6895A-2A97-CB46-BCD8-EB5446969289}" type="datetimeFigureOut">
              <a:rPr lang="en-US" smtClean="0">
                <a:solidFill>
                  <a:prstClr val="black">
                    <a:tint val="75000"/>
                  </a:prstClr>
                </a:solidFill>
              </a:rPr>
              <a:pPr/>
              <a:t>8/13/2013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lvl1pPr>
              <a:defRPr>
                <a:latin typeface="Proxima Nova Regular"/>
              </a:defRPr>
            </a:lvl1p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lvl1pPr>
              <a:defRPr>
                <a:latin typeface="Proxima Nova Regular"/>
              </a:defRPr>
            </a:lvl1pPr>
          </a:lstStyle>
          <a:p>
            <a:fld id="{B74D616E-36AB-B64B-B485-354C235E998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112647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1120" y="5335112"/>
            <a:ext cx="6095048" cy="629840"/>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91120" y="681003"/>
            <a:ext cx="6095048" cy="4572953"/>
          </a:xfrm>
        </p:spPr>
        <p:txBody>
          <a:bodyPr/>
          <a:lstStyle>
            <a:lvl1pPr marL="0" indent="0">
              <a:buNone/>
              <a:defRPr sz="3600"/>
            </a:lvl1pPr>
            <a:lvl2pPr marL="507995" indent="0">
              <a:buNone/>
              <a:defRPr sz="3100"/>
            </a:lvl2pPr>
            <a:lvl3pPr marL="1015990" indent="0">
              <a:buNone/>
              <a:defRPr sz="2700"/>
            </a:lvl3pPr>
            <a:lvl4pPr marL="1523985" indent="0">
              <a:buNone/>
              <a:defRPr sz="2200"/>
            </a:lvl4pPr>
            <a:lvl5pPr marL="2031980" indent="0">
              <a:buNone/>
              <a:defRPr sz="2200"/>
            </a:lvl5pPr>
            <a:lvl6pPr marL="2539975" indent="0">
              <a:buNone/>
              <a:defRPr sz="2200"/>
            </a:lvl6pPr>
            <a:lvl7pPr marL="3047970" indent="0">
              <a:buNone/>
              <a:defRPr sz="2200"/>
            </a:lvl7pPr>
            <a:lvl8pPr marL="3555964" indent="0">
              <a:buNone/>
              <a:defRPr sz="2200"/>
            </a:lvl8pPr>
            <a:lvl9pPr marL="4063959" indent="0">
              <a:buNone/>
              <a:defRPr sz="22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991120" y="5964952"/>
            <a:ext cx="6095048" cy="894477"/>
          </a:xfrm>
        </p:spPr>
        <p:txBody>
          <a:bodyPr/>
          <a:lstStyle>
            <a:lvl1pPr marL="0" indent="0">
              <a:buNone/>
              <a:defRPr sz="1600"/>
            </a:lvl1pPr>
            <a:lvl2pPr marL="507995" indent="0">
              <a:buNone/>
              <a:defRPr sz="1300"/>
            </a:lvl2pPr>
            <a:lvl3pPr marL="1015990" indent="0">
              <a:buNone/>
              <a:defRPr sz="1100"/>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atin typeface="Proxima Nova Regular"/>
              </a:defRPr>
            </a:lvl1pPr>
          </a:lstStyle>
          <a:p>
            <a:fld id="{10F6895A-2A97-CB46-BCD8-EB5446969289}" type="datetimeFigureOut">
              <a:rPr lang="en-US" smtClean="0">
                <a:solidFill>
                  <a:prstClr val="black">
                    <a:tint val="75000"/>
                  </a:prstClr>
                </a:solidFill>
              </a:rPr>
              <a:pPr/>
              <a:t>8/13/2013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lvl1pPr>
              <a:defRPr>
                <a:latin typeface="Proxima Nova Regular"/>
              </a:defRPr>
            </a:lvl1p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lvl1pPr>
              <a:defRPr>
                <a:latin typeface="Proxima Nova Regular"/>
              </a:defRPr>
            </a:lvl1pPr>
          </a:lstStyle>
          <a:p>
            <a:fld id="{B74D616E-36AB-B64B-B485-354C235E998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3201424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7921" y="305218"/>
            <a:ext cx="9142572" cy="765618"/>
          </a:xfrm>
          <a:prstGeom prst="rect">
            <a:avLst/>
          </a:prstGeom>
        </p:spPr>
        <p:txBody>
          <a:bodyPr vert="horz" lIns="101599" tIns="50799" rIns="101599" bIns="50799" rtlCol="0" anchor="t" anchorCtr="0">
            <a:normAutofit/>
          </a:bodyPr>
          <a:lstStyle/>
          <a:p>
            <a:r>
              <a:rPr lang="en-US" smtClean="0"/>
              <a:t>Click to edit Master title style</a:t>
            </a:r>
            <a:endParaRPr lang="en-US"/>
          </a:p>
        </p:txBody>
      </p:sp>
      <p:sp>
        <p:nvSpPr>
          <p:cNvPr id="3" name="Text Placeholder 2"/>
          <p:cNvSpPr>
            <a:spLocks noGrp="1"/>
          </p:cNvSpPr>
          <p:nvPr>
            <p:ph type="body" idx="1"/>
          </p:nvPr>
        </p:nvSpPr>
        <p:spPr>
          <a:xfrm>
            <a:off x="507921" y="1453876"/>
            <a:ext cx="9142572" cy="5029896"/>
          </a:xfrm>
          <a:prstGeom prst="rect">
            <a:avLst/>
          </a:prstGeom>
        </p:spPr>
        <p:txBody>
          <a:bodyPr vert="horz" lIns="101599" tIns="50799" rIns="101599" bIns="5079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07921" y="7064084"/>
            <a:ext cx="2370296" cy="405779"/>
          </a:xfrm>
          <a:prstGeom prst="rect">
            <a:avLst/>
          </a:prstGeom>
        </p:spPr>
        <p:txBody>
          <a:bodyPr vert="horz" lIns="101599" tIns="50799" rIns="101599" bIns="50799" rtlCol="0" anchor="ctr"/>
          <a:lstStyle>
            <a:lvl1pPr algn="l">
              <a:defRPr sz="1300">
                <a:solidFill>
                  <a:schemeClr val="tx1">
                    <a:tint val="75000"/>
                  </a:schemeClr>
                </a:solidFill>
                <a:latin typeface="Proxima Nova Regular"/>
                <a:ea typeface="Proxima Nova Regular"/>
                <a:cs typeface="Proxima Nova Regular"/>
              </a:defRPr>
            </a:lvl1pPr>
          </a:lstStyle>
          <a:p>
            <a:pPr defTabSz="507995" fontAlgn="auto">
              <a:spcBef>
                <a:spcPts val="0"/>
              </a:spcBef>
              <a:spcAft>
                <a:spcPts val="0"/>
              </a:spcAft>
              <a:buClrTx/>
              <a:buSzTx/>
              <a:buFontTx/>
              <a:buNone/>
            </a:pPr>
            <a:fld id="{10F6895A-2A97-CB46-BCD8-EB5446969289}" type="datetimeFigureOut">
              <a:rPr lang="en-US" smtClean="0">
                <a:solidFill>
                  <a:prstClr val="black">
                    <a:tint val="75000"/>
                  </a:prstClr>
                </a:solidFill>
              </a:rPr>
              <a:pPr defTabSz="507995" fontAlgn="auto">
                <a:spcBef>
                  <a:spcPts val="0"/>
                </a:spcBef>
                <a:spcAft>
                  <a:spcPts val="0"/>
                </a:spcAft>
                <a:buClrTx/>
                <a:buSzTx/>
                <a:buFontTx/>
                <a:buNone/>
              </a:pPr>
              <a:t>8/13/2013</a:t>
            </a:fld>
            <a:endParaRPr lang="en-US" dirty="0">
              <a:solidFill>
                <a:prstClr val="black">
                  <a:tint val="75000"/>
                </a:prstClr>
              </a:solidFill>
              <a:ea typeface="+mn-ea"/>
              <a:cs typeface="+mn-cs"/>
            </a:endParaRPr>
          </a:p>
        </p:txBody>
      </p:sp>
      <p:sp>
        <p:nvSpPr>
          <p:cNvPr id="5" name="Footer Placeholder 4"/>
          <p:cNvSpPr>
            <a:spLocks noGrp="1"/>
          </p:cNvSpPr>
          <p:nvPr>
            <p:ph type="ftr" sz="quarter" idx="3"/>
          </p:nvPr>
        </p:nvSpPr>
        <p:spPr>
          <a:xfrm>
            <a:off x="3470791" y="7064084"/>
            <a:ext cx="3216831" cy="405779"/>
          </a:xfrm>
          <a:prstGeom prst="rect">
            <a:avLst/>
          </a:prstGeom>
        </p:spPr>
        <p:txBody>
          <a:bodyPr vert="horz" lIns="101599" tIns="50799" rIns="101599" bIns="50799" rtlCol="0" anchor="ctr"/>
          <a:lstStyle>
            <a:lvl1pPr algn="ctr">
              <a:defRPr sz="1300">
                <a:solidFill>
                  <a:schemeClr val="tx1">
                    <a:tint val="75000"/>
                  </a:schemeClr>
                </a:solidFill>
                <a:latin typeface="Proxima Nova Regular"/>
                <a:ea typeface="Proxima Nova Regular"/>
                <a:cs typeface="Proxima Nova Regular"/>
              </a:defRPr>
            </a:lvl1pPr>
          </a:lstStyle>
          <a:p>
            <a:pPr defTabSz="507995" fontAlgn="auto">
              <a:spcBef>
                <a:spcPts val="0"/>
              </a:spcBef>
              <a:spcAft>
                <a:spcPts val="0"/>
              </a:spcAft>
              <a:buClrTx/>
              <a:buSzTx/>
              <a:buFontTx/>
              <a:buNone/>
            </a:pPr>
            <a:endParaRPr lang="en-US" dirty="0">
              <a:solidFill>
                <a:prstClr val="black">
                  <a:tint val="75000"/>
                </a:prstClr>
              </a:solidFill>
            </a:endParaRPr>
          </a:p>
        </p:txBody>
      </p:sp>
      <p:sp>
        <p:nvSpPr>
          <p:cNvPr id="6" name="Slide Number Placeholder 5"/>
          <p:cNvSpPr>
            <a:spLocks noGrp="1"/>
          </p:cNvSpPr>
          <p:nvPr>
            <p:ph type="sldNum" sz="quarter" idx="4"/>
          </p:nvPr>
        </p:nvSpPr>
        <p:spPr>
          <a:xfrm>
            <a:off x="7280196" y="7064084"/>
            <a:ext cx="2370296" cy="405779"/>
          </a:xfrm>
          <a:prstGeom prst="rect">
            <a:avLst/>
          </a:prstGeom>
        </p:spPr>
        <p:txBody>
          <a:bodyPr vert="horz" lIns="101599" tIns="50799" rIns="101599" bIns="50799" rtlCol="0" anchor="ctr"/>
          <a:lstStyle>
            <a:lvl1pPr algn="r">
              <a:defRPr sz="1300">
                <a:solidFill>
                  <a:schemeClr val="tx1">
                    <a:tint val="75000"/>
                  </a:schemeClr>
                </a:solidFill>
                <a:latin typeface="Proxima Nova Regular"/>
                <a:ea typeface="Proxima Nova Regular"/>
                <a:cs typeface="Proxima Nova Regular"/>
              </a:defRPr>
            </a:lvl1pPr>
          </a:lstStyle>
          <a:p>
            <a:pPr defTabSz="507995" fontAlgn="auto">
              <a:spcBef>
                <a:spcPts val="0"/>
              </a:spcBef>
              <a:spcAft>
                <a:spcPts val="0"/>
              </a:spcAft>
              <a:buClrTx/>
              <a:buSzTx/>
              <a:buFontTx/>
              <a:buNone/>
            </a:pPr>
            <a:fld id="{B74D616E-36AB-B64B-B485-354C235E9983}" type="slidenum">
              <a:rPr lang="en-US" smtClean="0">
                <a:solidFill>
                  <a:prstClr val="black">
                    <a:tint val="75000"/>
                  </a:prstClr>
                </a:solidFill>
              </a:rPr>
              <a:pPr defTabSz="507995" fontAlgn="auto">
                <a:spcBef>
                  <a:spcPts val="0"/>
                </a:spcBef>
                <a:spcAft>
                  <a:spcPts val="0"/>
                </a:spcAft>
                <a:buClrTx/>
                <a:buSzTx/>
                <a:buFontTx/>
                <a:buNone/>
              </a:pPr>
              <a:t>‹#›</a:t>
            </a:fld>
            <a:endParaRPr lang="en-US" dirty="0">
              <a:solidFill>
                <a:prstClr val="black">
                  <a:tint val="75000"/>
                </a:prstClr>
              </a:solidFill>
              <a:ea typeface="+mn-ea"/>
              <a:cs typeface="+mn-cs"/>
            </a:endParaRPr>
          </a:p>
        </p:txBody>
      </p:sp>
    </p:spTree>
    <p:extLst>
      <p:ext uri="{BB962C8B-B14F-4D97-AF65-F5344CB8AC3E}">
        <p14:creationId xmlns="" xmlns:p14="http://schemas.microsoft.com/office/powerpoint/2010/main" val="352108806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507995" rtl="0" eaLnBrk="1" latinLnBrk="0" hangingPunct="1">
        <a:spcBef>
          <a:spcPct val="0"/>
        </a:spcBef>
        <a:buNone/>
        <a:defRPr sz="4000" kern="1200" baseline="0">
          <a:solidFill>
            <a:srgbClr val="4F65C4"/>
          </a:solidFill>
          <a:latin typeface="Proxima Nova"/>
          <a:ea typeface="+mj-ea"/>
          <a:cs typeface="+mj-cs"/>
        </a:defRPr>
      </a:lvl1pPr>
    </p:titleStyle>
    <p:bodyStyle>
      <a:lvl1pPr marL="380996" indent="-380996" algn="l" defTabSz="507995" rtl="0" eaLnBrk="1" latinLnBrk="0" hangingPunct="1">
        <a:spcBef>
          <a:spcPct val="20000"/>
        </a:spcBef>
        <a:buClr>
          <a:srgbClr val="535353"/>
        </a:buClr>
        <a:buFont typeface="Arial"/>
        <a:buChar char="•"/>
        <a:defRPr sz="3600" kern="1200" baseline="0">
          <a:solidFill>
            <a:srgbClr val="535353"/>
          </a:solidFill>
          <a:latin typeface="Proxima Nova"/>
          <a:ea typeface="+mn-ea"/>
          <a:cs typeface="+mn-cs"/>
        </a:defRPr>
      </a:lvl1pPr>
      <a:lvl2pPr marL="825492" indent="-317497" algn="l" defTabSz="507995" rtl="0" eaLnBrk="1" latinLnBrk="0" hangingPunct="1">
        <a:spcBef>
          <a:spcPct val="20000"/>
        </a:spcBef>
        <a:buClr>
          <a:srgbClr val="535353"/>
        </a:buClr>
        <a:buFont typeface="Arial"/>
        <a:buChar char="–"/>
        <a:defRPr sz="3100" kern="1200" baseline="0">
          <a:solidFill>
            <a:srgbClr val="535353"/>
          </a:solidFill>
          <a:latin typeface="Proxima Nova"/>
          <a:ea typeface="+mn-ea"/>
          <a:cs typeface="+mn-cs"/>
        </a:defRPr>
      </a:lvl2pPr>
      <a:lvl3pPr marL="1269987" indent="-253997" algn="l" defTabSz="507995" rtl="0" eaLnBrk="1" latinLnBrk="0" hangingPunct="1">
        <a:spcBef>
          <a:spcPct val="20000"/>
        </a:spcBef>
        <a:buClr>
          <a:srgbClr val="535353"/>
        </a:buClr>
        <a:buFont typeface="Arial"/>
        <a:buChar char="•"/>
        <a:defRPr sz="2700" kern="1200" baseline="0">
          <a:solidFill>
            <a:srgbClr val="535353"/>
          </a:solidFill>
          <a:latin typeface="Proxima Nova"/>
          <a:ea typeface="+mn-ea"/>
          <a:cs typeface="+mn-cs"/>
        </a:defRPr>
      </a:lvl3pPr>
      <a:lvl4pPr marL="1777982" indent="-253997" algn="l" defTabSz="507995" rtl="0" eaLnBrk="1" latinLnBrk="0" hangingPunct="1">
        <a:spcBef>
          <a:spcPct val="20000"/>
        </a:spcBef>
        <a:buClr>
          <a:srgbClr val="535353"/>
        </a:buClr>
        <a:buFont typeface="Arial"/>
        <a:buChar char="–"/>
        <a:defRPr sz="2200" kern="1200" baseline="0">
          <a:solidFill>
            <a:srgbClr val="535353"/>
          </a:solidFill>
          <a:latin typeface="Proxima Nova"/>
          <a:ea typeface="+mn-ea"/>
          <a:cs typeface="+mn-cs"/>
        </a:defRPr>
      </a:lvl4pPr>
      <a:lvl5pPr marL="2285977" indent="-253997" algn="l" defTabSz="507995" rtl="0" eaLnBrk="1" latinLnBrk="0" hangingPunct="1">
        <a:spcBef>
          <a:spcPct val="20000"/>
        </a:spcBef>
        <a:buClr>
          <a:srgbClr val="535353"/>
        </a:buClr>
        <a:buFont typeface="Arial"/>
        <a:buChar char="»"/>
        <a:defRPr sz="2200" kern="1200" baseline="0">
          <a:solidFill>
            <a:srgbClr val="535353"/>
          </a:solidFill>
          <a:latin typeface="Proxima Nova"/>
          <a:ea typeface="+mn-ea"/>
          <a:cs typeface="+mn-cs"/>
        </a:defRPr>
      </a:lvl5pPr>
      <a:lvl6pPr marL="2793972" indent="-253997" algn="l" defTabSz="507995" rtl="0" eaLnBrk="1" latinLnBrk="0" hangingPunct="1">
        <a:spcBef>
          <a:spcPct val="20000"/>
        </a:spcBef>
        <a:buFont typeface="Arial"/>
        <a:buChar char="•"/>
        <a:defRPr sz="2200" kern="1200">
          <a:solidFill>
            <a:schemeClr val="tx1"/>
          </a:solidFill>
          <a:latin typeface="+mn-lt"/>
          <a:ea typeface="+mn-ea"/>
          <a:cs typeface="+mn-cs"/>
        </a:defRPr>
      </a:lvl6pPr>
      <a:lvl7pPr marL="3301967" indent="-253997" algn="l" defTabSz="507995" rtl="0" eaLnBrk="1" latinLnBrk="0" hangingPunct="1">
        <a:spcBef>
          <a:spcPct val="20000"/>
        </a:spcBef>
        <a:buFont typeface="Arial"/>
        <a:buChar char="•"/>
        <a:defRPr sz="2200" kern="1200">
          <a:solidFill>
            <a:schemeClr val="tx1"/>
          </a:solidFill>
          <a:latin typeface="+mn-lt"/>
          <a:ea typeface="+mn-ea"/>
          <a:cs typeface="+mn-cs"/>
        </a:defRPr>
      </a:lvl7pPr>
      <a:lvl8pPr marL="3809962" indent="-253997" algn="l" defTabSz="507995" rtl="0" eaLnBrk="1" latinLnBrk="0" hangingPunct="1">
        <a:spcBef>
          <a:spcPct val="20000"/>
        </a:spcBef>
        <a:buFont typeface="Arial"/>
        <a:buChar char="•"/>
        <a:defRPr sz="2200" kern="1200">
          <a:solidFill>
            <a:schemeClr val="tx1"/>
          </a:solidFill>
          <a:latin typeface="+mn-lt"/>
          <a:ea typeface="+mn-ea"/>
          <a:cs typeface="+mn-cs"/>
        </a:defRPr>
      </a:lvl8pPr>
      <a:lvl9pPr marL="4317957" indent="-253997" algn="l" defTabSz="507995"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7995" rtl="0" eaLnBrk="1" latinLnBrk="0" hangingPunct="1">
        <a:defRPr sz="2000" kern="1200">
          <a:solidFill>
            <a:schemeClr val="tx1"/>
          </a:solidFill>
          <a:latin typeface="+mn-lt"/>
          <a:ea typeface="+mn-ea"/>
          <a:cs typeface="+mn-cs"/>
        </a:defRPr>
      </a:lvl1pPr>
      <a:lvl2pPr marL="507995" algn="l" defTabSz="507995" rtl="0" eaLnBrk="1" latinLnBrk="0" hangingPunct="1">
        <a:defRPr sz="2000" kern="1200">
          <a:solidFill>
            <a:schemeClr val="tx1"/>
          </a:solidFill>
          <a:latin typeface="+mn-lt"/>
          <a:ea typeface="+mn-ea"/>
          <a:cs typeface="+mn-cs"/>
        </a:defRPr>
      </a:lvl2pPr>
      <a:lvl3pPr marL="1015990" algn="l" defTabSz="507995" rtl="0" eaLnBrk="1" latinLnBrk="0" hangingPunct="1">
        <a:defRPr sz="2000" kern="1200">
          <a:solidFill>
            <a:schemeClr val="tx1"/>
          </a:solidFill>
          <a:latin typeface="+mn-lt"/>
          <a:ea typeface="+mn-ea"/>
          <a:cs typeface="+mn-cs"/>
        </a:defRPr>
      </a:lvl3pPr>
      <a:lvl4pPr marL="1523985" algn="l" defTabSz="507995" rtl="0" eaLnBrk="1" latinLnBrk="0" hangingPunct="1">
        <a:defRPr sz="2000" kern="1200">
          <a:solidFill>
            <a:schemeClr val="tx1"/>
          </a:solidFill>
          <a:latin typeface="+mn-lt"/>
          <a:ea typeface="+mn-ea"/>
          <a:cs typeface="+mn-cs"/>
        </a:defRPr>
      </a:lvl4pPr>
      <a:lvl5pPr marL="2031980" algn="l" defTabSz="507995" rtl="0" eaLnBrk="1" latinLnBrk="0" hangingPunct="1">
        <a:defRPr sz="2000" kern="1200">
          <a:solidFill>
            <a:schemeClr val="tx1"/>
          </a:solidFill>
          <a:latin typeface="+mn-lt"/>
          <a:ea typeface="+mn-ea"/>
          <a:cs typeface="+mn-cs"/>
        </a:defRPr>
      </a:lvl5pPr>
      <a:lvl6pPr marL="2539975" algn="l" defTabSz="507995" rtl="0" eaLnBrk="1" latinLnBrk="0" hangingPunct="1">
        <a:defRPr sz="2000" kern="1200">
          <a:solidFill>
            <a:schemeClr val="tx1"/>
          </a:solidFill>
          <a:latin typeface="+mn-lt"/>
          <a:ea typeface="+mn-ea"/>
          <a:cs typeface="+mn-cs"/>
        </a:defRPr>
      </a:lvl6pPr>
      <a:lvl7pPr marL="3047970" algn="l" defTabSz="507995" rtl="0" eaLnBrk="1" latinLnBrk="0" hangingPunct="1">
        <a:defRPr sz="2000" kern="1200">
          <a:solidFill>
            <a:schemeClr val="tx1"/>
          </a:solidFill>
          <a:latin typeface="+mn-lt"/>
          <a:ea typeface="+mn-ea"/>
          <a:cs typeface="+mn-cs"/>
        </a:defRPr>
      </a:lvl7pPr>
      <a:lvl8pPr marL="3555964" algn="l" defTabSz="507995" rtl="0" eaLnBrk="1" latinLnBrk="0" hangingPunct="1">
        <a:defRPr sz="2000" kern="1200">
          <a:solidFill>
            <a:schemeClr val="tx1"/>
          </a:solidFill>
          <a:latin typeface="+mn-lt"/>
          <a:ea typeface="+mn-ea"/>
          <a:cs typeface="+mn-cs"/>
        </a:defRPr>
      </a:lvl8pPr>
      <a:lvl9pPr marL="4063959" algn="l" defTabSz="50799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jblogo.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763202" y="2210593"/>
            <a:ext cx="3581400" cy="1257753"/>
          </a:xfrm>
          <a:prstGeom prst="rect">
            <a:avLst/>
          </a:prstGeom>
          <a:ln>
            <a:noFill/>
          </a:ln>
          <a:effectLst/>
        </p:spPr>
      </p:pic>
      <p:sp>
        <p:nvSpPr>
          <p:cNvPr id="7" name="Rectangle 2"/>
          <p:cNvSpPr txBox="1">
            <a:spLocks noChangeArrowheads="1"/>
          </p:cNvSpPr>
          <p:nvPr/>
        </p:nvSpPr>
        <p:spPr bwMode="auto">
          <a:xfrm>
            <a:off x="6222206" y="2896394"/>
            <a:ext cx="762000" cy="41864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lIns="89989" tIns="46794" rIns="89989" bIns="46794" anchor="ctr"/>
          <a:lstStyle>
            <a:lvl1pPr algn="ctr" defTabSz="449263" rtl="0" fontAlgn="base">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marL="742950" indent="-285750" algn="ctr" defTabSz="449263" rtl="0" fontAlgn="base">
              <a:spcBef>
                <a:spcPct val="0"/>
              </a:spcBef>
              <a:spcAft>
                <a:spcPct val="0"/>
              </a:spcAft>
              <a:buClr>
                <a:srgbClr val="000000"/>
              </a:buClr>
              <a:buSzPct val="100000"/>
              <a:buFont typeface="Times New Roman" charset="0"/>
              <a:defRPr sz="4400">
                <a:solidFill>
                  <a:srgbClr val="000000"/>
                </a:solidFill>
                <a:latin typeface="Times New Roman" charset="0"/>
                <a:ea typeface="ＭＳ Ｐゴシック" charset="0"/>
                <a:cs typeface="DejaVu Sans" charset="0"/>
              </a:defRPr>
            </a:lvl2pPr>
            <a:lvl3pPr marL="1143000" indent="-228600" algn="ctr" defTabSz="449263" rtl="0" fontAlgn="base">
              <a:spcBef>
                <a:spcPct val="0"/>
              </a:spcBef>
              <a:spcAft>
                <a:spcPct val="0"/>
              </a:spcAft>
              <a:buClr>
                <a:srgbClr val="000000"/>
              </a:buClr>
              <a:buSzPct val="100000"/>
              <a:buFont typeface="Times New Roman" charset="0"/>
              <a:defRPr sz="4400">
                <a:solidFill>
                  <a:srgbClr val="000000"/>
                </a:solidFill>
                <a:latin typeface="Times New Roman" charset="0"/>
                <a:ea typeface="ＭＳ Ｐゴシック" charset="0"/>
                <a:cs typeface="DejaVu Sans" charset="0"/>
              </a:defRPr>
            </a:lvl3pPr>
            <a:lvl4pPr marL="1600200" indent="-228600" algn="ctr" defTabSz="449263" rtl="0" fontAlgn="base">
              <a:spcBef>
                <a:spcPct val="0"/>
              </a:spcBef>
              <a:spcAft>
                <a:spcPct val="0"/>
              </a:spcAft>
              <a:buClr>
                <a:srgbClr val="000000"/>
              </a:buClr>
              <a:buSzPct val="100000"/>
              <a:buFont typeface="Times New Roman" charset="0"/>
              <a:defRPr sz="4400">
                <a:solidFill>
                  <a:srgbClr val="000000"/>
                </a:solidFill>
                <a:latin typeface="Times New Roman" charset="0"/>
                <a:ea typeface="ＭＳ Ｐゴシック" charset="0"/>
                <a:cs typeface="DejaVu Sans" charset="0"/>
              </a:defRPr>
            </a:lvl4pPr>
            <a:lvl5pPr marL="2057400" indent="-228600" algn="ctr" defTabSz="449263" rtl="0" fontAlgn="base">
              <a:spcBef>
                <a:spcPct val="0"/>
              </a:spcBef>
              <a:spcAft>
                <a:spcPct val="0"/>
              </a:spcAft>
              <a:buClr>
                <a:srgbClr val="000000"/>
              </a:buClr>
              <a:buSzPct val="100000"/>
              <a:buFont typeface="Times New Roman" charset="0"/>
              <a:defRPr sz="4400">
                <a:solidFill>
                  <a:srgbClr val="000000"/>
                </a:solidFill>
                <a:latin typeface="Times New Roman" charset="0"/>
                <a:ea typeface="ＭＳ Ｐゴシック" charset="0"/>
                <a:cs typeface="DejaVu Sans" charset="0"/>
              </a:defRPr>
            </a:lvl5pPr>
            <a:lvl6pPr marL="2514600" indent="-228600" algn="ctr" defTabSz="449263" rtl="0" fontAlgn="base">
              <a:spcBef>
                <a:spcPct val="0"/>
              </a:spcBef>
              <a:spcAft>
                <a:spcPct val="0"/>
              </a:spcAft>
              <a:buClr>
                <a:srgbClr val="000000"/>
              </a:buClr>
              <a:buSzPct val="100000"/>
              <a:buFont typeface="Times New Roman" charset="0"/>
              <a:defRPr sz="4400">
                <a:solidFill>
                  <a:srgbClr val="000000"/>
                </a:solidFill>
                <a:latin typeface="Times New Roman" charset="0"/>
                <a:ea typeface="ＭＳ Ｐゴシック" charset="0"/>
                <a:cs typeface="DejaVu Sans" charset="0"/>
              </a:defRPr>
            </a:lvl6pPr>
            <a:lvl7pPr marL="2971800" indent="-228600" algn="ctr" defTabSz="449263" rtl="0" fontAlgn="base">
              <a:spcBef>
                <a:spcPct val="0"/>
              </a:spcBef>
              <a:spcAft>
                <a:spcPct val="0"/>
              </a:spcAft>
              <a:buClr>
                <a:srgbClr val="000000"/>
              </a:buClr>
              <a:buSzPct val="100000"/>
              <a:buFont typeface="Times New Roman" charset="0"/>
              <a:defRPr sz="4400">
                <a:solidFill>
                  <a:srgbClr val="000000"/>
                </a:solidFill>
                <a:latin typeface="Times New Roman" charset="0"/>
                <a:ea typeface="ＭＳ Ｐゴシック" charset="0"/>
                <a:cs typeface="DejaVu Sans" charset="0"/>
              </a:defRPr>
            </a:lvl7pPr>
            <a:lvl8pPr marL="3429000" indent="-228600" algn="ctr" defTabSz="449263" rtl="0" fontAlgn="base">
              <a:spcBef>
                <a:spcPct val="0"/>
              </a:spcBef>
              <a:spcAft>
                <a:spcPct val="0"/>
              </a:spcAft>
              <a:buClr>
                <a:srgbClr val="000000"/>
              </a:buClr>
              <a:buSzPct val="100000"/>
              <a:buFont typeface="Times New Roman" charset="0"/>
              <a:defRPr sz="4400">
                <a:solidFill>
                  <a:srgbClr val="000000"/>
                </a:solidFill>
                <a:latin typeface="Times New Roman" charset="0"/>
                <a:ea typeface="ＭＳ Ｐゴシック" charset="0"/>
                <a:cs typeface="DejaVu Sans" charset="0"/>
              </a:defRPr>
            </a:lvl8pPr>
            <a:lvl9pPr marL="3886200" indent="-228600" algn="ctr" defTabSz="449263" rtl="0" fontAlgn="base">
              <a:spcBef>
                <a:spcPct val="0"/>
              </a:spcBef>
              <a:spcAft>
                <a:spcPct val="0"/>
              </a:spcAft>
              <a:buClr>
                <a:srgbClr val="000000"/>
              </a:buClr>
              <a:buSzPct val="100000"/>
              <a:buFont typeface="Times New Roman" charset="0"/>
              <a:defRPr sz="4400">
                <a:solidFill>
                  <a:srgbClr val="000000"/>
                </a:solidFill>
                <a:latin typeface="Times New Roman" charset="0"/>
                <a:ea typeface="ＭＳ Ｐゴシック" charset="0"/>
                <a:cs typeface="DejaVu Sans" charset="0"/>
              </a:defRPr>
            </a:lvl9pPr>
          </a:lstStyle>
          <a:p>
            <a:pPr>
              <a:lnSpc>
                <a:spcPct val="95000"/>
              </a:lnSpc>
              <a:buClrTx/>
              <a:tabLst>
                <a:tab pos="0" algn="l"/>
                <a:tab pos="914391" algn="l"/>
                <a:tab pos="1828782" algn="l"/>
                <a:tab pos="2743173" algn="l"/>
                <a:tab pos="3657563" algn="l"/>
                <a:tab pos="4571954" algn="l"/>
                <a:tab pos="5486345" algn="l"/>
                <a:tab pos="6400736" algn="l"/>
                <a:tab pos="7315127" algn="l"/>
                <a:tab pos="8229518" algn="l"/>
                <a:tab pos="9143909" algn="l"/>
                <a:tab pos="10058299" algn="l"/>
              </a:tabLst>
              <a:defRPr/>
            </a:pPr>
            <a:r>
              <a:rPr lang="en-US" sz="1600" dirty="0" smtClean="0">
                <a:solidFill>
                  <a:schemeClr val="tx1">
                    <a:lumMod val="75000"/>
                    <a:lumOff val="25000"/>
                  </a:schemeClr>
                </a:solidFill>
                <a:latin typeface="Proxima Nova Regular"/>
              </a:rPr>
              <a:t>Telco</a:t>
            </a:r>
            <a:endParaRPr lang="en-US" sz="1600" dirty="0">
              <a:solidFill>
                <a:schemeClr val="tx1">
                  <a:lumMod val="75000"/>
                  <a:lumOff val="25000"/>
                </a:schemeClr>
              </a:solidFill>
              <a:latin typeface="Proxima Nova Regular"/>
            </a:endParaRPr>
          </a:p>
        </p:txBody>
      </p:sp>
      <p:sp>
        <p:nvSpPr>
          <p:cNvPr id="5" name="Subtitle 2"/>
          <p:cNvSpPr txBox="1">
            <a:spLocks/>
          </p:cNvSpPr>
          <p:nvPr/>
        </p:nvSpPr>
        <p:spPr>
          <a:xfrm>
            <a:off x="3783806" y="3677249"/>
            <a:ext cx="2743200" cy="579531"/>
          </a:xfrm>
          <a:prstGeom prst="rect">
            <a:avLst/>
          </a:prstGeom>
        </p:spPr>
        <p:txBody>
          <a:bodyPr>
            <a:normAutofit/>
          </a:bodyPr>
          <a:lstStyle>
            <a:lvl1pPr marL="380996" indent="-380996" algn="l" defTabSz="507995" rtl="0" eaLnBrk="1" latinLnBrk="0" hangingPunct="1">
              <a:spcBef>
                <a:spcPct val="20000"/>
              </a:spcBef>
              <a:buClr>
                <a:srgbClr val="535353"/>
              </a:buClr>
              <a:buFont typeface="Arial"/>
              <a:buChar char="•"/>
              <a:defRPr sz="3600" kern="1200" baseline="0">
                <a:solidFill>
                  <a:srgbClr val="535353"/>
                </a:solidFill>
                <a:latin typeface="Proxima Nova"/>
                <a:ea typeface="+mn-ea"/>
                <a:cs typeface="+mn-cs"/>
              </a:defRPr>
            </a:lvl1pPr>
            <a:lvl2pPr marL="825492" indent="-317497" algn="l" defTabSz="507995" rtl="0" eaLnBrk="1" latinLnBrk="0" hangingPunct="1">
              <a:spcBef>
                <a:spcPct val="20000"/>
              </a:spcBef>
              <a:buClr>
                <a:srgbClr val="535353"/>
              </a:buClr>
              <a:buFont typeface="Arial"/>
              <a:buChar char="–"/>
              <a:defRPr sz="3100" kern="1200" baseline="0">
                <a:solidFill>
                  <a:srgbClr val="535353"/>
                </a:solidFill>
                <a:latin typeface="Proxima Nova"/>
                <a:ea typeface="+mn-ea"/>
                <a:cs typeface="+mn-cs"/>
              </a:defRPr>
            </a:lvl2pPr>
            <a:lvl3pPr marL="1269987" indent="-253997" algn="l" defTabSz="507995" rtl="0" eaLnBrk="1" latinLnBrk="0" hangingPunct="1">
              <a:spcBef>
                <a:spcPct val="20000"/>
              </a:spcBef>
              <a:buClr>
                <a:srgbClr val="535353"/>
              </a:buClr>
              <a:buFont typeface="Arial"/>
              <a:buChar char="•"/>
              <a:defRPr sz="2700" kern="1200" baseline="0">
                <a:solidFill>
                  <a:srgbClr val="535353"/>
                </a:solidFill>
                <a:latin typeface="Proxima Nova"/>
                <a:ea typeface="+mn-ea"/>
                <a:cs typeface="+mn-cs"/>
              </a:defRPr>
            </a:lvl3pPr>
            <a:lvl4pPr marL="1777982" indent="-253997" algn="l" defTabSz="507995" rtl="0" eaLnBrk="1" latinLnBrk="0" hangingPunct="1">
              <a:spcBef>
                <a:spcPct val="20000"/>
              </a:spcBef>
              <a:buClr>
                <a:srgbClr val="535353"/>
              </a:buClr>
              <a:buFont typeface="Arial"/>
              <a:buChar char="–"/>
              <a:defRPr sz="2200" kern="1200" baseline="0">
                <a:solidFill>
                  <a:srgbClr val="535353"/>
                </a:solidFill>
                <a:latin typeface="Proxima Nova"/>
                <a:ea typeface="+mn-ea"/>
                <a:cs typeface="+mn-cs"/>
              </a:defRPr>
            </a:lvl4pPr>
            <a:lvl5pPr marL="2285977" indent="-253997" algn="l" defTabSz="507995" rtl="0" eaLnBrk="1" latinLnBrk="0" hangingPunct="1">
              <a:spcBef>
                <a:spcPct val="20000"/>
              </a:spcBef>
              <a:buClr>
                <a:srgbClr val="535353"/>
              </a:buClr>
              <a:buFont typeface="Arial"/>
              <a:buChar char="»"/>
              <a:defRPr sz="2200" kern="1200" baseline="0">
                <a:solidFill>
                  <a:srgbClr val="535353"/>
                </a:solidFill>
                <a:latin typeface="Proxima Nova"/>
                <a:ea typeface="+mn-ea"/>
                <a:cs typeface="+mn-cs"/>
              </a:defRPr>
            </a:lvl5pPr>
            <a:lvl6pPr marL="2793972" indent="-253997" algn="l" defTabSz="507995" rtl="0" eaLnBrk="1" latinLnBrk="0" hangingPunct="1">
              <a:spcBef>
                <a:spcPct val="20000"/>
              </a:spcBef>
              <a:buFont typeface="Arial"/>
              <a:buChar char="•"/>
              <a:defRPr sz="2200" kern="1200">
                <a:solidFill>
                  <a:schemeClr val="tx1"/>
                </a:solidFill>
                <a:latin typeface="+mn-lt"/>
                <a:ea typeface="+mn-ea"/>
                <a:cs typeface="+mn-cs"/>
              </a:defRPr>
            </a:lvl6pPr>
            <a:lvl7pPr marL="3301967" indent="-253997" algn="l" defTabSz="507995" rtl="0" eaLnBrk="1" latinLnBrk="0" hangingPunct="1">
              <a:spcBef>
                <a:spcPct val="20000"/>
              </a:spcBef>
              <a:buFont typeface="Arial"/>
              <a:buChar char="•"/>
              <a:defRPr sz="2200" kern="1200">
                <a:solidFill>
                  <a:schemeClr val="tx1"/>
                </a:solidFill>
                <a:latin typeface="+mn-lt"/>
                <a:ea typeface="+mn-ea"/>
                <a:cs typeface="+mn-cs"/>
              </a:defRPr>
            </a:lvl7pPr>
            <a:lvl8pPr marL="3809962" indent="-253997" algn="l" defTabSz="507995" rtl="0" eaLnBrk="1" latinLnBrk="0" hangingPunct="1">
              <a:spcBef>
                <a:spcPct val="20000"/>
              </a:spcBef>
              <a:buFont typeface="Arial"/>
              <a:buChar char="•"/>
              <a:defRPr sz="2200" kern="1200">
                <a:solidFill>
                  <a:schemeClr val="tx1"/>
                </a:solidFill>
                <a:latin typeface="+mn-lt"/>
                <a:ea typeface="+mn-ea"/>
                <a:cs typeface="+mn-cs"/>
              </a:defRPr>
            </a:lvl8pPr>
            <a:lvl9pPr marL="4317957" indent="-253997" algn="l" defTabSz="507995" rtl="0" eaLnBrk="1" latinLnBrk="0" hangingPunct="1">
              <a:spcBef>
                <a:spcPct val="20000"/>
              </a:spcBef>
              <a:buFont typeface="Arial"/>
              <a:buChar char="•"/>
              <a:defRPr sz="2200" kern="1200">
                <a:solidFill>
                  <a:schemeClr val="tx1"/>
                </a:solidFill>
                <a:latin typeface="+mn-lt"/>
                <a:ea typeface="+mn-ea"/>
                <a:cs typeface="+mn-cs"/>
              </a:defRPr>
            </a:lvl9pPr>
          </a:lstStyle>
          <a:p>
            <a:pPr marL="0" indent="0" fontAlgn="auto">
              <a:spcAft>
                <a:spcPts val="0"/>
              </a:spcAft>
              <a:buSzTx/>
              <a:buNone/>
            </a:pPr>
            <a:r>
              <a:rPr lang="en-US" sz="2000" dirty="0" smtClean="0">
                <a:latin typeface="Helvetica"/>
                <a:cs typeface="Helvetica"/>
              </a:rPr>
              <a:t>Technical Presentation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a:latin typeface="Helvetica"/>
                <a:cs typeface="Helvetica"/>
              </a:rPr>
              <a:t>Agenda</a:t>
            </a:r>
          </a:p>
        </p:txBody>
      </p:sp>
      <p:cxnSp>
        <p:nvCxnSpPr>
          <p:cNvPr id="6" name="Straight Connector 5"/>
          <p:cNvCxnSpPr/>
          <p:nvPr/>
        </p:nvCxnSpPr>
        <p:spPr>
          <a:xfrm>
            <a:off x="1269205" y="2591594"/>
            <a:ext cx="258037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269205" y="2799874"/>
            <a:ext cx="1752601"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Subtitle 2"/>
          <p:cNvSpPr txBox="1">
            <a:spLocks/>
          </p:cNvSpPr>
          <p:nvPr/>
        </p:nvSpPr>
        <p:spPr>
          <a:xfrm>
            <a:off x="547759" y="1772237"/>
            <a:ext cx="6673180" cy="3503596"/>
          </a:xfrm>
          <a:prstGeom prst="rect">
            <a:avLst/>
          </a:prstGeom>
        </p:spPr>
        <p:txBody>
          <a:bodyPr vert="horz" lIns="101599" tIns="50799" rIns="101599" bIns="50799"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90498" indent="-190498" algn="l">
              <a:buFont typeface="Arial" pitchFamily="34" charset="0"/>
              <a:buChar char="•"/>
            </a:pPr>
            <a:r>
              <a:rPr lang="en-US" sz="1100" dirty="0" smtClean="0"/>
              <a:t>Mediation Readers</a:t>
            </a:r>
          </a:p>
          <a:p>
            <a:pPr marL="647698" lvl="1" indent="-190498" algn="l">
              <a:buFont typeface="Arial" pitchFamily="34" charset="0"/>
              <a:buChar char="•"/>
            </a:pPr>
            <a:r>
              <a:rPr lang="en-US" sz="1100" dirty="0"/>
              <a:t>What are they?</a:t>
            </a:r>
          </a:p>
          <a:p>
            <a:pPr marL="628650" lvl="1" indent="-171450" algn="l">
              <a:buFont typeface="Arial" pitchFamily="34" charset="0"/>
              <a:buChar char="•"/>
            </a:pPr>
            <a:r>
              <a:rPr lang="en-US" sz="1100" dirty="0" smtClean="0"/>
              <a:t>Which are </a:t>
            </a:r>
            <a:r>
              <a:rPr lang="en-US" sz="1100" dirty="0"/>
              <a:t>the readers that </a:t>
            </a:r>
            <a:r>
              <a:rPr lang="en-US" sz="1100" dirty="0" smtClean="0"/>
              <a:t>jBilling has?</a:t>
            </a:r>
            <a:endParaRPr lang="en-US" sz="1100" dirty="0"/>
          </a:p>
          <a:p>
            <a:pPr marL="628650" lvl="1" indent="-171450" algn="l">
              <a:buFont typeface="Arial" pitchFamily="34" charset="0"/>
              <a:buChar char="•"/>
            </a:pPr>
            <a:r>
              <a:rPr lang="en-US" sz="1100" dirty="0"/>
              <a:t>How did we configure the one for the demo?</a:t>
            </a:r>
          </a:p>
          <a:p>
            <a:pPr marL="628650" lvl="1" indent="-171450" algn="l">
              <a:buFont typeface="Arial" pitchFamily="34" charset="0"/>
              <a:buChar char="•"/>
            </a:pPr>
            <a:r>
              <a:rPr lang="en-US" sz="1100" dirty="0"/>
              <a:t>How do we add new Readers?</a:t>
            </a:r>
          </a:p>
          <a:p>
            <a:pPr marL="190498" indent="-190498" algn="l">
              <a:buFont typeface="Arial" pitchFamily="34" charset="0"/>
              <a:buChar char="•"/>
            </a:pPr>
            <a:r>
              <a:rPr lang="en-US" sz="1100" dirty="0"/>
              <a:t>Mediation Processor</a:t>
            </a:r>
          </a:p>
          <a:p>
            <a:pPr marL="647698" lvl="1" indent="-190498" algn="l">
              <a:buFont typeface="Arial" pitchFamily="34" charset="0"/>
              <a:buChar char="•"/>
            </a:pPr>
            <a:r>
              <a:rPr lang="en-US" sz="1100" dirty="0"/>
              <a:t>What is it for?</a:t>
            </a:r>
          </a:p>
          <a:p>
            <a:pPr marL="647698" lvl="1" indent="-190498" algn="l">
              <a:buFont typeface="Arial" pitchFamily="34" charset="0"/>
              <a:buChar char="•"/>
            </a:pPr>
            <a:r>
              <a:rPr lang="en-US" sz="1100" dirty="0"/>
              <a:t>How does it really work</a:t>
            </a:r>
            <a:r>
              <a:rPr lang="en-US" sz="1100" dirty="0" smtClean="0"/>
              <a:t>?</a:t>
            </a:r>
          </a:p>
          <a:p>
            <a:pPr marL="647698" lvl="1" indent="-190498" algn="l">
              <a:buFont typeface="Arial" pitchFamily="34" charset="0"/>
              <a:buChar char="•"/>
            </a:pPr>
            <a:r>
              <a:rPr lang="en-US" sz="1100" dirty="0" smtClean="0"/>
              <a:t>How did we configure the one for the demo?</a:t>
            </a:r>
            <a:endParaRPr lang="en-US" sz="1100" dirty="0"/>
          </a:p>
          <a:p>
            <a:pPr marL="647698" lvl="1" indent="-190498" algn="l">
              <a:buFont typeface="Arial" pitchFamily="34" charset="0"/>
              <a:buChar char="•"/>
            </a:pPr>
            <a:r>
              <a:rPr lang="en-US" sz="1100" dirty="0"/>
              <a:t>How do we create a new Processor?</a:t>
            </a:r>
          </a:p>
          <a:p>
            <a:pPr marL="190498" indent="-190498" algn="l">
              <a:buFont typeface="Arial" pitchFamily="34" charset="0"/>
              <a:buChar char="•"/>
            </a:pPr>
            <a:r>
              <a:rPr lang="en-US" sz="1100" dirty="0"/>
              <a:t>Pricing Models</a:t>
            </a:r>
          </a:p>
          <a:p>
            <a:pPr marL="647698" lvl="1" indent="-190498" algn="l">
              <a:buFont typeface="Arial" pitchFamily="34" charset="0"/>
              <a:buChar char="•"/>
            </a:pPr>
            <a:r>
              <a:rPr lang="en-US" sz="1100" dirty="0"/>
              <a:t>What are Pricing Models?</a:t>
            </a:r>
          </a:p>
          <a:p>
            <a:pPr marL="647698" lvl="1" indent="-190498" algn="l">
              <a:buFont typeface="Arial" pitchFamily="34" charset="0"/>
              <a:buChar char="•"/>
            </a:pPr>
            <a:r>
              <a:rPr lang="en-US" sz="1100" dirty="0"/>
              <a:t>Which Models where used in the demo?</a:t>
            </a:r>
          </a:p>
          <a:p>
            <a:pPr marL="647698" lvl="1" indent="-190498" algn="l">
              <a:buFont typeface="Arial" pitchFamily="34" charset="0"/>
              <a:buChar char="•"/>
            </a:pPr>
            <a:r>
              <a:rPr lang="en-US" sz="1100" dirty="0"/>
              <a:t>How do we create a new Pricing Model?</a:t>
            </a:r>
          </a:p>
          <a:p>
            <a:pPr marL="190498" indent="-190498" algn="l">
              <a:buFont typeface="Arial" pitchFamily="34" charset="0"/>
              <a:buChar char="•"/>
            </a:pPr>
            <a:r>
              <a:rPr lang="en-US" sz="1100" dirty="0"/>
              <a:t>Internal Events</a:t>
            </a:r>
          </a:p>
          <a:p>
            <a:pPr marL="647698" lvl="1" indent="-190498" algn="l">
              <a:buFont typeface="Arial" pitchFamily="34" charset="0"/>
              <a:buChar char="•"/>
            </a:pPr>
            <a:r>
              <a:rPr lang="en-US" sz="1100" dirty="0"/>
              <a:t>What are internal events?</a:t>
            </a:r>
          </a:p>
          <a:p>
            <a:pPr marL="647698" lvl="1" indent="-190498" algn="l">
              <a:buFont typeface="Arial" pitchFamily="34" charset="0"/>
              <a:buChar char="•"/>
            </a:pPr>
            <a:r>
              <a:rPr lang="en-US" sz="1100" dirty="0"/>
              <a:t>How do we create new Events and Listeners?</a:t>
            </a:r>
          </a:p>
        </p:txBody>
      </p:sp>
    </p:spTree>
    <p:extLst>
      <p:ext uri="{BB962C8B-B14F-4D97-AF65-F5344CB8AC3E}">
        <p14:creationId xmlns="" xmlns:p14="http://schemas.microsoft.com/office/powerpoint/2010/main" val="51252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par>
                                <p:cTn id="13" presetID="6" presetClass="entr" presetSubtype="16"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22" presetClass="exit" presetSubtype="2" fill="hold" nodeType="withEffect">
                                  <p:stCondLst>
                                    <p:cond delay="0"/>
                                  </p:stCondLst>
                                  <p:childTnLst>
                                    <p:animEffect transition="out" filter="wipe(right)">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Mediation Readers</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How do we add new Readers?</a:t>
            </a:r>
          </a:p>
          <a:p>
            <a:pPr algn="l"/>
            <a:endParaRPr lang="en-US" sz="2200" dirty="0">
              <a:solidFill>
                <a:srgbClr val="535353"/>
              </a:solidFill>
              <a:latin typeface="Helvetica"/>
              <a:cs typeface="Helvetica"/>
            </a:endParaRPr>
          </a:p>
        </p:txBody>
      </p:sp>
      <p:pic>
        <p:nvPicPr>
          <p:cNvPr id="15" name="Picture 14" descr="imediationreader.JPG"/>
          <p:cNvPicPr>
            <a:picLocks noChangeAspect="1"/>
          </p:cNvPicPr>
          <p:nvPr/>
        </p:nvPicPr>
        <p:blipFill rotWithShape="1">
          <a:blip r:embed="rId3"/>
          <a:srcRect b="28633"/>
          <a:stretch/>
        </p:blipFill>
        <p:spPr>
          <a:xfrm>
            <a:off x="1421606" y="2591594"/>
            <a:ext cx="6552064" cy="2129905"/>
          </a:xfrm>
          <a:prstGeom prst="rect">
            <a:avLst/>
          </a:prstGeom>
          <a:ln>
            <a:noFill/>
          </a:ln>
          <a:effectLst>
            <a:softEdge rad="112500"/>
          </a:effectLst>
        </p:spPr>
      </p:pic>
      <p:pic>
        <p:nvPicPr>
          <p:cNvPr id="2051" name="Picture 3" descr="C:\Users\jmvidal\Desktop\new_reader_sql.pn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116806" y="2806836"/>
            <a:ext cx="7926611" cy="169941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23477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animEffect transition="in" filter="fad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5"/>
                                        </p:tgtEl>
                                        <p:attrNameLst>
                                          <p:attrName>style.visibility</p:attrName>
                                        </p:attrNameLst>
                                      </p:cBhvr>
                                      <p:to>
                                        <p:strVal val="hidden"/>
                                      </p:to>
                                    </p:set>
                                  </p:childTnLst>
                                </p:cTn>
                              </p:par>
                              <p:par>
                                <p:cTn id="21" presetID="42" presetClass="entr" presetSubtype="0" fill="hold" nodeType="withEffect">
                                  <p:stCondLst>
                                    <p:cond delay="0"/>
                                  </p:stCondLst>
                                  <p:childTnLst>
                                    <p:set>
                                      <p:cBhvr>
                                        <p:cTn id="22" dur="1" fill="hold">
                                          <p:stCondLst>
                                            <p:cond delay="0"/>
                                          </p:stCondLst>
                                        </p:cTn>
                                        <p:tgtEl>
                                          <p:spTgt spid="2051"/>
                                        </p:tgtEl>
                                        <p:attrNameLst>
                                          <p:attrName>style.visibility</p:attrName>
                                        </p:attrNameLst>
                                      </p:cBhvr>
                                      <p:to>
                                        <p:strVal val="visible"/>
                                      </p:to>
                                    </p:set>
                                    <p:animEffect transition="in" filter="fade">
                                      <p:cBhvr>
                                        <p:cTn id="23" dur="1000"/>
                                        <p:tgtEl>
                                          <p:spTgt spid="2051"/>
                                        </p:tgtEl>
                                      </p:cBhvr>
                                    </p:animEffect>
                                    <p:anim calcmode="lin" valueType="num">
                                      <p:cBhvr>
                                        <p:cTn id="24" dur="1000" fill="hold"/>
                                        <p:tgtEl>
                                          <p:spTgt spid="2051"/>
                                        </p:tgtEl>
                                        <p:attrNameLst>
                                          <p:attrName>ppt_x</p:attrName>
                                        </p:attrNameLst>
                                      </p:cBhvr>
                                      <p:tavLst>
                                        <p:tav tm="0">
                                          <p:val>
                                            <p:strVal val="#ppt_x"/>
                                          </p:val>
                                        </p:tav>
                                        <p:tav tm="100000">
                                          <p:val>
                                            <p:strVal val="#ppt_x"/>
                                          </p:val>
                                        </p:tav>
                                      </p:tavLst>
                                    </p:anim>
                                    <p:anim calcmode="lin" valueType="num">
                                      <p:cBhvr>
                                        <p:cTn id="25" dur="1000" fill="hold"/>
                                        <p:tgtEl>
                                          <p:spTgt spid="20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a:latin typeface="Helvetica"/>
                <a:cs typeface="Helvetica"/>
              </a:rPr>
              <a:t>Agenda</a:t>
            </a:r>
          </a:p>
        </p:txBody>
      </p:sp>
      <p:sp>
        <p:nvSpPr>
          <p:cNvPr id="5" name="Subtitle 2"/>
          <p:cNvSpPr txBox="1">
            <a:spLocks/>
          </p:cNvSpPr>
          <p:nvPr/>
        </p:nvSpPr>
        <p:spPr>
          <a:xfrm>
            <a:off x="547759" y="1772237"/>
            <a:ext cx="6673180" cy="3503596"/>
          </a:xfrm>
          <a:prstGeom prst="rect">
            <a:avLst/>
          </a:prstGeom>
        </p:spPr>
        <p:txBody>
          <a:bodyPr vert="horz" lIns="101599" tIns="50799" rIns="101599" bIns="50799"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90498" indent="-190498" algn="l">
              <a:buFont typeface="Arial" pitchFamily="34" charset="0"/>
              <a:buChar char="•"/>
            </a:pPr>
            <a:r>
              <a:rPr lang="en-US" sz="1100" dirty="0" smtClean="0"/>
              <a:t>Mediation Readers</a:t>
            </a:r>
          </a:p>
          <a:p>
            <a:pPr marL="647698" lvl="1" indent="-190498" algn="l">
              <a:buFont typeface="Arial" pitchFamily="34" charset="0"/>
              <a:buChar char="•"/>
            </a:pPr>
            <a:r>
              <a:rPr lang="en-US" sz="1100" dirty="0"/>
              <a:t>What are they?</a:t>
            </a:r>
          </a:p>
          <a:p>
            <a:pPr marL="628650" lvl="1" indent="-171450" algn="l">
              <a:buFont typeface="Arial" pitchFamily="34" charset="0"/>
              <a:buChar char="•"/>
            </a:pPr>
            <a:r>
              <a:rPr lang="en-US" sz="1100" dirty="0" smtClean="0"/>
              <a:t>Which are </a:t>
            </a:r>
            <a:r>
              <a:rPr lang="en-US" sz="1100" dirty="0"/>
              <a:t>the readers that </a:t>
            </a:r>
            <a:r>
              <a:rPr lang="en-US" sz="1100" dirty="0" smtClean="0"/>
              <a:t>jBilling has?</a:t>
            </a:r>
            <a:endParaRPr lang="en-US" sz="1100" dirty="0"/>
          </a:p>
          <a:p>
            <a:pPr marL="628650" lvl="1" indent="-171450" algn="l">
              <a:buFont typeface="Arial" pitchFamily="34" charset="0"/>
              <a:buChar char="•"/>
            </a:pPr>
            <a:r>
              <a:rPr lang="en-US" sz="1100" dirty="0"/>
              <a:t>How did we configure the one for the demo?</a:t>
            </a:r>
          </a:p>
          <a:p>
            <a:pPr marL="628650" lvl="1" indent="-171450" algn="l">
              <a:buFont typeface="Arial" pitchFamily="34" charset="0"/>
              <a:buChar char="•"/>
            </a:pPr>
            <a:r>
              <a:rPr lang="en-US" sz="1100" dirty="0"/>
              <a:t>How do we add new Readers?</a:t>
            </a:r>
          </a:p>
          <a:p>
            <a:pPr marL="190498" indent="-190498" algn="l">
              <a:buFont typeface="Arial" pitchFamily="34" charset="0"/>
              <a:buChar char="•"/>
            </a:pPr>
            <a:r>
              <a:rPr lang="en-US" sz="1100" dirty="0"/>
              <a:t>Mediation Processor</a:t>
            </a:r>
          </a:p>
          <a:p>
            <a:pPr marL="647698" lvl="1" indent="-190498" algn="l">
              <a:buFont typeface="Arial" pitchFamily="34" charset="0"/>
              <a:buChar char="•"/>
            </a:pPr>
            <a:r>
              <a:rPr lang="en-US" sz="1100" dirty="0"/>
              <a:t>What is it for?</a:t>
            </a:r>
          </a:p>
          <a:p>
            <a:pPr marL="647698" lvl="1" indent="-190498" algn="l">
              <a:buFont typeface="Arial" pitchFamily="34" charset="0"/>
              <a:buChar char="•"/>
            </a:pPr>
            <a:r>
              <a:rPr lang="en-US" sz="1100" dirty="0"/>
              <a:t>How does it really work</a:t>
            </a:r>
            <a:r>
              <a:rPr lang="en-US" sz="1100" dirty="0" smtClean="0"/>
              <a:t>?</a:t>
            </a:r>
          </a:p>
          <a:p>
            <a:pPr marL="647698" lvl="1" indent="-190498" algn="l">
              <a:buFont typeface="Arial" pitchFamily="34" charset="0"/>
              <a:buChar char="•"/>
            </a:pPr>
            <a:r>
              <a:rPr lang="en-US" sz="1100" dirty="0" smtClean="0"/>
              <a:t>How did we configure the one for the demo?</a:t>
            </a:r>
            <a:endParaRPr lang="en-US" sz="1100" dirty="0"/>
          </a:p>
          <a:p>
            <a:pPr marL="647698" lvl="1" indent="-190498" algn="l">
              <a:buFont typeface="Arial" pitchFamily="34" charset="0"/>
              <a:buChar char="•"/>
            </a:pPr>
            <a:r>
              <a:rPr lang="en-US" sz="1100" dirty="0"/>
              <a:t>How do we create a new Processor?</a:t>
            </a:r>
          </a:p>
          <a:p>
            <a:pPr marL="190498" indent="-190498" algn="l">
              <a:buFont typeface="Arial" pitchFamily="34" charset="0"/>
              <a:buChar char="•"/>
            </a:pPr>
            <a:r>
              <a:rPr lang="en-US" sz="1100" dirty="0"/>
              <a:t>Pricing Models</a:t>
            </a:r>
          </a:p>
          <a:p>
            <a:pPr marL="647698" lvl="1" indent="-190498" algn="l">
              <a:buFont typeface="Arial" pitchFamily="34" charset="0"/>
              <a:buChar char="•"/>
            </a:pPr>
            <a:r>
              <a:rPr lang="en-US" sz="1100" dirty="0"/>
              <a:t>What are Pricing Models?</a:t>
            </a:r>
          </a:p>
          <a:p>
            <a:pPr marL="647698" lvl="1" indent="-190498" algn="l">
              <a:buFont typeface="Arial" pitchFamily="34" charset="0"/>
              <a:buChar char="•"/>
            </a:pPr>
            <a:r>
              <a:rPr lang="en-US" sz="1100" dirty="0"/>
              <a:t>Which Models where used in the demo?</a:t>
            </a:r>
          </a:p>
          <a:p>
            <a:pPr marL="647698" lvl="1" indent="-190498" algn="l">
              <a:buFont typeface="Arial" pitchFamily="34" charset="0"/>
              <a:buChar char="•"/>
            </a:pPr>
            <a:r>
              <a:rPr lang="en-US" sz="1100" dirty="0"/>
              <a:t>How do we create a new Pricing Model?</a:t>
            </a:r>
          </a:p>
          <a:p>
            <a:pPr marL="190498" indent="-190498" algn="l">
              <a:buFont typeface="Arial" pitchFamily="34" charset="0"/>
              <a:buChar char="•"/>
            </a:pPr>
            <a:r>
              <a:rPr lang="en-US" sz="1100" dirty="0"/>
              <a:t>Internal Events</a:t>
            </a:r>
          </a:p>
          <a:p>
            <a:pPr marL="647698" lvl="1" indent="-190498" algn="l">
              <a:buFont typeface="Arial" pitchFamily="34" charset="0"/>
              <a:buChar char="•"/>
            </a:pPr>
            <a:r>
              <a:rPr lang="en-US" sz="1100" dirty="0"/>
              <a:t>What are internal events?</a:t>
            </a:r>
          </a:p>
          <a:p>
            <a:pPr marL="647698" lvl="1" indent="-190498" algn="l">
              <a:buFont typeface="Arial" pitchFamily="34" charset="0"/>
              <a:buChar char="•"/>
            </a:pPr>
            <a:r>
              <a:rPr lang="en-US" sz="1100" dirty="0"/>
              <a:t>How do we create new Events and Listeners?</a:t>
            </a:r>
          </a:p>
        </p:txBody>
      </p:sp>
      <p:cxnSp>
        <p:nvCxnSpPr>
          <p:cNvPr id="6" name="Straight Connector 5"/>
          <p:cNvCxnSpPr/>
          <p:nvPr/>
        </p:nvCxnSpPr>
        <p:spPr>
          <a:xfrm>
            <a:off x="1269205" y="2799874"/>
            <a:ext cx="175260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269205" y="3201194"/>
            <a:ext cx="8763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555115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par>
                                <p:cTn id="13" presetID="6" presetClass="entr" presetSubtype="16"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22" presetClass="exit" presetSubtype="2" fill="hold" nodeType="withEffect">
                                  <p:stCondLst>
                                    <p:cond delay="0"/>
                                  </p:stCondLst>
                                  <p:childTnLst>
                                    <p:animEffect transition="out" filter="wipe(right)">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Mediation Processor</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What is it for</a:t>
            </a:r>
            <a:r>
              <a:rPr lang="en-US" sz="2200" dirty="0" smtClean="0">
                <a:solidFill>
                  <a:srgbClr val="535353"/>
                </a:solidFill>
                <a:latin typeface="Helvetica"/>
                <a:cs typeface="Helvetica"/>
              </a:rPr>
              <a:t>?</a:t>
            </a:r>
            <a:endParaRPr lang="en-US" sz="2200" dirty="0">
              <a:solidFill>
                <a:srgbClr val="535353"/>
              </a:solidFill>
              <a:latin typeface="Helvetica"/>
              <a:cs typeface="Helvetica"/>
            </a:endParaRPr>
          </a:p>
          <a:p>
            <a:pPr algn="l"/>
            <a:endParaRPr lang="en-US" sz="2200" dirty="0">
              <a:solidFill>
                <a:srgbClr val="535353"/>
              </a:solidFill>
              <a:latin typeface="Helvetica"/>
              <a:cs typeface="Helvetica"/>
            </a:endParaRPr>
          </a:p>
        </p:txBody>
      </p:sp>
      <p:sp>
        <p:nvSpPr>
          <p:cNvPr id="6" name="Subtitle 2"/>
          <p:cNvSpPr txBox="1">
            <a:spLocks/>
          </p:cNvSpPr>
          <p:nvPr/>
        </p:nvSpPr>
        <p:spPr>
          <a:xfrm>
            <a:off x="564690" y="2064907"/>
            <a:ext cx="7110889" cy="1801864"/>
          </a:xfrm>
          <a:prstGeom prst="rect">
            <a:avLst/>
          </a:prstGeom>
        </p:spPr>
        <p:txBody>
          <a:bodyPr vert="horz" lIns="101599" tIns="50799" rIns="101599" bIns="50799"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90498" indent="-190498" algn="l">
              <a:buFont typeface="Arial" pitchFamily="34" charset="0"/>
              <a:buChar char="•"/>
            </a:pPr>
            <a:r>
              <a:rPr lang="en-US" sz="1300" dirty="0" smtClean="0"/>
              <a:t>The Mediation Processor is where all the logic is. The Reader calls the processor for every record that was read and the processor is the one that ends up creating or updating an order in the system.</a:t>
            </a:r>
          </a:p>
          <a:p>
            <a:pPr marL="190498" indent="-190498" algn="l">
              <a:buFont typeface="Arial" pitchFamily="34" charset="0"/>
              <a:buChar char="•"/>
            </a:pPr>
            <a:r>
              <a:rPr lang="en-US" sz="1300" dirty="0" smtClean="0"/>
              <a:t>It turns out to be one really important piece of the whole process.</a:t>
            </a:r>
            <a:endParaRPr lang="en-US" sz="1300" dirty="0"/>
          </a:p>
        </p:txBody>
      </p:sp>
    </p:spTree>
    <p:extLst>
      <p:ext uri="{BB962C8B-B14F-4D97-AF65-F5344CB8AC3E}">
        <p14:creationId xmlns="" xmlns:p14="http://schemas.microsoft.com/office/powerpoint/2010/main" val="87792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par>
                          <p:cTn id="10" fill="hold">
                            <p:stCondLst>
                              <p:cond delay="500"/>
                            </p:stCondLst>
                            <p:childTnLst>
                              <p:par>
                                <p:cTn id="11" presetID="31" presetClass="entr" presetSubtype="0" fill="hold" grpId="0" nodeType="afterEffect">
                                  <p:stCondLst>
                                    <p:cond delay="0"/>
                                  </p:stCondLst>
                                  <p:iterate type="lt">
                                    <p:tmPct val="5000"/>
                                  </p:iterate>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90"/>
                                          </p:val>
                                        </p:tav>
                                        <p:tav tm="100000">
                                          <p:val>
                                            <p:fltVal val="0"/>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547759" y="1772237"/>
            <a:ext cx="6673180" cy="3503596"/>
          </a:xfrm>
          <a:prstGeom prst="rect">
            <a:avLst/>
          </a:prstGeom>
        </p:spPr>
        <p:txBody>
          <a:bodyPr vert="horz" lIns="101599" tIns="50799" rIns="101599" bIns="50799"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90498" indent="-190498" algn="l">
              <a:buFont typeface="Arial" pitchFamily="34" charset="0"/>
              <a:buChar char="•"/>
            </a:pPr>
            <a:r>
              <a:rPr lang="en-US" sz="1100" dirty="0" smtClean="0"/>
              <a:t>Mediation Readers</a:t>
            </a:r>
          </a:p>
          <a:p>
            <a:pPr marL="647698" lvl="1" indent="-190498" algn="l">
              <a:buFont typeface="Arial" pitchFamily="34" charset="0"/>
              <a:buChar char="•"/>
            </a:pPr>
            <a:r>
              <a:rPr lang="en-US" sz="1100" dirty="0"/>
              <a:t>What are they?</a:t>
            </a:r>
          </a:p>
          <a:p>
            <a:pPr marL="628650" lvl="1" indent="-171450" algn="l">
              <a:buFont typeface="Arial" pitchFamily="34" charset="0"/>
              <a:buChar char="•"/>
            </a:pPr>
            <a:r>
              <a:rPr lang="en-US" sz="1100" dirty="0" smtClean="0"/>
              <a:t>Which are </a:t>
            </a:r>
            <a:r>
              <a:rPr lang="en-US" sz="1100" dirty="0"/>
              <a:t>the readers that </a:t>
            </a:r>
            <a:r>
              <a:rPr lang="en-US" sz="1100" dirty="0" smtClean="0"/>
              <a:t>jBilling has?</a:t>
            </a:r>
            <a:endParaRPr lang="en-US" sz="1100" dirty="0"/>
          </a:p>
          <a:p>
            <a:pPr marL="628650" lvl="1" indent="-171450" algn="l">
              <a:buFont typeface="Arial" pitchFamily="34" charset="0"/>
              <a:buChar char="•"/>
            </a:pPr>
            <a:r>
              <a:rPr lang="en-US" sz="1100" dirty="0"/>
              <a:t>How did we configure the one for the demo?</a:t>
            </a:r>
          </a:p>
          <a:p>
            <a:pPr marL="628650" lvl="1" indent="-171450" algn="l">
              <a:buFont typeface="Arial" pitchFamily="34" charset="0"/>
              <a:buChar char="•"/>
            </a:pPr>
            <a:r>
              <a:rPr lang="en-US" sz="1100" dirty="0"/>
              <a:t>How do we add new Readers?</a:t>
            </a:r>
          </a:p>
          <a:p>
            <a:pPr marL="190498" indent="-190498" algn="l">
              <a:buFont typeface="Arial" pitchFamily="34" charset="0"/>
              <a:buChar char="•"/>
            </a:pPr>
            <a:r>
              <a:rPr lang="en-US" sz="1100" dirty="0"/>
              <a:t>Mediation Processor</a:t>
            </a:r>
          </a:p>
          <a:p>
            <a:pPr marL="647698" lvl="1" indent="-190498" algn="l">
              <a:buFont typeface="Arial" pitchFamily="34" charset="0"/>
              <a:buChar char="•"/>
            </a:pPr>
            <a:r>
              <a:rPr lang="en-US" sz="1100" dirty="0"/>
              <a:t>What is it for?</a:t>
            </a:r>
          </a:p>
          <a:p>
            <a:pPr marL="647698" lvl="1" indent="-190498" algn="l">
              <a:buFont typeface="Arial" pitchFamily="34" charset="0"/>
              <a:buChar char="•"/>
            </a:pPr>
            <a:r>
              <a:rPr lang="en-US" sz="1100" dirty="0"/>
              <a:t>How does it really work</a:t>
            </a:r>
            <a:r>
              <a:rPr lang="en-US" sz="1100" dirty="0" smtClean="0"/>
              <a:t>?</a:t>
            </a:r>
          </a:p>
          <a:p>
            <a:pPr marL="647698" lvl="1" indent="-190498" algn="l">
              <a:buFont typeface="Arial" pitchFamily="34" charset="0"/>
              <a:buChar char="•"/>
            </a:pPr>
            <a:r>
              <a:rPr lang="en-US" sz="1100" dirty="0" smtClean="0"/>
              <a:t>How did we configure the one for the demo?</a:t>
            </a:r>
            <a:endParaRPr lang="en-US" sz="1100" dirty="0"/>
          </a:p>
          <a:p>
            <a:pPr marL="647698" lvl="1" indent="-190498" algn="l">
              <a:buFont typeface="Arial" pitchFamily="34" charset="0"/>
              <a:buChar char="•"/>
            </a:pPr>
            <a:r>
              <a:rPr lang="en-US" sz="1100" dirty="0"/>
              <a:t>How do we create a new Processor?</a:t>
            </a:r>
          </a:p>
          <a:p>
            <a:pPr marL="190498" indent="-190498" algn="l">
              <a:buFont typeface="Arial" pitchFamily="34" charset="0"/>
              <a:buChar char="•"/>
            </a:pPr>
            <a:r>
              <a:rPr lang="en-US" sz="1100" dirty="0"/>
              <a:t>Pricing Models</a:t>
            </a:r>
          </a:p>
          <a:p>
            <a:pPr marL="647698" lvl="1" indent="-190498" algn="l">
              <a:buFont typeface="Arial" pitchFamily="34" charset="0"/>
              <a:buChar char="•"/>
            </a:pPr>
            <a:r>
              <a:rPr lang="en-US" sz="1100" dirty="0"/>
              <a:t>What are Pricing Models?</a:t>
            </a:r>
          </a:p>
          <a:p>
            <a:pPr marL="647698" lvl="1" indent="-190498" algn="l">
              <a:buFont typeface="Arial" pitchFamily="34" charset="0"/>
              <a:buChar char="•"/>
            </a:pPr>
            <a:r>
              <a:rPr lang="en-US" sz="1100" dirty="0"/>
              <a:t>Which Models where used in the demo?</a:t>
            </a:r>
          </a:p>
          <a:p>
            <a:pPr marL="647698" lvl="1" indent="-190498" algn="l">
              <a:buFont typeface="Arial" pitchFamily="34" charset="0"/>
              <a:buChar char="•"/>
            </a:pPr>
            <a:r>
              <a:rPr lang="en-US" sz="1100" dirty="0"/>
              <a:t>How do we create a new Pricing Model?</a:t>
            </a:r>
          </a:p>
          <a:p>
            <a:pPr marL="190498" indent="-190498" algn="l">
              <a:buFont typeface="Arial" pitchFamily="34" charset="0"/>
              <a:buChar char="•"/>
            </a:pPr>
            <a:r>
              <a:rPr lang="en-US" sz="1100" dirty="0"/>
              <a:t>Internal Events</a:t>
            </a:r>
          </a:p>
          <a:p>
            <a:pPr marL="647698" lvl="1" indent="-190498" algn="l">
              <a:buFont typeface="Arial" pitchFamily="34" charset="0"/>
              <a:buChar char="•"/>
            </a:pPr>
            <a:r>
              <a:rPr lang="en-US" sz="1100" dirty="0"/>
              <a:t>What are internal events?</a:t>
            </a:r>
          </a:p>
          <a:p>
            <a:pPr marL="647698" lvl="1" indent="-190498" algn="l">
              <a:buFont typeface="Arial" pitchFamily="34" charset="0"/>
              <a:buChar char="•"/>
            </a:pPr>
            <a:r>
              <a:rPr lang="en-US" sz="1100" dirty="0"/>
              <a:t>How do we create new Events and Listeners?</a:t>
            </a:r>
          </a:p>
        </p:txBody>
      </p:sp>
      <p:sp>
        <p:nvSpPr>
          <p:cNvPr id="2" name="Title 1"/>
          <p:cNvSpPr>
            <a:spLocks noGrp="1"/>
          </p:cNvSpPr>
          <p:nvPr>
            <p:ph type="ctrTitle"/>
          </p:nvPr>
        </p:nvSpPr>
        <p:spPr>
          <a:xfrm>
            <a:off x="547759" y="523054"/>
            <a:ext cx="7110889" cy="841446"/>
          </a:xfrm>
        </p:spPr>
        <p:txBody>
          <a:bodyPr>
            <a:normAutofit/>
          </a:bodyPr>
          <a:lstStyle/>
          <a:p>
            <a:pPr algn="l"/>
            <a:r>
              <a:rPr lang="en-US" sz="3600" spc="-67" dirty="0">
                <a:latin typeface="Helvetica"/>
                <a:cs typeface="Helvetica"/>
              </a:rPr>
              <a:t>Agenda</a:t>
            </a:r>
          </a:p>
        </p:txBody>
      </p:sp>
      <p:cxnSp>
        <p:nvCxnSpPr>
          <p:cNvPr id="6" name="Straight Connector 5"/>
          <p:cNvCxnSpPr/>
          <p:nvPr/>
        </p:nvCxnSpPr>
        <p:spPr>
          <a:xfrm>
            <a:off x="1269205" y="3201194"/>
            <a:ext cx="8763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269205" y="3384074"/>
            <a:ext cx="144780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360699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par>
                                <p:cTn id="13" presetID="6" presetClass="entr" presetSubtype="16"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22" presetClass="exit" presetSubtype="2" fill="hold" nodeType="withEffect">
                                  <p:stCondLst>
                                    <p:cond delay="0"/>
                                  </p:stCondLst>
                                  <p:childTnLst>
                                    <p:animEffect transition="out" filter="wipe(right)">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Mediation Processor</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How does it really work</a:t>
            </a:r>
            <a:r>
              <a:rPr lang="en-US" sz="2200" dirty="0" smtClean="0">
                <a:solidFill>
                  <a:srgbClr val="535353"/>
                </a:solidFill>
                <a:latin typeface="Helvetica"/>
                <a:cs typeface="Helvetica"/>
              </a:rPr>
              <a:t>?</a:t>
            </a:r>
            <a:endParaRPr lang="en-US" sz="2200" dirty="0">
              <a:solidFill>
                <a:srgbClr val="535353"/>
              </a:solidFill>
              <a:latin typeface="Helvetica"/>
              <a:cs typeface="Helvetica"/>
            </a:endParaRPr>
          </a:p>
          <a:p>
            <a:pPr algn="l"/>
            <a:endParaRPr lang="en-US" sz="2200" dirty="0">
              <a:solidFill>
                <a:srgbClr val="535353"/>
              </a:solidFill>
              <a:latin typeface="Helvetica"/>
              <a:cs typeface="Helvetica"/>
            </a:endParaRPr>
          </a:p>
        </p:txBody>
      </p:sp>
      <p:sp>
        <p:nvSpPr>
          <p:cNvPr id="38" name="Freeform 37"/>
          <p:cNvSpPr/>
          <p:nvPr/>
        </p:nvSpPr>
        <p:spPr>
          <a:xfrm>
            <a:off x="1913254" y="2195968"/>
            <a:ext cx="1385589" cy="831353"/>
          </a:xfrm>
          <a:custGeom>
            <a:avLst/>
            <a:gdLst>
              <a:gd name="connsiteX0" fmla="*/ 0 w 1385589"/>
              <a:gd name="connsiteY0" fmla="*/ 83135 h 831353"/>
              <a:gd name="connsiteX1" fmla="*/ 83135 w 1385589"/>
              <a:gd name="connsiteY1" fmla="*/ 0 h 831353"/>
              <a:gd name="connsiteX2" fmla="*/ 1302454 w 1385589"/>
              <a:gd name="connsiteY2" fmla="*/ 0 h 831353"/>
              <a:gd name="connsiteX3" fmla="*/ 1385589 w 1385589"/>
              <a:gd name="connsiteY3" fmla="*/ 83135 h 831353"/>
              <a:gd name="connsiteX4" fmla="*/ 1385589 w 1385589"/>
              <a:gd name="connsiteY4" fmla="*/ 748218 h 831353"/>
              <a:gd name="connsiteX5" fmla="*/ 1302454 w 1385589"/>
              <a:gd name="connsiteY5" fmla="*/ 831353 h 831353"/>
              <a:gd name="connsiteX6" fmla="*/ 83135 w 1385589"/>
              <a:gd name="connsiteY6" fmla="*/ 831353 h 831353"/>
              <a:gd name="connsiteX7" fmla="*/ 0 w 1385589"/>
              <a:gd name="connsiteY7" fmla="*/ 748218 h 831353"/>
              <a:gd name="connsiteX8" fmla="*/ 0 w 1385589"/>
              <a:gd name="connsiteY8" fmla="*/ 83135 h 83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5589" h="831353">
                <a:moveTo>
                  <a:pt x="0" y="83135"/>
                </a:moveTo>
                <a:cubicBezTo>
                  <a:pt x="0" y="37221"/>
                  <a:pt x="37221" y="0"/>
                  <a:pt x="83135" y="0"/>
                </a:cubicBezTo>
                <a:lnTo>
                  <a:pt x="1302454" y="0"/>
                </a:lnTo>
                <a:cubicBezTo>
                  <a:pt x="1348368" y="0"/>
                  <a:pt x="1385589" y="37221"/>
                  <a:pt x="1385589" y="83135"/>
                </a:cubicBezTo>
                <a:lnTo>
                  <a:pt x="1385589" y="748218"/>
                </a:lnTo>
                <a:cubicBezTo>
                  <a:pt x="1385589" y="794132"/>
                  <a:pt x="1348368" y="831353"/>
                  <a:pt x="1302454" y="831353"/>
                </a:cubicBezTo>
                <a:lnTo>
                  <a:pt x="83135" y="831353"/>
                </a:lnTo>
                <a:cubicBezTo>
                  <a:pt x="37221" y="831353"/>
                  <a:pt x="0" y="794132"/>
                  <a:pt x="0" y="748218"/>
                </a:cubicBezTo>
                <a:lnTo>
                  <a:pt x="0" y="83135"/>
                </a:lnTo>
                <a:close/>
              </a:path>
            </a:pathLst>
          </a:custGeom>
          <a:solidFill>
            <a:schemeClr val="accent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7689" tIns="77689" rIns="77689" bIns="77689"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accent6">
                    <a:lumMod val="40000"/>
                    <a:lumOff val="60000"/>
                  </a:schemeClr>
                </a:solidFill>
              </a:rPr>
              <a:t>Resolve User</a:t>
            </a:r>
            <a:endParaRPr lang="en-US" sz="1400" b="1" kern="1200" dirty="0">
              <a:solidFill>
                <a:schemeClr val="accent6">
                  <a:lumMod val="40000"/>
                  <a:lumOff val="60000"/>
                </a:schemeClr>
              </a:solidFill>
            </a:endParaRPr>
          </a:p>
        </p:txBody>
      </p:sp>
      <p:sp>
        <p:nvSpPr>
          <p:cNvPr id="39" name="Freeform 38"/>
          <p:cNvSpPr/>
          <p:nvPr/>
        </p:nvSpPr>
        <p:spPr>
          <a:xfrm>
            <a:off x="3420776" y="2439832"/>
            <a:ext cx="293745" cy="343626"/>
          </a:xfrm>
          <a:custGeom>
            <a:avLst/>
            <a:gdLst>
              <a:gd name="connsiteX0" fmla="*/ 0 w 293745"/>
              <a:gd name="connsiteY0" fmla="*/ 68725 h 343626"/>
              <a:gd name="connsiteX1" fmla="*/ 146873 w 293745"/>
              <a:gd name="connsiteY1" fmla="*/ 68725 h 343626"/>
              <a:gd name="connsiteX2" fmla="*/ 146873 w 293745"/>
              <a:gd name="connsiteY2" fmla="*/ 0 h 343626"/>
              <a:gd name="connsiteX3" fmla="*/ 293745 w 293745"/>
              <a:gd name="connsiteY3" fmla="*/ 171813 h 343626"/>
              <a:gd name="connsiteX4" fmla="*/ 146873 w 293745"/>
              <a:gd name="connsiteY4" fmla="*/ 343626 h 343626"/>
              <a:gd name="connsiteX5" fmla="*/ 146873 w 293745"/>
              <a:gd name="connsiteY5" fmla="*/ 274901 h 343626"/>
              <a:gd name="connsiteX6" fmla="*/ 0 w 293745"/>
              <a:gd name="connsiteY6" fmla="*/ 274901 h 343626"/>
              <a:gd name="connsiteX7" fmla="*/ 0 w 293745"/>
              <a:gd name="connsiteY7" fmla="*/ 68725 h 343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745" h="343626">
                <a:moveTo>
                  <a:pt x="0" y="68725"/>
                </a:moveTo>
                <a:lnTo>
                  <a:pt x="146873" y="68725"/>
                </a:lnTo>
                <a:lnTo>
                  <a:pt x="146873" y="0"/>
                </a:lnTo>
                <a:lnTo>
                  <a:pt x="293745" y="171813"/>
                </a:lnTo>
                <a:lnTo>
                  <a:pt x="146873" y="343626"/>
                </a:lnTo>
                <a:lnTo>
                  <a:pt x="146873" y="274901"/>
                </a:lnTo>
                <a:lnTo>
                  <a:pt x="0" y="274901"/>
                </a:lnTo>
                <a:lnTo>
                  <a:pt x="0" y="6872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725" rIns="88123" bIns="68725" numCol="1" spcCol="1270" anchor="ctr" anchorCtr="0">
            <a:noAutofit/>
          </a:bodyPr>
          <a:lstStyle/>
          <a:p>
            <a:pPr lvl="0" algn="ctr" defTabSz="533400">
              <a:lnSpc>
                <a:spcPct val="90000"/>
              </a:lnSpc>
              <a:spcBef>
                <a:spcPct val="0"/>
              </a:spcBef>
              <a:spcAft>
                <a:spcPct val="35000"/>
              </a:spcAft>
            </a:pPr>
            <a:endParaRPr lang="en-US" sz="1200" kern="1200"/>
          </a:p>
        </p:txBody>
      </p:sp>
      <p:sp>
        <p:nvSpPr>
          <p:cNvPr id="40" name="Freeform 39"/>
          <p:cNvSpPr/>
          <p:nvPr/>
        </p:nvSpPr>
        <p:spPr>
          <a:xfrm>
            <a:off x="3853080" y="2195968"/>
            <a:ext cx="1385589" cy="831353"/>
          </a:xfrm>
          <a:custGeom>
            <a:avLst/>
            <a:gdLst>
              <a:gd name="connsiteX0" fmla="*/ 0 w 1385589"/>
              <a:gd name="connsiteY0" fmla="*/ 83135 h 831353"/>
              <a:gd name="connsiteX1" fmla="*/ 83135 w 1385589"/>
              <a:gd name="connsiteY1" fmla="*/ 0 h 831353"/>
              <a:gd name="connsiteX2" fmla="*/ 1302454 w 1385589"/>
              <a:gd name="connsiteY2" fmla="*/ 0 h 831353"/>
              <a:gd name="connsiteX3" fmla="*/ 1385589 w 1385589"/>
              <a:gd name="connsiteY3" fmla="*/ 83135 h 831353"/>
              <a:gd name="connsiteX4" fmla="*/ 1385589 w 1385589"/>
              <a:gd name="connsiteY4" fmla="*/ 748218 h 831353"/>
              <a:gd name="connsiteX5" fmla="*/ 1302454 w 1385589"/>
              <a:gd name="connsiteY5" fmla="*/ 831353 h 831353"/>
              <a:gd name="connsiteX6" fmla="*/ 83135 w 1385589"/>
              <a:gd name="connsiteY6" fmla="*/ 831353 h 831353"/>
              <a:gd name="connsiteX7" fmla="*/ 0 w 1385589"/>
              <a:gd name="connsiteY7" fmla="*/ 748218 h 831353"/>
              <a:gd name="connsiteX8" fmla="*/ 0 w 1385589"/>
              <a:gd name="connsiteY8" fmla="*/ 83135 h 83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5589" h="831353">
                <a:moveTo>
                  <a:pt x="0" y="83135"/>
                </a:moveTo>
                <a:cubicBezTo>
                  <a:pt x="0" y="37221"/>
                  <a:pt x="37221" y="0"/>
                  <a:pt x="83135" y="0"/>
                </a:cubicBezTo>
                <a:lnTo>
                  <a:pt x="1302454" y="0"/>
                </a:lnTo>
                <a:cubicBezTo>
                  <a:pt x="1348368" y="0"/>
                  <a:pt x="1385589" y="37221"/>
                  <a:pt x="1385589" y="83135"/>
                </a:cubicBezTo>
                <a:lnTo>
                  <a:pt x="1385589" y="748218"/>
                </a:lnTo>
                <a:cubicBezTo>
                  <a:pt x="1385589" y="794132"/>
                  <a:pt x="1348368" y="831353"/>
                  <a:pt x="1302454" y="831353"/>
                </a:cubicBezTo>
                <a:lnTo>
                  <a:pt x="83135" y="831353"/>
                </a:lnTo>
                <a:cubicBezTo>
                  <a:pt x="37221" y="831353"/>
                  <a:pt x="0" y="794132"/>
                  <a:pt x="0" y="748218"/>
                </a:cubicBezTo>
                <a:lnTo>
                  <a:pt x="0" y="83135"/>
                </a:lnTo>
                <a:close/>
              </a:path>
            </a:pathLst>
          </a:custGeom>
          <a:solidFill>
            <a:schemeClr val="accent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7689" tIns="77689" rIns="77689" bIns="77689"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accent6">
                    <a:lumMod val="40000"/>
                    <a:lumOff val="60000"/>
                  </a:schemeClr>
                </a:solidFill>
              </a:rPr>
              <a:t>Resolve Currency &amp; Date</a:t>
            </a:r>
            <a:endParaRPr lang="en-US" sz="1400" b="1" kern="1200" dirty="0">
              <a:solidFill>
                <a:schemeClr val="accent6">
                  <a:lumMod val="40000"/>
                  <a:lumOff val="60000"/>
                </a:schemeClr>
              </a:solidFill>
            </a:endParaRPr>
          </a:p>
        </p:txBody>
      </p:sp>
      <p:sp>
        <p:nvSpPr>
          <p:cNvPr id="41" name="Freeform 40"/>
          <p:cNvSpPr/>
          <p:nvPr/>
        </p:nvSpPr>
        <p:spPr>
          <a:xfrm>
            <a:off x="5360601" y="2439832"/>
            <a:ext cx="293745" cy="343626"/>
          </a:xfrm>
          <a:custGeom>
            <a:avLst/>
            <a:gdLst>
              <a:gd name="connsiteX0" fmla="*/ 0 w 293745"/>
              <a:gd name="connsiteY0" fmla="*/ 68725 h 343626"/>
              <a:gd name="connsiteX1" fmla="*/ 146873 w 293745"/>
              <a:gd name="connsiteY1" fmla="*/ 68725 h 343626"/>
              <a:gd name="connsiteX2" fmla="*/ 146873 w 293745"/>
              <a:gd name="connsiteY2" fmla="*/ 0 h 343626"/>
              <a:gd name="connsiteX3" fmla="*/ 293745 w 293745"/>
              <a:gd name="connsiteY3" fmla="*/ 171813 h 343626"/>
              <a:gd name="connsiteX4" fmla="*/ 146873 w 293745"/>
              <a:gd name="connsiteY4" fmla="*/ 343626 h 343626"/>
              <a:gd name="connsiteX5" fmla="*/ 146873 w 293745"/>
              <a:gd name="connsiteY5" fmla="*/ 274901 h 343626"/>
              <a:gd name="connsiteX6" fmla="*/ 0 w 293745"/>
              <a:gd name="connsiteY6" fmla="*/ 274901 h 343626"/>
              <a:gd name="connsiteX7" fmla="*/ 0 w 293745"/>
              <a:gd name="connsiteY7" fmla="*/ 68725 h 343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745" h="343626">
                <a:moveTo>
                  <a:pt x="0" y="68725"/>
                </a:moveTo>
                <a:lnTo>
                  <a:pt x="146873" y="68725"/>
                </a:lnTo>
                <a:lnTo>
                  <a:pt x="146873" y="0"/>
                </a:lnTo>
                <a:lnTo>
                  <a:pt x="293745" y="171813"/>
                </a:lnTo>
                <a:lnTo>
                  <a:pt x="146873" y="343626"/>
                </a:lnTo>
                <a:lnTo>
                  <a:pt x="146873" y="274901"/>
                </a:lnTo>
                <a:lnTo>
                  <a:pt x="0" y="274901"/>
                </a:lnTo>
                <a:lnTo>
                  <a:pt x="0" y="6872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725" rIns="88123" bIns="68725" numCol="1" spcCol="1270" anchor="ctr" anchorCtr="0">
            <a:noAutofit/>
          </a:bodyPr>
          <a:lstStyle/>
          <a:p>
            <a:pPr lvl="0" algn="ctr" defTabSz="533400">
              <a:lnSpc>
                <a:spcPct val="90000"/>
              </a:lnSpc>
              <a:spcBef>
                <a:spcPct val="0"/>
              </a:spcBef>
              <a:spcAft>
                <a:spcPct val="35000"/>
              </a:spcAft>
            </a:pPr>
            <a:endParaRPr lang="en-US" sz="1200" kern="1200"/>
          </a:p>
        </p:txBody>
      </p:sp>
      <p:sp>
        <p:nvSpPr>
          <p:cNvPr id="42" name="Freeform 41"/>
          <p:cNvSpPr/>
          <p:nvPr/>
        </p:nvSpPr>
        <p:spPr>
          <a:xfrm>
            <a:off x="5792905" y="2195968"/>
            <a:ext cx="1385589" cy="831353"/>
          </a:xfrm>
          <a:custGeom>
            <a:avLst/>
            <a:gdLst>
              <a:gd name="connsiteX0" fmla="*/ 0 w 1385589"/>
              <a:gd name="connsiteY0" fmla="*/ 83135 h 831353"/>
              <a:gd name="connsiteX1" fmla="*/ 83135 w 1385589"/>
              <a:gd name="connsiteY1" fmla="*/ 0 h 831353"/>
              <a:gd name="connsiteX2" fmla="*/ 1302454 w 1385589"/>
              <a:gd name="connsiteY2" fmla="*/ 0 h 831353"/>
              <a:gd name="connsiteX3" fmla="*/ 1385589 w 1385589"/>
              <a:gd name="connsiteY3" fmla="*/ 83135 h 831353"/>
              <a:gd name="connsiteX4" fmla="*/ 1385589 w 1385589"/>
              <a:gd name="connsiteY4" fmla="*/ 748218 h 831353"/>
              <a:gd name="connsiteX5" fmla="*/ 1302454 w 1385589"/>
              <a:gd name="connsiteY5" fmla="*/ 831353 h 831353"/>
              <a:gd name="connsiteX6" fmla="*/ 83135 w 1385589"/>
              <a:gd name="connsiteY6" fmla="*/ 831353 h 831353"/>
              <a:gd name="connsiteX7" fmla="*/ 0 w 1385589"/>
              <a:gd name="connsiteY7" fmla="*/ 748218 h 831353"/>
              <a:gd name="connsiteX8" fmla="*/ 0 w 1385589"/>
              <a:gd name="connsiteY8" fmla="*/ 83135 h 83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5589" h="831353">
                <a:moveTo>
                  <a:pt x="0" y="83135"/>
                </a:moveTo>
                <a:cubicBezTo>
                  <a:pt x="0" y="37221"/>
                  <a:pt x="37221" y="0"/>
                  <a:pt x="83135" y="0"/>
                </a:cubicBezTo>
                <a:lnTo>
                  <a:pt x="1302454" y="0"/>
                </a:lnTo>
                <a:cubicBezTo>
                  <a:pt x="1348368" y="0"/>
                  <a:pt x="1385589" y="37221"/>
                  <a:pt x="1385589" y="83135"/>
                </a:cubicBezTo>
                <a:lnTo>
                  <a:pt x="1385589" y="748218"/>
                </a:lnTo>
                <a:cubicBezTo>
                  <a:pt x="1385589" y="794132"/>
                  <a:pt x="1348368" y="831353"/>
                  <a:pt x="1302454" y="831353"/>
                </a:cubicBezTo>
                <a:lnTo>
                  <a:pt x="83135" y="831353"/>
                </a:lnTo>
                <a:cubicBezTo>
                  <a:pt x="37221" y="831353"/>
                  <a:pt x="0" y="794132"/>
                  <a:pt x="0" y="748218"/>
                </a:cubicBezTo>
                <a:lnTo>
                  <a:pt x="0" y="83135"/>
                </a:lnTo>
                <a:close/>
              </a:path>
            </a:pathLst>
          </a:custGeom>
          <a:solidFill>
            <a:schemeClr val="accent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7689" tIns="77689" rIns="77689" bIns="77689"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accent6">
                    <a:lumMod val="40000"/>
                    <a:lumOff val="60000"/>
                  </a:schemeClr>
                </a:solidFill>
              </a:rPr>
              <a:t>Resolve Current Order</a:t>
            </a:r>
            <a:endParaRPr lang="en-US" sz="1400" b="1" kern="1200" dirty="0">
              <a:solidFill>
                <a:schemeClr val="accent6">
                  <a:lumMod val="40000"/>
                  <a:lumOff val="60000"/>
                </a:schemeClr>
              </a:solidFill>
            </a:endParaRPr>
          </a:p>
        </p:txBody>
      </p:sp>
      <p:sp>
        <p:nvSpPr>
          <p:cNvPr id="43" name="Freeform 42"/>
          <p:cNvSpPr/>
          <p:nvPr/>
        </p:nvSpPr>
        <p:spPr>
          <a:xfrm>
            <a:off x="6313887" y="3149253"/>
            <a:ext cx="343627" cy="293746"/>
          </a:xfrm>
          <a:custGeom>
            <a:avLst/>
            <a:gdLst>
              <a:gd name="connsiteX0" fmla="*/ 0 w 293745"/>
              <a:gd name="connsiteY0" fmla="*/ 68725 h 343626"/>
              <a:gd name="connsiteX1" fmla="*/ 146873 w 293745"/>
              <a:gd name="connsiteY1" fmla="*/ 68725 h 343626"/>
              <a:gd name="connsiteX2" fmla="*/ 146873 w 293745"/>
              <a:gd name="connsiteY2" fmla="*/ 0 h 343626"/>
              <a:gd name="connsiteX3" fmla="*/ 293745 w 293745"/>
              <a:gd name="connsiteY3" fmla="*/ 171813 h 343626"/>
              <a:gd name="connsiteX4" fmla="*/ 146873 w 293745"/>
              <a:gd name="connsiteY4" fmla="*/ 343626 h 343626"/>
              <a:gd name="connsiteX5" fmla="*/ 146873 w 293745"/>
              <a:gd name="connsiteY5" fmla="*/ 274901 h 343626"/>
              <a:gd name="connsiteX6" fmla="*/ 0 w 293745"/>
              <a:gd name="connsiteY6" fmla="*/ 274901 h 343626"/>
              <a:gd name="connsiteX7" fmla="*/ 0 w 293745"/>
              <a:gd name="connsiteY7" fmla="*/ 68725 h 343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745" h="343626">
                <a:moveTo>
                  <a:pt x="234996" y="1"/>
                </a:moveTo>
                <a:lnTo>
                  <a:pt x="234996" y="171814"/>
                </a:lnTo>
                <a:lnTo>
                  <a:pt x="293745" y="171814"/>
                </a:lnTo>
                <a:lnTo>
                  <a:pt x="146873" y="343625"/>
                </a:lnTo>
                <a:lnTo>
                  <a:pt x="0" y="171814"/>
                </a:lnTo>
                <a:lnTo>
                  <a:pt x="58749" y="171814"/>
                </a:lnTo>
                <a:lnTo>
                  <a:pt x="58749" y="1"/>
                </a:lnTo>
                <a:lnTo>
                  <a:pt x="234996"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68726" tIns="1" rIns="68725" bIns="88123" numCol="1" spcCol="1270" anchor="ctr" anchorCtr="0">
            <a:noAutofit/>
          </a:bodyPr>
          <a:lstStyle/>
          <a:p>
            <a:pPr lvl="0" algn="ctr" defTabSz="533400">
              <a:lnSpc>
                <a:spcPct val="90000"/>
              </a:lnSpc>
              <a:spcBef>
                <a:spcPct val="0"/>
              </a:spcBef>
              <a:spcAft>
                <a:spcPct val="35000"/>
              </a:spcAft>
            </a:pPr>
            <a:endParaRPr lang="en-US" sz="1200" kern="1200"/>
          </a:p>
        </p:txBody>
      </p:sp>
      <p:sp>
        <p:nvSpPr>
          <p:cNvPr id="44" name="Freeform 43"/>
          <p:cNvSpPr/>
          <p:nvPr/>
        </p:nvSpPr>
        <p:spPr>
          <a:xfrm>
            <a:off x="5792905" y="3581558"/>
            <a:ext cx="1385589" cy="831353"/>
          </a:xfrm>
          <a:custGeom>
            <a:avLst/>
            <a:gdLst>
              <a:gd name="connsiteX0" fmla="*/ 0 w 1385589"/>
              <a:gd name="connsiteY0" fmla="*/ 83135 h 831353"/>
              <a:gd name="connsiteX1" fmla="*/ 83135 w 1385589"/>
              <a:gd name="connsiteY1" fmla="*/ 0 h 831353"/>
              <a:gd name="connsiteX2" fmla="*/ 1302454 w 1385589"/>
              <a:gd name="connsiteY2" fmla="*/ 0 h 831353"/>
              <a:gd name="connsiteX3" fmla="*/ 1385589 w 1385589"/>
              <a:gd name="connsiteY3" fmla="*/ 83135 h 831353"/>
              <a:gd name="connsiteX4" fmla="*/ 1385589 w 1385589"/>
              <a:gd name="connsiteY4" fmla="*/ 748218 h 831353"/>
              <a:gd name="connsiteX5" fmla="*/ 1302454 w 1385589"/>
              <a:gd name="connsiteY5" fmla="*/ 831353 h 831353"/>
              <a:gd name="connsiteX6" fmla="*/ 83135 w 1385589"/>
              <a:gd name="connsiteY6" fmla="*/ 831353 h 831353"/>
              <a:gd name="connsiteX7" fmla="*/ 0 w 1385589"/>
              <a:gd name="connsiteY7" fmla="*/ 748218 h 831353"/>
              <a:gd name="connsiteX8" fmla="*/ 0 w 1385589"/>
              <a:gd name="connsiteY8" fmla="*/ 83135 h 83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5589" h="831353">
                <a:moveTo>
                  <a:pt x="0" y="83135"/>
                </a:moveTo>
                <a:cubicBezTo>
                  <a:pt x="0" y="37221"/>
                  <a:pt x="37221" y="0"/>
                  <a:pt x="83135" y="0"/>
                </a:cubicBezTo>
                <a:lnTo>
                  <a:pt x="1302454" y="0"/>
                </a:lnTo>
                <a:cubicBezTo>
                  <a:pt x="1348368" y="0"/>
                  <a:pt x="1385589" y="37221"/>
                  <a:pt x="1385589" y="83135"/>
                </a:cubicBezTo>
                <a:lnTo>
                  <a:pt x="1385589" y="748218"/>
                </a:lnTo>
                <a:cubicBezTo>
                  <a:pt x="1385589" y="794132"/>
                  <a:pt x="1348368" y="831353"/>
                  <a:pt x="1302454" y="831353"/>
                </a:cubicBezTo>
                <a:lnTo>
                  <a:pt x="83135" y="831353"/>
                </a:lnTo>
                <a:cubicBezTo>
                  <a:pt x="37221" y="831353"/>
                  <a:pt x="0" y="794132"/>
                  <a:pt x="0" y="748218"/>
                </a:cubicBezTo>
                <a:lnTo>
                  <a:pt x="0" y="83135"/>
                </a:lnTo>
                <a:close/>
              </a:path>
            </a:pathLst>
          </a:custGeom>
          <a:solidFill>
            <a:schemeClr val="accent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7689" tIns="77689" rIns="77689" bIns="77689"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accent6">
                    <a:lumMod val="40000"/>
                    <a:lumOff val="60000"/>
                  </a:schemeClr>
                </a:solidFill>
              </a:rPr>
              <a:t>Resolve Item</a:t>
            </a:r>
            <a:endParaRPr lang="en-US" sz="1400" b="1" kern="1200" dirty="0">
              <a:solidFill>
                <a:schemeClr val="accent6">
                  <a:lumMod val="40000"/>
                  <a:lumOff val="60000"/>
                </a:schemeClr>
              </a:solidFill>
            </a:endParaRPr>
          </a:p>
        </p:txBody>
      </p:sp>
      <p:sp>
        <p:nvSpPr>
          <p:cNvPr id="45" name="Freeform 44"/>
          <p:cNvSpPr/>
          <p:nvPr/>
        </p:nvSpPr>
        <p:spPr>
          <a:xfrm>
            <a:off x="5377228" y="3825422"/>
            <a:ext cx="293746" cy="343626"/>
          </a:xfrm>
          <a:custGeom>
            <a:avLst/>
            <a:gdLst>
              <a:gd name="connsiteX0" fmla="*/ 0 w 293745"/>
              <a:gd name="connsiteY0" fmla="*/ 68725 h 343626"/>
              <a:gd name="connsiteX1" fmla="*/ 146873 w 293745"/>
              <a:gd name="connsiteY1" fmla="*/ 68725 h 343626"/>
              <a:gd name="connsiteX2" fmla="*/ 146873 w 293745"/>
              <a:gd name="connsiteY2" fmla="*/ 0 h 343626"/>
              <a:gd name="connsiteX3" fmla="*/ 293745 w 293745"/>
              <a:gd name="connsiteY3" fmla="*/ 171813 h 343626"/>
              <a:gd name="connsiteX4" fmla="*/ 146873 w 293745"/>
              <a:gd name="connsiteY4" fmla="*/ 343626 h 343626"/>
              <a:gd name="connsiteX5" fmla="*/ 146873 w 293745"/>
              <a:gd name="connsiteY5" fmla="*/ 274901 h 343626"/>
              <a:gd name="connsiteX6" fmla="*/ 0 w 293745"/>
              <a:gd name="connsiteY6" fmla="*/ 274901 h 343626"/>
              <a:gd name="connsiteX7" fmla="*/ 0 w 293745"/>
              <a:gd name="connsiteY7" fmla="*/ 68725 h 343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745" h="343626">
                <a:moveTo>
                  <a:pt x="293745" y="274901"/>
                </a:moveTo>
                <a:lnTo>
                  <a:pt x="146872" y="274901"/>
                </a:lnTo>
                <a:lnTo>
                  <a:pt x="146872" y="343626"/>
                </a:lnTo>
                <a:lnTo>
                  <a:pt x="0" y="171813"/>
                </a:lnTo>
                <a:lnTo>
                  <a:pt x="146872" y="0"/>
                </a:lnTo>
                <a:lnTo>
                  <a:pt x="146872" y="68725"/>
                </a:lnTo>
                <a:lnTo>
                  <a:pt x="293745" y="68725"/>
                </a:lnTo>
                <a:lnTo>
                  <a:pt x="293745" y="27490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88123" tIns="68725" rIns="1" bIns="68725" numCol="1" spcCol="1270" anchor="ctr" anchorCtr="0">
            <a:noAutofit/>
          </a:bodyPr>
          <a:lstStyle/>
          <a:p>
            <a:pPr lvl="0" algn="ctr" defTabSz="533400">
              <a:lnSpc>
                <a:spcPct val="90000"/>
              </a:lnSpc>
              <a:spcBef>
                <a:spcPct val="0"/>
              </a:spcBef>
              <a:spcAft>
                <a:spcPct val="35000"/>
              </a:spcAft>
            </a:pPr>
            <a:endParaRPr lang="en-US" sz="1200" kern="1200"/>
          </a:p>
        </p:txBody>
      </p:sp>
      <p:sp>
        <p:nvSpPr>
          <p:cNvPr id="46" name="Freeform 45"/>
          <p:cNvSpPr/>
          <p:nvPr/>
        </p:nvSpPr>
        <p:spPr>
          <a:xfrm>
            <a:off x="3853080" y="3581558"/>
            <a:ext cx="1385589" cy="831353"/>
          </a:xfrm>
          <a:custGeom>
            <a:avLst/>
            <a:gdLst>
              <a:gd name="connsiteX0" fmla="*/ 0 w 1385589"/>
              <a:gd name="connsiteY0" fmla="*/ 83135 h 831353"/>
              <a:gd name="connsiteX1" fmla="*/ 83135 w 1385589"/>
              <a:gd name="connsiteY1" fmla="*/ 0 h 831353"/>
              <a:gd name="connsiteX2" fmla="*/ 1302454 w 1385589"/>
              <a:gd name="connsiteY2" fmla="*/ 0 h 831353"/>
              <a:gd name="connsiteX3" fmla="*/ 1385589 w 1385589"/>
              <a:gd name="connsiteY3" fmla="*/ 83135 h 831353"/>
              <a:gd name="connsiteX4" fmla="*/ 1385589 w 1385589"/>
              <a:gd name="connsiteY4" fmla="*/ 748218 h 831353"/>
              <a:gd name="connsiteX5" fmla="*/ 1302454 w 1385589"/>
              <a:gd name="connsiteY5" fmla="*/ 831353 h 831353"/>
              <a:gd name="connsiteX6" fmla="*/ 83135 w 1385589"/>
              <a:gd name="connsiteY6" fmla="*/ 831353 h 831353"/>
              <a:gd name="connsiteX7" fmla="*/ 0 w 1385589"/>
              <a:gd name="connsiteY7" fmla="*/ 748218 h 831353"/>
              <a:gd name="connsiteX8" fmla="*/ 0 w 1385589"/>
              <a:gd name="connsiteY8" fmla="*/ 83135 h 83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5589" h="831353">
                <a:moveTo>
                  <a:pt x="0" y="83135"/>
                </a:moveTo>
                <a:cubicBezTo>
                  <a:pt x="0" y="37221"/>
                  <a:pt x="37221" y="0"/>
                  <a:pt x="83135" y="0"/>
                </a:cubicBezTo>
                <a:lnTo>
                  <a:pt x="1302454" y="0"/>
                </a:lnTo>
                <a:cubicBezTo>
                  <a:pt x="1348368" y="0"/>
                  <a:pt x="1385589" y="37221"/>
                  <a:pt x="1385589" y="83135"/>
                </a:cubicBezTo>
                <a:lnTo>
                  <a:pt x="1385589" y="748218"/>
                </a:lnTo>
                <a:cubicBezTo>
                  <a:pt x="1385589" y="794132"/>
                  <a:pt x="1348368" y="831353"/>
                  <a:pt x="1302454" y="831353"/>
                </a:cubicBezTo>
                <a:lnTo>
                  <a:pt x="83135" y="831353"/>
                </a:lnTo>
                <a:cubicBezTo>
                  <a:pt x="37221" y="831353"/>
                  <a:pt x="0" y="794132"/>
                  <a:pt x="0" y="748218"/>
                </a:cubicBezTo>
                <a:lnTo>
                  <a:pt x="0" y="83135"/>
                </a:lnTo>
                <a:close/>
              </a:path>
            </a:pathLst>
          </a:custGeom>
          <a:solidFill>
            <a:schemeClr val="accent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7689" tIns="77689" rIns="77689" bIns="77689"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accent6">
                    <a:lumMod val="40000"/>
                    <a:lumOff val="60000"/>
                  </a:schemeClr>
                </a:solidFill>
              </a:rPr>
              <a:t>Resolve Price (external)</a:t>
            </a:r>
            <a:endParaRPr lang="en-US" sz="1400" b="1" kern="1200" dirty="0">
              <a:solidFill>
                <a:schemeClr val="accent6">
                  <a:lumMod val="40000"/>
                  <a:lumOff val="60000"/>
                </a:schemeClr>
              </a:solidFill>
            </a:endParaRPr>
          </a:p>
        </p:txBody>
      </p:sp>
      <p:sp>
        <p:nvSpPr>
          <p:cNvPr id="47" name="Freeform 46"/>
          <p:cNvSpPr/>
          <p:nvPr/>
        </p:nvSpPr>
        <p:spPr>
          <a:xfrm>
            <a:off x="3437403" y="3825421"/>
            <a:ext cx="293745" cy="343627"/>
          </a:xfrm>
          <a:custGeom>
            <a:avLst/>
            <a:gdLst>
              <a:gd name="connsiteX0" fmla="*/ 0 w 293745"/>
              <a:gd name="connsiteY0" fmla="*/ 68725 h 343626"/>
              <a:gd name="connsiteX1" fmla="*/ 146873 w 293745"/>
              <a:gd name="connsiteY1" fmla="*/ 68725 h 343626"/>
              <a:gd name="connsiteX2" fmla="*/ 146873 w 293745"/>
              <a:gd name="connsiteY2" fmla="*/ 0 h 343626"/>
              <a:gd name="connsiteX3" fmla="*/ 293745 w 293745"/>
              <a:gd name="connsiteY3" fmla="*/ 171813 h 343626"/>
              <a:gd name="connsiteX4" fmla="*/ 146873 w 293745"/>
              <a:gd name="connsiteY4" fmla="*/ 343626 h 343626"/>
              <a:gd name="connsiteX5" fmla="*/ 146873 w 293745"/>
              <a:gd name="connsiteY5" fmla="*/ 274901 h 343626"/>
              <a:gd name="connsiteX6" fmla="*/ 0 w 293745"/>
              <a:gd name="connsiteY6" fmla="*/ 274901 h 343626"/>
              <a:gd name="connsiteX7" fmla="*/ 0 w 293745"/>
              <a:gd name="connsiteY7" fmla="*/ 68725 h 343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745" h="343626">
                <a:moveTo>
                  <a:pt x="293745" y="274901"/>
                </a:moveTo>
                <a:lnTo>
                  <a:pt x="146872" y="274901"/>
                </a:lnTo>
                <a:lnTo>
                  <a:pt x="146872" y="343626"/>
                </a:lnTo>
                <a:lnTo>
                  <a:pt x="0" y="171813"/>
                </a:lnTo>
                <a:lnTo>
                  <a:pt x="146872" y="0"/>
                </a:lnTo>
                <a:lnTo>
                  <a:pt x="146872" y="68725"/>
                </a:lnTo>
                <a:lnTo>
                  <a:pt x="293745" y="68725"/>
                </a:lnTo>
                <a:lnTo>
                  <a:pt x="293745" y="27490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88123" tIns="68726" rIns="0" bIns="68725" numCol="1" spcCol="1270" anchor="ctr" anchorCtr="0">
            <a:noAutofit/>
          </a:bodyPr>
          <a:lstStyle/>
          <a:p>
            <a:pPr lvl="0" algn="ctr" defTabSz="533400">
              <a:lnSpc>
                <a:spcPct val="90000"/>
              </a:lnSpc>
              <a:spcBef>
                <a:spcPct val="0"/>
              </a:spcBef>
              <a:spcAft>
                <a:spcPct val="35000"/>
              </a:spcAft>
            </a:pPr>
            <a:endParaRPr lang="en-US" sz="1200" kern="1200"/>
          </a:p>
        </p:txBody>
      </p:sp>
      <p:sp>
        <p:nvSpPr>
          <p:cNvPr id="48" name="Freeform 47"/>
          <p:cNvSpPr/>
          <p:nvPr/>
        </p:nvSpPr>
        <p:spPr>
          <a:xfrm>
            <a:off x="1913254" y="3581558"/>
            <a:ext cx="1385589" cy="831353"/>
          </a:xfrm>
          <a:custGeom>
            <a:avLst/>
            <a:gdLst>
              <a:gd name="connsiteX0" fmla="*/ 0 w 1385589"/>
              <a:gd name="connsiteY0" fmla="*/ 83135 h 831353"/>
              <a:gd name="connsiteX1" fmla="*/ 83135 w 1385589"/>
              <a:gd name="connsiteY1" fmla="*/ 0 h 831353"/>
              <a:gd name="connsiteX2" fmla="*/ 1302454 w 1385589"/>
              <a:gd name="connsiteY2" fmla="*/ 0 h 831353"/>
              <a:gd name="connsiteX3" fmla="*/ 1385589 w 1385589"/>
              <a:gd name="connsiteY3" fmla="*/ 83135 h 831353"/>
              <a:gd name="connsiteX4" fmla="*/ 1385589 w 1385589"/>
              <a:gd name="connsiteY4" fmla="*/ 748218 h 831353"/>
              <a:gd name="connsiteX5" fmla="*/ 1302454 w 1385589"/>
              <a:gd name="connsiteY5" fmla="*/ 831353 h 831353"/>
              <a:gd name="connsiteX6" fmla="*/ 83135 w 1385589"/>
              <a:gd name="connsiteY6" fmla="*/ 831353 h 831353"/>
              <a:gd name="connsiteX7" fmla="*/ 0 w 1385589"/>
              <a:gd name="connsiteY7" fmla="*/ 748218 h 831353"/>
              <a:gd name="connsiteX8" fmla="*/ 0 w 1385589"/>
              <a:gd name="connsiteY8" fmla="*/ 83135 h 83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5589" h="831353">
                <a:moveTo>
                  <a:pt x="0" y="83135"/>
                </a:moveTo>
                <a:cubicBezTo>
                  <a:pt x="0" y="37221"/>
                  <a:pt x="37221" y="0"/>
                  <a:pt x="83135" y="0"/>
                </a:cubicBezTo>
                <a:lnTo>
                  <a:pt x="1302454" y="0"/>
                </a:lnTo>
                <a:cubicBezTo>
                  <a:pt x="1348368" y="0"/>
                  <a:pt x="1385589" y="37221"/>
                  <a:pt x="1385589" y="83135"/>
                </a:cubicBezTo>
                <a:lnTo>
                  <a:pt x="1385589" y="748218"/>
                </a:lnTo>
                <a:cubicBezTo>
                  <a:pt x="1385589" y="794132"/>
                  <a:pt x="1348368" y="831353"/>
                  <a:pt x="1302454" y="831353"/>
                </a:cubicBezTo>
                <a:lnTo>
                  <a:pt x="83135" y="831353"/>
                </a:lnTo>
                <a:cubicBezTo>
                  <a:pt x="37221" y="831353"/>
                  <a:pt x="0" y="794132"/>
                  <a:pt x="0" y="748218"/>
                </a:cubicBezTo>
                <a:lnTo>
                  <a:pt x="0" y="83135"/>
                </a:lnTo>
                <a:close/>
              </a:path>
            </a:pathLst>
          </a:custGeom>
          <a:solidFill>
            <a:schemeClr val="accent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7689" tIns="77689" rIns="77689" bIns="77689"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accent6">
                    <a:lumMod val="40000"/>
                    <a:lumOff val="60000"/>
                  </a:schemeClr>
                </a:solidFill>
              </a:rPr>
              <a:t>Line Creation</a:t>
            </a:r>
            <a:endParaRPr lang="en-US" sz="1400" b="1" kern="1200" dirty="0">
              <a:solidFill>
                <a:schemeClr val="accent6">
                  <a:lumMod val="40000"/>
                  <a:lumOff val="60000"/>
                </a:schemeClr>
              </a:solidFill>
            </a:endParaRPr>
          </a:p>
        </p:txBody>
      </p:sp>
      <p:sp>
        <p:nvSpPr>
          <p:cNvPr id="49" name="Freeform 48"/>
          <p:cNvSpPr/>
          <p:nvPr/>
        </p:nvSpPr>
        <p:spPr>
          <a:xfrm>
            <a:off x="2434235" y="4534843"/>
            <a:ext cx="343627" cy="293746"/>
          </a:xfrm>
          <a:custGeom>
            <a:avLst/>
            <a:gdLst>
              <a:gd name="connsiteX0" fmla="*/ 0 w 293745"/>
              <a:gd name="connsiteY0" fmla="*/ 68725 h 343626"/>
              <a:gd name="connsiteX1" fmla="*/ 146873 w 293745"/>
              <a:gd name="connsiteY1" fmla="*/ 68725 h 343626"/>
              <a:gd name="connsiteX2" fmla="*/ 146873 w 293745"/>
              <a:gd name="connsiteY2" fmla="*/ 0 h 343626"/>
              <a:gd name="connsiteX3" fmla="*/ 293745 w 293745"/>
              <a:gd name="connsiteY3" fmla="*/ 171813 h 343626"/>
              <a:gd name="connsiteX4" fmla="*/ 146873 w 293745"/>
              <a:gd name="connsiteY4" fmla="*/ 343626 h 343626"/>
              <a:gd name="connsiteX5" fmla="*/ 146873 w 293745"/>
              <a:gd name="connsiteY5" fmla="*/ 274901 h 343626"/>
              <a:gd name="connsiteX6" fmla="*/ 0 w 293745"/>
              <a:gd name="connsiteY6" fmla="*/ 274901 h 343626"/>
              <a:gd name="connsiteX7" fmla="*/ 0 w 293745"/>
              <a:gd name="connsiteY7" fmla="*/ 68725 h 343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745" h="343626">
                <a:moveTo>
                  <a:pt x="234996" y="1"/>
                </a:moveTo>
                <a:lnTo>
                  <a:pt x="234996" y="171814"/>
                </a:lnTo>
                <a:lnTo>
                  <a:pt x="293745" y="171814"/>
                </a:lnTo>
                <a:lnTo>
                  <a:pt x="146873" y="343625"/>
                </a:lnTo>
                <a:lnTo>
                  <a:pt x="0" y="171814"/>
                </a:lnTo>
                <a:lnTo>
                  <a:pt x="58749" y="171814"/>
                </a:lnTo>
                <a:lnTo>
                  <a:pt x="58749" y="1"/>
                </a:lnTo>
                <a:lnTo>
                  <a:pt x="234996"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68726" tIns="1" rIns="68725" bIns="88123" numCol="1" spcCol="1270" anchor="ctr" anchorCtr="0">
            <a:noAutofit/>
          </a:bodyPr>
          <a:lstStyle/>
          <a:p>
            <a:pPr lvl="0" algn="ctr" defTabSz="533400">
              <a:lnSpc>
                <a:spcPct val="90000"/>
              </a:lnSpc>
              <a:spcBef>
                <a:spcPct val="0"/>
              </a:spcBef>
              <a:spcAft>
                <a:spcPct val="35000"/>
              </a:spcAft>
            </a:pPr>
            <a:endParaRPr lang="en-US" sz="1200" kern="1200"/>
          </a:p>
        </p:txBody>
      </p:sp>
      <p:sp>
        <p:nvSpPr>
          <p:cNvPr id="50" name="Freeform 49"/>
          <p:cNvSpPr/>
          <p:nvPr/>
        </p:nvSpPr>
        <p:spPr>
          <a:xfrm>
            <a:off x="1913254" y="4967148"/>
            <a:ext cx="1385589" cy="831353"/>
          </a:xfrm>
          <a:custGeom>
            <a:avLst/>
            <a:gdLst>
              <a:gd name="connsiteX0" fmla="*/ 0 w 1385589"/>
              <a:gd name="connsiteY0" fmla="*/ 83135 h 831353"/>
              <a:gd name="connsiteX1" fmla="*/ 83135 w 1385589"/>
              <a:gd name="connsiteY1" fmla="*/ 0 h 831353"/>
              <a:gd name="connsiteX2" fmla="*/ 1302454 w 1385589"/>
              <a:gd name="connsiteY2" fmla="*/ 0 h 831353"/>
              <a:gd name="connsiteX3" fmla="*/ 1385589 w 1385589"/>
              <a:gd name="connsiteY3" fmla="*/ 83135 h 831353"/>
              <a:gd name="connsiteX4" fmla="*/ 1385589 w 1385589"/>
              <a:gd name="connsiteY4" fmla="*/ 748218 h 831353"/>
              <a:gd name="connsiteX5" fmla="*/ 1302454 w 1385589"/>
              <a:gd name="connsiteY5" fmla="*/ 831353 h 831353"/>
              <a:gd name="connsiteX6" fmla="*/ 83135 w 1385589"/>
              <a:gd name="connsiteY6" fmla="*/ 831353 h 831353"/>
              <a:gd name="connsiteX7" fmla="*/ 0 w 1385589"/>
              <a:gd name="connsiteY7" fmla="*/ 748218 h 831353"/>
              <a:gd name="connsiteX8" fmla="*/ 0 w 1385589"/>
              <a:gd name="connsiteY8" fmla="*/ 83135 h 83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5589" h="831353">
                <a:moveTo>
                  <a:pt x="0" y="83135"/>
                </a:moveTo>
                <a:cubicBezTo>
                  <a:pt x="0" y="37221"/>
                  <a:pt x="37221" y="0"/>
                  <a:pt x="83135" y="0"/>
                </a:cubicBezTo>
                <a:lnTo>
                  <a:pt x="1302454" y="0"/>
                </a:lnTo>
                <a:cubicBezTo>
                  <a:pt x="1348368" y="0"/>
                  <a:pt x="1385589" y="37221"/>
                  <a:pt x="1385589" y="83135"/>
                </a:cubicBezTo>
                <a:lnTo>
                  <a:pt x="1385589" y="748218"/>
                </a:lnTo>
                <a:cubicBezTo>
                  <a:pt x="1385589" y="794132"/>
                  <a:pt x="1348368" y="831353"/>
                  <a:pt x="1302454" y="831353"/>
                </a:cubicBezTo>
                <a:lnTo>
                  <a:pt x="83135" y="831353"/>
                </a:lnTo>
                <a:cubicBezTo>
                  <a:pt x="37221" y="831353"/>
                  <a:pt x="0" y="794132"/>
                  <a:pt x="0" y="748218"/>
                </a:cubicBezTo>
                <a:lnTo>
                  <a:pt x="0" y="83135"/>
                </a:lnTo>
                <a:close/>
              </a:path>
            </a:pathLst>
          </a:custGeom>
          <a:solidFill>
            <a:schemeClr val="accent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7689" tIns="77689" rIns="77689" bIns="77689"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accent6">
                    <a:lumMod val="40000"/>
                    <a:lumOff val="60000"/>
                  </a:schemeClr>
                </a:solidFill>
              </a:rPr>
              <a:t>Item Management</a:t>
            </a:r>
          </a:p>
          <a:p>
            <a:pPr lvl="0" algn="ctr" defTabSz="622300">
              <a:lnSpc>
                <a:spcPct val="90000"/>
              </a:lnSpc>
              <a:spcBef>
                <a:spcPct val="0"/>
              </a:spcBef>
              <a:spcAft>
                <a:spcPct val="35000"/>
              </a:spcAft>
            </a:pPr>
            <a:r>
              <a:rPr lang="en-US" sz="1400" b="1" kern="1200" dirty="0" smtClean="0">
                <a:solidFill>
                  <a:schemeClr val="accent6">
                    <a:lumMod val="40000"/>
                    <a:lumOff val="60000"/>
                  </a:schemeClr>
                </a:solidFill>
              </a:rPr>
              <a:t>(external)</a:t>
            </a:r>
            <a:endParaRPr lang="en-US" sz="1400" b="1" kern="1200" dirty="0">
              <a:solidFill>
                <a:schemeClr val="accent6">
                  <a:lumMod val="40000"/>
                  <a:lumOff val="60000"/>
                </a:schemeClr>
              </a:solidFill>
            </a:endParaRPr>
          </a:p>
        </p:txBody>
      </p:sp>
      <p:sp>
        <p:nvSpPr>
          <p:cNvPr id="70" name="Rectangle 69"/>
          <p:cNvSpPr/>
          <p:nvPr/>
        </p:nvSpPr>
        <p:spPr>
          <a:xfrm>
            <a:off x="1016724" y="2487510"/>
            <a:ext cx="3562304" cy="3164266"/>
          </a:xfrm>
          <a:prstGeom prst="rect">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1" name="Picture 70" descr="entity-1.jpg"/>
          <p:cNvPicPr>
            <a:picLocks noChangeAspect="1"/>
          </p:cNvPicPr>
          <p:nvPr/>
        </p:nvPicPr>
        <p:blipFill>
          <a:blip r:embed="rId3"/>
          <a:stretch>
            <a:fillRect/>
          </a:stretch>
        </p:blipFill>
        <p:spPr>
          <a:xfrm>
            <a:off x="2946169" y="2390062"/>
            <a:ext cx="1737360" cy="1049970"/>
          </a:xfrm>
          <a:prstGeom prst="rect">
            <a:avLst/>
          </a:prstGeom>
        </p:spPr>
      </p:pic>
      <p:graphicFrame>
        <p:nvGraphicFramePr>
          <p:cNvPr id="72" name="Table 71"/>
          <p:cNvGraphicFramePr>
            <a:graphicFrameLocks noGrp="1"/>
          </p:cNvGraphicFramePr>
          <p:nvPr>
            <p:extLst>
              <p:ext uri="{D42A27DB-BD31-4B8C-83A1-F6EECF244321}">
                <p14:modId xmlns="" xmlns:p14="http://schemas.microsoft.com/office/powerpoint/2010/main" val="257589324"/>
              </p:ext>
            </p:extLst>
          </p:nvPr>
        </p:nvGraphicFramePr>
        <p:xfrm>
          <a:off x="6590709" y="3280807"/>
          <a:ext cx="2686595" cy="1254036"/>
        </p:xfrm>
        <a:graphic>
          <a:graphicData uri="http://schemas.openxmlformats.org/drawingml/2006/table">
            <a:tbl>
              <a:tblPr firstRow="1" bandRow="1">
                <a:tableStyleId>{5C22544A-7EE6-4342-B048-85BDC9FD1C3A}</a:tableStyleId>
              </a:tblPr>
              <a:tblGrid>
                <a:gridCol w="537319"/>
                <a:gridCol w="442394"/>
                <a:gridCol w="632244"/>
                <a:gridCol w="537319"/>
                <a:gridCol w="537319"/>
              </a:tblGrid>
              <a:tr h="313509">
                <a:tc>
                  <a:txBody>
                    <a:bodyPr/>
                    <a:lstStyle/>
                    <a:p>
                      <a:r>
                        <a:rPr lang="en-US" sz="1000" dirty="0" smtClean="0"/>
                        <a:t>1</a:t>
                      </a:r>
                      <a:endParaRPr lang="en-US" sz="1000" dirty="0"/>
                    </a:p>
                  </a:txBody>
                  <a:tcPr/>
                </a:tc>
                <a:tc>
                  <a:txBody>
                    <a:bodyPr/>
                    <a:lstStyle/>
                    <a:p>
                      <a:r>
                        <a:rPr lang="en-US" sz="1000" dirty="0" err="1" smtClean="0"/>
                        <a:t>sdd</a:t>
                      </a:r>
                      <a:endParaRPr lang="en-US" sz="1000" dirty="0"/>
                    </a:p>
                  </a:txBody>
                  <a:tcPr/>
                </a:tc>
                <a:tc>
                  <a:txBody>
                    <a:bodyPr/>
                    <a:lstStyle/>
                    <a:p>
                      <a:r>
                        <a:rPr lang="en-US" sz="1000" dirty="0" smtClean="0"/>
                        <a:t>34</a:t>
                      </a:r>
                      <a:endParaRPr lang="en-US" sz="1000" dirty="0"/>
                    </a:p>
                  </a:txBody>
                  <a:tcPr/>
                </a:tc>
                <a:tc>
                  <a:txBody>
                    <a:bodyPr/>
                    <a:lstStyle/>
                    <a:p>
                      <a:r>
                        <a:rPr lang="en-US" sz="1000" dirty="0" smtClean="0"/>
                        <a:t>3edrfg</a:t>
                      </a:r>
                      <a:endParaRPr lang="en-US" sz="1000" dirty="0"/>
                    </a:p>
                  </a:txBody>
                  <a:tcPr/>
                </a:tc>
                <a:tc>
                  <a:txBody>
                    <a:bodyPr/>
                    <a:lstStyle/>
                    <a:p>
                      <a:r>
                        <a:rPr lang="en-US" sz="1000" dirty="0" smtClean="0"/>
                        <a:t>56</a:t>
                      </a:r>
                      <a:endParaRPr lang="en-US" sz="1000" dirty="0"/>
                    </a:p>
                  </a:txBody>
                  <a:tcPr/>
                </a:tc>
              </a:tr>
              <a:tr h="313509">
                <a:tc>
                  <a:txBody>
                    <a:bodyPr/>
                    <a:lstStyle/>
                    <a:p>
                      <a:r>
                        <a:rPr lang="en-US" sz="1000" dirty="0" smtClean="0"/>
                        <a:t>2</a:t>
                      </a:r>
                      <a:endParaRPr lang="en-US" sz="1000" dirty="0"/>
                    </a:p>
                  </a:txBody>
                  <a:tcPr/>
                </a:tc>
                <a:tc>
                  <a:txBody>
                    <a:bodyPr/>
                    <a:lstStyle/>
                    <a:p>
                      <a:r>
                        <a:rPr lang="en-US" sz="1000" dirty="0" err="1" smtClean="0"/>
                        <a:t>sjws</a:t>
                      </a:r>
                      <a:endParaRPr lang="en-US" sz="1000" dirty="0"/>
                    </a:p>
                  </a:txBody>
                  <a:tcPr/>
                </a:tc>
                <a:tc>
                  <a:txBody>
                    <a:bodyPr/>
                    <a:lstStyle/>
                    <a:p>
                      <a:r>
                        <a:rPr lang="en-US" sz="1000" dirty="0" smtClean="0"/>
                        <a:t>26</a:t>
                      </a:r>
                      <a:endParaRPr lang="en-US" sz="1000" dirty="0"/>
                    </a:p>
                  </a:txBody>
                  <a:tcPr/>
                </a:tc>
                <a:tc>
                  <a:txBody>
                    <a:bodyPr/>
                    <a:lstStyle/>
                    <a:p>
                      <a:r>
                        <a:rPr lang="en-US" sz="1000" dirty="0" err="1" smtClean="0"/>
                        <a:t>edrfgt</a:t>
                      </a:r>
                      <a:endParaRPr lang="en-US" sz="1000" dirty="0"/>
                    </a:p>
                  </a:txBody>
                  <a:tcPr/>
                </a:tc>
                <a:tc>
                  <a:txBody>
                    <a:bodyPr/>
                    <a:lstStyle/>
                    <a:p>
                      <a:r>
                        <a:rPr lang="en-US" sz="1000" dirty="0" smtClean="0"/>
                        <a:t>43</a:t>
                      </a:r>
                      <a:endParaRPr lang="en-US" sz="1000" dirty="0"/>
                    </a:p>
                  </a:txBody>
                  <a:tcPr/>
                </a:tc>
              </a:tr>
              <a:tr h="313509">
                <a:tc>
                  <a:txBody>
                    <a:bodyPr/>
                    <a:lstStyle/>
                    <a:p>
                      <a:r>
                        <a:rPr lang="en-US" sz="1000" dirty="0" smtClean="0"/>
                        <a:t>..</a:t>
                      </a:r>
                      <a:endParaRPr lang="en-US" sz="1000" dirty="0"/>
                    </a:p>
                  </a:txBody>
                  <a:tcPr/>
                </a:tc>
                <a:tc>
                  <a:txBody>
                    <a:bodyPr/>
                    <a:lstStyle/>
                    <a:p>
                      <a:r>
                        <a:rPr lang="en-US" sz="1000" dirty="0" err="1" smtClean="0"/>
                        <a:t>wer</a:t>
                      </a:r>
                      <a:endParaRPr lang="en-US" sz="1000" dirty="0"/>
                    </a:p>
                  </a:txBody>
                  <a:tcPr/>
                </a:tc>
                <a:tc>
                  <a:txBody>
                    <a:bodyPr/>
                    <a:lstStyle/>
                    <a:p>
                      <a:r>
                        <a:rPr lang="en-US" sz="1000" dirty="0" smtClean="0"/>
                        <a:t>3</a:t>
                      </a:r>
                      <a:endParaRPr lang="en-US" sz="1000" dirty="0"/>
                    </a:p>
                  </a:txBody>
                  <a:tcPr/>
                </a:tc>
                <a:tc>
                  <a:txBody>
                    <a:bodyPr/>
                    <a:lstStyle/>
                    <a:p>
                      <a:r>
                        <a:rPr lang="en-US" sz="1000" dirty="0" err="1" smtClean="0"/>
                        <a:t>sdfg</a:t>
                      </a:r>
                      <a:endParaRPr lang="en-US" sz="1000" dirty="0"/>
                    </a:p>
                  </a:txBody>
                  <a:tcPr/>
                </a:tc>
                <a:tc>
                  <a:txBody>
                    <a:bodyPr/>
                    <a:lstStyle/>
                    <a:p>
                      <a:r>
                        <a:rPr lang="en-US" sz="1000" dirty="0" smtClean="0"/>
                        <a:t>34</a:t>
                      </a:r>
                      <a:endParaRPr lang="en-US" sz="1000" dirty="0"/>
                    </a:p>
                  </a:txBody>
                  <a:tcPr/>
                </a:tc>
              </a:tr>
              <a:tr h="313509">
                <a:tc>
                  <a:txBody>
                    <a:bodyPr/>
                    <a:lstStyle/>
                    <a:p>
                      <a:r>
                        <a:rPr lang="en-US" sz="1000" dirty="0" smtClean="0"/>
                        <a:t>1m</a:t>
                      </a:r>
                      <a:endParaRPr lang="en-US" sz="1000" dirty="0"/>
                    </a:p>
                  </a:txBody>
                  <a:tcPr/>
                </a:tc>
                <a:tc>
                  <a:txBody>
                    <a:bodyPr/>
                    <a:lstStyle/>
                    <a:p>
                      <a:r>
                        <a:rPr lang="en-US" sz="1000" dirty="0" err="1" smtClean="0"/>
                        <a:t>cds</a:t>
                      </a:r>
                      <a:endParaRPr lang="en-US" sz="1000" dirty="0"/>
                    </a:p>
                  </a:txBody>
                  <a:tcPr/>
                </a:tc>
                <a:tc>
                  <a:txBody>
                    <a:bodyPr/>
                    <a:lstStyle/>
                    <a:p>
                      <a:r>
                        <a:rPr lang="en-US" sz="1000" dirty="0" smtClean="0"/>
                        <a:t>48</a:t>
                      </a:r>
                      <a:endParaRPr lang="en-US" sz="1000" dirty="0"/>
                    </a:p>
                  </a:txBody>
                  <a:tcPr/>
                </a:tc>
                <a:tc>
                  <a:txBody>
                    <a:bodyPr/>
                    <a:lstStyle/>
                    <a:p>
                      <a:r>
                        <a:rPr lang="en-US" sz="1000" dirty="0" err="1" smtClean="0"/>
                        <a:t>dsg</a:t>
                      </a:r>
                      <a:endParaRPr lang="en-US" sz="1000" dirty="0"/>
                    </a:p>
                  </a:txBody>
                  <a:tcPr/>
                </a:tc>
                <a:tc>
                  <a:txBody>
                    <a:bodyPr/>
                    <a:lstStyle/>
                    <a:p>
                      <a:r>
                        <a:rPr lang="en-US" sz="1000" dirty="0" smtClean="0"/>
                        <a:t>34</a:t>
                      </a:r>
                      <a:endParaRPr lang="en-US" sz="1000" dirty="0"/>
                    </a:p>
                  </a:txBody>
                  <a:tcPr/>
                </a:tc>
              </a:tr>
            </a:tbl>
          </a:graphicData>
        </a:graphic>
      </p:graphicFrame>
      <p:sp>
        <p:nvSpPr>
          <p:cNvPr id="73" name="TextBox 72"/>
          <p:cNvSpPr txBox="1"/>
          <p:nvPr/>
        </p:nvSpPr>
        <p:spPr>
          <a:xfrm>
            <a:off x="6590709" y="2915047"/>
            <a:ext cx="2686595" cy="369332"/>
          </a:xfrm>
          <a:prstGeom prst="rect">
            <a:avLst/>
          </a:prstGeom>
          <a:noFill/>
        </p:spPr>
        <p:txBody>
          <a:bodyPr wrap="square" rtlCol="0">
            <a:spAutoFit/>
          </a:bodyPr>
          <a:lstStyle/>
          <a:p>
            <a:r>
              <a:rPr lang="en-US" sz="1800" dirty="0" smtClean="0">
                <a:solidFill>
                  <a:schemeClr val="tx1"/>
                </a:solidFill>
                <a:latin typeface="+mn-lt"/>
              </a:rPr>
              <a:t>Calls Detail Record (CDR)</a:t>
            </a:r>
            <a:endParaRPr lang="en-US" sz="1800" dirty="0">
              <a:solidFill>
                <a:schemeClr val="tx1"/>
              </a:solidFill>
              <a:latin typeface="+mn-lt"/>
            </a:endParaRPr>
          </a:p>
        </p:txBody>
      </p:sp>
      <p:sp>
        <p:nvSpPr>
          <p:cNvPr id="74" name="Rounded Rectangle 73"/>
          <p:cNvSpPr/>
          <p:nvPr/>
        </p:nvSpPr>
        <p:spPr>
          <a:xfrm>
            <a:off x="4108765" y="3534663"/>
            <a:ext cx="1306286" cy="74429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t>Mediation</a:t>
            </a:r>
          </a:p>
          <a:p>
            <a:pPr algn="ctr"/>
            <a:r>
              <a:rPr lang="en-US" sz="1600" b="1" dirty="0" smtClean="0"/>
              <a:t>Reader</a:t>
            </a:r>
            <a:endParaRPr lang="en-US" sz="1600" b="1" dirty="0"/>
          </a:p>
        </p:txBody>
      </p:sp>
      <p:cxnSp>
        <p:nvCxnSpPr>
          <p:cNvPr id="75" name="Straight Arrow Connector 74"/>
          <p:cNvCxnSpPr/>
          <p:nvPr/>
        </p:nvCxnSpPr>
        <p:spPr>
          <a:xfrm flipH="1">
            <a:off x="3135797" y="4024379"/>
            <a:ext cx="97296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6" name="Rounded Rectangle 75"/>
          <p:cNvSpPr/>
          <p:nvPr/>
        </p:nvSpPr>
        <p:spPr>
          <a:xfrm>
            <a:off x="1724793" y="3534663"/>
            <a:ext cx="1378132" cy="74429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t>Mediation</a:t>
            </a:r>
          </a:p>
          <a:p>
            <a:pPr algn="ctr"/>
            <a:r>
              <a:rPr lang="en-US" sz="1600" b="1" dirty="0" smtClean="0"/>
              <a:t>Process</a:t>
            </a:r>
            <a:endParaRPr lang="en-US" sz="1600" b="1" dirty="0"/>
          </a:p>
        </p:txBody>
      </p:sp>
      <p:sp>
        <p:nvSpPr>
          <p:cNvPr id="77" name="Rounded Rectangle 76"/>
          <p:cNvSpPr/>
          <p:nvPr/>
        </p:nvSpPr>
        <p:spPr>
          <a:xfrm>
            <a:off x="1724793" y="2512536"/>
            <a:ext cx="1378132" cy="45691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t>Mediation</a:t>
            </a:r>
          </a:p>
          <a:p>
            <a:pPr algn="ctr"/>
            <a:r>
              <a:rPr lang="en-US" sz="1600" b="1" dirty="0" smtClean="0"/>
              <a:t>Task</a:t>
            </a:r>
            <a:endParaRPr lang="en-US" sz="1600" b="1" dirty="0"/>
          </a:p>
        </p:txBody>
      </p:sp>
      <p:cxnSp>
        <p:nvCxnSpPr>
          <p:cNvPr id="78" name="Straight Arrow Connector 77"/>
          <p:cNvCxnSpPr>
            <a:stCxn id="77" idx="2"/>
          </p:cNvCxnSpPr>
          <p:nvPr/>
        </p:nvCxnSpPr>
        <p:spPr>
          <a:xfrm>
            <a:off x="2413859" y="2969449"/>
            <a:ext cx="0" cy="5412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a:off x="2338527" y="2993423"/>
            <a:ext cx="797270" cy="307777"/>
          </a:xfrm>
          <a:prstGeom prst="rect">
            <a:avLst/>
          </a:prstGeom>
          <a:noFill/>
        </p:spPr>
        <p:txBody>
          <a:bodyPr wrap="none" rtlCol="0">
            <a:spAutoFit/>
          </a:bodyPr>
          <a:lstStyle/>
          <a:p>
            <a:r>
              <a:rPr lang="en-US" sz="1400" dirty="0" smtClean="0">
                <a:solidFill>
                  <a:schemeClr val="tx1"/>
                </a:solidFill>
                <a:latin typeface="+mn-lt"/>
              </a:rPr>
              <a:t>(Trigger)</a:t>
            </a:r>
            <a:endParaRPr lang="en-US" sz="1400" dirty="0">
              <a:solidFill>
                <a:schemeClr val="tx1"/>
              </a:solidFill>
              <a:latin typeface="+mn-lt"/>
            </a:endParaRPr>
          </a:p>
        </p:txBody>
      </p:sp>
      <p:cxnSp>
        <p:nvCxnSpPr>
          <p:cNvPr id="80" name="Straight Arrow Connector 79"/>
          <p:cNvCxnSpPr/>
          <p:nvPr/>
        </p:nvCxnSpPr>
        <p:spPr>
          <a:xfrm>
            <a:off x="3102925" y="3816386"/>
            <a:ext cx="100584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a:endCxn id="72" idx="1"/>
          </p:cNvCxnSpPr>
          <p:nvPr/>
        </p:nvCxnSpPr>
        <p:spPr>
          <a:xfrm>
            <a:off x="5415051" y="3894764"/>
            <a:ext cx="1175658" cy="1306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1846569" y="2640524"/>
            <a:ext cx="339635" cy="369332"/>
          </a:xfrm>
          <a:prstGeom prst="rect">
            <a:avLst/>
          </a:prstGeom>
          <a:noFill/>
        </p:spPr>
        <p:txBody>
          <a:bodyPr wrap="square" rtlCol="0">
            <a:spAutoFit/>
          </a:bodyPr>
          <a:lstStyle/>
          <a:p>
            <a:r>
              <a:rPr lang="en-US" sz="1800" dirty="0" smtClean="0">
                <a:solidFill>
                  <a:schemeClr val="tx1"/>
                </a:solidFill>
                <a:latin typeface="+mn-lt"/>
              </a:rPr>
              <a:t>1</a:t>
            </a:r>
            <a:endParaRPr lang="en-US" sz="1800" dirty="0">
              <a:solidFill>
                <a:schemeClr val="tx1"/>
              </a:solidFill>
              <a:latin typeface="+mn-lt"/>
            </a:endParaRPr>
          </a:p>
        </p:txBody>
      </p:sp>
      <p:sp>
        <p:nvSpPr>
          <p:cNvPr id="83" name="TextBox 82"/>
          <p:cNvSpPr txBox="1"/>
          <p:nvPr/>
        </p:nvSpPr>
        <p:spPr>
          <a:xfrm>
            <a:off x="1724793" y="3976449"/>
            <a:ext cx="339635" cy="369332"/>
          </a:xfrm>
          <a:prstGeom prst="rect">
            <a:avLst/>
          </a:prstGeom>
          <a:noFill/>
        </p:spPr>
        <p:txBody>
          <a:bodyPr wrap="square" rtlCol="0">
            <a:spAutoFit/>
          </a:bodyPr>
          <a:lstStyle/>
          <a:p>
            <a:r>
              <a:rPr lang="en-US" sz="1800" dirty="0" smtClean="0">
                <a:solidFill>
                  <a:schemeClr val="tx1"/>
                </a:solidFill>
                <a:latin typeface="+mn-lt"/>
              </a:rPr>
              <a:t>2</a:t>
            </a:r>
            <a:endParaRPr lang="en-US" sz="1800" dirty="0">
              <a:solidFill>
                <a:schemeClr val="tx1"/>
              </a:solidFill>
              <a:latin typeface="+mn-lt"/>
            </a:endParaRPr>
          </a:p>
        </p:txBody>
      </p:sp>
      <p:sp>
        <p:nvSpPr>
          <p:cNvPr id="84" name="TextBox 83"/>
          <p:cNvSpPr txBox="1"/>
          <p:nvPr/>
        </p:nvSpPr>
        <p:spPr>
          <a:xfrm>
            <a:off x="4108765" y="3993541"/>
            <a:ext cx="365760" cy="369332"/>
          </a:xfrm>
          <a:prstGeom prst="rect">
            <a:avLst/>
          </a:prstGeom>
          <a:noFill/>
        </p:spPr>
        <p:txBody>
          <a:bodyPr wrap="square" rtlCol="0">
            <a:spAutoFit/>
          </a:bodyPr>
          <a:lstStyle/>
          <a:p>
            <a:r>
              <a:rPr lang="en-US" sz="1800" dirty="0" smtClean="0">
                <a:solidFill>
                  <a:schemeClr val="tx1"/>
                </a:solidFill>
                <a:latin typeface="+mn-lt"/>
              </a:rPr>
              <a:t>3</a:t>
            </a:r>
            <a:endParaRPr lang="en-US" sz="1800" dirty="0">
              <a:solidFill>
                <a:schemeClr val="tx1"/>
              </a:solidFill>
              <a:latin typeface="+mn-lt"/>
            </a:endParaRPr>
          </a:p>
        </p:txBody>
      </p:sp>
      <p:graphicFrame>
        <p:nvGraphicFramePr>
          <p:cNvPr id="85" name="Table 84"/>
          <p:cNvGraphicFramePr>
            <a:graphicFrameLocks noGrp="1"/>
          </p:cNvGraphicFramePr>
          <p:nvPr>
            <p:extLst>
              <p:ext uri="{D42A27DB-BD31-4B8C-83A1-F6EECF244321}">
                <p14:modId xmlns="" xmlns:p14="http://schemas.microsoft.com/office/powerpoint/2010/main" val="2405644803"/>
              </p:ext>
            </p:extLst>
          </p:nvPr>
        </p:nvGraphicFramePr>
        <p:xfrm>
          <a:off x="1724793" y="4730784"/>
          <a:ext cx="1658983" cy="731520"/>
        </p:xfrm>
        <a:graphic>
          <a:graphicData uri="http://schemas.openxmlformats.org/drawingml/2006/table">
            <a:tbl>
              <a:tblPr firstRow="1" bandRow="1">
                <a:tableStyleId>{5C22544A-7EE6-4342-B048-85BDC9FD1C3A}</a:tableStyleId>
              </a:tblPr>
              <a:tblGrid>
                <a:gridCol w="414746"/>
                <a:gridCol w="496256"/>
                <a:gridCol w="333235"/>
                <a:gridCol w="414746"/>
              </a:tblGrid>
              <a:tr h="228886">
                <a:tc>
                  <a:txBody>
                    <a:bodyPr/>
                    <a:lstStyle/>
                    <a:p>
                      <a:r>
                        <a:rPr lang="en-US" sz="1000" dirty="0" smtClean="0"/>
                        <a:t>1</a:t>
                      </a:r>
                      <a:endParaRPr lang="en-US" sz="1000" dirty="0"/>
                    </a:p>
                  </a:txBody>
                  <a:tcPr/>
                </a:tc>
                <a:tc>
                  <a:txBody>
                    <a:bodyPr/>
                    <a:lstStyle/>
                    <a:p>
                      <a:r>
                        <a:rPr lang="en-US" sz="1000" dirty="0" err="1" smtClean="0"/>
                        <a:t>sdd</a:t>
                      </a:r>
                      <a:endParaRPr lang="en-US" sz="1000" dirty="0"/>
                    </a:p>
                  </a:txBody>
                  <a:tcPr/>
                </a:tc>
                <a:tc>
                  <a:txBody>
                    <a:bodyPr/>
                    <a:lstStyle/>
                    <a:p>
                      <a:r>
                        <a:rPr lang="en-US" sz="1000" dirty="0" smtClean="0"/>
                        <a:t>2s</a:t>
                      </a:r>
                      <a:endParaRPr lang="en-US" sz="1000" dirty="0"/>
                    </a:p>
                  </a:txBody>
                  <a:tcPr/>
                </a:tc>
                <a:tc>
                  <a:txBody>
                    <a:bodyPr/>
                    <a:lstStyle/>
                    <a:p>
                      <a:r>
                        <a:rPr lang="en-US" sz="1000" dirty="0" smtClean="0"/>
                        <a:t>s</a:t>
                      </a:r>
                      <a:endParaRPr lang="en-US" sz="1000" dirty="0"/>
                    </a:p>
                  </a:txBody>
                  <a:tcPr/>
                </a:tc>
              </a:tr>
              <a:tr h="228886">
                <a:tc>
                  <a:txBody>
                    <a:bodyPr/>
                    <a:lstStyle/>
                    <a:p>
                      <a:r>
                        <a:rPr lang="en-US" sz="1000" dirty="0" smtClean="0"/>
                        <a:t>2</a:t>
                      </a:r>
                      <a:endParaRPr lang="en-US" sz="1000" dirty="0"/>
                    </a:p>
                  </a:txBody>
                  <a:tcPr/>
                </a:tc>
                <a:tc>
                  <a:txBody>
                    <a:bodyPr/>
                    <a:lstStyle/>
                    <a:p>
                      <a:r>
                        <a:rPr lang="en-US" sz="1000" dirty="0" err="1" smtClean="0"/>
                        <a:t>siws</a:t>
                      </a:r>
                      <a:endParaRPr lang="en-US" sz="1000" dirty="0"/>
                    </a:p>
                  </a:txBody>
                  <a:tcPr/>
                </a:tc>
                <a:tc>
                  <a:txBody>
                    <a:bodyPr/>
                    <a:lstStyle/>
                    <a:p>
                      <a:r>
                        <a:rPr lang="en-US" sz="1000" dirty="0" smtClean="0"/>
                        <a:t>s</a:t>
                      </a:r>
                      <a:endParaRPr lang="en-US" sz="1000" dirty="0"/>
                    </a:p>
                  </a:txBody>
                  <a:tcPr/>
                </a:tc>
                <a:tc>
                  <a:txBody>
                    <a:bodyPr/>
                    <a:lstStyle/>
                    <a:p>
                      <a:r>
                        <a:rPr lang="en-US" sz="1000" dirty="0" smtClean="0"/>
                        <a:t>s</a:t>
                      </a:r>
                      <a:endParaRPr lang="en-US" sz="1000" dirty="0"/>
                    </a:p>
                  </a:txBody>
                  <a:tcPr/>
                </a:tc>
              </a:tr>
              <a:tr h="228886">
                <a:tc>
                  <a:txBody>
                    <a:bodyPr/>
                    <a:lstStyle/>
                    <a:p>
                      <a:r>
                        <a:rPr lang="en-US" sz="1000" dirty="0" smtClean="0"/>
                        <a:t>3</a:t>
                      </a:r>
                      <a:endParaRPr lang="en-US" sz="1000" dirty="0"/>
                    </a:p>
                  </a:txBody>
                  <a:tcPr/>
                </a:tc>
                <a:tc>
                  <a:txBody>
                    <a:bodyPr/>
                    <a:lstStyle/>
                    <a:p>
                      <a:r>
                        <a:rPr lang="en-US" sz="1000" dirty="0" err="1" smtClean="0"/>
                        <a:t>wer</a:t>
                      </a:r>
                      <a:endParaRPr lang="en-US" sz="1000" dirty="0"/>
                    </a:p>
                  </a:txBody>
                  <a:tcPr/>
                </a:tc>
                <a:tc>
                  <a:txBody>
                    <a:bodyPr/>
                    <a:lstStyle/>
                    <a:p>
                      <a:r>
                        <a:rPr lang="en-US" sz="1000" dirty="0" smtClean="0"/>
                        <a:t>s</a:t>
                      </a:r>
                      <a:endParaRPr lang="en-US" sz="1000" dirty="0"/>
                    </a:p>
                  </a:txBody>
                  <a:tcPr/>
                </a:tc>
                <a:tc>
                  <a:txBody>
                    <a:bodyPr/>
                    <a:lstStyle/>
                    <a:p>
                      <a:r>
                        <a:rPr lang="en-US" sz="1000" dirty="0" smtClean="0"/>
                        <a:t>s</a:t>
                      </a:r>
                      <a:endParaRPr lang="en-US" sz="1000" dirty="0"/>
                    </a:p>
                  </a:txBody>
                  <a:tcPr/>
                </a:tc>
              </a:tr>
            </a:tbl>
          </a:graphicData>
        </a:graphic>
      </p:graphicFrame>
      <p:cxnSp>
        <p:nvCxnSpPr>
          <p:cNvPr id="86" name="Straight Arrow Connector 85"/>
          <p:cNvCxnSpPr>
            <a:stCxn id="76" idx="2"/>
          </p:cNvCxnSpPr>
          <p:nvPr/>
        </p:nvCxnSpPr>
        <p:spPr>
          <a:xfrm>
            <a:off x="2413859" y="4278960"/>
            <a:ext cx="0" cy="4518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1645124" y="4436529"/>
            <a:ext cx="838608" cy="307777"/>
          </a:xfrm>
          <a:prstGeom prst="rect">
            <a:avLst/>
          </a:prstGeom>
          <a:noFill/>
        </p:spPr>
        <p:txBody>
          <a:bodyPr wrap="square" rtlCol="0">
            <a:spAutoFit/>
          </a:bodyPr>
          <a:lstStyle/>
          <a:p>
            <a:r>
              <a:rPr lang="en-US" sz="1400" dirty="0" smtClean="0"/>
              <a:t>Orders</a:t>
            </a:r>
            <a:endParaRPr lang="en-US" sz="1400" dirty="0"/>
          </a:p>
        </p:txBody>
      </p:sp>
    </p:spTree>
    <p:extLst>
      <p:ext uri="{BB962C8B-B14F-4D97-AF65-F5344CB8AC3E}">
        <p14:creationId xmlns="" xmlns:p14="http://schemas.microsoft.com/office/powerpoint/2010/main" val="83498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randombar(horizontal)">
                                      <p:cBhvr>
                                        <p:cTn id="14" dur="500"/>
                                        <p:tgtEl>
                                          <p:spTgt spid="38"/>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wipe(left)">
                                      <p:cBhvr>
                                        <p:cTn id="18" dur="500"/>
                                        <p:tgtEl>
                                          <p:spTgt spid="39"/>
                                        </p:tgtEl>
                                      </p:cBhvr>
                                    </p:animEffect>
                                  </p:childTnLst>
                                </p:cTn>
                              </p:par>
                            </p:childTnLst>
                          </p:cTn>
                        </p:par>
                        <p:par>
                          <p:cTn id="19" fill="hold">
                            <p:stCondLst>
                              <p:cond delay="1000"/>
                            </p:stCondLst>
                            <p:childTnLst>
                              <p:par>
                                <p:cTn id="20" presetID="14" presetClass="entr" presetSubtype="10" fill="hold" grpId="0" nodeType="after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randombar(horizontal)">
                                      <p:cBhvr>
                                        <p:cTn id="22" dur="500"/>
                                        <p:tgtEl>
                                          <p:spTgt spid="40"/>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left)">
                                      <p:cBhvr>
                                        <p:cTn id="26" dur="500"/>
                                        <p:tgtEl>
                                          <p:spTgt spid="41"/>
                                        </p:tgtEl>
                                      </p:cBhvr>
                                    </p:animEffect>
                                  </p:childTnLst>
                                </p:cTn>
                              </p:par>
                            </p:childTnLst>
                          </p:cTn>
                        </p:par>
                        <p:par>
                          <p:cTn id="27" fill="hold">
                            <p:stCondLst>
                              <p:cond delay="2000"/>
                            </p:stCondLst>
                            <p:childTnLst>
                              <p:par>
                                <p:cTn id="28" presetID="14" presetClass="entr" presetSubtype="10" fill="hold" grpId="0" nodeType="after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randombar(horizontal)">
                                      <p:cBhvr>
                                        <p:cTn id="30" dur="500"/>
                                        <p:tgtEl>
                                          <p:spTgt spid="42"/>
                                        </p:tgtEl>
                                      </p:cBhvr>
                                    </p:animEffect>
                                  </p:childTnLst>
                                </p:cTn>
                              </p:par>
                            </p:childTnLst>
                          </p:cTn>
                        </p:par>
                        <p:par>
                          <p:cTn id="31" fill="hold">
                            <p:stCondLst>
                              <p:cond delay="2500"/>
                            </p:stCondLst>
                            <p:childTnLst>
                              <p:par>
                                <p:cTn id="32" presetID="22" presetClass="entr" presetSubtype="1" fill="hold" grpId="0" nodeType="after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up)">
                                      <p:cBhvr>
                                        <p:cTn id="34" dur="500"/>
                                        <p:tgtEl>
                                          <p:spTgt spid="43"/>
                                        </p:tgtEl>
                                      </p:cBhvr>
                                    </p:animEffect>
                                  </p:childTnLst>
                                </p:cTn>
                              </p:par>
                            </p:childTnLst>
                          </p:cTn>
                        </p:par>
                        <p:par>
                          <p:cTn id="35" fill="hold">
                            <p:stCondLst>
                              <p:cond delay="3000"/>
                            </p:stCondLst>
                            <p:childTnLst>
                              <p:par>
                                <p:cTn id="36" presetID="14" presetClass="entr" presetSubtype="1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randombar(horizontal)">
                                      <p:cBhvr>
                                        <p:cTn id="38" dur="500"/>
                                        <p:tgtEl>
                                          <p:spTgt spid="44"/>
                                        </p:tgtEl>
                                      </p:cBhvr>
                                    </p:animEffect>
                                  </p:childTnLst>
                                </p:cTn>
                              </p:par>
                            </p:childTnLst>
                          </p:cTn>
                        </p:par>
                        <p:par>
                          <p:cTn id="39" fill="hold">
                            <p:stCondLst>
                              <p:cond delay="3500"/>
                            </p:stCondLst>
                            <p:childTnLst>
                              <p:par>
                                <p:cTn id="40" presetID="22" presetClass="entr" presetSubtype="2" fill="hold" grpId="0" nodeType="after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right)">
                                      <p:cBhvr>
                                        <p:cTn id="42" dur="500"/>
                                        <p:tgtEl>
                                          <p:spTgt spid="45"/>
                                        </p:tgtEl>
                                      </p:cBhvr>
                                    </p:animEffect>
                                  </p:childTnLst>
                                </p:cTn>
                              </p:par>
                            </p:childTnLst>
                          </p:cTn>
                        </p:par>
                        <p:par>
                          <p:cTn id="43" fill="hold">
                            <p:stCondLst>
                              <p:cond delay="4000"/>
                            </p:stCondLst>
                            <p:childTnLst>
                              <p:par>
                                <p:cTn id="44" presetID="14" presetClass="entr" presetSubtype="10" fill="hold" grpId="0" nodeType="after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randombar(horizontal)">
                                      <p:cBhvr>
                                        <p:cTn id="46" dur="500"/>
                                        <p:tgtEl>
                                          <p:spTgt spid="46"/>
                                        </p:tgtEl>
                                      </p:cBhvr>
                                    </p:animEffect>
                                  </p:childTnLst>
                                </p:cTn>
                              </p:par>
                            </p:childTnLst>
                          </p:cTn>
                        </p:par>
                        <p:par>
                          <p:cTn id="47" fill="hold">
                            <p:stCondLst>
                              <p:cond delay="4500"/>
                            </p:stCondLst>
                            <p:childTnLst>
                              <p:par>
                                <p:cTn id="48" presetID="22" presetClass="entr" presetSubtype="2" fill="hold" grpId="0" nodeType="afterEffect">
                                  <p:stCondLst>
                                    <p:cond delay="0"/>
                                  </p:stCondLst>
                                  <p:childTnLst>
                                    <p:set>
                                      <p:cBhvr>
                                        <p:cTn id="49" dur="1" fill="hold">
                                          <p:stCondLst>
                                            <p:cond delay="0"/>
                                          </p:stCondLst>
                                        </p:cTn>
                                        <p:tgtEl>
                                          <p:spTgt spid="47"/>
                                        </p:tgtEl>
                                        <p:attrNameLst>
                                          <p:attrName>style.visibility</p:attrName>
                                        </p:attrNameLst>
                                      </p:cBhvr>
                                      <p:to>
                                        <p:strVal val="visible"/>
                                      </p:to>
                                    </p:set>
                                    <p:animEffect transition="in" filter="wipe(right)">
                                      <p:cBhvr>
                                        <p:cTn id="50" dur="500"/>
                                        <p:tgtEl>
                                          <p:spTgt spid="47"/>
                                        </p:tgtEl>
                                      </p:cBhvr>
                                    </p:animEffect>
                                  </p:childTnLst>
                                </p:cTn>
                              </p:par>
                            </p:childTnLst>
                          </p:cTn>
                        </p:par>
                        <p:par>
                          <p:cTn id="51" fill="hold">
                            <p:stCondLst>
                              <p:cond delay="5000"/>
                            </p:stCondLst>
                            <p:childTnLst>
                              <p:par>
                                <p:cTn id="52" presetID="14" presetClass="entr" presetSubtype="10" fill="hold" grpId="0" nodeType="afterEffect">
                                  <p:stCondLst>
                                    <p:cond delay="0"/>
                                  </p:stCondLst>
                                  <p:childTnLst>
                                    <p:set>
                                      <p:cBhvr>
                                        <p:cTn id="53" dur="1" fill="hold">
                                          <p:stCondLst>
                                            <p:cond delay="0"/>
                                          </p:stCondLst>
                                        </p:cTn>
                                        <p:tgtEl>
                                          <p:spTgt spid="48"/>
                                        </p:tgtEl>
                                        <p:attrNameLst>
                                          <p:attrName>style.visibility</p:attrName>
                                        </p:attrNameLst>
                                      </p:cBhvr>
                                      <p:to>
                                        <p:strVal val="visible"/>
                                      </p:to>
                                    </p:set>
                                    <p:animEffect transition="in" filter="randombar(horizontal)">
                                      <p:cBhvr>
                                        <p:cTn id="54" dur="500"/>
                                        <p:tgtEl>
                                          <p:spTgt spid="48"/>
                                        </p:tgtEl>
                                      </p:cBhvr>
                                    </p:animEffect>
                                  </p:childTnLst>
                                </p:cTn>
                              </p:par>
                            </p:childTnLst>
                          </p:cTn>
                        </p:par>
                        <p:par>
                          <p:cTn id="55" fill="hold">
                            <p:stCondLst>
                              <p:cond delay="5500"/>
                            </p:stCondLst>
                            <p:childTnLst>
                              <p:par>
                                <p:cTn id="56" presetID="22" presetClass="entr" presetSubtype="1" fill="hold" grpId="0" nodeType="afterEffect">
                                  <p:stCondLst>
                                    <p:cond delay="0"/>
                                  </p:stCondLst>
                                  <p:childTnLst>
                                    <p:set>
                                      <p:cBhvr>
                                        <p:cTn id="57" dur="1" fill="hold">
                                          <p:stCondLst>
                                            <p:cond delay="0"/>
                                          </p:stCondLst>
                                        </p:cTn>
                                        <p:tgtEl>
                                          <p:spTgt spid="49"/>
                                        </p:tgtEl>
                                        <p:attrNameLst>
                                          <p:attrName>style.visibility</p:attrName>
                                        </p:attrNameLst>
                                      </p:cBhvr>
                                      <p:to>
                                        <p:strVal val="visible"/>
                                      </p:to>
                                    </p:set>
                                    <p:animEffect transition="in" filter="wipe(up)">
                                      <p:cBhvr>
                                        <p:cTn id="58" dur="500"/>
                                        <p:tgtEl>
                                          <p:spTgt spid="49"/>
                                        </p:tgtEl>
                                      </p:cBhvr>
                                    </p:animEffect>
                                  </p:childTnLst>
                                </p:cTn>
                              </p:par>
                            </p:childTnLst>
                          </p:cTn>
                        </p:par>
                        <p:par>
                          <p:cTn id="59" fill="hold">
                            <p:stCondLst>
                              <p:cond delay="6000"/>
                            </p:stCondLst>
                            <p:childTnLst>
                              <p:par>
                                <p:cTn id="60" presetID="14" presetClass="entr" presetSubtype="10" fill="hold" grpId="0" nodeType="after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randombar(horizontal)">
                                      <p:cBhvr>
                                        <p:cTn id="62" dur="500"/>
                                        <p:tgtEl>
                                          <p:spTgt spid="5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1" nodeType="clickEffect">
                                  <p:stCondLst>
                                    <p:cond delay="0"/>
                                  </p:stCondLst>
                                  <p:childTnLst>
                                    <p:animEffect transition="out" filter="fade">
                                      <p:cBhvr>
                                        <p:cTn id="66" dur="500"/>
                                        <p:tgtEl>
                                          <p:spTgt spid="38"/>
                                        </p:tgtEl>
                                      </p:cBhvr>
                                    </p:animEffect>
                                    <p:set>
                                      <p:cBhvr>
                                        <p:cTn id="67" dur="1" fill="hold">
                                          <p:stCondLst>
                                            <p:cond delay="499"/>
                                          </p:stCondLst>
                                        </p:cTn>
                                        <p:tgtEl>
                                          <p:spTgt spid="38"/>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39"/>
                                        </p:tgtEl>
                                      </p:cBhvr>
                                    </p:animEffect>
                                    <p:set>
                                      <p:cBhvr>
                                        <p:cTn id="70" dur="1" fill="hold">
                                          <p:stCondLst>
                                            <p:cond delay="499"/>
                                          </p:stCondLst>
                                        </p:cTn>
                                        <p:tgtEl>
                                          <p:spTgt spid="39"/>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40"/>
                                        </p:tgtEl>
                                      </p:cBhvr>
                                    </p:animEffect>
                                    <p:set>
                                      <p:cBhvr>
                                        <p:cTn id="73" dur="1" fill="hold">
                                          <p:stCondLst>
                                            <p:cond delay="499"/>
                                          </p:stCondLst>
                                        </p:cTn>
                                        <p:tgtEl>
                                          <p:spTgt spid="40"/>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41"/>
                                        </p:tgtEl>
                                      </p:cBhvr>
                                    </p:animEffect>
                                    <p:set>
                                      <p:cBhvr>
                                        <p:cTn id="76" dur="1" fill="hold">
                                          <p:stCondLst>
                                            <p:cond delay="499"/>
                                          </p:stCondLst>
                                        </p:cTn>
                                        <p:tgtEl>
                                          <p:spTgt spid="41"/>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42"/>
                                        </p:tgtEl>
                                      </p:cBhvr>
                                    </p:animEffect>
                                    <p:set>
                                      <p:cBhvr>
                                        <p:cTn id="79" dur="1" fill="hold">
                                          <p:stCondLst>
                                            <p:cond delay="499"/>
                                          </p:stCondLst>
                                        </p:cTn>
                                        <p:tgtEl>
                                          <p:spTgt spid="42"/>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500"/>
                                        <p:tgtEl>
                                          <p:spTgt spid="43"/>
                                        </p:tgtEl>
                                      </p:cBhvr>
                                    </p:animEffect>
                                    <p:set>
                                      <p:cBhvr>
                                        <p:cTn id="82" dur="1" fill="hold">
                                          <p:stCondLst>
                                            <p:cond delay="499"/>
                                          </p:stCondLst>
                                        </p:cTn>
                                        <p:tgtEl>
                                          <p:spTgt spid="43"/>
                                        </p:tgtEl>
                                        <p:attrNameLst>
                                          <p:attrName>style.visibility</p:attrName>
                                        </p:attrNameLst>
                                      </p:cBhvr>
                                      <p:to>
                                        <p:strVal val="hidden"/>
                                      </p:to>
                                    </p:set>
                                  </p:childTnLst>
                                </p:cTn>
                              </p:par>
                              <p:par>
                                <p:cTn id="83" presetID="10" presetClass="exit" presetSubtype="0" fill="hold" grpId="1" nodeType="withEffect">
                                  <p:stCondLst>
                                    <p:cond delay="0"/>
                                  </p:stCondLst>
                                  <p:childTnLst>
                                    <p:animEffect transition="out" filter="fade">
                                      <p:cBhvr>
                                        <p:cTn id="84" dur="500"/>
                                        <p:tgtEl>
                                          <p:spTgt spid="44"/>
                                        </p:tgtEl>
                                      </p:cBhvr>
                                    </p:animEffect>
                                    <p:set>
                                      <p:cBhvr>
                                        <p:cTn id="85" dur="1" fill="hold">
                                          <p:stCondLst>
                                            <p:cond delay="499"/>
                                          </p:stCondLst>
                                        </p:cTn>
                                        <p:tgtEl>
                                          <p:spTgt spid="44"/>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500"/>
                                        <p:tgtEl>
                                          <p:spTgt spid="45"/>
                                        </p:tgtEl>
                                      </p:cBhvr>
                                    </p:animEffect>
                                    <p:set>
                                      <p:cBhvr>
                                        <p:cTn id="88" dur="1" fill="hold">
                                          <p:stCondLst>
                                            <p:cond delay="499"/>
                                          </p:stCondLst>
                                        </p:cTn>
                                        <p:tgtEl>
                                          <p:spTgt spid="45"/>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500"/>
                                        <p:tgtEl>
                                          <p:spTgt spid="46"/>
                                        </p:tgtEl>
                                      </p:cBhvr>
                                    </p:animEffect>
                                    <p:set>
                                      <p:cBhvr>
                                        <p:cTn id="91" dur="1" fill="hold">
                                          <p:stCondLst>
                                            <p:cond delay="499"/>
                                          </p:stCondLst>
                                        </p:cTn>
                                        <p:tgtEl>
                                          <p:spTgt spid="46"/>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47"/>
                                        </p:tgtEl>
                                      </p:cBhvr>
                                    </p:animEffect>
                                    <p:set>
                                      <p:cBhvr>
                                        <p:cTn id="94" dur="1" fill="hold">
                                          <p:stCondLst>
                                            <p:cond delay="499"/>
                                          </p:stCondLst>
                                        </p:cTn>
                                        <p:tgtEl>
                                          <p:spTgt spid="47"/>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500"/>
                                        <p:tgtEl>
                                          <p:spTgt spid="48"/>
                                        </p:tgtEl>
                                      </p:cBhvr>
                                    </p:animEffect>
                                    <p:set>
                                      <p:cBhvr>
                                        <p:cTn id="97" dur="1" fill="hold">
                                          <p:stCondLst>
                                            <p:cond delay="499"/>
                                          </p:stCondLst>
                                        </p:cTn>
                                        <p:tgtEl>
                                          <p:spTgt spid="48"/>
                                        </p:tgtEl>
                                        <p:attrNameLst>
                                          <p:attrName>style.visibility</p:attrName>
                                        </p:attrNameLst>
                                      </p:cBhvr>
                                      <p:to>
                                        <p:strVal val="hidden"/>
                                      </p:to>
                                    </p:set>
                                  </p:childTnLst>
                                </p:cTn>
                              </p:par>
                              <p:par>
                                <p:cTn id="98" presetID="10" presetClass="exit" presetSubtype="0" fill="hold" grpId="1" nodeType="withEffect">
                                  <p:stCondLst>
                                    <p:cond delay="0"/>
                                  </p:stCondLst>
                                  <p:childTnLst>
                                    <p:animEffect transition="out" filter="fade">
                                      <p:cBhvr>
                                        <p:cTn id="99" dur="500"/>
                                        <p:tgtEl>
                                          <p:spTgt spid="49"/>
                                        </p:tgtEl>
                                      </p:cBhvr>
                                    </p:animEffect>
                                    <p:set>
                                      <p:cBhvr>
                                        <p:cTn id="100" dur="1" fill="hold">
                                          <p:stCondLst>
                                            <p:cond delay="499"/>
                                          </p:stCondLst>
                                        </p:cTn>
                                        <p:tgtEl>
                                          <p:spTgt spid="49"/>
                                        </p:tgtEl>
                                        <p:attrNameLst>
                                          <p:attrName>style.visibility</p:attrName>
                                        </p:attrNameLst>
                                      </p:cBhvr>
                                      <p:to>
                                        <p:strVal val="hidden"/>
                                      </p:to>
                                    </p:set>
                                  </p:childTnLst>
                                </p:cTn>
                              </p:par>
                              <p:par>
                                <p:cTn id="101" presetID="10" presetClass="exit" presetSubtype="0" fill="hold" grpId="1" nodeType="withEffect">
                                  <p:stCondLst>
                                    <p:cond delay="0"/>
                                  </p:stCondLst>
                                  <p:childTnLst>
                                    <p:animEffect transition="out" filter="fade">
                                      <p:cBhvr>
                                        <p:cTn id="102" dur="500"/>
                                        <p:tgtEl>
                                          <p:spTgt spid="50"/>
                                        </p:tgtEl>
                                      </p:cBhvr>
                                    </p:animEffect>
                                    <p:set>
                                      <p:cBhvr>
                                        <p:cTn id="103" dur="1" fill="hold">
                                          <p:stCondLst>
                                            <p:cond delay="499"/>
                                          </p:stCondLst>
                                        </p:cTn>
                                        <p:tgtEl>
                                          <p:spTgt spid="50"/>
                                        </p:tgtEl>
                                        <p:attrNameLst>
                                          <p:attrName>style.visibility</p:attrName>
                                        </p:attrNameLst>
                                      </p:cBhvr>
                                      <p:to>
                                        <p:strVal val="hidden"/>
                                      </p:to>
                                    </p:set>
                                  </p:childTnLst>
                                </p:cTn>
                              </p:par>
                            </p:childTnLst>
                          </p:cTn>
                        </p:par>
                        <p:par>
                          <p:cTn id="104" fill="hold">
                            <p:stCondLst>
                              <p:cond delay="500"/>
                            </p:stCondLst>
                            <p:childTnLst>
                              <p:par>
                                <p:cTn id="105" presetID="14" presetClass="entr" presetSubtype="10" fill="hold" nodeType="afterEffect">
                                  <p:stCondLst>
                                    <p:cond delay="0"/>
                                  </p:stCondLst>
                                  <p:childTnLst>
                                    <p:set>
                                      <p:cBhvr>
                                        <p:cTn id="106" dur="1" fill="hold">
                                          <p:stCondLst>
                                            <p:cond delay="0"/>
                                          </p:stCondLst>
                                        </p:cTn>
                                        <p:tgtEl>
                                          <p:spTgt spid="72"/>
                                        </p:tgtEl>
                                        <p:attrNameLst>
                                          <p:attrName>style.visibility</p:attrName>
                                        </p:attrNameLst>
                                      </p:cBhvr>
                                      <p:to>
                                        <p:strVal val="visible"/>
                                      </p:to>
                                    </p:set>
                                    <p:animEffect transition="in" filter="randombar(horizontal)">
                                      <p:cBhvr>
                                        <p:cTn id="107" dur="500"/>
                                        <p:tgtEl>
                                          <p:spTgt spid="72"/>
                                        </p:tgtEl>
                                      </p:cBhvr>
                                    </p:animEffect>
                                  </p:childTnLst>
                                </p:cTn>
                              </p:par>
                              <p:par>
                                <p:cTn id="108" presetID="14" presetClass="entr" presetSubtype="10" fill="hold" grpId="0" nodeType="withEffect">
                                  <p:stCondLst>
                                    <p:cond delay="0"/>
                                  </p:stCondLst>
                                  <p:childTnLst>
                                    <p:set>
                                      <p:cBhvr>
                                        <p:cTn id="109" dur="1" fill="hold">
                                          <p:stCondLst>
                                            <p:cond delay="0"/>
                                          </p:stCondLst>
                                        </p:cTn>
                                        <p:tgtEl>
                                          <p:spTgt spid="73"/>
                                        </p:tgtEl>
                                        <p:attrNameLst>
                                          <p:attrName>style.visibility</p:attrName>
                                        </p:attrNameLst>
                                      </p:cBhvr>
                                      <p:to>
                                        <p:strVal val="visible"/>
                                      </p:to>
                                    </p:set>
                                    <p:animEffect transition="in" filter="randombar(horizontal)">
                                      <p:cBhvr>
                                        <p:cTn id="110" dur="500"/>
                                        <p:tgtEl>
                                          <p:spTgt spid="73"/>
                                        </p:tgtEl>
                                      </p:cBhvr>
                                    </p:animEffect>
                                  </p:childTnLst>
                                </p:cTn>
                              </p:par>
                              <p:par>
                                <p:cTn id="111" presetID="31" presetClass="entr" presetSubtype="0" fill="hold" grpId="0" nodeType="withEffect">
                                  <p:stCondLst>
                                    <p:cond delay="0"/>
                                  </p:stCondLst>
                                  <p:childTnLst>
                                    <p:set>
                                      <p:cBhvr>
                                        <p:cTn id="112" dur="1" fill="hold">
                                          <p:stCondLst>
                                            <p:cond delay="0"/>
                                          </p:stCondLst>
                                        </p:cTn>
                                        <p:tgtEl>
                                          <p:spTgt spid="70"/>
                                        </p:tgtEl>
                                        <p:attrNameLst>
                                          <p:attrName>style.visibility</p:attrName>
                                        </p:attrNameLst>
                                      </p:cBhvr>
                                      <p:to>
                                        <p:strVal val="visible"/>
                                      </p:to>
                                    </p:set>
                                    <p:anim calcmode="lin" valueType="num">
                                      <p:cBhvr>
                                        <p:cTn id="113" dur="1000" fill="hold"/>
                                        <p:tgtEl>
                                          <p:spTgt spid="70"/>
                                        </p:tgtEl>
                                        <p:attrNameLst>
                                          <p:attrName>ppt_w</p:attrName>
                                        </p:attrNameLst>
                                      </p:cBhvr>
                                      <p:tavLst>
                                        <p:tav tm="0">
                                          <p:val>
                                            <p:fltVal val="0"/>
                                          </p:val>
                                        </p:tav>
                                        <p:tav tm="100000">
                                          <p:val>
                                            <p:strVal val="#ppt_w"/>
                                          </p:val>
                                        </p:tav>
                                      </p:tavLst>
                                    </p:anim>
                                    <p:anim calcmode="lin" valueType="num">
                                      <p:cBhvr>
                                        <p:cTn id="114" dur="1000" fill="hold"/>
                                        <p:tgtEl>
                                          <p:spTgt spid="70"/>
                                        </p:tgtEl>
                                        <p:attrNameLst>
                                          <p:attrName>ppt_h</p:attrName>
                                        </p:attrNameLst>
                                      </p:cBhvr>
                                      <p:tavLst>
                                        <p:tav tm="0">
                                          <p:val>
                                            <p:fltVal val="0"/>
                                          </p:val>
                                        </p:tav>
                                        <p:tav tm="100000">
                                          <p:val>
                                            <p:strVal val="#ppt_h"/>
                                          </p:val>
                                        </p:tav>
                                      </p:tavLst>
                                    </p:anim>
                                    <p:anim calcmode="lin" valueType="num">
                                      <p:cBhvr>
                                        <p:cTn id="115" dur="1000" fill="hold"/>
                                        <p:tgtEl>
                                          <p:spTgt spid="70"/>
                                        </p:tgtEl>
                                        <p:attrNameLst>
                                          <p:attrName>style.rotation</p:attrName>
                                        </p:attrNameLst>
                                      </p:cBhvr>
                                      <p:tavLst>
                                        <p:tav tm="0">
                                          <p:val>
                                            <p:fltVal val="90"/>
                                          </p:val>
                                        </p:tav>
                                        <p:tav tm="100000">
                                          <p:val>
                                            <p:fltVal val="0"/>
                                          </p:val>
                                        </p:tav>
                                      </p:tavLst>
                                    </p:anim>
                                    <p:animEffect transition="in" filter="fade">
                                      <p:cBhvr>
                                        <p:cTn id="116" dur="1000"/>
                                        <p:tgtEl>
                                          <p:spTgt spid="70"/>
                                        </p:tgtEl>
                                      </p:cBhvr>
                                    </p:animEffect>
                                  </p:childTnLst>
                                </p:cTn>
                              </p:par>
                              <p:par>
                                <p:cTn id="117" presetID="31" presetClass="entr" presetSubtype="0" fill="hold" nodeType="withEffect">
                                  <p:stCondLst>
                                    <p:cond delay="0"/>
                                  </p:stCondLst>
                                  <p:childTnLst>
                                    <p:set>
                                      <p:cBhvr>
                                        <p:cTn id="118" dur="1" fill="hold">
                                          <p:stCondLst>
                                            <p:cond delay="0"/>
                                          </p:stCondLst>
                                        </p:cTn>
                                        <p:tgtEl>
                                          <p:spTgt spid="71"/>
                                        </p:tgtEl>
                                        <p:attrNameLst>
                                          <p:attrName>style.visibility</p:attrName>
                                        </p:attrNameLst>
                                      </p:cBhvr>
                                      <p:to>
                                        <p:strVal val="visible"/>
                                      </p:to>
                                    </p:set>
                                    <p:anim calcmode="lin" valueType="num">
                                      <p:cBhvr>
                                        <p:cTn id="119" dur="1000" fill="hold"/>
                                        <p:tgtEl>
                                          <p:spTgt spid="71"/>
                                        </p:tgtEl>
                                        <p:attrNameLst>
                                          <p:attrName>ppt_w</p:attrName>
                                        </p:attrNameLst>
                                      </p:cBhvr>
                                      <p:tavLst>
                                        <p:tav tm="0">
                                          <p:val>
                                            <p:fltVal val="0"/>
                                          </p:val>
                                        </p:tav>
                                        <p:tav tm="100000">
                                          <p:val>
                                            <p:strVal val="#ppt_w"/>
                                          </p:val>
                                        </p:tav>
                                      </p:tavLst>
                                    </p:anim>
                                    <p:anim calcmode="lin" valueType="num">
                                      <p:cBhvr>
                                        <p:cTn id="120" dur="1000" fill="hold"/>
                                        <p:tgtEl>
                                          <p:spTgt spid="71"/>
                                        </p:tgtEl>
                                        <p:attrNameLst>
                                          <p:attrName>ppt_h</p:attrName>
                                        </p:attrNameLst>
                                      </p:cBhvr>
                                      <p:tavLst>
                                        <p:tav tm="0">
                                          <p:val>
                                            <p:fltVal val="0"/>
                                          </p:val>
                                        </p:tav>
                                        <p:tav tm="100000">
                                          <p:val>
                                            <p:strVal val="#ppt_h"/>
                                          </p:val>
                                        </p:tav>
                                      </p:tavLst>
                                    </p:anim>
                                    <p:anim calcmode="lin" valueType="num">
                                      <p:cBhvr>
                                        <p:cTn id="121" dur="1000" fill="hold"/>
                                        <p:tgtEl>
                                          <p:spTgt spid="71"/>
                                        </p:tgtEl>
                                        <p:attrNameLst>
                                          <p:attrName>style.rotation</p:attrName>
                                        </p:attrNameLst>
                                      </p:cBhvr>
                                      <p:tavLst>
                                        <p:tav tm="0">
                                          <p:val>
                                            <p:fltVal val="90"/>
                                          </p:val>
                                        </p:tav>
                                        <p:tav tm="100000">
                                          <p:val>
                                            <p:fltVal val="0"/>
                                          </p:val>
                                        </p:tav>
                                      </p:tavLst>
                                    </p:anim>
                                    <p:animEffect transition="in" filter="fade">
                                      <p:cBhvr>
                                        <p:cTn id="122" dur="1000"/>
                                        <p:tgtEl>
                                          <p:spTgt spid="71"/>
                                        </p:tgtEl>
                                      </p:cBhvr>
                                    </p:animEffect>
                                  </p:childTnLst>
                                </p:cTn>
                              </p:par>
                            </p:childTnLst>
                          </p:cTn>
                        </p:par>
                      </p:childTnLst>
                    </p:cTn>
                  </p:par>
                  <p:par>
                    <p:cTn id="123" fill="hold">
                      <p:stCondLst>
                        <p:cond delay="indefinite"/>
                      </p:stCondLst>
                      <p:childTnLst>
                        <p:par>
                          <p:cTn id="124" fill="hold">
                            <p:stCondLst>
                              <p:cond delay="0"/>
                            </p:stCondLst>
                            <p:childTnLst>
                              <p:par>
                                <p:cTn id="125" presetID="4" presetClass="entr" presetSubtype="16" fill="hold" grpId="0" nodeType="clickEffect">
                                  <p:stCondLst>
                                    <p:cond delay="0"/>
                                  </p:stCondLst>
                                  <p:childTnLst>
                                    <p:set>
                                      <p:cBhvr>
                                        <p:cTn id="126" dur="1" fill="hold">
                                          <p:stCondLst>
                                            <p:cond delay="0"/>
                                          </p:stCondLst>
                                        </p:cTn>
                                        <p:tgtEl>
                                          <p:spTgt spid="77"/>
                                        </p:tgtEl>
                                        <p:attrNameLst>
                                          <p:attrName>style.visibility</p:attrName>
                                        </p:attrNameLst>
                                      </p:cBhvr>
                                      <p:to>
                                        <p:strVal val="visible"/>
                                      </p:to>
                                    </p:set>
                                    <p:animEffect transition="in" filter="box(in)">
                                      <p:cBhvr>
                                        <p:cTn id="127" dur="1000"/>
                                        <p:tgtEl>
                                          <p:spTgt spid="77"/>
                                        </p:tgtEl>
                                      </p:cBhvr>
                                    </p:animEffect>
                                  </p:childTnLst>
                                </p:cTn>
                              </p:par>
                            </p:childTnLst>
                          </p:cTn>
                        </p:par>
                        <p:par>
                          <p:cTn id="128" fill="hold">
                            <p:stCondLst>
                              <p:cond delay="1000"/>
                            </p:stCondLst>
                            <p:childTnLst>
                              <p:par>
                                <p:cTn id="129" presetID="10" presetClass="entr" presetSubtype="0" fill="hold" grpId="0" nodeType="afterEffect">
                                  <p:stCondLst>
                                    <p:cond delay="0"/>
                                  </p:stCondLst>
                                  <p:childTnLst>
                                    <p:set>
                                      <p:cBhvr>
                                        <p:cTn id="130" dur="1" fill="hold">
                                          <p:stCondLst>
                                            <p:cond delay="0"/>
                                          </p:stCondLst>
                                        </p:cTn>
                                        <p:tgtEl>
                                          <p:spTgt spid="82"/>
                                        </p:tgtEl>
                                        <p:attrNameLst>
                                          <p:attrName>style.visibility</p:attrName>
                                        </p:attrNameLst>
                                      </p:cBhvr>
                                      <p:to>
                                        <p:strVal val="visible"/>
                                      </p:to>
                                    </p:set>
                                    <p:animEffect transition="in" filter="fade">
                                      <p:cBhvr>
                                        <p:cTn id="131" dur="500"/>
                                        <p:tgtEl>
                                          <p:spTgt spid="82"/>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1" fill="hold" nodeType="clickEffect">
                                  <p:stCondLst>
                                    <p:cond delay="0"/>
                                  </p:stCondLst>
                                  <p:childTnLst>
                                    <p:set>
                                      <p:cBhvr>
                                        <p:cTn id="135" dur="1" fill="hold">
                                          <p:stCondLst>
                                            <p:cond delay="0"/>
                                          </p:stCondLst>
                                        </p:cTn>
                                        <p:tgtEl>
                                          <p:spTgt spid="78"/>
                                        </p:tgtEl>
                                        <p:attrNameLst>
                                          <p:attrName>style.visibility</p:attrName>
                                        </p:attrNameLst>
                                      </p:cBhvr>
                                      <p:to>
                                        <p:strVal val="visible"/>
                                      </p:to>
                                    </p:set>
                                    <p:animEffect transition="in" filter="wipe(up)">
                                      <p:cBhvr>
                                        <p:cTn id="136" dur="500"/>
                                        <p:tgtEl>
                                          <p:spTgt spid="78"/>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79"/>
                                        </p:tgtEl>
                                        <p:attrNameLst>
                                          <p:attrName>style.visibility</p:attrName>
                                        </p:attrNameLst>
                                      </p:cBhvr>
                                      <p:to>
                                        <p:strVal val="visible"/>
                                      </p:to>
                                    </p:set>
                                    <p:animEffect transition="in" filter="fade">
                                      <p:cBhvr>
                                        <p:cTn id="139" dur="500"/>
                                        <p:tgtEl>
                                          <p:spTgt spid="79"/>
                                        </p:tgtEl>
                                      </p:cBhvr>
                                    </p:animEffect>
                                  </p:childTnLst>
                                </p:cTn>
                              </p:par>
                            </p:childTnLst>
                          </p:cTn>
                        </p:par>
                        <p:par>
                          <p:cTn id="140" fill="hold">
                            <p:stCondLst>
                              <p:cond delay="500"/>
                            </p:stCondLst>
                            <p:childTnLst>
                              <p:par>
                                <p:cTn id="141" presetID="4" presetClass="entr" presetSubtype="16" fill="hold" grpId="0" nodeType="afterEffect">
                                  <p:stCondLst>
                                    <p:cond delay="0"/>
                                  </p:stCondLst>
                                  <p:childTnLst>
                                    <p:set>
                                      <p:cBhvr>
                                        <p:cTn id="142" dur="1" fill="hold">
                                          <p:stCondLst>
                                            <p:cond delay="0"/>
                                          </p:stCondLst>
                                        </p:cTn>
                                        <p:tgtEl>
                                          <p:spTgt spid="76"/>
                                        </p:tgtEl>
                                        <p:attrNameLst>
                                          <p:attrName>style.visibility</p:attrName>
                                        </p:attrNameLst>
                                      </p:cBhvr>
                                      <p:to>
                                        <p:strVal val="visible"/>
                                      </p:to>
                                    </p:set>
                                    <p:animEffect transition="in" filter="box(in)">
                                      <p:cBhvr>
                                        <p:cTn id="143" dur="1000"/>
                                        <p:tgtEl>
                                          <p:spTgt spid="76"/>
                                        </p:tgtEl>
                                      </p:cBhvr>
                                    </p:animEffect>
                                  </p:childTnLst>
                                </p:cTn>
                              </p:par>
                            </p:childTnLst>
                          </p:cTn>
                        </p:par>
                        <p:par>
                          <p:cTn id="144" fill="hold">
                            <p:stCondLst>
                              <p:cond delay="1500"/>
                            </p:stCondLst>
                            <p:childTnLst>
                              <p:par>
                                <p:cTn id="145" presetID="10" presetClass="entr" presetSubtype="0" fill="hold" grpId="0" nodeType="afterEffect">
                                  <p:stCondLst>
                                    <p:cond delay="0"/>
                                  </p:stCondLst>
                                  <p:childTnLst>
                                    <p:set>
                                      <p:cBhvr>
                                        <p:cTn id="146" dur="1" fill="hold">
                                          <p:stCondLst>
                                            <p:cond delay="0"/>
                                          </p:stCondLst>
                                        </p:cTn>
                                        <p:tgtEl>
                                          <p:spTgt spid="83"/>
                                        </p:tgtEl>
                                        <p:attrNameLst>
                                          <p:attrName>style.visibility</p:attrName>
                                        </p:attrNameLst>
                                      </p:cBhvr>
                                      <p:to>
                                        <p:strVal val="visible"/>
                                      </p:to>
                                    </p:set>
                                    <p:animEffect transition="in" filter="fade">
                                      <p:cBhvr>
                                        <p:cTn id="147" dur="500"/>
                                        <p:tgtEl>
                                          <p:spTgt spid="83"/>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nodeType="clickEffect">
                                  <p:stCondLst>
                                    <p:cond delay="0"/>
                                  </p:stCondLst>
                                  <p:childTnLst>
                                    <p:set>
                                      <p:cBhvr>
                                        <p:cTn id="151" dur="1" fill="hold">
                                          <p:stCondLst>
                                            <p:cond delay="0"/>
                                          </p:stCondLst>
                                        </p:cTn>
                                        <p:tgtEl>
                                          <p:spTgt spid="80"/>
                                        </p:tgtEl>
                                        <p:attrNameLst>
                                          <p:attrName>style.visibility</p:attrName>
                                        </p:attrNameLst>
                                      </p:cBhvr>
                                      <p:to>
                                        <p:strVal val="visible"/>
                                      </p:to>
                                    </p:set>
                                    <p:animEffect transition="in" filter="wipe(left)">
                                      <p:cBhvr>
                                        <p:cTn id="152" dur="500"/>
                                        <p:tgtEl>
                                          <p:spTgt spid="80"/>
                                        </p:tgtEl>
                                      </p:cBhvr>
                                    </p:animEffect>
                                  </p:childTnLst>
                                </p:cTn>
                              </p:par>
                            </p:childTnLst>
                          </p:cTn>
                        </p:par>
                        <p:par>
                          <p:cTn id="153" fill="hold">
                            <p:stCondLst>
                              <p:cond delay="500"/>
                            </p:stCondLst>
                            <p:childTnLst>
                              <p:par>
                                <p:cTn id="154" presetID="4" presetClass="entr" presetSubtype="16" fill="hold" grpId="0" nodeType="afterEffect">
                                  <p:stCondLst>
                                    <p:cond delay="0"/>
                                  </p:stCondLst>
                                  <p:childTnLst>
                                    <p:set>
                                      <p:cBhvr>
                                        <p:cTn id="155" dur="1" fill="hold">
                                          <p:stCondLst>
                                            <p:cond delay="0"/>
                                          </p:stCondLst>
                                        </p:cTn>
                                        <p:tgtEl>
                                          <p:spTgt spid="74"/>
                                        </p:tgtEl>
                                        <p:attrNameLst>
                                          <p:attrName>style.visibility</p:attrName>
                                        </p:attrNameLst>
                                      </p:cBhvr>
                                      <p:to>
                                        <p:strVal val="visible"/>
                                      </p:to>
                                    </p:set>
                                    <p:animEffect transition="in" filter="box(in)">
                                      <p:cBhvr>
                                        <p:cTn id="156" dur="1000"/>
                                        <p:tgtEl>
                                          <p:spTgt spid="74"/>
                                        </p:tgtEl>
                                      </p:cBhvr>
                                    </p:animEffect>
                                  </p:childTnLst>
                                </p:cTn>
                              </p:par>
                            </p:childTnLst>
                          </p:cTn>
                        </p:par>
                        <p:par>
                          <p:cTn id="157" fill="hold">
                            <p:stCondLst>
                              <p:cond delay="1500"/>
                            </p:stCondLst>
                            <p:childTnLst>
                              <p:par>
                                <p:cTn id="158" presetID="10" presetClass="entr" presetSubtype="0" fill="hold" grpId="0" nodeType="afterEffect">
                                  <p:stCondLst>
                                    <p:cond delay="0"/>
                                  </p:stCondLst>
                                  <p:childTnLst>
                                    <p:set>
                                      <p:cBhvr>
                                        <p:cTn id="159" dur="1" fill="hold">
                                          <p:stCondLst>
                                            <p:cond delay="0"/>
                                          </p:stCondLst>
                                        </p:cTn>
                                        <p:tgtEl>
                                          <p:spTgt spid="84"/>
                                        </p:tgtEl>
                                        <p:attrNameLst>
                                          <p:attrName>style.visibility</p:attrName>
                                        </p:attrNameLst>
                                      </p:cBhvr>
                                      <p:to>
                                        <p:strVal val="visible"/>
                                      </p:to>
                                    </p:set>
                                    <p:animEffect transition="in" filter="fade">
                                      <p:cBhvr>
                                        <p:cTn id="160" dur="500"/>
                                        <p:tgtEl>
                                          <p:spTgt spid="84"/>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4" fill="hold" nodeType="clickEffect">
                                  <p:stCondLst>
                                    <p:cond delay="0"/>
                                  </p:stCondLst>
                                  <p:childTnLst>
                                    <p:set>
                                      <p:cBhvr>
                                        <p:cTn id="164" dur="1" fill="hold">
                                          <p:stCondLst>
                                            <p:cond delay="0"/>
                                          </p:stCondLst>
                                        </p:cTn>
                                        <p:tgtEl>
                                          <p:spTgt spid="81"/>
                                        </p:tgtEl>
                                        <p:attrNameLst>
                                          <p:attrName>style.visibility</p:attrName>
                                        </p:attrNameLst>
                                      </p:cBhvr>
                                      <p:to>
                                        <p:strVal val="visible"/>
                                      </p:to>
                                    </p:set>
                                    <p:animEffect transition="in" filter="wipe(down)">
                                      <p:cBhvr>
                                        <p:cTn id="165" dur="500"/>
                                        <p:tgtEl>
                                          <p:spTgt spid="81"/>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2" fill="hold" nodeType="clickEffect">
                                  <p:stCondLst>
                                    <p:cond delay="0"/>
                                  </p:stCondLst>
                                  <p:childTnLst>
                                    <p:set>
                                      <p:cBhvr>
                                        <p:cTn id="169" dur="1" fill="hold">
                                          <p:stCondLst>
                                            <p:cond delay="0"/>
                                          </p:stCondLst>
                                        </p:cTn>
                                        <p:tgtEl>
                                          <p:spTgt spid="75"/>
                                        </p:tgtEl>
                                        <p:attrNameLst>
                                          <p:attrName>style.visibility</p:attrName>
                                        </p:attrNameLst>
                                      </p:cBhvr>
                                      <p:to>
                                        <p:strVal val="visible"/>
                                      </p:to>
                                    </p:set>
                                    <p:animEffect transition="in" filter="wipe(right)">
                                      <p:cBhvr>
                                        <p:cTn id="170" dur="500"/>
                                        <p:tgtEl>
                                          <p:spTgt spid="75"/>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1" fill="hold" nodeType="clickEffect">
                                  <p:stCondLst>
                                    <p:cond delay="0"/>
                                  </p:stCondLst>
                                  <p:childTnLst>
                                    <p:set>
                                      <p:cBhvr>
                                        <p:cTn id="174" dur="1" fill="hold">
                                          <p:stCondLst>
                                            <p:cond delay="0"/>
                                          </p:stCondLst>
                                        </p:cTn>
                                        <p:tgtEl>
                                          <p:spTgt spid="86"/>
                                        </p:tgtEl>
                                        <p:attrNameLst>
                                          <p:attrName>style.visibility</p:attrName>
                                        </p:attrNameLst>
                                      </p:cBhvr>
                                      <p:to>
                                        <p:strVal val="visible"/>
                                      </p:to>
                                    </p:set>
                                    <p:animEffect transition="in" filter="wipe(up)">
                                      <p:cBhvr>
                                        <p:cTn id="175" dur="500"/>
                                        <p:tgtEl>
                                          <p:spTgt spid="86"/>
                                        </p:tgtEl>
                                      </p:cBhvr>
                                    </p:animEffect>
                                  </p:childTnLst>
                                </p:cTn>
                              </p:par>
                            </p:childTnLst>
                          </p:cTn>
                        </p:par>
                        <p:par>
                          <p:cTn id="176" fill="hold">
                            <p:stCondLst>
                              <p:cond delay="500"/>
                            </p:stCondLst>
                            <p:childTnLst>
                              <p:par>
                                <p:cTn id="177" presetID="4" presetClass="entr" presetSubtype="16" fill="hold" nodeType="afterEffect">
                                  <p:stCondLst>
                                    <p:cond delay="0"/>
                                  </p:stCondLst>
                                  <p:childTnLst>
                                    <p:set>
                                      <p:cBhvr>
                                        <p:cTn id="178" dur="1" fill="hold">
                                          <p:stCondLst>
                                            <p:cond delay="0"/>
                                          </p:stCondLst>
                                        </p:cTn>
                                        <p:tgtEl>
                                          <p:spTgt spid="85"/>
                                        </p:tgtEl>
                                        <p:attrNameLst>
                                          <p:attrName>style.visibility</p:attrName>
                                        </p:attrNameLst>
                                      </p:cBhvr>
                                      <p:to>
                                        <p:strVal val="visible"/>
                                      </p:to>
                                    </p:set>
                                    <p:animEffect transition="in" filter="box(in)">
                                      <p:cBhvr>
                                        <p:cTn id="179" dur="2000"/>
                                        <p:tgtEl>
                                          <p:spTgt spid="85"/>
                                        </p:tgtEl>
                                      </p:cBhvr>
                                    </p:animEffect>
                                  </p:childTnLst>
                                </p:cTn>
                              </p:par>
                              <p:par>
                                <p:cTn id="180" presetID="14" presetClass="entr" presetSubtype="10" fill="hold" grpId="0" nodeType="withEffect">
                                  <p:stCondLst>
                                    <p:cond delay="0"/>
                                  </p:stCondLst>
                                  <p:childTnLst>
                                    <p:set>
                                      <p:cBhvr>
                                        <p:cTn id="181" dur="1" fill="hold">
                                          <p:stCondLst>
                                            <p:cond delay="0"/>
                                          </p:stCondLst>
                                        </p:cTn>
                                        <p:tgtEl>
                                          <p:spTgt spid="87"/>
                                        </p:tgtEl>
                                        <p:attrNameLst>
                                          <p:attrName>style.visibility</p:attrName>
                                        </p:attrNameLst>
                                      </p:cBhvr>
                                      <p:to>
                                        <p:strVal val="visible"/>
                                      </p:to>
                                    </p:set>
                                    <p:animEffect transition="in" filter="randombar(horizontal)">
                                      <p:cBhvr>
                                        <p:cTn id="182"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70" grpId="0" animBg="1"/>
      <p:bldP spid="73" grpId="0"/>
      <p:bldP spid="74" grpId="0" animBg="1"/>
      <p:bldP spid="76" grpId="0" animBg="1"/>
      <p:bldP spid="77" grpId="0" animBg="1"/>
      <p:bldP spid="79" grpId="0"/>
      <p:bldP spid="82" grpId="0"/>
      <p:bldP spid="83" grpId="0"/>
      <p:bldP spid="84" grpId="0"/>
      <p:bldP spid="8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547759" y="1772237"/>
            <a:ext cx="6673180" cy="3503596"/>
          </a:xfrm>
          <a:prstGeom prst="rect">
            <a:avLst/>
          </a:prstGeom>
        </p:spPr>
        <p:txBody>
          <a:bodyPr vert="horz" lIns="101599" tIns="50799" rIns="101599" bIns="50799"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90498" indent="-190498" algn="l">
              <a:buFont typeface="Arial" pitchFamily="34" charset="0"/>
              <a:buChar char="•"/>
            </a:pPr>
            <a:r>
              <a:rPr lang="en-US" sz="1100" dirty="0" smtClean="0"/>
              <a:t>Mediation Readers</a:t>
            </a:r>
          </a:p>
          <a:p>
            <a:pPr marL="647698" lvl="1" indent="-190498" algn="l">
              <a:buFont typeface="Arial" pitchFamily="34" charset="0"/>
              <a:buChar char="•"/>
            </a:pPr>
            <a:r>
              <a:rPr lang="en-US" sz="1100" dirty="0"/>
              <a:t>What are they?</a:t>
            </a:r>
          </a:p>
          <a:p>
            <a:pPr marL="628650" lvl="1" indent="-171450" algn="l">
              <a:buFont typeface="Arial" pitchFamily="34" charset="0"/>
              <a:buChar char="•"/>
            </a:pPr>
            <a:r>
              <a:rPr lang="en-US" sz="1100" dirty="0" smtClean="0"/>
              <a:t>Which are </a:t>
            </a:r>
            <a:r>
              <a:rPr lang="en-US" sz="1100" dirty="0"/>
              <a:t>the readers that </a:t>
            </a:r>
            <a:r>
              <a:rPr lang="en-US" sz="1100" dirty="0" smtClean="0"/>
              <a:t>jBilling has?</a:t>
            </a:r>
            <a:endParaRPr lang="en-US" sz="1100" dirty="0"/>
          </a:p>
          <a:p>
            <a:pPr marL="628650" lvl="1" indent="-171450" algn="l">
              <a:buFont typeface="Arial" pitchFamily="34" charset="0"/>
              <a:buChar char="•"/>
            </a:pPr>
            <a:r>
              <a:rPr lang="en-US" sz="1100" dirty="0"/>
              <a:t>How did we configure the one for the demo?</a:t>
            </a:r>
          </a:p>
          <a:p>
            <a:pPr marL="628650" lvl="1" indent="-171450" algn="l">
              <a:buFont typeface="Arial" pitchFamily="34" charset="0"/>
              <a:buChar char="•"/>
            </a:pPr>
            <a:r>
              <a:rPr lang="en-US" sz="1100" dirty="0"/>
              <a:t>How do we add new Readers?</a:t>
            </a:r>
          </a:p>
          <a:p>
            <a:pPr marL="190498" indent="-190498" algn="l">
              <a:buFont typeface="Arial" pitchFamily="34" charset="0"/>
              <a:buChar char="•"/>
            </a:pPr>
            <a:r>
              <a:rPr lang="en-US" sz="1100" dirty="0"/>
              <a:t>Mediation Processor</a:t>
            </a:r>
          </a:p>
          <a:p>
            <a:pPr marL="647698" lvl="1" indent="-190498" algn="l">
              <a:buFont typeface="Arial" pitchFamily="34" charset="0"/>
              <a:buChar char="•"/>
            </a:pPr>
            <a:r>
              <a:rPr lang="en-US" sz="1100" dirty="0"/>
              <a:t>What is it for?</a:t>
            </a:r>
          </a:p>
          <a:p>
            <a:pPr marL="647698" lvl="1" indent="-190498" algn="l">
              <a:buFont typeface="Arial" pitchFamily="34" charset="0"/>
              <a:buChar char="•"/>
            </a:pPr>
            <a:r>
              <a:rPr lang="en-US" sz="1100" dirty="0"/>
              <a:t>How does it really work</a:t>
            </a:r>
            <a:r>
              <a:rPr lang="en-US" sz="1100" dirty="0" smtClean="0"/>
              <a:t>?</a:t>
            </a:r>
          </a:p>
          <a:p>
            <a:pPr marL="647698" lvl="1" indent="-190498" algn="l">
              <a:buFont typeface="Arial" pitchFamily="34" charset="0"/>
              <a:buChar char="•"/>
            </a:pPr>
            <a:r>
              <a:rPr lang="en-US" sz="1100" dirty="0" smtClean="0"/>
              <a:t>How did we configure the one for the demo?</a:t>
            </a:r>
            <a:endParaRPr lang="en-US" sz="1100" dirty="0"/>
          </a:p>
          <a:p>
            <a:pPr marL="647698" lvl="1" indent="-190498" algn="l">
              <a:buFont typeface="Arial" pitchFamily="34" charset="0"/>
              <a:buChar char="•"/>
            </a:pPr>
            <a:r>
              <a:rPr lang="en-US" sz="1100" dirty="0"/>
              <a:t>How do we create a new Processor?</a:t>
            </a:r>
          </a:p>
          <a:p>
            <a:pPr marL="190498" indent="-190498" algn="l">
              <a:buFont typeface="Arial" pitchFamily="34" charset="0"/>
              <a:buChar char="•"/>
            </a:pPr>
            <a:r>
              <a:rPr lang="en-US" sz="1100" dirty="0"/>
              <a:t>Pricing Models</a:t>
            </a:r>
          </a:p>
          <a:p>
            <a:pPr marL="647698" lvl="1" indent="-190498" algn="l">
              <a:buFont typeface="Arial" pitchFamily="34" charset="0"/>
              <a:buChar char="•"/>
            </a:pPr>
            <a:r>
              <a:rPr lang="en-US" sz="1100" dirty="0"/>
              <a:t>What are Pricing Models?</a:t>
            </a:r>
          </a:p>
          <a:p>
            <a:pPr marL="647698" lvl="1" indent="-190498" algn="l">
              <a:buFont typeface="Arial" pitchFamily="34" charset="0"/>
              <a:buChar char="•"/>
            </a:pPr>
            <a:r>
              <a:rPr lang="en-US" sz="1100" dirty="0"/>
              <a:t>Which Models where used in the demo?</a:t>
            </a:r>
          </a:p>
          <a:p>
            <a:pPr marL="647698" lvl="1" indent="-190498" algn="l">
              <a:buFont typeface="Arial" pitchFamily="34" charset="0"/>
              <a:buChar char="•"/>
            </a:pPr>
            <a:r>
              <a:rPr lang="en-US" sz="1100" dirty="0"/>
              <a:t>How do we create a new Pricing Model?</a:t>
            </a:r>
          </a:p>
          <a:p>
            <a:pPr marL="190498" indent="-190498" algn="l">
              <a:buFont typeface="Arial" pitchFamily="34" charset="0"/>
              <a:buChar char="•"/>
            </a:pPr>
            <a:r>
              <a:rPr lang="en-US" sz="1100" dirty="0"/>
              <a:t>Internal Events</a:t>
            </a:r>
          </a:p>
          <a:p>
            <a:pPr marL="647698" lvl="1" indent="-190498" algn="l">
              <a:buFont typeface="Arial" pitchFamily="34" charset="0"/>
              <a:buChar char="•"/>
            </a:pPr>
            <a:r>
              <a:rPr lang="en-US" sz="1100" dirty="0"/>
              <a:t>What are internal events?</a:t>
            </a:r>
          </a:p>
          <a:p>
            <a:pPr marL="647698" lvl="1" indent="-190498" algn="l">
              <a:buFont typeface="Arial" pitchFamily="34" charset="0"/>
              <a:buChar char="•"/>
            </a:pPr>
            <a:r>
              <a:rPr lang="en-US" sz="1100" dirty="0"/>
              <a:t>How do we create new Events and Listeners?</a:t>
            </a:r>
          </a:p>
        </p:txBody>
      </p:sp>
      <p:sp>
        <p:nvSpPr>
          <p:cNvPr id="2" name="Title 1"/>
          <p:cNvSpPr>
            <a:spLocks noGrp="1"/>
          </p:cNvSpPr>
          <p:nvPr>
            <p:ph type="ctrTitle"/>
          </p:nvPr>
        </p:nvSpPr>
        <p:spPr>
          <a:xfrm>
            <a:off x="547759" y="523054"/>
            <a:ext cx="7110889" cy="841446"/>
          </a:xfrm>
        </p:spPr>
        <p:txBody>
          <a:bodyPr>
            <a:normAutofit/>
          </a:bodyPr>
          <a:lstStyle/>
          <a:p>
            <a:pPr algn="l"/>
            <a:r>
              <a:rPr lang="en-US" sz="3600" spc="-67" dirty="0">
                <a:latin typeface="Helvetica"/>
                <a:cs typeface="Helvetica"/>
              </a:rPr>
              <a:t>Agenda</a:t>
            </a:r>
          </a:p>
        </p:txBody>
      </p:sp>
      <p:cxnSp>
        <p:nvCxnSpPr>
          <p:cNvPr id="6" name="Straight Connector 5"/>
          <p:cNvCxnSpPr/>
          <p:nvPr/>
        </p:nvCxnSpPr>
        <p:spPr>
          <a:xfrm>
            <a:off x="1269205" y="3407224"/>
            <a:ext cx="144780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269205" y="3582194"/>
            <a:ext cx="2615144"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340613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par>
                                <p:cTn id="13" presetID="6" presetClass="entr" presetSubtype="16"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22" presetClass="exit" presetSubtype="2" fill="hold" nodeType="withEffect">
                                  <p:stCondLst>
                                    <p:cond delay="0"/>
                                  </p:stCondLst>
                                  <p:childTnLst>
                                    <p:animEffect transition="out" filter="wipe(right)">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Mediation Processor</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How did we configure the one for the demo</a:t>
            </a:r>
            <a:r>
              <a:rPr lang="en-US" sz="2200" dirty="0" smtClean="0">
                <a:solidFill>
                  <a:srgbClr val="535353"/>
                </a:solidFill>
                <a:latin typeface="Helvetica"/>
                <a:cs typeface="Helvetica"/>
              </a:rPr>
              <a:t>?</a:t>
            </a:r>
            <a:endParaRPr lang="en-US" sz="2200" dirty="0">
              <a:solidFill>
                <a:srgbClr val="535353"/>
              </a:solidFill>
              <a:latin typeface="Helvetica"/>
              <a:cs typeface="Helvetica"/>
            </a:endParaRPr>
          </a:p>
          <a:p>
            <a:pPr algn="l"/>
            <a:endParaRPr lang="en-US" sz="2200" dirty="0">
              <a:solidFill>
                <a:srgbClr val="535353"/>
              </a:solidFill>
              <a:latin typeface="Helvetica"/>
              <a:cs typeface="Helvetica"/>
            </a:endParaRPr>
          </a:p>
        </p:txBody>
      </p:sp>
      <p:pic>
        <p:nvPicPr>
          <p:cNvPr id="35" name="Picture 3" descr="C:\Users\jmvidal\Desktop\1.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09381" y="2245558"/>
            <a:ext cx="9144000" cy="4003162"/>
          </a:xfrm>
          <a:prstGeom prst="rect">
            <a:avLst/>
          </a:prstGeom>
          <a:noFill/>
          <a:extLst>
            <a:ext uri="{909E8E84-426E-40DD-AFC4-6F175D3DCCD1}">
              <a14:hiddenFill xmlns="" xmlns:a14="http://schemas.microsoft.com/office/drawing/2010/main">
                <a:solidFill>
                  <a:srgbClr val="FFFFFF"/>
                </a:solidFill>
              </a14:hiddenFill>
            </a:ext>
          </a:extLst>
        </p:spPr>
      </p:pic>
      <p:sp>
        <p:nvSpPr>
          <p:cNvPr id="36" name="Oval 35"/>
          <p:cNvSpPr/>
          <p:nvPr/>
        </p:nvSpPr>
        <p:spPr>
          <a:xfrm>
            <a:off x="10372566" y="2440219"/>
            <a:ext cx="944880" cy="354246"/>
          </a:xfrm>
          <a:prstGeom prst="ellipse">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37" name="Oval 36"/>
          <p:cNvSpPr/>
          <p:nvPr/>
        </p:nvSpPr>
        <p:spPr>
          <a:xfrm>
            <a:off x="-968478" y="5394456"/>
            <a:ext cx="647701" cy="213360"/>
          </a:xfrm>
          <a:prstGeom prst="ellipse">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51" name="TextBox 50"/>
          <p:cNvSpPr txBox="1"/>
          <p:nvPr/>
        </p:nvSpPr>
        <p:spPr>
          <a:xfrm>
            <a:off x="10243026" y="2032567"/>
            <a:ext cx="320040" cy="584775"/>
          </a:xfrm>
          <a:prstGeom prst="rect">
            <a:avLst/>
          </a:prstGeom>
          <a:noFill/>
        </p:spPr>
        <p:txBody>
          <a:bodyPr wrap="square" rtlCol="0">
            <a:spAutoFit/>
          </a:bodyPr>
          <a:lstStyle/>
          <a:p>
            <a:r>
              <a:rPr lang="es-AR" sz="3200" dirty="0" smtClean="0">
                <a:solidFill>
                  <a:schemeClr val="tx1"/>
                </a:solidFill>
                <a:latin typeface="Berlin Sans FB Demi" pitchFamily="34" charset="0"/>
              </a:rPr>
              <a:t>1</a:t>
            </a:r>
            <a:endParaRPr lang="es-AR" sz="3200" dirty="0">
              <a:solidFill>
                <a:schemeClr val="tx1"/>
              </a:solidFill>
              <a:latin typeface="Berlin Sans FB Demi" pitchFamily="34" charset="0"/>
            </a:endParaRPr>
          </a:p>
        </p:txBody>
      </p:sp>
      <p:sp>
        <p:nvSpPr>
          <p:cNvPr id="52" name="TextBox 51"/>
          <p:cNvSpPr txBox="1"/>
          <p:nvPr/>
        </p:nvSpPr>
        <p:spPr>
          <a:xfrm>
            <a:off x="-854177" y="4897111"/>
            <a:ext cx="320040" cy="584775"/>
          </a:xfrm>
          <a:prstGeom prst="rect">
            <a:avLst/>
          </a:prstGeom>
          <a:noFill/>
        </p:spPr>
        <p:txBody>
          <a:bodyPr wrap="square" rtlCol="0">
            <a:spAutoFit/>
          </a:bodyPr>
          <a:lstStyle/>
          <a:p>
            <a:r>
              <a:rPr lang="es-AR" sz="3200" dirty="0" smtClean="0">
                <a:solidFill>
                  <a:schemeClr val="tx1"/>
                </a:solidFill>
                <a:latin typeface="Berlin Sans FB Demi" pitchFamily="34" charset="0"/>
              </a:rPr>
              <a:t>2</a:t>
            </a:r>
            <a:endParaRPr lang="es-AR" sz="3200" dirty="0">
              <a:solidFill>
                <a:schemeClr val="tx1"/>
              </a:solidFill>
              <a:latin typeface="Berlin Sans FB Demi" pitchFamily="34" charset="0"/>
            </a:endParaRPr>
          </a:p>
        </p:txBody>
      </p:sp>
      <p:pic>
        <p:nvPicPr>
          <p:cNvPr id="53" name="Picture 2" descr="C:\Users\jmvidal\Desktop\processor.pn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823718" y="2845265"/>
            <a:ext cx="8315325" cy="3028950"/>
          </a:xfrm>
          <a:prstGeom prst="rect">
            <a:avLst/>
          </a:prstGeom>
          <a:noFill/>
          <a:extLst>
            <a:ext uri="{909E8E84-426E-40DD-AFC4-6F175D3DCCD1}">
              <a14:hiddenFill xmlns="" xmlns:a14="http://schemas.microsoft.com/office/drawing/2010/main">
                <a:solidFill>
                  <a:srgbClr val="FFFFFF"/>
                </a:solidFill>
              </a14:hiddenFill>
            </a:ext>
          </a:extLst>
        </p:spPr>
      </p:pic>
      <p:sp>
        <p:nvSpPr>
          <p:cNvPr id="54" name="Oval 53"/>
          <p:cNvSpPr/>
          <p:nvPr/>
        </p:nvSpPr>
        <p:spPr>
          <a:xfrm>
            <a:off x="10390845" y="4978078"/>
            <a:ext cx="3341078" cy="354246"/>
          </a:xfrm>
          <a:prstGeom prst="ellipse">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55" name="TextBox 54"/>
          <p:cNvSpPr txBox="1"/>
          <p:nvPr/>
        </p:nvSpPr>
        <p:spPr>
          <a:xfrm>
            <a:off x="10854648" y="4505413"/>
            <a:ext cx="320040" cy="584775"/>
          </a:xfrm>
          <a:prstGeom prst="rect">
            <a:avLst/>
          </a:prstGeom>
          <a:noFill/>
        </p:spPr>
        <p:txBody>
          <a:bodyPr wrap="square" rtlCol="0">
            <a:spAutoFit/>
          </a:bodyPr>
          <a:lstStyle/>
          <a:p>
            <a:r>
              <a:rPr lang="es-AR" sz="3200" dirty="0" smtClean="0">
                <a:solidFill>
                  <a:schemeClr val="tx1"/>
                </a:solidFill>
                <a:latin typeface="Berlin Sans FB Demi" pitchFamily="34" charset="0"/>
              </a:rPr>
              <a:t>3</a:t>
            </a:r>
            <a:endParaRPr lang="es-AR" sz="3200" dirty="0">
              <a:solidFill>
                <a:schemeClr val="tx1"/>
              </a:solidFill>
              <a:latin typeface="Berlin Sans FB Demi" pitchFamily="34" charset="0"/>
            </a:endParaRPr>
          </a:p>
        </p:txBody>
      </p:sp>
      <p:pic>
        <p:nvPicPr>
          <p:cNvPr id="3074" name="Picture 2"/>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1116806" y="4007426"/>
            <a:ext cx="7762415" cy="7903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76" name="Picture 4" descr="C:\Users\jmvidal\Desktop\mediation_processor.png"/>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1291296" y="2661851"/>
            <a:ext cx="7413433" cy="358686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171761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5"/>
                                        </p:tgtEl>
                                        <p:attrNameLst>
                                          <p:attrName>style.visibility</p:attrName>
                                        </p:attrNameLst>
                                      </p:cBhvr>
                                      <p:to>
                                        <p:strVal val="visible"/>
                                      </p:to>
                                    </p:set>
                                    <p:anim calcmode="lin" valueType="num">
                                      <p:cBhvr>
                                        <p:cTn id="14" dur="500" fill="hold"/>
                                        <p:tgtEl>
                                          <p:spTgt spid="35"/>
                                        </p:tgtEl>
                                        <p:attrNameLst>
                                          <p:attrName>ppt_w</p:attrName>
                                        </p:attrNameLst>
                                      </p:cBhvr>
                                      <p:tavLst>
                                        <p:tav tm="0">
                                          <p:val>
                                            <p:fltVal val="0"/>
                                          </p:val>
                                        </p:tav>
                                        <p:tav tm="100000">
                                          <p:val>
                                            <p:strVal val="#ppt_w"/>
                                          </p:val>
                                        </p:tav>
                                      </p:tavLst>
                                    </p:anim>
                                    <p:anim calcmode="lin" valueType="num">
                                      <p:cBhvr>
                                        <p:cTn id="15" dur="500" fill="hold"/>
                                        <p:tgtEl>
                                          <p:spTgt spid="35"/>
                                        </p:tgtEl>
                                        <p:attrNameLst>
                                          <p:attrName>ppt_h</p:attrName>
                                        </p:attrNameLst>
                                      </p:cBhvr>
                                      <p:tavLst>
                                        <p:tav tm="0">
                                          <p:val>
                                            <p:fltVal val="0"/>
                                          </p:val>
                                        </p:tav>
                                        <p:tav tm="100000">
                                          <p:val>
                                            <p:strVal val="#ppt_h"/>
                                          </p:val>
                                        </p:tav>
                                      </p:tavLst>
                                    </p:anim>
                                    <p:animEffect transition="in" filter="fade">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grpId="0" nodeType="clickEffect">
                                  <p:stCondLst>
                                    <p:cond delay="0"/>
                                  </p:stCondLst>
                                  <p:childTnLst>
                                    <p:animMotion origin="layout" path="M -0.03959 -0.00555 C -0.05 -0.00694 -0.05972 -0.00971 -0.07014 -0.0111 C -0.0757 -0.01179 -0.08698 -0.01388 -0.08698 -0.01364 C -0.10521 -0.02197 -0.15157 -0.0155 -0.15643 -0.01526 C -0.1625 -0.01318 -0.16806 -0.0111 -0.17431 -0.00971 C -0.18229 -0.00624 -0.17847 -0.0074 -0.18577 -0.00555 C -0.19115 -0.00115 -0.1974 -0.00277 -0.20261 0.00162 C -0.20556 0.00417 -0.21216 0.00717 -0.21216 0.00741 C -0.21528 0.01134 -0.21945 0.01504 -0.22379 0.01689 C -0.22518 0.01967 -0.22587 0.0236 -0.22795 0.02545 C -0.23177 0.02869 -0.23056 0.02684 -0.23212 0.031 " pathEditMode="relative" rAng="0" ptsTypes="ffffffffffA">
                                      <p:cBhvr>
                                        <p:cTn id="20" dur="2000" fill="hold"/>
                                        <p:tgtEl>
                                          <p:spTgt spid="51"/>
                                        </p:tgtEl>
                                        <p:attrNameLst>
                                          <p:attrName>ppt_x</p:attrName>
                                          <p:attrName>ppt_y</p:attrName>
                                        </p:attrNameLst>
                                      </p:cBhvr>
                                      <p:rCtr x="-9635" y="995"/>
                                    </p:animMotion>
                                  </p:childTnLst>
                                </p:cTn>
                              </p:par>
                              <p:par>
                                <p:cTn id="21" presetID="0" presetClass="path" presetSubtype="0" accel="50000" decel="50000" fill="hold" grpId="0" nodeType="withEffect">
                                  <p:stCondLst>
                                    <p:cond delay="0"/>
                                  </p:stCondLst>
                                  <p:childTnLst>
                                    <p:animMotion origin="layout" path="M -0.03958 -0.00556 C -0.05 -0.00694 -0.05972 -0.00972 -0.07014 -0.01111 C -0.07569 -0.0118 -0.08698 -0.01388 -0.08698 -0.01365 C -0.10521 -0.02198 -0.15156 -0.0155 -0.15642 -0.01527 C -0.1625 -0.01319 -0.16805 -0.01111 -0.1743 -0.00972 C -0.18229 -0.00625 -0.17847 -0.00741 -0.18576 -0.00556 C -0.19114 -0.00116 -0.19739 -0.00278 -0.2026 0.00162 C -0.20555 0.00416 -0.21215 0.00717 -0.21215 0.0074 C -0.21528 0.01133 -0.21944 0.01503 -0.22378 0.01688 C -0.22517 0.01966 -0.22587 0.02359 -0.22795 0.02544 C -0.23177 0.02868 -0.23055 0.02683 -0.23212 0.03099 " pathEditMode="relative" rAng="0" ptsTypes="ffffffffffA">
                                      <p:cBhvr>
                                        <p:cTn id="22" dur="2000" fill="hold"/>
                                        <p:tgtEl>
                                          <p:spTgt spid="36"/>
                                        </p:tgtEl>
                                        <p:attrNameLst>
                                          <p:attrName>ppt_x</p:attrName>
                                          <p:attrName>ppt_y</p:attrName>
                                        </p:attrNameLst>
                                      </p:cBhvr>
                                      <p:rCtr x="-9635" y="995"/>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1875 -0.0125 C 0.02934 -0.00532 0.02569 -0.00694 0.04288 -0.00556 C 0.0592 -0.00023 0.07552 -0.00347 0.09236 -0.00417 C 0.09757 -0.00556 0.10225 -0.00764 0.10729 -0.00972 C 0.1092 -0.01065 0.11128 -0.01157 0.11319 -0.0125 C 0.11441 -0.01296 0.11632 -0.01389 0.11632 -0.01366 C 0.11944 -0.01782 0.12344 -0.02014 0.12708 -0.02384 C 0.13038 -0.02755 0.13021 -0.02477 0.13021 -0.02801 " pathEditMode="relative" rAng="0" ptsTypes="fffffffA">
                                      <p:cBhvr>
                                        <p:cTn id="26" dur="2000" fill="hold"/>
                                        <p:tgtEl>
                                          <p:spTgt spid="52"/>
                                        </p:tgtEl>
                                        <p:attrNameLst>
                                          <p:attrName>ppt_x</p:attrName>
                                          <p:attrName>ppt_y</p:attrName>
                                        </p:attrNameLst>
                                      </p:cBhvr>
                                      <p:rCtr x="5590" y="-162"/>
                                    </p:animMotion>
                                  </p:childTnLst>
                                </p:cTn>
                              </p:par>
                              <p:par>
                                <p:cTn id="27" presetID="0" presetClass="path" presetSubtype="0" accel="50000" decel="50000" fill="hold" grpId="0" nodeType="withEffect">
                                  <p:stCondLst>
                                    <p:cond delay="0"/>
                                  </p:stCondLst>
                                  <p:childTnLst>
                                    <p:animMotion origin="layout" path="M 0.01875 -0.0125 C 0.02934 -0.00532 0.02569 -0.00694 0.04288 -0.00555 C 0.0592 -0.00023 0.07552 -0.00347 0.09236 -0.00416 C 0.09757 -0.00555 0.10226 -0.00764 0.10729 -0.00972 C 0.1092 -0.01065 0.11128 -0.01157 0.11319 -0.0125 C 0.11441 -0.01296 0.11632 -0.01389 0.11632 -0.01366 C 0.11944 -0.01782 0.12344 -0.02014 0.12708 -0.02384 C 0.13038 -0.02754 0.13021 -0.02477 0.13021 -0.02801 " pathEditMode="relative" rAng="0" ptsTypes="fffffffA">
                                      <p:cBhvr>
                                        <p:cTn id="28" dur="2000" fill="hold"/>
                                        <p:tgtEl>
                                          <p:spTgt spid="37"/>
                                        </p:tgtEl>
                                        <p:attrNameLst>
                                          <p:attrName>ppt_x</p:attrName>
                                          <p:attrName>ppt_y</p:attrName>
                                        </p:attrNameLst>
                                      </p:cBhvr>
                                      <p:rCtr x="5590" y="-162"/>
                                    </p:animMotion>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35"/>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51"/>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36"/>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52"/>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37"/>
                                        </p:tgtEl>
                                        <p:attrNameLst>
                                          <p:attrName>style.visibility</p:attrName>
                                        </p:attrNameLst>
                                      </p:cBhvr>
                                      <p:to>
                                        <p:strVal val="hidden"/>
                                      </p:to>
                                    </p:set>
                                  </p:childTnLst>
                                </p:cTn>
                              </p:par>
                              <p:par>
                                <p:cTn id="41" presetID="2" presetClass="entr" presetSubtype="4"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anim calcmode="lin" valueType="num">
                                      <p:cBhvr additive="base">
                                        <p:cTn id="43" dur="500" fill="hold"/>
                                        <p:tgtEl>
                                          <p:spTgt spid="53"/>
                                        </p:tgtEl>
                                        <p:attrNameLst>
                                          <p:attrName>ppt_x</p:attrName>
                                        </p:attrNameLst>
                                      </p:cBhvr>
                                      <p:tavLst>
                                        <p:tav tm="0">
                                          <p:val>
                                            <p:strVal val="#ppt_x"/>
                                          </p:val>
                                        </p:tav>
                                        <p:tav tm="100000">
                                          <p:val>
                                            <p:strVal val="#ppt_x"/>
                                          </p:val>
                                        </p:tav>
                                      </p:tavLst>
                                    </p:anim>
                                    <p:anim calcmode="lin" valueType="num">
                                      <p:cBhvr additive="base">
                                        <p:cTn id="44"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765 0.0175 C -0.06937 0.01521 -0.09031 0.00709 -0.11203 0.0048 C -0.16531 -0.00104 -0.21922 -0.00812 -0.27265 -0.01083 C -0.29625 -0.02041 -0.34656 -0.01437 -0.34656 -0.01416 C -0.35734 -0.01562 -0.36765 -0.0175 -0.37843 -0.01833 C -0.39359 -0.02395 -0.41172 -0.0225 -0.42734 -0.02354 C -0.45265 -0.02979 -0.47953 -0.03187 -0.50531 -0.035 C -0.52875 -0.03812 -0.50203 -0.03479 -0.52843 -0.0375 C -0.5364 -0.03854 -0.55234 -0.0402 -0.55234 -0.04 C -0.56906 -0.04416 -0.58656 -0.04416 -0.60343 -0.04666 C -0.63422 -0.05145 -0.66328 -0.05458 -0.69468 -0.05562 C -0.74718 -0.05937 -0.79984 -0.05875 -0.85234 -0.05937 C -0.8739 -0.05895 -0.89515 -0.05895 -0.91672 -0.05812 C -0.92593 -0.05791 -0.93547 -0.0525 -0.94468 -0.05062 C -0.94937 -0.04833 -0.95437 -0.04687 -0.95906 -0.04416 " pathEditMode="relative" rAng="0" ptsTypes="ffffffffffffffA">
                                      <p:cBhvr>
                                        <p:cTn id="48" dur="2000" fill="hold"/>
                                        <p:tgtEl>
                                          <p:spTgt spid="55"/>
                                        </p:tgtEl>
                                        <p:attrNameLst>
                                          <p:attrName>ppt_x</p:attrName>
                                          <p:attrName>ppt_y</p:attrName>
                                        </p:attrNameLst>
                                      </p:cBhvr>
                                      <p:rCtr x="-45578" y="-3854"/>
                                    </p:animMotion>
                                  </p:childTnLst>
                                </p:cTn>
                              </p:par>
                              <p:par>
                                <p:cTn id="49" presetID="0" presetClass="path" presetSubtype="0" accel="50000" decel="50000" fill="hold" grpId="1" nodeType="withEffect">
                                  <p:stCondLst>
                                    <p:cond delay="0"/>
                                  </p:stCondLst>
                                  <p:childTnLst>
                                    <p:animMotion origin="layout" path="M -0.04687 0.0125 C -0.06858 0.01019 -0.08958 0.00208 -0.11128 -0.00023 C -0.16458 -0.00602 -0.2184 -0.01319 -0.27187 -0.01574 C -0.29549 -0.02546 -0.34583 -0.01944 -0.34583 -0.01921 C -0.3566 -0.0206 -0.36684 -0.02245 -0.3776 -0.02338 C -0.39288 -0.02894 -0.41094 -0.02755 -0.42656 -0.02847 C -0.45191 -0.03472 -0.47882 -0.03681 -0.50451 -0.04005 C -0.52795 -0.04306 -0.50121 -0.03981 -0.5276 -0.04259 C -0.53559 -0.04352 -0.55156 -0.04514 -0.55156 -0.04491 C -0.56823 -0.04907 -0.58576 -0.04907 -0.6026 -0.05162 C -0.63351 -0.05648 -0.6625 -0.05949 -0.69392 -0.06065 C -0.74635 -0.06435 -0.79913 -0.06366 -0.85156 -0.06435 C -0.87309 -0.06389 -0.89444 -0.06389 -0.91597 -0.06319 C -0.92517 -0.06296 -0.93472 -0.05741 -0.94392 -0.05556 C -0.94861 -0.05324 -0.95365 -0.05185 -0.95833 -0.04907 " pathEditMode="relative" rAng="0" ptsTypes="ffffffffffffffA">
                                      <p:cBhvr>
                                        <p:cTn id="50" dur="2000" fill="hold"/>
                                        <p:tgtEl>
                                          <p:spTgt spid="54"/>
                                        </p:tgtEl>
                                        <p:attrNameLst>
                                          <p:attrName>ppt_x</p:attrName>
                                          <p:attrName>ppt_y</p:attrName>
                                        </p:attrNameLst>
                                      </p:cBhvr>
                                      <p:rCtr x="-45573" y="-3843"/>
                                    </p:animMotion>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55"/>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54"/>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53"/>
                                        </p:tgtEl>
                                        <p:attrNameLst>
                                          <p:attrName>style.visibility</p:attrName>
                                        </p:attrNameLst>
                                      </p:cBhvr>
                                      <p:to>
                                        <p:strVal val="hidden"/>
                                      </p:to>
                                    </p:set>
                                  </p:childTnLst>
                                </p:cTn>
                              </p:par>
                              <p:par>
                                <p:cTn id="59" presetID="22" presetClass="entr" presetSubtype="4" fill="hold" nodeType="withEffect">
                                  <p:stCondLst>
                                    <p:cond delay="0"/>
                                  </p:stCondLst>
                                  <p:childTnLst>
                                    <p:set>
                                      <p:cBhvr>
                                        <p:cTn id="60" dur="1" fill="hold">
                                          <p:stCondLst>
                                            <p:cond delay="0"/>
                                          </p:stCondLst>
                                        </p:cTn>
                                        <p:tgtEl>
                                          <p:spTgt spid="3074"/>
                                        </p:tgtEl>
                                        <p:attrNameLst>
                                          <p:attrName>style.visibility</p:attrName>
                                        </p:attrNameLst>
                                      </p:cBhvr>
                                      <p:to>
                                        <p:strVal val="visible"/>
                                      </p:to>
                                    </p:set>
                                    <p:animEffect transition="in" filter="wipe(down)">
                                      <p:cBhvr>
                                        <p:cTn id="61" dur="500"/>
                                        <p:tgtEl>
                                          <p:spTgt spid="3074"/>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nodeType="clickEffect">
                                  <p:stCondLst>
                                    <p:cond delay="0"/>
                                  </p:stCondLst>
                                  <p:childTnLst>
                                    <p:set>
                                      <p:cBhvr>
                                        <p:cTn id="65" dur="1" fill="hold">
                                          <p:stCondLst>
                                            <p:cond delay="0"/>
                                          </p:stCondLst>
                                        </p:cTn>
                                        <p:tgtEl>
                                          <p:spTgt spid="3074"/>
                                        </p:tgtEl>
                                        <p:attrNameLst>
                                          <p:attrName>style.visibility</p:attrName>
                                        </p:attrNameLst>
                                      </p:cBhvr>
                                      <p:to>
                                        <p:strVal val="hidden"/>
                                      </p:to>
                                    </p:set>
                                  </p:childTnLst>
                                </p:cTn>
                              </p:par>
                              <p:par>
                                <p:cTn id="66" presetID="31" presetClass="entr" presetSubtype="0" fill="hold" nodeType="withEffect">
                                  <p:stCondLst>
                                    <p:cond delay="0"/>
                                  </p:stCondLst>
                                  <p:childTnLst>
                                    <p:set>
                                      <p:cBhvr>
                                        <p:cTn id="67" dur="1" fill="hold">
                                          <p:stCondLst>
                                            <p:cond delay="0"/>
                                          </p:stCondLst>
                                        </p:cTn>
                                        <p:tgtEl>
                                          <p:spTgt spid="3076"/>
                                        </p:tgtEl>
                                        <p:attrNameLst>
                                          <p:attrName>style.visibility</p:attrName>
                                        </p:attrNameLst>
                                      </p:cBhvr>
                                      <p:to>
                                        <p:strVal val="visible"/>
                                      </p:to>
                                    </p:set>
                                    <p:anim calcmode="lin" valueType="num">
                                      <p:cBhvr>
                                        <p:cTn id="68" dur="1000" fill="hold"/>
                                        <p:tgtEl>
                                          <p:spTgt spid="3076"/>
                                        </p:tgtEl>
                                        <p:attrNameLst>
                                          <p:attrName>ppt_w</p:attrName>
                                        </p:attrNameLst>
                                      </p:cBhvr>
                                      <p:tavLst>
                                        <p:tav tm="0">
                                          <p:val>
                                            <p:fltVal val="0"/>
                                          </p:val>
                                        </p:tav>
                                        <p:tav tm="100000">
                                          <p:val>
                                            <p:strVal val="#ppt_w"/>
                                          </p:val>
                                        </p:tav>
                                      </p:tavLst>
                                    </p:anim>
                                    <p:anim calcmode="lin" valueType="num">
                                      <p:cBhvr>
                                        <p:cTn id="69" dur="1000" fill="hold"/>
                                        <p:tgtEl>
                                          <p:spTgt spid="3076"/>
                                        </p:tgtEl>
                                        <p:attrNameLst>
                                          <p:attrName>ppt_h</p:attrName>
                                        </p:attrNameLst>
                                      </p:cBhvr>
                                      <p:tavLst>
                                        <p:tav tm="0">
                                          <p:val>
                                            <p:fltVal val="0"/>
                                          </p:val>
                                        </p:tav>
                                        <p:tav tm="100000">
                                          <p:val>
                                            <p:strVal val="#ppt_h"/>
                                          </p:val>
                                        </p:tav>
                                      </p:tavLst>
                                    </p:anim>
                                    <p:anim calcmode="lin" valueType="num">
                                      <p:cBhvr>
                                        <p:cTn id="70" dur="1000" fill="hold"/>
                                        <p:tgtEl>
                                          <p:spTgt spid="3076"/>
                                        </p:tgtEl>
                                        <p:attrNameLst>
                                          <p:attrName>style.rotation</p:attrName>
                                        </p:attrNameLst>
                                      </p:cBhvr>
                                      <p:tavLst>
                                        <p:tav tm="0">
                                          <p:val>
                                            <p:fltVal val="90"/>
                                          </p:val>
                                        </p:tav>
                                        <p:tav tm="100000">
                                          <p:val>
                                            <p:fltVal val="0"/>
                                          </p:val>
                                        </p:tav>
                                      </p:tavLst>
                                    </p:anim>
                                    <p:animEffect transition="in" filter="fade">
                                      <p:cBhvr>
                                        <p:cTn id="71" dur="10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6" grpId="0" animBg="1"/>
      <p:bldP spid="36" grpId="1" animBg="1"/>
      <p:bldP spid="37" grpId="0" animBg="1"/>
      <p:bldP spid="37" grpId="1" animBg="1"/>
      <p:bldP spid="51" grpId="0"/>
      <p:bldP spid="51" grpId="1"/>
      <p:bldP spid="52" grpId="0"/>
      <p:bldP spid="52" grpId="1"/>
      <p:bldP spid="54" grpId="0" animBg="1"/>
      <p:bldP spid="54" grpId="1" animBg="1"/>
      <p:bldP spid="55" grpId="0"/>
      <p:bldP spid="55"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Mediation Processor</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How did we configure the one for the demo</a:t>
            </a:r>
            <a:r>
              <a:rPr lang="en-US" sz="2200" dirty="0" smtClean="0">
                <a:solidFill>
                  <a:srgbClr val="535353"/>
                </a:solidFill>
                <a:latin typeface="Helvetica"/>
                <a:cs typeface="Helvetica"/>
              </a:rPr>
              <a:t>?</a:t>
            </a:r>
            <a:endParaRPr lang="en-US" sz="2200" dirty="0">
              <a:solidFill>
                <a:srgbClr val="535353"/>
              </a:solidFill>
              <a:latin typeface="Helvetica"/>
              <a:cs typeface="Helvetica"/>
            </a:endParaRPr>
          </a:p>
          <a:p>
            <a:pPr algn="l"/>
            <a:endParaRPr lang="en-US" sz="2200" dirty="0">
              <a:solidFill>
                <a:srgbClr val="535353"/>
              </a:solidFill>
              <a:latin typeface="Helvetica"/>
              <a:cs typeface="Helvetica"/>
            </a:endParaRPr>
          </a:p>
        </p:txBody>
      </p:sp>
      <p:sp>
        <p:nvSpPr>
          <p:cNvPr id="14" name="Rectangle 13"/>
          <p:cNvSpPr/>
          <p:nvPr/>
        </p:nvSpPr>
        <p:spPr>
          <a:xfrm>
            <a:off x="2417802" y="3124994"/>
            <a:ext cx="5090111"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ea typeface="+mn-ea"/>
                <a:cs typeface="+mn-cs"/>
              </a:rPr>
              <a:t>Code Overview</a:t>
            </a:r>
            <a:endPar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ea typeface="+mn-ea"/>
              <a:cs typeface="+mn-cs"/>
            </a:endParaRPr>
          </a:p>
        </p:txBody>
      </p:sp>
    </p:spTree>
    <p:extLst>
      <p:ext uri="{BB962C8B-B14F-4D97-AF65-F5344CB8AC3E}">
        <p14:creationId xmlns="" xmlns:p14="http://schemas.microsoft.com/office/powerpoint/2010/main" val="296538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3" presetClass="entr" presetSubtype="16"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plus(in)">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547759" y="1772237"/>
            <a:ext cx="6673180" cy="3503596"/>
          </a:xfrm>
          <a:prstGeom prst="rect">
            <a:avLst/>
          </a:prstGeom>
        </p:spPr>
        <p:txBody>
          <a:bodyPr vert="horz" lIns="101599" tIns="50799" rIns="101599" bIns="50799"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90498" indent="-190498" algn="l">
              <a:buFont typeface="Arial" pitchFamily="34" charset="0"/>
              <a:buChar char="•"/>
            </a:pPr>
            <a:r>
              <a:rPr lang="en-US" sz="1100" dirty="0" smtClean="0"/>
              <a:t>Mediation Readers</a:t>
            </a:r>
          </a:p>
          <a:p>
            <a:pPr marL="647698" lvl="1" indent="-190498" algn="l">
              <a:buFont typeface="Arial" pitchFamily="34" charset="0"/>
              <a:buChar char="•"/>
            </a:pPr>
            <a:r>
              <a:rPr lang="en-US" sz="1100" dirty="0"/>
              <a:t>What are they?</a:t>
            </a:r>
          </a:p>
          <a:p>
            <a:pPr marL="628650" lvl="1" indent="-171450" algn="l">
              <a:buFont typeface="Arial" pitchFamily="34" charset="0"/>
              <a:buChar char="•"/>
            </a:pPr>
            <a:r>
              <a:rPr lang="en-US" sz="1100" dirty="0" smtClean="0"/>
              <a:t>Which are </a:t>
            </a:r>
            <a:r>
              <a:rPr lang="en-US" sz="1100" dirty="0"/>
              <a:t>the readers that </a:t>
            </a:r>
            <a:r>
              <a:rPr lang="en-US" sz="1100" dirty="0" smtClean="0"/>
              <a:t>jBilling has?</a:t>
            </a:r>
            <a:endParaRPr lang="en-US" sz="1100" dirty="0"/>
          </a:p>
          <a:p>
            <a:pPr marL="628650" lvl="1" indent="-171450" algn="l">
              <a:buFont typeface="Arial" pitchFamily="34" charset="0"/>
              <a:buChar char="•"/>
            </a:pPr>
            <a:r>
              <a:rPr lang="en-US" sz="1100" dirty="0"/>
              <a:t>How did we configure the one for the demo?</a:t>
            </a:r>
          </a:p>
          <a:p>
            <a:pPr marL="628650" lvl="1" indent="-171450" algn="l">
              <a:buFont typeface="Arial" pitchFamily="34" charset="0"/>
              <a:buChar char="•"/>
            </a:pPr>
            <a:r>
              <a:rPr lang="en-US" sz="1100" dirty="0"/>
              <a:t>How do we add new Readers?</a:t>
            </a:r>
          </a:p>
          <a:p>
            <a:pPr marL="190498" indent="-190498" algn="l">
              <a:buFont typeface="Arial" pitchFamily="34" charset="0"/>
              <a:buChar char="•"/>
            </a:pPr>
            <a:r>
              <a:rPr lang="en-US" sz="1100" dirty="0"/>
              <a:t>Mediation Processor</a:t>
            </a:r>
          </a:p>
          <a:p>
            <a:pPr marL="647698" lvl="1" indent="-190498" algn="l">
              <a:buFont typeface="Arial" pitchFamily="34" charset="0"/>
              <a:buChar char="•"/>
            </a:pPr>
            <a:r>
              <a:rPr lang="en-US" sz="1100" dirty="0"/>
              <a:t>What is it for?</a:t>
            </a:r>
          </a:p>
          <a:p>
            <a:pPr marL="647698" lvl="1" indent="-190498" algn="l">
              <a:buFont typeface="Arial" pitchFamily="34" charset="0"/>
              <a:buChar char="•"/>
            </a:pPr>
            <a:r>
              <a:rPr lang="en-US" sz="1100" dirty="0"/>
              <a:t>How does it really work</a:t>
            </a:r>
            <a:r>
              <a:rPr lang="en-US" sz="1100" dirty="0" smtClean="0"/>
              <a:t>?</a:t>
            </a:r>
          </a:p>
          <a:p>
            <a:pPr marL="647698" lvl="1" indent="-190498" algn="l">
              <a:buFont typeface="Arial" pitchFamily="34" charset="0"/>
              <a:buChar char="•"/>
            </a:pPr>
            <a:r>
              <a:rPr lang="en-US" sz="1100" dirty="0" smtClean="0"/>
              <a:t>How did we configure the one for the demo?</a:t>
            </a:r>
            <a:endParaRPr lang="en-US" sz="1100" dirty="0"/>
          </a:p>
          <a:p>
            <a:pPr marL="647698" lvl="1" indent="-190498" algn="l">
              <a:buFont typeface="Arial" pitchFamily="34" charset="0"/>
              <a:buChar char="•"/>
            </a:pPr>
            <a:r>
              <a:rPr lang="en-US" sz="1100" dirty="0"/>
              <a:t>How do we create a new Processor?</a:t>
            </a:r>
          </a:p>
          <a:p>
            <a:pPr marL="190498" indent="-190498" algn="l">
              <a:buFont typeface="Arial" pitchFamily="34" charset="0"/>
              <a:buChar char="•"/>
            </a:pPr>
            <a:r>
              <a:rPr lang="en-US" sz="1100" dirty="0"/>
              <a:t>Pricing Models</a:t>
            </a:r>
          </a:p>
          <a:p>
            <a:pPr marL="647698" lvl="1" indent="-190498" algn="l">
              <a:buFont typeface="Arial" pitchFamily="34" charset="0"/>
              <a:buChar char="•"/>
            </a:pPr>
            <a:r>
              <a:rPr lang="en-US" sz="1100" dirty="0"/>
              <a:t>What are Pricing Models?</a:t>
            </a:r>
          </a:p>
          <a:p>
            <a:pPr marL="647698" lvl="1" indent="-190498" algn="l">
              <a:buFont typeface="Arial" pitchFamily="34" charset="0"/>
              <a:buChar char="•"/>
            </a:pPr>
            <a:r>
              <a:rPr lang="en-US" sz="1100" dirty="0"/>
              <a:t>Which Models where used in the demo?</a:t>
            </a:r>
          </a:p>
          <a:p>
            <a:pPr marL="647698" lvl="1" indent="-190498" algn="l">
              <a:buFont typeface="Arial" pitchFamily="34" charset="0"/>
              <a:buChar char="•"/>
            </a:pPr>
            <a:r>
              <a:rPr lang="en-US" sz="1100" dirty="0"/>
              <a:t>How do we create a new Pricing Model?</a:t>
            </a:r>
          </a:p>
          <a:p>
            <a:pPr marL="190498" indent="-190498" algn="l">
              <a:buFont typeface="Arial" pitchFamily="34" charset="0"/>
              <a:buChar char="•"/>
            </a:pPr>
            <a:r>
              <a:rPr lang="en-US" sz="1100" dirty="0"/>
              <a:t>Internal Events</a:t>
            </a:r>
          </a:p>
          <a:p>
            <a:pPr marL="647698" lvl="1" indent="-190498" algn="l">
              <a:buFont typeface="Arial" pitchFamily="34" charset="0"/>
              <a:buChar char="•"/>
            </a:pPr>
            <a:r>
              <a:rPr lang="en-US" sz="1100" dirty="0"/>
              <a:t>What are internal events?</a:t>
            </a:r>
          </a:p>
          <a:p>
            <a:pPr marL="647698" lvl="1" indent="-190498" algn="l">
              <a:buFont typeface="Arial" pitchFamily="34" charset="0"/>
              <a:buChar char="•"/>
            </a:pPr>
            <a:r>
              <a:rPr lang="en-US" sz="1100" dirty="0"/>
              <a:t>How do we create new Events and Listeners?</a:t>
            </a:r>
          </a:p>
        </p:txBody>
      </p:sp>
      <p:sp>
        <p:nvSpPr>
          <p:cNvPr id="2" name="Title 1"/>
          <p:cNvSpPr>
            <a:spLocks noGrp="1"/>
          </p:cNvSpPr>
          <p:nvPr>
            <p:ph type="ctrTitle"/>
          </p:nvPr>
        </p:nvSpPr>
        <p:spPr>
          <a:xfrm>
            <a:off x="547759" y="523054"/>
            <a:ext cx="7110889" cy="841446"/>
          </a:xfrm>
        </p:spPr>
        <p:txBody>
          <a:bodyPr>
            <a:normAutofit/>
          </a:bodyPr>
          <a:lstStyle/>
          <a:p>
            <a:pPr algn="l"/>
            <a:r>
              <a:rPr lang="en-US" sz="3600" spc="-67" dirty="0">
                <a:latin typeface="Helvetica"/>
                <a:cs typeface="Helvetica"/>
              </a:rPr>
              <a:t>Agenda</a:t>
            </a:r>
          </a:p>
        </p:txBody>
      </p:sp>
      <p:cxnSp>
        <p:nvCxnSpPr>
          <p:cNvPr id="6" name="Straight Connector 5"/>
          <p:cNvCxnSpPr/>
          <p:nvPr/>
        </p:nvCxnSpPr>
        <p:spPr>
          <a:xfrm>
            <a:off x="1282594" y="3592354"/>
            <a:ext cx="260175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282594" y="3800634"/>
            <a:ext cx="212021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29580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par>
                                <p:cTn id="13" presetID="6" presetClass="entr" presetSubtype="16"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22" presetClass="exit" presetSubtype="2" fill="hold" nodeType="withEffect">
                                  <p:stCondLst>
                                    <p:cond delay="0"/>
                                  </p:stCondLst>
                                  <p:childTnLst>
                                    <p:animEffect transition="out" filter="wipe(right)">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a:latin typeface="Helvetica"/>
                <a:cs typeface="Helvetica"/>
              </a:rPr>
              <a:t>Agenda</a:t>
            </a:r>
          </a:p>
        </p:txBody>
      </p:sp>
      <p:cxnSp>
        <p:nvCxnSpPr>
          <p:cNvPr id="8" name="Straight Connector 7"/>
          <p:cNvCxnSpPr/>
          <p:nvPr/>
        </p:nvCxnSpPr>
        <p:spPr>
          <a:xfrm>
            <a:off x="1269206" y="2188528"/>
            <a:ext cx="9144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Subtitle 2"/>
          <p:cNvSpPr txBox="1">
            <a:spLocks/>
          </p:cNvSpPr>
          <p:nvPr/>
        </p:nvSpPr>
        <p:spPr>
          <a:xfrm>
            <a:off x="547759" y="1772237"/>
            <a:ext cx="6673180" cy="3503596"/>
          </a:xfrm>
          <a:prstGeom prst="rect">
            <a:avLst/>
          </a:prstGeom>
        </p:spPr>
        <p:txBody>
          <a:bodyPr vert="horz" lIns="101599" tIns="50799" rIns="101599" bIns="50799"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90498" indent="-190498" algn="l">
              <a:buFont typeface="Arial" pitchFamily="34" charset="0"/>
              <a:buChar char="•"/>
            </a:pPr>
            <a:r>
              <a:rPr lang="en-US" sz="1100" dirty="0" smtClean="0"/>
              <a:t>Mediation Readers</a:t>
            </a:r>
          </a:p>
          <a:p>
            <a:pPr marL="647698" lvl="1" indent="-190498" algn="l">
              <a:buFont typeface="Arial" pitchFamily="34" charset="0"/>
              <a:buChar char="•"/>
            </a:pPr>
            <a:r>
              <a:rPr lang="en-US" sz="1100" dirty="0"/>
              <a:t>What are they?</a:t>
            </a:r>
          </a:p>
          <a:p>
            <a:pPr marL="628650" lvl="1" indent="-171450" algn="l">
              <a:buFont typeface="Arial" pitchFamily="34" charset="0"/>
              <a:buChar char="•"/>
            </a:pPr>
            <a:r>
              <a:rPr lang="en-US" sz="1100" dirty="0" smtClean="0"/>
              <a:t>Which are </a:t>
            </a:r>
            <a:r>
              <a:rPr lang="en-US" sz="1100" dirty="0"/>
              <a:t>the readers that </a:t>
            </a:r>
            <a:r>
              <a:rPr lang="en-US" sz="1100" dirty="0" smtClean="0"/>
              <a:t>jBilling has?</a:t>
            </a:r>
            <a:endParaRPr lang="en-US" sz="1100" dirty="0"/>
          </a:p>
          <a:p>
            <a:pPr marL="628650" lvl="1" indent="-171450" algn="l">
              <a:buFont typeface="Arial" pitchFamily="34" charset="0"/>
              <a:buChar char="•"/>
            </a:pPr>
            <a:r>
              <a:rPr lang="en-US" sz="1100" dirty="0"/>
              <a:t>How did we configure the one for the demo?</a:t>
            </a:r>
          </a:p>
          <a:p>
            <a:pPr marL="628650" lvl="1" indent="-171450" algn="l">
              <a:buFont typeface="Arial" pitchFamily="34" charset="0"/>
              <a:buChar char="•"/>
            </a:pPr>
            <a:r>
              <a:rPr lang="en-US" sz="1100" dirty="0"/>
              <a:t>How do we add new Readers?</a:t>
            </a:r>
          </a:p>
          <a:p>
            <a:pPr marL="190498" indent="-190498" algn="l">
              <a:buFont typeface="Arial" pitchFamily="34" charset="0"/>
              <a:buChar char="•"/>
            </a:pPr>
            <a:r>
              <a:rPr lang="en-US" sz="1100" dirty="0"/>
              <a:t>Mediation Processor</a:t>
            </a:r>
          </a:p>
          <a:p>
            <a:pPr marL="647698" lvl="1" indent="-190498" algn="l">
              <a:buFont typeface="Arial" pitchFamily="34" charset="0"/>
              <a:buChar char="•"/>
            </a:pPr>
            <a:r>
              <a:rPr lang="en-US" sz="1100" dirty="0"/>
              <a:t>What is it for?</a:t>
            </a:r>
          </a:p>
          <a:p>
            <a:pPr marL="647698" lvl="1" indent="-190498" algn="l">
              <a:buFont typeface="Arial" pitchFamily="34" charset="0"/>
              <a:buChar char="•"/>
            </a:pPr>
            <a:r>
              <a:rPr lang="en-US" sz="1100" dirty="0"/>
              <a:t>How does it really work</a:t>
            </a:r>
            <a:r>
              <a:rPr lang="en-US" sz="1100" dirty="0" smtClean="0"/>
              <a:t>?</a:t>
            </a:r>
          </a:p>
          <a:p>
            <a:pPr marL="647698" lvl="1" indent="-190498" algn="l">
              <a:buFont typeface="Arial" pitchFamily="34" charset="0"/>
              <a:buChar char="•"/>
            </a:pPr>
            <a:r>
              <a:rPr lang="en-US" sz="1100" dirty="0" smtClean="0"/>
              <a:t>How did we configure the one for the demo?</a:t>
            </a:r>
            <a:endParaRPr lang="en-US" sz="1100" dirty="0"/>
          </a:p>
          <a:p>
            <a:pPr marL="647698" lvl="1" indent="-190498" algn="l">
              <a:buFont typeface="Arial" pitchFamily="34" charset="0"/>
              <a:buChar char="•"/>
            </a:pPr>
            <a:r>
              <a:rPr lang="en-US" sz="1100" dirty="0"/>
              <a:t>How do we create a new Processor?</a:t>
            </a:r>
          </a:p>
          <a:p>
            <a:pPr marL="190498" indent="-190498" algn="l">
              <a:buFont typeface="Arial" pitchFamily="34" charset="0"/>
              <a:buChar char="•"/>
            </a:pPr>
            <a:r>
              <a:rPr lang="en-US" sz="1100" dirty="0"/>
              <a:t>Pricing Models</a:t>
            </a:r>
          </a:p>
          <a:p>
            <a:pPr marL="647698" lvl="1" indent="-190498" algn="l">
              <a:buFont typeface="Arial" pitchFamily="34" charset="0"/>
              <a:buChar char="•"/>
            </a:pPr>
            <a:r>
              <a:rPr lang="en-US" sz="1100" dirty="0"/>
              <a:t>What are Pricing Models?</a:t>
            </a:r>
          </a:p>
          <a:p>
            <a:pPr marL="647698" lvl="1" indent="-190498" algn="l">
              <a:buFont typeface="Arial" pitchFamily="34" charset="0"/>
              <a:buChar char="•"/>
            </a:pPr>
            <a:r>
              <a:rPr lang="en-US" sz="1100" dirty="0"/>
              <a:t>Which Models where used in the demo?</a:t>
            </a:r>
          </a:p>
          <a:p>
            <a:pPr marL="647698" lvl="1" indent="-190498" algn="l">
              <a:buFont typeface="Arial" pitchFamily="34" charset="0"/>
              <a:buChar char="•"/>
            </a:pPr>
            <a:r>
              <a:rPr lang="en-US" sz="1100" dirty="0"/>
              <a:t>How do we create a new Pricing Model?</a:t>
            </a:r>
          </a:p>
          <a:p>
            <a:pPr marL="190498" indent="-190498" algn="l">
              <a:buFont typeface="Arial" pitchFamily="34" charset="0"/>
              <a:buChar char="•"/>
            </a:pPr>
            <a:r>
              <a:rPr lang="en-US" sz="1100" dirty="0"/>
              <a:t>Internal Events</a:t>
            </a:r>
          </a:p>
          <a:p>
            <a:pPr marL="647698" lvl="1" indent="-190498" algn="l">
              <a:buFont typeface="Arial" pitchFamily="34" charset="0"/>
              <a:buChar char="•"/>
            </a:pPr>
            <a:r>
              <a:rPr lang="en-US" sz="1100" dirty="0"/>
              <a:t>What are internal events?</a:t>
            </a:r>
          </a:p>
          <a:p>
            <a:pPr marL="647698" lvl="1" indent="-190498" algn="l">
              <a:buFont typeface="Arial" pitchFamily="34" charset="0"/>
              <a:buChar char="•"/>
            </a:pPr>
            <a:r>
              <a:rPr lang="en-US" sz="1100" dirty="0"/>
              <a:t>How do we create new Events and Listeners?</a:t>
            </a:r>
          </a:p>
        </p:txBody>
      </p:sp>
    </p:spTree>
    <p:extLst>
      <p:ext uri="{BB962C8B-B14F-4D97-AF65-F5344CB8AC3E}">
        <p14:creationId xmlns="" xmlns:p14="http://schemas.microsoft.com/office/powerpoint/2010/main" val="151430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Mediation Processor</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How do we create a new Processor?</a:t>
            </a:r>
          </a:p>
          <a:p>
            <a:pPr algn="l"/>
            <a:endParaRPr lang="en-US" sz="2200" dirty="0">
              <a:solidFill>
                <a:srgbClr val="535353"/>
              </a:solidFill>
              <a:latin typeface="Helvetica"/>
              <a:cs typeface="Helvetica"/>
            </a:endParaRPr>
          </a:p>
        </p:txBody>
      </p:sp>
      <p:pic>
        <p:nvPicPr>
          <p:cNvPr id="14" name="Picture 13" descr="mediationprocess.JPG"/>
          <p:cNvPicPr>
            <a:picLocks noChangeAspect="1"/>
          </p:cNvPicPr>
          <p:nvPr/>
        </p:nvPicPr>
        <p:blipFill rotWithShape="1">
          <a:blip r:embed="rId3"/>
          <a:srcRect l="296" t="-271" r="-296" b="20447"/>
          <a:stretch/>
        </p:blipFill>
        <p:spPr>
          <a:xfrm>
            <a:off x="888206" y="2591594"/>
            <a:ext cx="7926046" cy="2358640"/>
          </a:xfrm>
          <a:prstGeom prst="rect">
            <a:avLst/>
          </a:prstGeom>
          <a:ln>
            <a:noFill/>
          </a:ln>
          <a:effectLst>
            <a:softEdge rad="112500"/>
          </a:effectLst>
        </p:spPr>
      </p:pic>
      <p:pic>
        <p:nvPicPr>
          <p:cNvPr id="4098" name="Picture 2" descr="C:\Users\jmvidal\Desktop\new_processor_sql.pn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888206" y="2856514"/>
            <a:ext cx="8229599" cy="18288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9179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down)">
                                      <p:cBhvr>
                                        <p:cTn id="14" dur="580">
                                          <p:stCondLst>
                                            <p:cond delay="0"/>
                                          </p:stCondLst>
                                        </p:cTn>
                                        <p:tgtEl>
                                          <p:spTgt spid="14"/>
                                        </p:tgtEl>
                                      </p:cBhvr>
                                    </p:animEffect>
                                    <p:anim calcmode="lin" valueType="num">
                                      <p:cBhvr>
                                        <p:cTn id="15"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20" dur="26">
                                          <p:stCondLst>
                                            <p:cond delay="650"/>
                                          </p:stCondLst>
                                        </p:cTn>
                                        <p:tgtEl>
                                          <p:spTgt spid="14"/>
                                        </p:tgtEl>
                                      </p:cBhvr>
                                      <p:to x="100000" y="60000"/>
                                    </p:animScale>
                                    <p:animScale>
                                      <p:cBhvr>
                                        <p:cTn id="21" dur="166" decel="50000">
                                          <p:stCondLst>
                                            <p:cond delay="676"/>
                                          </p:stCondLst>
                                        </p:cTn>
                                        <p:tgtEl>
                                          <p:spTgt spid="14"/>
                                        </p:tgtEl>
                                      </p:cBhvr>
                                      <p:to x="100000" y="100000"/>
                                    </p:animScale>
                                    <p:animScale>
                                      <p:cBhvr>
                                        <p:cTn id="22" dur="26">
                                          <p:stCondLst>
                                            <p:cond delay="1312"/>
                                          </p:stCondLst>
                                        </p:cTn>
                                        <p:tgtEl>
                                          <p:spTgt spid="14"/>
                                        </p:tgtEl>
                                      </p:cBhvr>
                                      <p:to x="100000" y="80000"/>
                                    </p:animScale>
                                    <p:animScale>
                                      <p:cBhvr>
                                        <p:cTn id="23" dur="166" decel="50000">
                                          <p:stCondLst>
                                            <p:cond delay="1338"/>
                                          </p:stCondLst>
                                        </p:cTn>
                                        <p:tgtEl>
                                          <p:spTgt spid="14"/>
                                        </p:tgtEl>
                                      </p:cBhvr>
                                      <p:to x="100000" y="100000"/>
                                    </p:animScale>
                                    <p:animScale>
                                      <p:cBhvr>
                                        <p:cTn id="24" dur="26">
                                          <p:stCondLst>
                                            <p:cond delay="1642"/>
                                          </p:stCondLst>
                                        </p:cTn>
                                        <p:tgtEl>
                                          <p:spTgt spid="14"/>
                                        </p:tgtEl>
                                      </p:cBhvr>
                                      <p:to x="100000" y="90000"/>
                                    </p:animScale>
                                    <p:animScale>
                                      <p:cBhvr>
                                        <p:cTn id="25" dur="166" decel="50000">
                                          <p:stCondLst>
                                            <p:cond delay="1668"/>
                                          </p:stCondLst>
                                        </p:cTn>
                                        <p:tgtEl>
                                          <p:spTgt spid="14"/>
                                        </p:tgtEl>
                                      </p:cBhvr>
                                      <p:to x="100000" y="100000"/>
                                    </p:animScale>
                                    <p:animScale>
                                      <p:cBhvr>
                                        <p:cTn id="26" dur="26">
                                          <p:stCondLst>
                                            <p:cond delay="1808"/>
                                          </p:stCondLst>
                                        </p:cTn>
                                        <p:tgtEl>
                                          <p:spTgt spid="14"/>
                                        </p:tgtEl>
                                      </p:cBhvr>
                                      <p:to x="100000" y="95000"/>
                                    </p:animScale>
                                    <p:animScale>
                                      <p:cBhvr>
                                        <p:cTn id="27" dur="166" decel="50000">
                                          <p:stCondLst>
                                            <p:cond delay="1834"/>
                                          </p:stCondLst>
                                        </p:cTn>
                                        <p:tgtEl>
                                          <p:spTgt spid="14"/>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14"/>
                                        </p:tgtEl>
                                        <p:attrNameLst>
                                          <p:attrName>style.visibility</p:attrName>
                                        </p:attrNameLst>
                                      </p:cBhvr>
                                      <p:to>
                                        <p:strVal val="hidden"/>
                                      </p:to>
                                    </p:set>
                                  </p:childTnLst>
                                </p:cTn>
                              </p:par>
                              <p:par>
                                <p:cTn id="32" presetID="6" presetClass="entr" presetSubtype="16" fill="hold" nodeType="withEffect">
                                  <p:stCondLst>
                                    <p:cond delay="0"/>
                                  </p:stCondLst>
                                  <p:childTnLst>
                                    <p:set>
                                      <p:cBhvr>
                                        <p:cTn id="33" dur="1" fill="hold">
                                          <p:stCondLst>
                                            <p:cond delay="0"/>
                                          </p:stCondLst>
                                        </p:cTn>
                                        <p:tgtEl>
                                          <p:spTgt spid="4098"/>
                                        </p:tgtEl>
                                        <p:attrNameLst>
                                          <p:attrName>style.visibility</p:attrName>
                                        </p:attrNameLst>
                                      </p:cBhvr>
                                      <p:to>
                                        <p:strVal val="visible"/>
                                      </p:to>
                                    </p:set>
                                    <p:animEffect transition="in" filter="circle(in)">
                                      <p:cBhvr>
                                        <p:cTn id="34" dur="1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547759" y="1772237"/>
            <a:ext cx="6673180" cy="3503596"/>
          </a:xfrm>
          <a:prstGeom prst="rect">
            <a:avLst/>
          </a:prstGeom>
        </p:spPr>
        <p:txBody>
          <a:bodyPr vert="horz" lIns="101599" tIns="50799" rIns="101599" bIns="50799"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90498" indent="-190498" algn="l">
              <a:buFont typeface="Arial" pitchFamily="34" charset="0"/>
              <a:buChar char="•"/>
            </a:pPr>
            <a:r>
              <a:rPr lang="en-US" sz="1100" dirty="0" smtClean="0"/>
              <a:t>Mediation Readers</a:t>
            </a:r>
          </a:p>
          <a:p>
            <a:pPr marL="647698" lvl="1" indent="-190498" algn="l">
              <a:buFont typeface="Arial" pitchFamily="34" charset="0"/>
              <a:buChar char="•"/>
            </a:pPr>
            <a:r>
              <a:rPr lang="en-US" sz="1100" dirty="0"/>
              <a:t>What are they?</a:t>
            </a:r>
          </a:p>
          <a:p>
            <a:pPr marL="628650" lvl="1" indent="-171450" algn="l">
              <a:buFont typeface="Arial" pitchFamily="34" charset="0"/>
              <a:buChar char="•"/>
            </a:pPr>
            <a:r>
              <a:rPr lang="en-US" sz="1100" dirty="0" smtClean="0"/>
              <a:t>Which are </a:t>
            </a:r>
            <a:r>
              <a:rPr lang="en-US" sz="1100" dirty="0"/>
              <a:t>the readers that </a:t>
            </a:r>
            <a:r>
              <a:rPr lang="en-US" sz="1100" dirty="0" smtClean="0"/>
              <a:t>jBilling has?</a:t>
            </a:r>
            <a:endParaRPr lang="en-US" sz="1100" dirty="0"/>
          </a:p>
          <a:p>
            <a:pPr marL="628650" lvl="1" indent="-171450" algn="l">
              <a:buFont typeface="Arial" pitchFamily="34" charset="0"/>
              <a:buChar char="•"/>
            </a:pPr>
            <a:r>
              <a:rPr lang="en-US" sz="1100" dirty="0"/>
              <a:t>How did we configure the one for the demo?</a:t>
            </a:r>
          </a:p>
          <a:p>
            <a:pPr marL="628650" lvl="1" indent="-171450" algn="l">
              <a:buFont typeface="Arial" pitchFamily="34" charset="0"/>
              <a:buChar char="•"/>
            </a:pPr>
            <a:r>
              <a:rPr lang="en-US" sz="1100" dirty="0"/>
              <a:t>How do we add new Readers?</a:t>
            </a:r>
          </a:p>
          <a:p>
            <a:pPr marL="190498" indent="-190498" algn="l">
              <a:buFont typeface="Arial" pitchFamily="34" charset="0"/>
              <a:buChar char="•"/>
            </a:pPr>
            <a:r>
              <a:rPr lang="en-US" sz="1100" dirty="0"/>
              <a:t>Mediation Processor</a:t>
            </a:r>
          </a:p>
          <a:p>
            <a:pPr marL="647698" lvl="1" indent="-190498" algn="l">
              <a:buFont typeface="Arial" pitchFamily="34" charset="0"/>
              <a:buChar char="•"/>
            </a:pPr>
            <a:r>
              <a:rPr lang="en-US" sz="1100" dirty="0"/>
              <a:t>What is it for?</a:t>
            </a:r>
          </a:p>
          <a:p>
            <a:pPr marL="647698" lvl="1" indent="-190498" algn="l">
              <a:buFont typeface="Arial" pitchFamily="34" charset="0"/>
              <a:buChar char="•"/>
            </a:pPr>
            <a:r>
              <a:rPr lang="en-US" sz="1100" dirty="0"/>
              <a:t>How does it really work</a:t>
            </a:r>
            <a:r>
              <a:rPr lang="en-US" sz="1100" dirty="0" smtClean="0"/>
              <a:t>?</a:t>
            </a:r>
          </a:p>
          <a:p>
            <a:pPr marL="647698" lvl="1" indent="-190498" algn="l">
              <a:buFont typeface="Arial" pitchFamily="34" charset="0"/>
              <a:buChar char="•"/>
            </a:pPr>
            <a:r>
              <a:rPr lang="en-US" sz="1100" dirty="0" smtClean="0"/>
              <a:t>How did we configure the one for the demo?</a:t>
            </a:r>
            <a:endParaRPr lang="en-US" sz="1100" dirty="0"/>
          </a:p>
          <a:p>
            <a:pPr marL="647698" lvl="1" indent="-190498" algn="l">
              <a:buFont typeface="Arial" pitchFamily="34" charset="0"/>
              <a:buChar char="•"/>
            </a:pPr>
            <a:r>
              <a:rPr lang="en-US" sz="1100" dirty="0"/>
              <a:t>How do we create a new Processor?</a:t>
            </a:r>
          </a:p>
          <a:p>
            <a:pPr marL="190498" indent="-190498" algn="l">
              <a:buFont typeface="Arial" pitchFamily="34" charset="0"/>
              <a:buChar char="•"/>
            </a:pPr>
            <a:r>
              <a:rPr lang="en-US" sz="1100" dirty="0"/>
              <a:t>Pricing Models</a:t>
            </a:r>
          </a:p>
          <a:p>
            <a:pPr marL="647698" lvl="1" indent="-190498" algn="l">
              <a:buFont typeface="Arial" pitchFamily="34" charset="0"/>
              <a:buChar char="•"/>
            </a:pPr>
            <a:r>
              <a:rPr lang="en-US" sz="1100" dirty="0"/>
              <a:t>What are Pricing Models?</a:t>
            </a:r>
          </a:p>
          <a:p>
            <a:pPr marL="647698" lvl="1" indent="-190498" algn="l">
              <a:buFont typeface="Arial" pitchFamily="34" charset="0"/>
              <a:buChar char="•"/>
            </a:pPr>
            <a:r>
              <a:rPr lang="en-US" sz="1100" dirty="0"/>
              <a:t>Which Models where used in the demo?</a:t>
            </a:r>
          </a:p>
          <a:p>
            <a:pPr marL="647698" lvl="1" indent="-190498" algn="l">
              <a:buFont typeface="Arial" pitchFamily="34" charset="0"/>
              <a:buChar char="•"/>
            </a:pPr>
            <a:r>
              <a:rPr lang="en-US" sz="1100" dirty="0"/>
              <a:t>How do we create a new Pricing Model?</a:t>
            </a:r>
          </a:p>
          <a:p>
            <a:pPr marL="190498" indent="-190498" algn="l">
              <a:buFont typeface="Arial" pitchFamily="34" charset="0"/>
              <a:buChar char="•"/>
            </a:pPr>
            <a:r>
              <a:rPr lang="en-US" sz="1100" dirty="0"/>
              <a:t>Internal Events</a:t>
            </a:r>
          </a:p>
          <a:p>
            <a:pPr marL="647698" lvl="1" indent="-190498" algn="l">
              <a:buFont typeface="Arial" pitchFamily="34" charset="0"/>
              <a:buChar char="•"/>
            </a:pPr>
            <a:r>
              <a:rPr lang="en-US" sz="1100" dirty="0"/>
              <a:t>What are internal events?</a:t>
            </a:r>
          </a:p>
          <a:p>
            <a:pPr marL="647698" lvl="1" indent="-190498" algn="l">
              <a:buFont typeface="Arial" pitchFamily="34" charset="0"/>
              <a:buChar char="•"/>
            </a:pPr>
            <a:r>
              <a:rPr lang="en-US" sz="1100" dirty="0"/>
              <a:t>How do we create new Events and Listeners?</a:t>
            </a:r>
          </a:p>
        </p:txBody>
      </p:sp>
      <p:sp>
        <p:nvSpPr>
          <p:cNvPr id="2" name="Title 1"/>
          <p:cNvSpPr>
            <a:spLocks noGrp="1"/>
          </p:cNvSpPr>
          <p:nvPr>
            <p:ph type="ctrTitle"/>
          </p:nvPr>
        </p:nvSpPr>
        <p:spPr>
          <a:xfrm>
            <a:off x="547759" y="523054"/>
            <a:ext cx="7110889" cy="841446"/>
          </a:xfrm>
        </p:spPr>
        <p:txBody>
          <a:bodyPr>
            <a:normAutofit/>
          </a:bodyPr>
          <a:lstStyle/>
          <a:p>
            <a:pPr algn="l"/>
            <a:r>
              <a:rPr lang="en-US" sz="3600" spc="-67" dirty="0">
                <a:latin typeface="Helvetica"/>
                <a:cs typeface="Helvetica"/>
              </a:rPr>
              <a:t>Agenda</a:t>
            </a:r>
          </a:p>
        </p:txBody>
      </p:sp>
      <p:cxnSp>
        <p:nvCxnSpPr>
          <p:cNvPr id="6" name="Straight Connector 5"/>
          <p:cNvCxnSpPr/>
          <p:nvPr/>
        </p:nvCxnSpPr>
        <p:spPr>
          <a:xfrm>
            <a:off x="1282594" y="3822369"/>
            <a:ext cx="212021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282594" y="4214944"/>
            <a:ext cx="151061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3934891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par>
                                <p:cTn id="13" presetID="6" presetClass="entr" presetSubtype="16"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22" presetClass="exit" presetSubtype="2" fill="hold" nodeType="withEffect">
                                  <p:stCondLst>
                                    <p:cond delay="0"/>
                                  </p:stCondLst>
                                  <p:childTnLst>
                                    <p:animEffect transition="out" filter="wipe(right)">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Pricing Models</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What are Pricing Models</a:t>
            </a:r>
            <a:r>
              <a:rPr lang="en-US" sz="2200" dirty="0" smtClean="0">
                <a:solidFill>
                  <a:srgbClr val="535353"/>
                </a:solidFill>
                <a:latin typeface="Helvetica"/>
                <a:cs typeface="Helvetica"/>
              </a:rPr>
              <a:t>?</a:t>
            </a:r>
            <a:endParaRPr lang="en-US" sz="2200" dirty="0">
              <a:solidFill>
                <a:srgbClr val="535353"/>
              </a:solidFill>
              <a:latin typeface="Helvetica"/>
              <a:cs typeface="Helvetica"/>
            </a:endParaRPr>
          </a:p>
          <a:p>
            <a:pPr algn="l"/>
            <a:endParaRPr lang="en-US" sz="2200" dirty="0">
              <a:solidFill>
                <a:srgbClr val="535353"/>
              </a:solidFill>
              <a:latin typeface="Helvetica"/>
              <a:cs typeface="Helvetica"/>
            </a:endParaRPr>
          </a:p>
        </p:txBody>
      </p:sp>
      <p:sp>
        <p:nvSpPr>
          <p:cNvPr id="6" name="Subtitle 2"/>
          <p:cNvSpPr txBox="1">
            <a:spLocks/>
          </p:cNvSpPr>
          <p:nvPr/>
        </p:nvSpPr>
        <p:spPr>
          <a:xfrm>
            <a:off x="508300" y="1981994"/>
            <a:ext cx="6400800" cy="1621340"/>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buFont typeface="Arial" pitchFamily="34" charset="0"/>
              <a:buChar char="•"/>
            </a:pPr>
            <a:r>
              <a:rPr lang="en-CA" sz="1200" dirty="0"/>
              <a:t>A price model represents </a:t>
            </a:r>
            <a:r>
              <a:rPr lang="en-CA" sz="1200" b="1" dirty="0"/>
              <a:t>h</a:t>
            </a:r>
            <a:r>
              <a:rPr lang="en-CA" sz="1200" b="1" dirty="0" smtClean="0"/>
              <a:t>ow</a:t>
            </a:r>
            <a:r>
              <a:rPr lang="en-CA" sz="1200" dirty="0" smtClean="0"/>
              <a:t> </a:t>
            </a:r>
            <a:r>
              <a:rPr lang="en-CA" sz="1200" dirty="0"/>
              <a:t>a price is calculated </a:t>
            </a:r>
            <a:endParaRPr lang="en-US" sz="1200" dirty="0"/>
          </a:p>
          <a:p>
            <a:pPr marL="171450" indent="-171450" algn="l">
              <a:buFont typeface="Arial" pitchFamily="34" charset="0"/>
              <a:buChar char="•"/>
            </a:pPr>
            <a:r>
              <a:rPr lang="en-CA" sz="1200" dirty="0"/>
              <a:t>A </a:t>
            </a:r>
            <a:r>
              <a:rPr lang="en-CA" sz="1200" dirty="0" smtClean="0"/>
              <a:t>model </a:t>
            </a:r>
            <a:r>
              <a:rPr lang="en-CA" sz="1200" dirty="0"/>
              <a:t>tells the system </a:t>
            </a:r>
            <a:r>
              <a:rPr lang="en-CA" sz="1200" b="1" dirty="0"/>
              <a:t>what</a:t>
            </a:r>
            <a:r>
              <a:rPr lang="en-CA" sz="1200" dirty="0"/>
              <a:t> pricing calculation to use. </a:t>
            </a:r>
          </a:p>
          <a:p>
            <a:pPr marL="171450" indent="-171450" algn="l">
              <a:buFont typeface="Arial" pitchFamily="34" charset="0"/>
              <a:buChar char="•"/>
            </a:pPr>
            <a:r>
              <a:rPr lang="en-CA" sz="1200" dirty="0"/>
              <a:t>A model can query past </a:t>
            </a:r>
            <a:r>
              <a:rPr lang="en-CA" sz="1200" b="1" dirty="0"/>
              <a:t>usage</a:t>
            </a:r>
            <a:r>
              <a:rPr lang="en-CA" sz="1200" dirty="0"/>
              <a:t> when </a:t>
            </a:r>
            <a:r>
              <a:rPr lang="en-CA" sz="1200" dirty="0" smtClean="0"/>
              <a:t>calculating </a:t>
            </a:r>
            <a:r>
              <a:rPr lang="en-CA" sz="1200" dirty="0"/>
              <a:t>a price</a:t>
            </a:r>
            <a:r>
              <a:rPr lang="en-CA" sz="1200" dirty="0" smtClean="0"/>
              <a:t>.</a:t>
            </a:r>
          </a:p>
          <a:p>
            <a:pPr marL="171450" indent="-171450" algn="l">
              <a:buFont typeface="Arial" pitchFamily="34" charset="0"/>
              <a:buChar char="•"/>
            </a:pPr>
            <a:r>
              <a:rPr lang="en-CA" sz="1200" dirty="0"/>
              <a:t>There are several pricing calculations, or </a:t>
            </a:r>
            <a:r>
              <a:rPr lang="en-CA" sz="1200" dirty="0">
                <a:effectLst>
                  <a:outerShdw blurRad="38100" dist="38100" dir="2700000" algn="tl">
                    <a:srgbClr val="000000">
                      <a:alpha val="43137"/>
                    </a:srgbClr>
                  </a:outerShdw>
                </a:effectLst>
              </a:rPr>
              <a:t>strategies</a:t>
            </a:r>
            <a:r>
              <a:rPr lang="en-CA" sz="1200" dirty="0"/>
              <a:t> that can be selected. A price is calculated using a selected strategy. Past usage is queried by the system if the strategy requires it. </a:t>
            </a:r>
          </a:p>
          <a:p>
            <a:pPr marL="171450" indent="-171450" algn="l">
              <a:buFont typeface="Arial" pitchFamily="34" charset="0"/>
              <a:buChar char="•"/>
            </a:pPr>
            <a:endParaRPr lang="en-CA" sz="1200" dirty="0"/>
          </a:p>
        </p:txBody>
      </p:sp>
      <p:graphicFrame>
        <p:nvGraphicFramePr>
          <p:cNvPr id="7" name="Diagram 6"/>
          <p:cNvGraphicFramePr/>
          <p:nvPr>
            <p:extLst>
              <p:ext uri="{D42A27DB-BD31-4B8C-83A1-F6EECF244321}">
                <p14:modId xmlns="" xmlns:p14="http://schemas.microsoft.com/office/powerpoint/2010/main" val="2826863051"/>
              </p:ext>
            </p:extLst>
          </p:nvPr>
        </p:nvGraphicFramePr>
        <p:xfrm>
          <a:off x="4137459" y="3730334"/>
          <a:ext cx="4596245" cy="21151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extLst>
              <p:ext uri="{D42A27DB-BD31-4B8C-83A1-F6EECF244321}">
                <p14:modId xmlns="" xmlns:p14="http://schemas.microsoft.com/office/powerpoint/2010/main" val="916901075"/>
              </p:ext>
            </p:extLst>
          </p:nvPr>
        </p:nvGraphicFramePr>
        <p:xfrm>
          <a:off x="420976" y="3928916"/>
          <a:ext cx="2997632" cy="171334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 name="Right Brace 8"/>
          <p:cNvSpPr/>
          <p:nvPr/>
        </p:nvSpPr>
        <p:spPr>
          <a:xfrm>
            <a:off x="3553691" y="4135581"/>
            <a:ext cx="394854" cy="126769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10" name="Rectangle 9"/>
          <p:cNvSpPr/>
          <p:nvPr/>
        </p:nvSpPr>
        <p:spPr>
          <a:xfrm>
            <a:off x="2504209" y="5642261"/>
            <a:ext cx="914400" cy="276999"/>
          </a:xfrm>
          <a:prstGeom prst="rect">
            <a:avLst/>
          </a:prstGeom>
        </p:spPr>
        <p:txBody>
          <a:bodyPr wrap="square">
            <a:spAutoFit/>
          </a:bodyPr>
          <a:lstStyle/>
          <a:p>
            <a:pPr lvl="0" algn="r"/>
            <a:r>
              <a:rPr lang="en-CA" sz="1200" dirty="0" smtClean="0">
                <a:solidFill>
                  <a:srgbClr val="1F497D"/>
                </a:solidFill>
                <a:latin typeface="+mn-lt"/>
              </a:rPr>
              <a:t>And more</a:t>
            </a:r>
            <a:r>
              <a:rPr lang="en-CA" sz="1200" dirty="0">
                <a:solidFill>
                  <a:srgbClr val="1F497D"/>
                </a:solidFill>
                <a:latin typeface="+mn-lt"/>
              </a:rPr>
              <a:t>…</a:t>
            </a:r>
          </a:p>
        </p:txBody>
      </p:sp>
    </p:spTree>
    <p:extLst>
      <p:ext uri="{BB962C8B-B14F-4D97-AF65-F5344CB8AC3E}">
        <p14:creationId xmlns="" xmlns:p14="http://schemas.microsoft.com/office/powerpoint/2010/main" val="133743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par>
                          <p:cTn id="10" fill="hold">
                            <p:stCondLst>
                              <p:cond delay="500"/>
                            </p:stCondLst>
                            <p:childTnLst>
                              <p:par>
                                <p:cTn id="11" presetID="31" presetClass="entr" presetSubtype="0" fill="hold" grpId="0" nodeType="afterEffect">
                                  <p:stCondLst>
                                    <p:cond delay="0"/>
                                  </p:stCondLst>
                                  <p:iterate type="lt">
                                    <p:tmPct val="5000"/>
                                  </p:iterate>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90"/>
                                          </p:val>
                                        </p:tav>
                                        <p:tav tm="100000">
                                          <p:val>
                                            <p:fltVal val="0"/>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6" presetClass="entr" presetSubtype="16"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circle(in)">
                                      <p:cBhvr>
                                        <p:cTn id="32" dur="500"/>
                                        <p:tgtEl>
                                          <p:spTgt spid="9"/>
                                        </p:tgtEl>
                                      </p:cBhvr>
                                    </p:animEffect>
                                  </p:childTnLst>
                                </p:cTn>
                              </p:par>
                            </p:childTnLst>
                          </p:cTn>
                        </p:par>
                        <p:par>
                          <p:cTn id="33" fill="hold">
                            <p:stCondLst>
                              <p:cond delay="1500"/>
                            </p:stCondLst>
                            <p:childTnLst>
                              <p:par>
                                <p:cTn id="34" presetID="45" presetClass="entr" presetSubtype="0"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2000"/>
                                        <p:tgtEl>
                                          <p:spTgt spid="7"/>
                                        </p:tgtEl>
                                      </p:cBhvr>
                                    </p:animEffect>
                                    <p:anim calcmode="lin" valueType="num">
                                      <p:cBhvr>
                                        <p:cTn id="37" dur="2000" fill="hold"/>
                                        <p:tgtEl>
                                          <p:spTgt spid="7"/>
                                        </p:tgtEl>
                                        <p:attrNameLst>
                                          <p:attrName>ppt_w</p:attrName>
                                        </p:attrNameLst>
                                      </p:cBhvr>
                                      <p:tavLst>
                                        <p:tav tm="0" fmla="#ppt_w*sin(2.5*pi*$)">
                                          <p:val>
                                            <p:fltVal val="0"/>
                                          </p:val>
                                        </p:tav>
                                        <p:tav tm="100000">
                                          <p:val>
                                            <p:fltVal val="1"/>
                                          </p:val>
                                        </p:tav>
                                      </p:tavLst>
                                    </p:anim>
                                    <p:anim calcmode="lin" valueType="num">
                                      <p:cBhvr>
                                        <p:cTn id="38"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Graphic spid="7" grpId="0">
        <p:bldAsOne/>
      </p:bldGraphic>
      <p:bldGraphic spid="8" grpId="0">
        <p:bldAsOne/>
      </p:bldGraphic>
      <p:bldP spid="9" grpId="0" animBg="1"/>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547759" y="1772237"/>
            <a:ext cx="6673180" cy="3503596"/>
          </a:xfrm>
          <a:prstGeom prst="rect">
            <a:avLst/>
          </a:prstGeom>
        </p:spPr>
        <p:txBody>
          <a:bodyPr vert="horz" lIns="101599" tIns="50799" rIns="101599" bIns="50799"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90498" indent="-190498" algn="l">
              <a:buFont typeface="Arial" pitchFamily="34" charset="0"/>
              <a:buChar char="•"/>
            </a:pPr>
            <a:r>
              <a:rPr lang="en-US" sz="1100" dirty="0" smtClean="0"/>
              <a:t>Mediation Readers</a:t>
            </a:r>
          </a:p>
          <a:p>
            <a:pPr marL="647698" lvl="1" indent="-190498" algn="l">
              <a:buFont typeface="Arial" pitchFamily="34" charset="0"/>
              <a:buChar char="•"/>
            </a:pPr>
            <a:r>
              <a:rPr lang="en-US" sz="1100" dirty="0"/>
              <a:t>What are they?</a:t>
            </a:r>
          </a:p>
          <a:p>
            <a:pPr marL="628650" lvl="1" indent="-171450" algn="l">
              <a:buFont typeface="Arial" pitchFamily="34" charset="0"/>
              <a:buChar char="•"/>
            </a:pPr>
            <a:r>
              <a:rPr lang="en-US" sz="1100" dirty="0" smtClean="0"/>
              <a:t>Which are </a:t>
            </a:r>
            <a:r>
              <a:rPr lang="en-US" sz="1100" dirty="0"/>
              <a:t>the readers that </a:t>
            </a:r>
            <a:r>
              <a:rPr lang="en-US" sz="1100" dirty="0" smtClean="0"/>
              <a:t>jBilling has?</a:t>
            </a:r>
            <a:endParaRPr lang="en-US" sz="1100" dirty="0"/>
          </a:p>
          <a:p>
            <a:pPr marL="628650" lvl="1" indent="-171450" algn="l">
              <a:buFont typeface="Arial" pitchFamily="34" charset="0"/>
              <a:buChar char="•"/>
            </a:pPr>
            <a:r>
              <a:rPr lang="en-US" sz="1100" dirty="0"/>
              <a:t>How did we configure the one for the demo?</a:t>
            </a:r>
          </a:p>
          <a:p>
            <a:pPr marL="628650" lvl="1" indent="-171450" algn="l">
              <a:buFont typeface="Arial" pitchFamily="34" charset="0"/>
              <a:buChar char="•"/>
            </a:pPr>
            <a:r>
              <a:rPr lang="en-US" sz="1100" dirty="0"/>
              <a:t>How do we add new Readers?</a:t>
            </a:r>
          </a:p>
          <a:p>
            <a:pPr marL="190498" indent="-190498" algn="l">
              <a:buFont typeface="Arial" pitchFamily="34" charset="0"/>
              <a:buChar char="•"/>
            </a:pPr>
            <a:r>
              <a:rPr lang="en-US" sz="1100" dirty="0"/>
              <a:t>Mediation Processor</a:t>
            </a:r>
          </a:p>
          <a:p>
            <a:pPr marL="647698" lvl="1" indent="-190498" algn="l">
              <a:buFont typeface="Arial" pitchFamily="34" charset="0"/>
              <a:buChar char="•"/>
            </a:pPr>
            <a:r>
              <a:rPr lang="en-US" sz="1100" dirty="0"/>
              <a:t>What is it for?</a:t>
            </a:r>
          </a:p>
          <a:p>
            <a:pPr marL="647698" lvl="1" indent="-190498" algn="l">
              <a:buFont typeface="Arial" pitchFamily="34" charset="0"/>
              <a:buChar char="•"/>
            </a:pPr>
            <a:r>
              <a:rPr lang="en-US" sz="1100" dirty="0"/>
              <a:t>How does it really work</a:t>
            </a:r>
            <a:r>
              <a:rPr lang="en-US" sz="1100" dirty="0" smtClean="0"/>
              <a:t>?</a:t>
            </a:r>
          </a:p>
          <a:p>
            <a:pPr marL="647698" lvl="1" indent="-190498" algn="l">
              <a:buFont typeface="Arial" pitchFamily="34" charset="0"/>
              <a:buChar char="•"/>
            </a:pPr>
            <a:r>
              <a:rPr lang="en-US" sz="1100" dirty="0" smtClean="0"/>
              <a:t>How did we configure the one for the demo?</a:t>
            </a:r>
            <a:endParaRPr lang="en-US" sz="1100" dirty="0"/>
          </a:p>
          <a:p>
            <a:pPr marL="647698" lvl="1" indent="-190498" algn="l">
              <a:buFont typeface="Arial" pitchFamily="34" charset="0"/>
              <a:buChar char="•"/>
            </a:pPr>
            <a:r>
              <a:rPr lang="en-US" sz="1100" dirty="0"/>
              <a:t>How do we create a new Processor?</a:t>
            </a:r>
          </a:p>
          <a:p>
            <a:pPr marL="190498" indent="-190498" algn="l">
              <a:buFont typeface="Arial" pitchFamily="34" charset="0"/>
              <a:buChar char="•"/>
            </a:pPr>
            <a:r>
              <a:rPr lang="en-US" sz="1100" dirty="0"/>
              <a:t>Pricing Models</a:t>
            </a:r>
          </a:p>
          <a:p>
            <a:pPr marL="647698" lvl="1" indent="-190498" algn="l">
              <a:buFont typeface="Arial" pitchFamily="34" charset="0"/>
              <a:buChar char="•"/>
            </a:pPr>
            <a:r>
              <a:rPr lang="en-US" sz="1100" dirty="0"/>
              <a:t>What are Pricing Models?</a:t>
            </a:r>
          </a:p>
          <a:p>
            <a:pPr marL="647698" lvl="1" indent="-190498" algn="l">
              <a:buFont typeface="Arial" pitchFamily="34" charset="0"/>
              <a:buChar char="•"/>
            </a:pPr>
            <a:r>
              <a:rPr lang="en-US" sz="1100" dirty="0"/>
              <a:t>Which Models where used in the demo?</a:t>
            </a:r>
          </a:p>
          <a:p>
            <a:pPr marL="647698" lvl="1" indent="-190498" algn="l">
              <a:buFont typeface="Arial" pitchFamily="34" charset="0"/>
              <a:buChar char="•"/>
            </a:pPr>
            <a:r>
              <a:rPr lang="en-US" sz="1100" dirty="0"/>
              <a:t>How do we create a new Pricing Model?</a:t>
            </a:r>
          </a:p>
          <a:p>
            <a:pPr marL="190498" indent="-190498" algn="l">
              <a:buFont typeface="Arial" pitchFamily="34" charset="0"/>
              <a:buChar char="•"/>
            </a:pPr>
            <a:r>
              <a:rPr lang="en-US" sz="1100" dirty="0"/>
              <a:t>Internal Events</a:t>
            </a:r>
          </a:p>
          <a:p>
            <a:pPr marL="647698" lvl="1" indent="-190498" algn="l">
              <a:buFont typeface="Arial" pitchFamily="34" charset="0"/>
              <a:buChar char="•"/>
            </a:pPr>
            <a:r>
              <a:rPr lang="en-US" sz="1100" dirty="0"/>
              <a:t>What are internal events?</a:t>
            </a:r>
          </a:p>
          <a:p>
            <a:pPr marL="647698" lvl="1" indent="-190498" algn="l">
              <a:buFont typeface="Arial" pitchFamily="34" charset="0"/>
              <a:buChar char="•"/>
            </a:pPr>
            <a:r>
              <a:rPr lang="en-US" sz="1100" dirty="0"/>
              <a:t>How do we create new Events and Listeners?</a:t>
            </a:r>
          </a:p>
        </p:txBody>
      </p:sp>
      <p:sp>
        <p:nvSpPr>
          <p:cNvPr id="2" name="Title 1"/>
          <p:cNvSpPr>
            <a:spLocks noGrp="1"/>
          </p:cNvSpPr>
          <p:nvPr>
            <p:ph type="ctrTitle"/>
          </p:nvPr>
        </p:nvSpPr>
        <p:spPr>
          <a:xfrm>
            <a:off x="547759" y="523054"/>
            <a:ext cx="7110889" cy="841446"/>
          </a:xfrm>
        </p:spPr>
        <p:txBody>
          <a:bodyPr>
            <a:normAutofit/>
          </a:bodyPr>
          <a:lstStyle/>
          <a:p>
            <a:pPr algn="l"/>
            <a:r>
              <a:rPr lang="en-US" sz="3600" spc="-67" dirty="0">
                <a:latin typeface="Helvetica"/>
                <a:cs typeface="Helvetica"/>
              </a:rPr>
              <a:t>Agenda</a:t>
            </a:r>
          </a:p>
        </p:txBody>
      </p:sp>
      <p:cxnSp>
        <p:nvCxnSpPr>
          <p:cNvPr id="6" name="Straight Connector 5"/>
          <p:cNvCxnSpPr/>
          <p:nvPr/>
        </p:nvCxnSpPr>
        <p:spPr>
          <a:xfrm>
            <a:off x="1282594" y="4214944"/>
            <a:ext cx="151061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282594" y="4420394"/>
            <a:ext cx="234881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79089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par>
                                <p:cTn id="13" presetID="6" presetClass="entr" presetSubtype="16"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22" presetClass="exit" presetSubtype="2" fill="hold" nodeType="withEffect">
                                  <p:stCondLst>
                                    <p:cond delay="0"/>
                                  </p:stCondLst>
                                  <p:childTnLst>
                                    <p:animEffect transition="out" filter="wipe(right)">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Pricing Models</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Which Models where used in the demo</a:t>
            </a:r>
            <a:r>
              <a:rPr lang="en-US" sz="2200" dirty="0" smtClean="0">
                <a:solidFill>
                  <a:srgbClr val="535353"/>
                </a:solidFill>
                <a:latin typeface="Helvetica"/>
                <a:cs typeface="Helvetica"/>
              </a:rPr>
              <a:t>? </a:t>
            </a:r>
            <a:endParaRPr lang="en-US" sz="2200" dirty="0">
              <a:solidFill>
                <a:srgbClr val="535353"/>
              </a:solidFill>
              <a:latin typeface="Helvetica"/>
              <a:cs typeface="Helvetica"/>
            </a:endParaRPr>
          </a:p>
          <a:p>
            <a:pPr algn="l"/>
            <a:endParaRPr lang="en-US" sz="2200" dirty="0">
              <a:solidFill>
                <a:srgbClr val="535353"/>
              </a:solidFill>
              <a:latin typeface="Helvetica"/>
              <a:cs typeface="Helvetica"/>
            </a:endParaRPr>
          </a:p>
        </p:txBody>
      </p:sp>
      <p:sp>
        <p:nvSpPr>
          <p:cNvPr id="6" name="Subtitle 2"/>
          <p:cNvSpPr txBox="1">
            <a:spLocks/>
          </p:cNvSpPr>
          <p:nvPr/>
        </p:nvSpPr>
        <p:spPr>
          <a:xfrm>
            <a:off x="583406" y="2223782"/>
            <a:ext cx="6969374" cy="1518832"/>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buFont typeface="Arial" pitchFamily="34" charset="0"/>
              <a:buChar char="•"/>
            </a:pPr>
            <a:r>
              <a:rPr lang="en-US" sz="1200" dirty="0" smtClean="0"/>
              <a:t>The </a:t>
            </a:r>
            <a:r>
              <a:rPr lang="en-US" sz="1200" dirty="0"/>
              <a:t>customer will receive a set amount or an </a:t>
            </a:r>
            <a:r>
              <a:rPr lang="en-US" sz="1200" b="1" dirty="0"/>
              <a:t>included quantity</a:t>
            </a:r>
            <a:r>
              <a:rPr lang="en-US" sz="1200" dirty="0"/>
              <a:t> of that particular product for </a:t>
            </a:r>
            <a:r>
              <a:rPr lang="en-US" sz="1200" dirty="0" smtClean="0"/>
              <a:t>free.</a:t>
            </a:r>
          </a:p>
          <a:p>
            <a:pPr marL="171450" indent="-171450" algn="l">
              <a:buFont typeface="Arial" pitchFamily="34" charset="0"/>
              <a:buChar char="•"/>
            </a:pPr>
            <a:r>
              <a:rPr lang="en-US" sz="1200" dirty="0"/>
              <a:t>After that set number runs out, they are charged for that product</a:t>
            </a:r>
            <a:r>
              <a:rPr lang="en-US" sz="1200" dirty="0" smtClean="0"/>
              <a:t>.</a:t>
            </a:r>
          </a:p>
          <a:p>
            <a:pPr marL="171450" indent="-171450" algn="l">
              <a:buFont typeface="Arial" pitchFamily="34" charset="0"/>
              <a:buChar char="•"/>
            </a:pPr>
            <a:r>
              <a:rPr lang="en-US" sz="1200" dirty="0"/>
              <a:t>Class: </a:t>
            </a:r>
            <a:r>
              <a:rPr lang="en-US" sz="1200" dirty="0" smtClean="0"/>
              <a:t>GraduatedPricingStrategy.java</a:t>
            </a:r>
          </a:p>
          <a:p>
            <a:pPr marL="171450" indent="-171450" algn="l">
              <a:buFont typeface="Arial" pitchFamily="34" charset="0"/>
              <a:buChar char="•"/>
            </a:pPr>
            <a:endParaRPr lang="en-US" sz="1200" dirty="0" smtClean="0"/>
          </a:p>
          <a:p>
            <a:pPr marL="171450" indent="-171450" algn="l">
              <a:buFont typeface="Arial" pitchFamily="34" charset="0"/>
              <a:buChar char="•"/>
            </a:pPr>
            <a:endParaRPr lang="en-US" sz="1200" dirty="0"/>
          </a:p>
        </p:txBody>
      </p:sp>
      <p:sp>
        <p:nvSpPr>
          <p:cNvPr id="7" name="Subtitle 2"/>
          <p:cNvSpPr txBox="1">
            <a:spLocks/>
          </p:cNvSpPr>
          <p:nvPr/>
        </p:nvSpPr>
        <p:spPr>
          <a:xfrm>
            <a:off x="583406" y="1872936"/>
            <a:ext cx="6400800" cy="35084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000" kern="1000" spc="90" dirty="0" smtClean="0">
                <a:solidFill>
                  <a:srgbClr val="7DBC3A"/>
                </a:solidFill>
                <a:latin typeface="Helvetica"/>
                <a:cs typeface="Helvetica"/>
              </a:rPr>
              <a:t>Graduated</a:t>
            </a:r>
            <a:endParaRPr lang="en-US" sz="1000" kern="1000" spc="90" dirty="0">
              <a:solidFill>
                <a:srgbClr val="7DBC3A"/>
              </a:solidFill>
              <a:latin typeface="Helvetica"/>
              <a:cs typeface="Helvetica"/>
            </a:endParaRPr>
          </a:p>
        </p:txBody>
      </p:sp>
      <p:pic>
        <p:nvPicPr>
          <p:cNvPr id="3074" name="Picture 2" descr="C:\Users\jmvidal\Desktop\graduated.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421606" y="2983992"/>
            <a:ext cx="6934200" cy="369105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94830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31"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fltVal val="0"/>
                                          </p:val>
                                        </p:tav>
                                        <p:tav tm="100000">
                                          <p:val>
                                            <p:strVal val="#ppt_w"/>
                                          </p:val>
                                        </p:tav>
                                      </p:tavLst>
                                    </p:anim>
                                    <p:anim calcmode="lin" valueType="num">
                                      <p:cBhvr>
                                        <p:cTn id="13" dur="1000" fill="hold"/>
                                        <p:tgtEl>
                                          <p:spTgt spid="7"/>
                                        </p:tgtEl>
                                        <p:attrNameLst>
                                          <p:attrName>ppt_h</p:attrName>
                                        </p:attrNameLst>
                                      </p:cBhvr>
                                      <p:tavLst>
                                        <p:tav tm="0">
                                          <p:val>
                                            <p:fltVal val="0"/>
                                          </p:val>
                                        </p:tav>
                                        <p:tav tm="100000">
                                          <p:val>
                                            <p:strVal val="#ppt_h"/>
                                          </p:val>
                                        </p:tav>
                                      </p:tavLst>
                                    </p:anim>
                                    <p:anim calcmode="lin" valueType="num">
                                      <p:cBhvr>
                                        <p:cTn id="14" dur="1000" fill="hold"/>
                                        <p:tgtEl>
                                          <p:spTgt spid="7"/>
                                        </p:tgtEl>
                                        <p:attrNameLst>
                                          <p:attrName>style.rotation</p:attrName>
                                        </p:attrNameLst>
                                      </p:cBhvr>
                                      <p:tavLst>
                                        <p:tav tm="0">
                                          <p:val>
                                            <p:fltVal val="90"/>
                                          </p:val>
                                        </p:tav>
                                        <p:tav tm="100000">
                                          <p:val>
                                            <p:fltVal val="0"/>
                                          </p:val>
                                        </p:tav>
                                      </p:tavLst>
                                    </p:anim>
                                    <p:animEffect transition="in" filter="fade">
                                      <p:cBhvr>
                                        <p:cTn id="15" dur="10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inVertic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074"/>
                                        </p:tgtEl>
                                        <p:attrNameLst>
                                          <p:attrName>style.visibility</p:attrName>
                                        </p:attrNameLst>
                                      </p:cBhvr>
                                      <p:to>
                                        <p:strVal val="visible"/>
                                      </p:to>
                                    </p:set>
                                    <p:animEffect transition="in" filter="fade">
                                      <p:cBhvr>
                                        <p:cTn id="25" dur="1000"/>
                                        <p:tgtEl>
                                          <p:spTgt spid="3074"/>
                                        </p:tgtEl>
                                      </p:cBhvr>
                                    </p:animEffect>
                                    <p:anim calcmode="lin" valueType="num">
                                      <p:cBhvr>
                                        <p:cTn id="26" dur="1000" fill="hold"/>
                                        <p:tgtEl>
                                          <p:spTgt spid="3074"/>
                                        </p:tgtEl>
                                        <p:attrNameLst>
                                          <p:attrName>ppt_x</p:attrName>
                                        </p:attrNameLst>
                                      </p:cBhvr>
                                      <p:tavLst>
                                        <p:tav tm="0">
                                          <p:val>
                                            <p:strVal val="#ppt_x"/>
                                          </p:val>
                                        </p:tav>
                                        <p:tav tm="100000">
                                          <p:val>
                                            <p:strVal val="#ppt_x"/>
                                          </p:val>
                                        </p:tav>
                                      </p:tavLst>
                                    </p:anim>
                                    <p:anim calcmode="lin" valueType="num">
                                      <p:cBhvr>
                                        <p:cTn id="27"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547759" y="1772237"/>
            <a:ext cx="6673180" cy="3503596"/>
          </a:xfrm>
          <a:prstGeom prst="rect">
            <a:avLst/>
          </a:prstGeom>
        </p:spPr>
        <p:txBody>
          <a:bodyPr vert="horz" lIns="101599" tIns="50799" rIns="101599" bIns="50799"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90498" indent="-190498" algn="l">
              <a:buFont typeface="Arial" pitchFamily="34" charset="0"/>
              <a:buChar char="•"/>
            </a:pPr>
            <a:r>
              <a:rPr lang="en-US" sz="1100" dirty="0" smtClean="0"/>
              <a:t>Mediation Readers</a:t>
            </a:r>
          </a:p>
          <a:p>
            <a:pPr marL="647698" lvl="1" indent="-190498" algn="l">
              <a:buFont typeface="Arial" pitchFamily="34" charset="0"/>
              <a:buChar char="•"/>
            </a:pPr>
            <a:r>
              <a:rPr lang="en-US" sz="1100" dirty="0"/>
              <a:t>What are they?</a:t>
            </a:r>
          </a:p>
          <a:p>
            <a:pPr marL="628650" lvl="1" indent="-171450" algn="l">
              <a:buFont typeface="Arial" pitchFamily="34" charset="0"/>
              <a:buChar char="•"/>
            </a:pPr>
            <a:r>
              <a:rPr lang="en-US" sz="1100" dirty="0" smtClean="0"/>
              <a:t>Which are </a:t>
            </a:r>
            <a:r>
              <a:rPr lang="en-US" sz="1100" dirty="0"/>
              <a:t>the readers that </a:t>
            </a:r>
            <a:r>
              <a:rPr lang="en-US" sz="1100" dirty="0" smtClean="0"/>
              <a:t>jBilling has?</a:t>
            </a:r>
            <a:endParaRPr lang="en-US" sz="1100" dirty="0"/>
          </a:p>
          <a:p>
            <a:pPr marL="628650" lvl="1" indent="-171450" algn="l">
              <a:buFont typeface="Arial" pitchFamily="34" charset="0"/>
              <a:buChar char="•"/>
            </a:pPr>
            <a:r>
              <a:rPr lang="en-US" sz="1100" dirty="0"/>
              <a:t>How did we configure the one for the demo?</a:t>
            </a:r>
          </a:p>
          <a:p>
            <a:pPr marL="628650" lvl="1" indent="-171450" algn="l">
              <a:buFont typeface="Arial" pitchFamily="34" charset="0"/>
              <a:buChar char="•"/>
            </a:pPr>
            <a:r>
              <a:rPr lang="en-US" sz="1100" dirty="0"/>
              <a:t>How do we add new Readers?</a:t>
            </a:r>
          </a:p>
          <a:p>
            <a:pPr marL="190498" indent="-190498" algn="l">
              <a:buFont typeface="Arial" pitchFamily="34" charset="0"/>
              <a:buChar char="•"/>
            </a:pPr>
            <a:r>
              <a:rPr lang="en-US" sz="1100" dirty="0"/>
              <a:t>Mediation Processor</a:t>
            </a:r>
          </a:p>
          <a:p>
            <a:pPr marL="647698" lvl="1" indent="-190498" algn="l">
              <a:buFont typeface="Arial" pitchFamily="34" charset="0"/>
              <a:buChar char="•"/>
            </a:pPr>
            <a:r>
              <a:rPr lang="en-US" sz="1100" dirty="0"/>
              <a:t>What is it for?</a:t>
            </a:r>
          </a:p>
          <a:p>
            <a:pPr marL="647698" lvl="1" indent="-190498" algn="l">
              <a:buFont typeface="Arial" pitchFamily="34" charset="0"/>
              <a:buChar char="•"/>
            </a:pPr>
            <a:r>
              <a:rPr lang="en-US" sz="1100" dirty="0"/>
              <a:t>How does it really work</a:t>
            </a:r>
            <a:r>
              <a:rPr lang="en-US" sz="1100" dirty="0" smtClean="0"/>
              <a:t>?</a:t>
            </a:r>
          </a:p>
          <a:p>
            <a:pPr marL="647698" lvl="1" indent="-190498" algn="l">
              <a:buFont typeface="Arial" pitchFamily="34" charset="0"/>
              <a:buChar char="•"/>
            </a:pPr>
            <a:r>
              <a:rPr lang="en-US" sz="1100" dirty="0" smtClean="0"/>
              <a:t>How did we configure the one for the demo?</a:t>
            </a:r>
            <a:endParaRPr lang="en-US" sz="1100" dirty="0"/>
          </a:p>
          <a:p>
            <a:pPr marL="647698" lvl="1" indent="-190498" algn="l">
              <a:buFont typeface="Arial" pitchFamily="34" charset="0"/>
              <a:buChar char="•"/>
            </a:pPr>
            <a:r>
              <a:rPr lang="en-US" sz="1100" dirty="0"/>
              <a:t>How do we create a new Processor?</a:t>
            </a:r>
          </a:p>
          <a:p>
            <a:pPr marL="190498" indent="-190498" algn="l">
              <a:buFont typeface="Arial" pitchFamily="34" charset="0"/>
              <a:buChar char="•"/>
            </a:pPr>
            <a:r>
              <a:rPr lang="en-US" sz="1100" dirty="0"/>
              <a:t>Pricing Models</a:t>
            </a:r>
          </a:p>
          <a:p>
            <a:pPr marL="647698" lvl="1" indent="-190498" algn="l">
              <a:buFont typeface="Arial" pitchFamily="34" charset="0"/>
              <a:buChar char="•"/>
            </a:pPr>
            <a:r>
              <a:rPr lang="en-US" sz="1100" dirty="0"/>
              <a:t>What are Pricing Models?</a:t>
            </a:r>
          </a:p>
          <a:p>
            <a:pPr marL="647698" lvl="1" indent="-190498" algn="l">
              <a:buFont typeface="Arial" pitchFamily="34" charset="0"/>
              <a:buChar char="•"/>
            </a:pPr>
            <a:r>
              <a:rPr lang="en-US" sz="1100" dirty="0"/>
              <a:t>Which Models where used in the demo?</a:t>
            </a:r>
          </a:p>
          <a:p>
            <a:pPr marL="647698" lvl="1" indent="-190498" algn="l">
              <a:buFont typeface="Arial" pitchFamily="34" charset="0"/>
              <a:buChar char="•"/>
            </a:pPr>
            <a:r>
              <a:rPr lang="en-US" sz="1100" dirty="0"/>
              <a:t>How do we create a new Pricing Model?</a:t>
            </a:r>
          </a:p>
          <a:p>
            <a:pPr marL="190498" indent="-190498" algn="l">
              <a:buFont typeface="Arial" pitchFamily="34" charset="0"/>
              <a:buChar char="•"/>
            </a:pPr>
            <a:r>
              <a:rPr lang="en-US" sz="1100" dirty="0"/>
              <a:t>Internal Events</a:t>
            </a:r>
          </a:p>
          <a:p>
            <a:pPr marL="647698" lvl="1" indent="-190498" algn="l">
              <a:buFont typeface="Arial" pitchFamily="34" charset="0"/>
              <a:buChar char="•"/>
            </a:pPr>
            <a:r>
              <a:rPr lang="en-US" sz="1100" dirty="0"/>
              <a:t>What are internal events?</a:t>
            </a:r>
          </a:p>
          <a:p>
            <a:pPr marL="647698" lvl="1" indent="-190498" algn="l">
              <a:buFont typeface="Arial" pitchFamily="34" charset="0"/>
              <a:buChar char="•"/>
            </a:pPr>
            <a:r>
              <a:rPr lang="en-US" sz="1100" dirty="0"/>
              <a:t>How do we create new Events and Listeners?</a:t>
            </a:r>
          </a:p>
        </p:txBody>
      </p:sp>
      <p:sp>
        <p:nvSpPr>
          <p:cNvPr id="2" name="Title 1"/>
          <p:cNvSpPr>
            <a:spLocks noGrp="1"/>
          </p:cNvSpPr>
          <p:nvPr>
            <p:ph type="ctrTitle"/>
          </p:nvPr>
        </p:nvSpPr>
        <p:spPr>
          <a:xfrm>
            <a:off x="547759" y="523054"/>
            <a:ext cx="7110889" cy="841446"/>
          </a:xfrm>
        </p:spPr>
        <p:txBody>
          <a:bodyPr>
            <a:normAutofit/>
          </a:bodyPr>
          <a:lstStyle/>
          <a:p>
            <a:pPr algn="l"/>
            <a:r>
              <a:rPr lang="en-US" sz="3600" spc="-67" dirty="0">
                <a:latin typeface="Helvetica"/>
                <a:cs typeface="Helvetica"/>
              </a:rPr>
              <a:t>Agenda</a:t>
            </a:r>
          </a:p>
        </p:txBody>
      </p:sp>
      <p:cxnSp>
        <p:nvCxnSpPr>
          <p:cNvPr id="6" name="Straight Connector 5"/>
          <p:cNvCxnSpPr/>
          <p:nvPr/>
        </p:nvCxnSpPr>
        <p:spPr>
          <a:xfrm>
            <a:off x="1282594" y="4400074"/>
            <a:ext cx="234881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282594" y="4593114"/>
            <a:ext cx="234881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089732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par>
                                <p:cTn id="13" presetID="6" presetClass="entr" presetSubtype="16"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22" presetClass="exit" presetSubtype="2" fill="hold" nodeType="withEffect">
                                  <p:stCondLst>
                                    <p:cond delay="0"/>
                                  </p:stCondLst>
                                  <p:childTnLst>
                                    <p:animEffect transition="out" filter="wipe(right)">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Pricing Models</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How do we create a new Pricing </a:t>
            </a:r>
            <a:r>
              <a:rPr lang="en-US" sz="2200" dirty="0" smtClean="0">
                <a:solidFill>
                  <a:srgbClr val="535353"/>
                </a:solidFill>
                <a:latin typeface="Helvetica"/>
                <a:cs typeface="Helvetica"/>
              </a:rPr>
              <a:t>Model? </a:t>
            </a:r>
            <a:endParaRPr lang="en-US" sz="2200" dirty="0">
              <a:solidFill>
                <a:srgbClr val="535353"/>
              </a:solidFill>
              <a:latin typeface="Helvetica"/>
              <a:cs typeface="Helvetica"/>
            </a:endParaRPr>
          </a:p>
          <a:p>
            <a:pPr algn="l"/>
            <a:endParaRPr lang="en-US" sz="2200" dirty="0">
              <a:solidFill>
                <a:srgbClr val="535353"/>
              </a:solidFill>
              <a:latin typeface="Helvetica"/>
              <a:cs typeface="Helvetica"/>
            </a:endParaRPr>
          </a:p>
        </p:txBody>
      </p:sp>
      <p:sp>
        <p:nvSpPr>
          <p:cNvPr id="11" name="Subtitle 2"/>
          <p:cNvSpPr txBox="1">
            <a:spLocks/>
          </p:cNvSpPr>
          <p:nvPr/>
        </p:nvSpPr>
        <p:spPr>
          <a:xfrm>
            <a:off x="583406" y="1872936"/>
            <a:ext cx="6400800" cy="35084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000" kern="1000" spc="90" dirty="0" smtClean="0">
                <a:solidFill>
                  <a:srgbClr val="7DBC3A"/>
                </a:solidFill>
                <a:latin typeface="Helvetica"/>
                <a:cs typeface="Helvetica"/>
              </a:rPr>
              <a:t>Step 1: Add a strategy class</a:t>
            </a:r>
            <a:endParaRPr lang="en-US" sz="1000" kern="1000" spc="90" dirty="0">
              <a:solidFill>
                <a:srgbClr val="7DBC3A"/>
              </a:solidFill>
              <a:latin typeface="Helvetica"/>
              <a:cs typeface="Helvetica"/>
            </a:endParaRPr>
          </a:p>
        </p:txBody>
      </p:sp>
      <p:pic>
        <p:nvPicPr>
          <p:cNvPr id="12" name="Content Placeholder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421606" y="2549215"/>
            <a:ext cx="6716063" cy="2772162"/>
          </a:xfrm>
          <a:prstGeom prst="rect">
            <a:avLst/>
          </a:prstGeom>
        </p:spPr>
      </p:pic>
    </p:spTree>
    <p:extLst>
      <p:ext uri="{BB962C8B-B14F-4D97-AF65-F5344CB8AC3E}">
        <p14:creationId xmlns="" xmlns:p14="http://schemas.microsoft.com/office/powerpoint/2010/main" val="2067422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31"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 calcmode="lin" valueType="num">
                                      <p:cBhvr>
                                        <p:cTn id="14" dur="1000" fill="hold"/>
                                        <p:tgtEl>
                                          <p:spTgt spid="11"/>
                                        </p:tgtEl>
                                        <p:attrNameLst>
                                          <p:attrName>style.rotation</p:attrName>
                                        </p:attrNameLst>
                                      </p:cBhvr>
                                      <p:tavLst>
                                        <p:tav tm="0">
                                          <p:val>
                                            <p:fltVal val="90"/>
                                          </p:val>
                                        </p:tav>
                                        <p:tav tm="100000">
                                          <p:val>
                                            <p:fltVal val="0"/>
                                          </p:val>
                                        </p:tav>
                                      </p:tavLst>
                                    </p:anim>
                                    <p:animEffect transition="in" filter="fade">
                                      <p:cBhvr>
                                        <p:cTn id="15" dur="10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circle(in)">
                                      <p:cBhvr>
                                        <p:cTn id="20"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Pricing Models</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How do we create a new Pricing </a:t>
            </a:r>
            <a:r>
              <a:rPr lang="en-US" sz="2200" dirty="0" smtClean="0">
                <a:solidFill>
                  <a:srgbClr val="535353"/>
                </a:solidFill>
                <a:latin typeface="Helvetica"/>
                <a:cs typeface="Helvetica"/>
              </a:rPr>
              <a:t>Model? </a:t>
            </a:r>
            <a:endParaRPr lang="en-US" sz="2200" dirty="0">
              <a:solidFill>
                <a:srgbClr val="535353"/>
              </a:solidFill>
              <a:latin typeface="Helvetica"/>
              <a:cs typeface="Helvetica"/>
            </a:endParaRPr>
          </a:p>
          <a:p>
            <a:pPr algn="l"/>
            <a:endParaRPr lang="en-US" sz="2200" dirty="0">
              <a:solidFill>
                <a:srgbClr val="535353"/>
              </a:solidFill>
              <a:latin typeface="Helvetica"/>
              <a:cs typeface="Helvetica"/>
            </a:endParaRPr>
          </a:p>
        </p:txBody>
      </p:sp>
      <p:sp>
        <p:nvSpPr>
          <p:cNvPr id="11" name="Subtitle 2"/>
          <p:cNvSpPr txBox="1">
            <a:spLocks/>
          </p:cNvSpPr>
          <p:nvPr/>
        </p:nvSpPr>
        <p:spPr>
          <a:xfrm>
            <a:off x="583406" y="1872936"/>
            <a:ext cx="6400800" cy="35084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000" kern="1000" spc="90" dirty="0" smtClean="0">
                <a:solidFill>
                  <a:srgbClr val="7DBC3A"/>
                </a:solidFill>
                <a:latin typeface="Helvetica"/>
                <a:cs typeface="Helvetica"/>
              </a:rPr>
              <a:t>Step 1: Add a strategy class</a:t>
            </a:r>
            <a:endParaRPr lang="en-US" sz="1000" kern="1000" spc="90" dirty="0">
              <a:solidFill>
                <a:srgbClr val="7DBC3A"/>
              </a:solidFill>
              <a:latin typeface="Helvetica"/>
              <a:cs typeface="Helvetica"/>
            </a:endParaRPr>
          </a:p>
        </p:txBody>
      </p:sp>
      <p:grpSp>
        <p:nvGrpSpPr>
          <p:cNvPr id="4" name="Group 3"/>
          <p:cNvGrpSpPr/>
          <p:nvPr/>
        </p:nvGrpSpPr>
        <p:grpSpPr>
          <a:xfrm>
            <a:off x="812006" y="2209336"/>
            <a:ext cx="8516319" cy="1201119"/>
            <a:chOff x="812006" y="2209336"/>
            <a:chExt cx="8516319" cy="1201119"/>
          </a:xfrm>
        </p:grpSpPr>
        <p:sp>
          <p:nvSpPr>
            <p:cNvPr id="7" name="Rectangle 6"/>
            <p:cNvSpPr/>
            <p:nvPr/>
          </p:nvSpPr>
          <p:spPr>
            <a:xfrm>
              <a:off x="812006" y="2209336"/>
              <a:ext cx="8516319" cy="120111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8" name="Subtitle 2"/>
            <p:cNvSpPr txBox="1">
              <a:spLocks/>
            </p:cNvSpPr>
            <p:nvPr/>
          </p:nvSpPr>
          <p:spPr>
            <a:xfrm>
              <a:off x="3936484" y="2240842"/>
              <a:ext cx="2438122" cy="350752"/>
            </a:xfrm>
            <a:prstGeom prst="rect">
              <a:avLst/>
            </a:prstGeom>
          </p:spPr>
          <p:txBody>
            <a:bodyPr vert="horz" lIns="91440" tIns="45720" rIns="91440" bIns="45720" rtlCol="0">
              <a:normAutofit fontScale="925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000" b="1" dirty="0" smtClean="0">
                  <a:solidFill>
                    <a:srgbClr val="535353"/>
                  </a:solidFill>
                  <a:latin typeface="Helvetica"/>
                  <a:cs typeface="Helvetica"/>
                </a:rPr>
                <a:t>Attribute Definition</a:t>
              </a:r>
              <a:endParaRPr lang="en-US" sz="2000" b="1" dirty="0">
                <a:solidFill>
                  <a:srgbClr val="535353"/>
                </a:solidFill>
                <a:latin typeface="Helvetica"/>
                <a:cs typeface="Helvetica"/>
              </a:endParaRPr>
            </a:p>
          </p:txBody>
        </p:sp>
        <p:sp>
          <p:nvSpPr>
            <p:cNvPr id="10" name="TextBox 9"/>
            <p:cNvSpPr txBox="1"/>
            <p:nvPr/>
          </p:nvSpPr>
          <p:spPr>
            <a:xfrm>
              <a:off x="938424" y="2667794"/>
              <a:ext cx="8263482" cy="584775"/>
            </a:xfrm>
            <a:prstGeom prst="rect">
              <a:avLst/>
            </a:prstGeom>
            <a:noFill/>
          </p:spPr>
          <p:txBody>
            <a:bodyPr wrap="square" rtlCol="0">
              <a:spAutoFit/>
            </a:bodyPr>
            <a:lstStyle/>
            <a:p>
              <a:r>
                <a:rPr lang="en-CA" sz="1600" dirty="0">
                  <a:solidFill>
                    <a:schemeClr val="tx1"/>
                  </a:solidFill>
                  <a:latin typeface="+mn-lt"/>
                </a:rPr>
                <a:t>Your price strategy can define required attributes as "attribute definitions". The attribute definition specifies the name of the attribute, the data-type and if it's </a:t>
              </a:r>
              <a:r>
                <a:rPr lang="en-CA" sz="1600" dirty="0" smtClean="0">
                  <a:solidFill>
                    <a:schemeClr val="tx1"/>
                  </a:solidFill>
                  <a:latin typeface="+mn-lt"/>
                </a:rPr>
                <a:t>required.</a:t>
              </a:r>
              <a:endParaRPr lang="es-AR" sz="1600" dirty="0">
                <a:solidFill>
                  <a:schemeClr val="tx1"/>
                </a:solidFill>
                <a:latin typeface="+mn-lt"/>
              </a:endParaRPr>
            </a:p>
          </p:txBody>
        </p:sp>
      </p:grpSp>
      <p:grpSp>
        <p:nvGrpSpPr>
          <p:cNvPr id="13" name="Group 12"/>
          <p:cNvGrpSpPr/>
          <p:nvPr/>
        </p:nvGrpSpPr>
        <p:grpSpPr>
          <a:xfrm>
            <a:off x="812005" y="3658394"/>
            <a:ext cx="8516319" cy="1201119"/>
            <a:chOff x="812006" y="2209336"/>
            <a:chExt cx="8516319" cy="1201119"/>
          </a:xfrm>
        </p:grpSpPr>
        <p:sp>
          <p:nvSpPr>
            <p:cNvPr id="14" name="Rectangle 13"/>
            <p:cNvSpPr/>
            <p:nvPr/>
          </p:nvSpPr>
          <p:spPr>
            <a:xfrm>
              <a:off x="812006" y="2209336"/>
              <a:ext cx="8516319" cy="120111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15" name="Subtitle 2"/>
            <p:cNvSpPr txBox="1">
              <a:spLocks/>
            </p:cNvSpPr>
            <p:nvPr/>
          </p:nvSpPr>
          <p:spPr>
            <a:xfrm>
              <a:off x="3936484" y="2240842"/>
              <a:ext cx="2438122" cy="350752"/>
            </a:xfrm>
            <a:prstGeom prst="rect">
              <a:avLst/>
            </a:prstGeom>
          </p:spPr>
          <p:txBody>
            <a:bodyPr vert="horz" lIns="91440" tIns="45720" rIns="91440" bIns="45720" rtlCol="0">
              <a:normAutofit fontScale="925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000" b="1" dirty="0" smtClean="0">
                  <a:solidFill>
                    <a:srgbClr val="535353"/>
                  </a:solidFill>
                  <a:latin typeface="Helvetica"/>
                  <a:cs typeface="Helvetica"/>
                </a:rPr>
                <a:t>Chain Position</a:t>
              </a:r>
              <a:endParaRPr lang="en-US" sz="2000" b="1" dirty="0">
                <a:solidFill>
                  <a:srgbClr val="535353"/>
                </a:solidFill>
                <a:latin typeface="Helvetica"/>
                <a:cs typeface="Helvetica"/>
              </a:endParaRPr>
            </a:p>
          </p:txBody>
        </p:sp>
        <p:sp>
          <p:nvSpPr>
            <p:cNvPr id="16" name="TextBox 15"/>
            <p:cNvSpPr txBox="1"/>
            <p:nvPr/>
          </p:nvSpPr>
          <p:spPr>
            <a:xfrm>
              <a:off x="938424" y="2667794"/>
              <a:ext cx="8263482" cy="584775"/>
            </a:xfrm>
            <a:prstGeom prst="rect">
              <a:avLst/>
            </a:prstGeom>
            <a:noFill/>
          </p:spPr>
          <p:txBody>
            <a:bodyPr wrap="square" rtlCol="0">
              <a:spAutoFit/>
            </a:bodyPr>
            <a:lstStyle/>
            <a:p>
              <a:pPr marL="0" indent="0">
                <a:buNone/>
              </a:pPr>
              <a:r>
                <a:rPr lang="en-CA" sz="1600" dirty="0">
                  <a:solidFill>
                    <a:schemeClr val="tx1"/>
                  </a:solidFill>
                  <a:latin typeface="+mn-lt"/>
                </a:rPr>
                <a:t>The chain position defines where this particular price strategy can appear in a chain. Some price strategies (such as percentage) should only be used at the end of a chain, others only at the start.</a:t>
              </a:r>
            </a:p>
          </p:txBody>
        </p:sp>
      </p:grpSp>
      <p:grpSp>
        <p:nvGrpSpPr>
          <p:cNvPr id="17" name="Group 16"/>
          <p:cNvGrpSpPr/>
          <p:nvPr/>
        </p:nvGrpSpPr>
        <p:grpSpPr>
          <a:xfrm>
            <a:off x="812006" y="5106194"/>
            <a:ext cx="8516319" cy="1201119"/>
            <a:chOff x="812006" y="2209336"/>
            <a:chExt cx="8516319" cy="1201119"/>
          </a:xfrm>
        </p:grpSpPr>
        <p:sp>
          <p:nvSpPr>
            <p:cNvPr id="18" name="Rectangle 17"/>
            <p:cNvSpPr/>
            <p:nvPr/>
          </p:nvSpPr>
          <p:spPr>
            <a:xfrm>
              <a:off x="812006" y="2209336"/>
              <a:ext cx="8516319" cy="120111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19" name="Subtitle 2"/>
            <p:cNvSpPr txBox="1">
              <a:spLocks/>
            </p:cNvSpPr>
            <p:nvPr/>
          </p:nvSpPr>
          <p:spPr>
            <a:xfrm>
              <a:off x="3936484" y="2240842"/>
              <a:ext cx="2438122" cy="350752"/>
            </a:xfrm>
            <a:prstGeom prst="rect">
              <a:avLst/>
            </a:prstGeom>
          </p:spPr>
          <p:txBody>
            <a:bodyPr vert="horz" lIns="91440" tIns="45720" rIns="91440" bIns="45720" rtlCol="0">
              <a:normAutofit fontScale="925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000" b="1" dirty="0" smtClean="0">
                  <a:solidFill>
                    <a:srgbClr val="535353"/>
                  </a:solidFill>
                  <a:latin typeface="Helvetica"/>
                  <a:cs typeface="Helvetica"/>
                </a:rPr>
                <a:t>Requires Usage</a:t>
              </a:r>
              <a:endParaRPr lang="en-US" sz="2000" b="1" dirty="0">
                <a:solidFill>
                  <a:srgbClr val="535353"/>
                </a:solidFill>
                <a:latin typeface="Helvetica"/>
                <a:cs typeface="Helvetica"/>
              </a:endParaRPr>
            </a:p>
          </p:txBody>
        </p:sp>
        <p:sp>
          <p:nvSpPr>
            <p:cNvPr id="20" name="TextBox 19"/>
            <p:cNvSpPr txBox="1"/>
            <p:nvPr/>
          </p:nvSpPr>
          <p:spPr>
            <a:xfrm>
              <a:off x="938424" y="2667794"/>
              <a:ext cx="8263482" cy="584775"/>
            </a:xfrm>
            <a:prstGeom prst="rect">
              <a:avLst/>
            </a:prstGeom>
            <a:noFill/>
          </p:spPr>
          <p:txBody>
            <a:bodyPr wrap="square" rtlCol="0">
              <a:spAutoFit/>
            </a:bodyPr>
            <a:lstStyle/>
            <a:p>
              <a:pPr marL="0" indent="0">
                <a:buNone/>
              </a:pPr>
              <a:r>
                <a:rPr lang="en-CA" sz="1600" dirty="0">
                  <a:solidFill>
                    <a:schemeClr val="tx1"/>
                  </a:solidFill>
                  <a:latin typeface="+mn-lt"/>
                </a:rPr>
                <a:t>If set to true, the past "Usage" for the product being purchased will be counted and passed into the </a:t>
              </a:r>
              <a:r>
                <a:rPr lang="en-CA" sz="1600" dirty="0" err="1">
                  <a:solidFill>
                    <a:schemeClr val="tx1"/>
                  </a:solidFill>
                  <a:latin typeface="+mn-lt"/>
                </a:rPr>
                <a:t>applyTo</a:t>
              </a:r>
              <a:r>
                <a:rPr lang="en-CA" sz="1600" dirty="0">
                  <a:solidFill>
                    <a:schemeClr val="tx1"/>
                  </a:solidFill>
                  <a:latin typeface="+mn-lt"/>
                </a:rPr>
                <a:t>() method.</a:t>
              </a:r>
              <a:endParaRPr lang="en-US" sz="1600" dirty="0">
                <a:solidFill>
                  <a:schemeClr val="tx1"/>
                </a:solidFill>
                <a:latin typeface="+mn-lt"/>
              </a:endParaRPr>
            </a:p>
          </p:txBody>
        </p:sp>
      </p:grpSp>
    </p:spTree>
    <p:extLst>
      <p:ext uri="{BB962C8B-B14F-4D97-AF65-F5344CB8AC3E}">
        <p14:creationId xmlns="" xmlns:p14="http://schemas.microsoft.com/office/powerpoint/2010/main" val="82159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31"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 calcmode="lin" valueType="num">
                                      <p:cBhvr>
                                        <p:cTn id="14" dur="1000" fill="hold"/>
                                        <p:tgtEl>
                                          <p:spTgt spid="11"/>
                                        </p:tgtEl>
                                        <p:attrNameLst>
                                          <p:attrName>style.rotation</p:attrName>
                                        </p:attrNameLst>
                                      </p:cBhvr>
                                      <p:tavLst>
                                        <p:tav tm="0">
                                          <p:val>
                                            <p:fltVal val="90"/>
                                          </p:val>
                                        </p:tav>
                                        <p:tav tm="100000">
                                          <p:val>
                                            <p:fltVal val="0"/>
                                          </p:val>
                                        </p:tav>
                                      </p:tavLst>
                                    </p:anim>
                                    <p:animEffect transition="in" filter="fade">
                                      <p:cBhvr>
                                        <p:cTn id="15" dur="10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randombar(horizont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randombar(horizontal)">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randombar(horizontal)">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Pricing Models</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How do we create a new Pricing </a:t>
            </a:r>
            <a:r>
              <a:rPr lang="en-US" sz="2200" dirty="0" smtClean="0">
                <a:solidFill>
                  <a:srgbClr val="535353"/>
                </a:solidFill>
                <a:latin typeface="Helvetica"/>
                <a:cs typeface="Helvetica"/>
              </a:rPr>
              <a:t>Model? </a:t>
            </a:r>
            <a:endParaRPr lang="en-US" sz="2200" dirty="0">
              <a:solidFill>
                <a:srgbClr val="535353"/>
              </a:solidFill>
              <a:latin typeface="Helvetica"/>
              <a:cs typeface="Helvetica"/>
            </a:endParaRPr>
          </a:p>
          <a:p>
            <a:pPr algn="l"/>
            <a:endParaRPr lang="en-US" sz="2200" dirty="0">
              <a:solidFill>
                <a:srgbClr val="535353"/>
              </a:solidFill>
              <a:latin typeface="Helvetica"/>
              <a:cs typeface="Helvetica"/>
            </a:endParaRPr>
          </a:p>
        </p:txBody>
      </p:sp>
      <p:sp>
        <p:nvSpPr>
          <p:cNvPr id="11" name="Subtitle 2"/>
          <p:cNvSpPr txBox="1">
            <a:spLocks/>
          </p:cNvSpPr>
          <p:nvPr/>
        </p:nvSpPr>
        <p:spPr>
          <a:xfrm>
            <a:off x="583406" y="1872936"/>
            <a:ext cx="6400800" cy="35084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000" kern="1000" spc="90" dirty="0" smtClean="0">
                <a:solidFill>
                  <a:srgbClr val="7DBC3A"/>
                </a:solidFill>
                <a:latin typeface="Helvetica"/>
                <a:cs typeface="Helvetica"/>
              </a:rPr>
              <a:t>Step 2: Update the strategy </a:t>
            </a:r>
            <a:r>
              <a:rPr lang="en-US" sz="1000" kern="1000" spc="90" dirty="0" err="1" smtClean="0">
                <a:solidFill>
                  <a:srgbClr val="7DBC3A"/>
                </a:solidFill>
                <a:latin typeface="Helvetica"/>
                <a:cs typeface="Helvetica"/>
              </a:rPr>
              <a:t>enum</a:t>
            </a:r>
            <a:endParaRPr lang="en-US" sz="1000" kern="1000" spc="90" dirty="0">
              <a:solidFill>
                <a:srgbClr val="7DBC3A"/>
              </a:solidFill>
              <a:latin typeface="Helvetica"/>
              <a:cs typeface="Helvetica"/>
            </a:endParaRPr>
          </a:p>
        </p:txBody>
      </p:sp>
      <p:pic>
        <p:nvPicPr>
          <p:cNvPr id="6" name="Content Placeholder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812006" y="3429794"/>
            <a:ext cx="8458200" cy="1679727"/>
          </a:xfrm>
          <a:prstGeom prst="rect">
            <a:avLst/>
          </a:prstGeom>
        </p:spPr>
      </p:pic>
      <p:sp>
        <p:nvSpPr>
          <p:cNvPr id="4" name="Rectangle 3"/>
          <p:cNvSpPr/>
          <p:nvPr/>
        </p:nvSpPr>
        <p:spPr>
          <a:xfrm>
            <a:off x="583406" y="2362994"/>
            <a:ext cx="5181600" cy="461665"/>
          </a:xfrm>
          <a:prstGeom prst="rect">
            <a:avLst/>
          </a:prstGeom>
        </p:spPr>
        <p:txBody>
          <a:bodyPr wrap="square">
            <a:spAutoFit/>
          </a:bodyPr>
          <a:lstStyle/>
          <a:p>
            <a:pPr marL="171450" indent="-171450" defTabSz="457200">
              <a:spcBef>
                <a:spcPct val="20000"/>
              </a:spcBef>
              <a:buFont typeface="Arial" pitchFamily="34" charset="0"/>
              <a:buChar char="•"/>
              <a:defRPr/>
            </a:pPr>
            <a:r>
              <a:rPr lang="en-US" sz="1200" dirty="0">
                <a:solidFill>
                  <a:schemeClr val="tx1">
                    <a:tint val="75000"/>
                  </a:schemeClr>
                </a:solidFill>
                <a:latin typeface="+mn-lt"/>
                <a:ea typeface="+mn-ea"/>
                <a:cs typeface="+mn-cs"/>
              </a:rPr>
              <a:t>Add a new entry to the </a:t>
            </a:r>
            <a:r>
              <a:rPr lang="en-US" sz="1200" i="1" dirty="0" err="1">
                <a:solidFill>
                  <a:schemeClr val="tx1">
                    <a:tint val="75000"/>
                  </a:schemeClr>
                </a:solidFill>
                <a:latin typeface="+mn-lt"/>
                <a:ea typeface="+mn-ea"/>
                <a:cs typeface="+mn-cs"/>
              </a:rPr>
              <a:t>PriceModelStrategy</a:t>
            </a:r>
            <a:r>
              <a:rPr lang="en-US" sz="1200" dirty="0">
                <a:solidFill>
                  <a:schemeClr val="tx1">
                    <a:tint val="75000"/>
                  </a:schemeClr>
                </a:solidFill>
                <a:latin typeface="+mn-lt"/>
                <a:ea typeface="+mn-ea"/>
                <a:cs typeface="+mn-cs"/>
              </a:rPr>
              <a:t> </a:t>
            </a:r>
            <a:r>
              <a:rPr lang="en-US" sz="1200" dirty="0" err="1">
                <a:solidFill>
                  <a:schemeClr val="tx1">
                    <a:tint val="75000"/>
                  </a:schemeClr>
                </a:solidFill>
                <a:latin typeface="+mn-lt"/>
                <a:ea typeface="+mn-ea"/>
                <a:cs typeface="+mn-cs"/>
              </a:rPr>
              <a:t>enum</a:t>
            </a:r>
            <a:r>
              <a:rPr lang="en-US" sz="1200" dirty="0">
                <a:solidFill>
                  <a:schemeClr val="tx1">
                    <a:tint val="75000"/>
                  </a:schemeClr>
                </a:solidFill>
                <a:latin typeface="+mn-lt"/>
                <a:ea typeface="+mn-ea"/>
                <a:cs typeface="+mn-cs"/>
              </a:rPr>
              <a:t>, this gives your strategy a name and makes it usable in a Price Model</a:t>
            </a:r>
          </a:p>
        </p:txBody>
      </p:sp>
    </p:spTree>
    <p:extLst>
      <p:ext uri="{BB962C8B-B14F-4D97-AF65-F5344CB8AC3E}">
        <p14:creationId xmlns="" xmlns:p14="http://schemas.microsoft.com/office/powerpoint/2010/main" val="221553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31"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 calcmode="lin" valueType="num">
                                      <p:cBhvr>
                                        <p:cTn id="14" dur="1000" fill="hold"/>
                                        <p:tgtEl>
                                          <p:spTgt spid="11"/>
                                        </p:tgtEl>
                                        <p:attrNameLst>
                                          <p:attrName>style.rotation</p:attrName>
                                        </p:attrNameLst>
                                      </p:cBhvr>
                                      <p:tavLst>
                                        <p:tav tm="0">
                                          <p:val>
                                            <p:fltVal val="90"/>
                                          </p:val>
                                        </p:tav>
                                        <p:tav tm="100000">
                                          <p:val>
                                            <p:fltVal val="0"/>
                                          </p:val>
                                        </p:tav>
                                      </p:tavLst>
                                    </p:anim>
                                    <p:animEffect transition="in" filter="fade">
                                      <p:cBhvr>
                                        <p:cTn id="15" dur="10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checkerboard(across)">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Pricing Models</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How do we create a new Pricing </a:t>
            </a:r>
            <a:r>
              <a:rPr lang="en-US" sz="2200" dirty="0" smtClean="0">
                <a:solidFill>
                  <a:srgbClr val="535353"/>
                </a:solidFill>
                <a:latin typeface="Helvetica"/>
                <a:cs typeface="Helvetica"/>
              </a:rPr>
              <a:t>Model? </a:t>
            </a:r>
            <a:endParaRPr lang="en-US" sz="2200" dirty="0">
              <a:solidFill>
                <a:srgbClr val="535353"/>
              </a:solidFill>
              <a:latin typeface="Helvetica"/>
              <a:cs typeface="Helvetica"/>
            </a:endParaRPr>
          </a:p>
          <a:p>
            <a:pPr algn="l"/>
            <a:endParaRPr lang="en-US" sz="2200" dirty="0">
              <a:solidFill>
                <a:srgbClr val="535353"/>
              </a:solidFill>
              <a:latin typeface="Helvetica"/>
              <a:cs typeface="Helvetica"/>
            </a:endParaRPr>
          </a:p>
        </p:txBody>
      </p:sp>
      <p:sp>
        <p:nvSpPr>
          <p:cNvPr id="11" name="Subtitle 2"/>
          <p:cNvSpPr txBox="1">
            <a:spLocks/>
          </p:cNvSpPr>
          <p:nvPr/>
        </p:nvSpPr>
        <p:spPr>
          <a:xfrm>
            <a:off x="583406" y="1872936"/>
            <a:ext cx="6400800" cy="35084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000" kern="1000" spc="90" dirty="0" smtClean="0">
                <a:solidFill>
                  <a:srgbClr val="7DBC3A"/>
                </a:solidFill>
                <a:latin typeface="Helvetica"/>
                <a:cs typeface="Helvetica"/>
              </a:rPr>
              <a:t>Step 3: UI Template</a:t>
            </a:r>
            <a:endParaRPr lang="en-US" sz="1000" kern="1000" spc="90" dirty="0">
              <a:solidFill>
                <a:srgbClr val="7DBC3A"/>
              </a:solidFill>
              <a:latin typeface="Helvetica"/>
              <a:cs typeface="Helvetica"/>
            </a:endParaRPr>
          </a:p>
        </p:txBody>
      </p:sp>
      <p:sp>
        <p:nvSpPr>
          <p:cNvPr id="4" name="Rectangle 3"/>
          <p:cNvSpPr/>
          <p:nvPr/>
        </p:nvSpPr>
        <p:spPr>
          <a:xfrm>
            <a:off x="583406" y="2362994"/>
            <a:ext cx="6172200" cy="646331"/>
          </a:xfrm>
          <a:prstGeom prst="rect">
            <a:avLst/>
          </a:prstGeom>
        </p:spPr>
        <p:txBody>
          <a:bodyPr wrap="square">
            <a:spAutoFit/>
          </a:bodyPr>
          <a:lstStyle/>
          <a:p>
            <a:pPr marL="171450" indent="-171450">
              <a:buFont typeface="Arial" pitchFamily="34" charset="0"/>
              <a:buChar char="•"/>
              <a:defRPr/>
            </a:pPr>
            <a:r>
              <a:rPr lang="en-US" sz="1200" dirty="0">
                <a:solidFill>
                  <a:schemeClr val="tx1">
                    <a:tint val="75000"/>
                  </a:schemeClr>
                </a:solidFill>
                <a:latin typeface="+mn-lt"/>
                <a:ea typeface="+mn-ea"/>
                <a:cs typeface="+mn-cs"/>
              </a:rPr>
              <a:t>Templates live in grails-app/view/</a:t>
            </a:r>
            <a:r>
              <a:rPr lang="en-US" sz="1200" dirty="0" err="1">
                <a:solidFill>
                  <a:schemeClr val="tx1">
                    <a:tint val="75000"/>
                  </a:schemeClr>
                </a:solidFill>
                <a:latin typeface="+mn-lt"/>
                <a:ea typeface="+mn-ea"/>
                <a:cs typeface="+mn-cs"/>
              </a:rPr>
              <a:t>priceModel</a:t>
            </a:r>
            <a:r>
              <a:rPr lang="en-US" sz="1200" dirty="0">
                <a:solidFill>
                  <a:schemeClr val="tx1">
                    <a:tint val="75000"/>
                  </a:schemeClr>
                </a:solidFill>
                <a:latin typeface="+mn-lt"/>
                <a:ea typeface="+mn-ea"/>
                <a:cs typeface="+mn-cs"/>
              </a:rPr>
              <a:t>/strategy/</a:t>
            </a:r>
          </a:p>
          <a:p>
            <a:pPr marL="171450" indent="-171450">
              <a:buFont typeface="Arial" pitchFamily="34" charset="0"/>
              <a:buChar char="•"/>
              <a:defRPr/>
            </a:pPr>
            <a:r>
              <a:rPr lang="en-US" sz="1200" dirty="0">
                <a:solidFill>
                  <a:schemeClr val="tx1">
                    <a:tint val="75000"/>
                  </a:schemeClr>
                </a:solidFill>
                <a:latin typeface="+mn-lt"/>
                <a:ea typeface="+mn-ea"/>
                <a:cs typeface="+mn-cs"/>
              </a:rPr>
              <a:t>The </a:t>
            </a:r>
            <a:r>
              <a:rPr lang="en-US" sz="1200" dirty="0" err="1">
                <a:solidFill>
                  <a:schemeClr val="tx1">
                    <a:tint val="75000"/>
                  </a:schemeClr>
                </a:solidFill>
                <a:latin typeface="+mn-lt"/>
                <a:ea typeface="+mn-ea"/>
                <a:cs typeface="+mn-cs"/>
              </a:rPr>
              <a:t>enum</a:t>
            </a:r>
            <a:r>
              <a:rPr lang="en-US" sz="1200" dirty="0">
                <a:solidFill>
                  <a:schemeClr val="tx1">
                    <a:tint val="75000"/>
                  </a:schemeClr>
                </a:solidFill>
                <a:latin typeface="+mn-lt"/>
                <a:ea typeface="+mn-ea"/>
                <a:cs typeface="+mn-cs"/>
              </a:rPr>
              <a:t> name is converted to ‘</a:t>
            </a:r>
            <a:r>
              <a:rPr lang="en-US" sz="1200" dirty="0" err="1">
                <a:solidFill>
                  <a:schemeClr val="tx1">
                    <a:tint val="75000"/>
                  </a:schemeClr>
                </a:solidFill>
                <a:latin typeface="+mn-lt"/>
                <a:ea typeface="+mn-ea"/>
                <a:cs typeface="+mn-cs"/>
              </a:rPr>
              <a:t>camelCase</a:t>
            </a:r>
            <a:r>
              <a:rPr lang="en-US" sz="1200" dirty="0">
                <a:solidFill>
                  <a:schemeClr val="tx1">
                    <a:tint val="75000"/>
                  </a:schemeClr>
                </a:solidFill>
                <a:latin typeface="+mn-lt"/>
                <a:ea typeface="+mn-ea"/>
                <a:cs typeface="+mn-cs"/>
              </a:rPr>
              <a:t>’ and used for determining the name of the UI template</a:t>
            </a:r>
          </a:p>
        </p:txBody>
      </p:sp>
      <p:sp>
        <p:nvSpPr>
          <p:cNvPr id="7" name="Rounded Rectangle 6"/>
          <p:cNvSpPr/>
          <p:nvPr/>
        </p:nvSpPr>
        <p:spPr>
          <a:xfrm>
            <a:off x="659606" y="3820841"/>
            <a:ext cx="8423030" cy="1178169"/>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8" name="Text Placeholder 2"/>
          <p:cNvSpPr txBox="1">
            <a:spLocks/>
          </p:cNvSpPr>
          <p:nvPr/>
        </p:nvSpPr>
        <p:spPr>
          <a:xfrm>
            <a:off x="782698" y="4008409"/>
            <a:ext cx="4958862" cy="1477107"/>
          </a:xfrm>
          <a:prstGeom prst="rect">
            <a:avLst/>
          </a:prstGeom>
        </p:spPr>
        <p:txBody>
          <a:bodyPr vert="horz" lIns="91440" tIns="45720" rIns="91440" bIns="45720" rtlCol="0" anchor="t">
            <a:noAutofit/>
          </a:bodyPr>
          <a:lstStyle>
            <a:lvl1pPr marL="342900" indent="-342900" algn="l" defTabSz="457200" rtl="0" fontAlgn="base">
              <a:spcBef>
                <a:spcPct val="20000"/>
              </a:spcBef>
              <a:spcAft>
                <a:spcPct val="0"/>
              </a:spcAft>
              <a:buFont typeface="Arial" pitchFamily="34" charset="0"/>
              <a:buChar char="•"/>
              <a:defRPr sz="32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MS PGothic" pitchFamily="34" charset="-128"/>
                <a:cs typeface="ＭＳ Ｐゴシック" charset="0"/>
              </a:defRPr>
            </a:lvl1pPr>
            <a:lvl2pPr marL="742950" indent="-285750" algn="l" defTabSz="457200" rtl="0" fontAlgn="base">
              <a:spcBef>
                <a:spcPct val="20000"/>
              </a:spcBef>
              <a:spcAft>
                <a:spcPct val="0"/>
              </a:spcAft>
              <a:buFont typeface="Arial" pitchFamily="34" charset="0"/>
              <a:buChar char="–"/>
              <a:defRPr sz="28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MS PGothic" pitchFamily="34" charset="-128"/>
                <a:cs typeface="+mn-cs"/>
              </a:defRPr>
            </a:lvl2pPr>
            <a:lvl3pPr marL="1143000" indent="-228600" algn="l" defTabSz="457200" rtl="0" fontAlgn="base">
              <a:spcBef>
                <a:spcPct val="20000"/>
              </a:spcBef>
              <a:spcAft>
                <a:spcPct val="0"/>
              </a:spcAft>
              <a:buFont typeface="Arial" pitchFamily="34" charset="0"/>
              <a:buChar char="•"/>
              <a:defRPr sz="24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MS PGothic" pitchFamily="34" charset="-128"/>
                <a:cs typeface="+mn-cs"/>
              </a:defRPr>
            </a:lvl3pPr>
            <a:lvl4pPr marL="1600200" indent="-228600" algn="l" defTabSz="457200" rtl="0" fontAlgn="base">
              <a:spcBef>
                <a:spcPct val="20000"/>
              </a:spcBef>
              <a:spcAft>
                <a:spcPct val="0"/>
              </a:spcAft>
              <a:buFont typeface="Arial" pitchFamily="34" charset="0"/>
              <a:buChar char="–"/>
              <a:defRPr sz="20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MS PGothic" pitchFamily="34" charset="-128"/>
                <a:cs typeface="+mn-cs"/>
              </a:defRPr>
            </a:lvl4pPr>
            <a:lvl5pPr marL="2057400" indent="-228600" algn="l" defTabSz="457200" rtl="0" fontAlgn="base">
              <a:spcBef>
                <a:spcPct val="20000"/>
              </a:spcBef>
              <a:spcAft>
                <a:spcPct val="0"/>
              </a:spcAft>
              <a:buFont typeface="Arial" pitchFamily="34" charset="0"/>
              <a:buChar char="»"/>
              <a:defRPr sz="20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defRPr/>
            </a:pPr>
            <a:r>
              <a:rPr lang="en-US" sz="2000" dirty="0" err="1" smtClean="0">
                <a:ea typeface="ＭＳ Ｐゴシック" charset="0"/>
              </a:rPr>
              <a:t>PriceModelStrategy.METERED</a:t>
            </a:r>
            <a:endParaRPr lang="en-US" sz="2000" dirty="0" smtClean="0">
              <a:ea typeface="ＭＳ Ｐゴシック" charset="0"/>
            </a:endParaRPr>
          </a:p>
          <a:p>
            <a:pPr marL="0" indent="0">
              <a:buNone/>
              <a:defRPr/>
            </a:pPr>
            <a:r>
              <a:rPr lang="en-US" sz="2000" dirty="0" err="1" smtClean="0">
                <a:ea typeface="ＭＳ Ｐゴシック" charset="0"/>
              </a:rPr>
              <a:t>PriceModelStrategy.MY_PRICING_STRATEGY</a:t>
            </a:r>
            <a:endParaRPr lang="en-US" sz="2000" dirty="0">
              <a:ea typeface="ＭＳ Ｐゴシック" charset="0"/>
            </a:endParaRPr>
          </a:p>
        </p:txBody>
      </p:sp>
      <p:sp>
        <p:nvSpPr>
          <p:cNvPr id="9" name="Text Placeholder 2"/>
          <p:cNvSpPr txBox="1">
            <a:spLocks/>
          </p:cNvSpPr>
          <p:nvPr/>
        </p:nvSpPr>
        <p:spPr>
          <a:xfrm>
            <a:off x="6207552" y="4008408"/>
            <a:ext cx="2804746" cy="1477107"/>
          </a:xfrm>
          <a:prstGeom prst="rect">
            <a:avLst/>
          </a:prstGeom>
        </p:spPr>
        <p:txBody>
          <a:bodyPr vert="horz" lIns="91440" tIns="45720" rIns="91440" bIns="45720" rtlCol="0" anchor="t">
            <a:noAutofit/>
          </a:bodyPr>
          <a:lstStyle>
            <a:lvl1pPr marL="342900" indent="-342900" algn="l" defTabSz="457200" rtl="0" fontAlgn="base">
              <a:spcBef>
                <a:spcPct val="20000"/>
              </a:spcBef>
              <a:spcAft>
                <a:spcPct val="0"/>
              </a:spcAft>
              <a:buFont typeface="Arial" pitchFamily="34" charset="0"/>
              <a:buChar char="•"/>
              <a:defRPr sz="32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MS PGothic" pitchFamily="34" charset="-128"/>
                <a:cs typeface="ＭＳ Ｐゴシック" charset="0"/>
              </a:defRPr>
            </a:lvl1pPr>
            <a:lvl2pPr marL="742950" indent="-285750" algn="l" defTabSz="457200" rtl="0" fontAlgn="base">
              <a:spcBef>
                <a:spcPct val="20000"/>
              </a:spcBef>
              <a:spcAft>
                <a:spcPct val="0"/>
              </a:spcAft>
              <a:buFont typeface="Arial" pitchFamily="34" charset="0"/>
              <a:buChar char="–"/>
              <a:defRPr sz="28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MS PGothic" pitchFamily="34" charset="-128"/>
                <a:cs typeface="+mn-cs"/>
              </a:defRPr>
            </a:lvl2pPr>
            <a:lvl3pPr marL="1143000" indent="-228600" algn="l" defTabSz="457200" rtl="0" fontAlgn="base">
              <a:spcBef>
                <a:spcPct val="20000"/>
              </a:spcBef>
              <a:spcAft>
                <a:spcPct val="0"/>
              </a:spcAft>
              <a:buFont typeface="Arial" pitchFamily="34" charset="0"/>
              <a:buChar char="•"/>
              <a:defRPr sz="24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MS PGothic" pitchFamily="34" charset="-128"/>
                <a:cs typeface="+mn-cs"/>
              </a:defRPr>
            </a:lvl3pPr>
            <a:lvl4pPr marL="1600200" indent="-228600" algn="l" defTabSz="457200" rtl="0" fontAlgn="base">
              <a:spcBef>
                <a:spcPct val="20000"/>
              </a:spcBef>
              <a:spcAft>
                <a:spcPct val="0"/>
              </a:spcAft>
              <a:buFont typeface="Arial" pitchFamily="34" charset="0"/>
              <a:buChar char="–"/>
              <a:defRPr sz="20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MS PGothic" pitchFamily="34" charset="-128"/>
                <a:cs typeface="+mn-cs"/>
              </a:defRPr>
            </a:lvl4pPr>
            <a:lvl5pPr marL="2057400" indent="-228600" algn="l" defTabSz="457200" rtl="0" fontAlgn="base">
              <a:spcBef>
                <a:spcPct val="20000"/>
              </a:spcBef>
              <a:spcAft>
                <a:spcPct val="0"/>
              </a:spcAft>
              <a:buFont typeface="Arial" pitchFamily="34" charset="0"/>
              <a:buChar char="»"/>
              <a:defRPr sz="20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defRPr/>
            </a:pPr>
            <a:r>
              <a:rPr lang="en-US" sz="2000" dirty="0" smtClean="0">
                <a:ea typeface="ＭＳ Ｐゴシック" charset="0"/>
              </a:rPr>
              <a:t>_</a:t>
            </a:r>
            <a:r>
              <a:rPr lang="en-US" sz="2000" dirty="0" err="1" smtClean="0">
                <a:ea typeface="ＭＳ Ｐゴシック" charset="0"/>
              </a:rPr>
              <a:t>metered.gsp</a:t>
            </a:r>
            <a:endParaRPr lang="en-US" sz="2000" dirty="0" smtClean="0">
              <a:ea typeface="ＭＳ Ｐゴシック" charset="0"/>
            </a:endParaRPr>
          </a:p>
          <a:p>
            <a:pPr marL="0" indent="0">
              <a:buNone/>
              <a:defRPr/>
            </a:pPr>
            <a:r>
              <a:rPr lang="en-US" sz="2000" dirty="0" smtClean="0">
                <a:ea typeface="ＭＳ Ｐゴシック" charset="0"/>
              </a:rPr>
              <a:t>_</a:t>
            </a:r>
            <a:r>
              <a:rPr lang="en-US" sz="2000" dirty="0" err="1" smtClean="0">
                <a:ea typeface="ＭＳ Ｐゴシック" charset="0"/>
              </a:rPr>
              <a:t>myPricingStrategy.gsp</a:t>
            </a:r>
            <a:endParaRPr lang="en-US" sz="2000" dirty="0">
              <a:ea typeface="ＭＳ Ｐゴシック" charset="0"/>
            </a:endParaRPr>
          </a:p>
        </p:txBody>
      </p:sp>
      <p:sp>
        <p:nvSpPr>
          <p:cNvPr id="10" name="Right Arrow 9"/>
          <p:cNvSpPr/>
          <p:nvPr/>
        </p:nvSpPr>
        <p:spPr>
          <a:xfrm>
            <a:off x="5644844" y="4061161"/>
            <a:ext cx="501161" cy="248239"/>
          </a:xfrm>
          <a:prstGeom prst="rightArrow">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2" name="Right Arrow 11"/>
          <p:cNvSpPr/>
          <p:nvPr/>
        </p:nvSpPr>
        <p:spPr>
          <a:xfrm>
            <a:off x="5644843" y="4433361"/>
            <a:ext cx="501161" cy="248239"/>
          </a:xfrm>
          <a:prstGeom prst="rightArrow">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Tree>
    <p:extLst>
      <p:ext uri="{BB962C8B-B14F-4D97-AF65-F5344CB8AC3E}">
        <p14:creationId xmlns="" xmlns:p14="http://schemas.microsoft.com/office/powerpoint/2010/main" val="342652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31"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 calcmode="lin" valueType="num">
                                      <p:cBhvr>
                                        <p:cTn id="14" dur="1000" fill="hold"/>
                                        <p:tgtEl>
                                          <p:spTgt spid="11"/>
                                        </p:tgtEl>
                                        <p:attrNameLst>
                                          <p:attrName>style.rotation</p:attrName>
                                        </p:attrNameLst>
                                      </p:cBhvr>
                                      <p:tavLst>
                                        <p:tav tm="0">
                                          <p:val>
                                            <p:fltVal val="90"/>
                                          </p:val>
                                        </p:tav>
                                        <p:tav tm="100000">
                                          <p:val>
                                            <p:fltVal val="0"/>
                                          </p:val>
                                        </p:tav>
                                      </p:tavLst>
                                    </p:anim>
                                    <p:animEffect transition="in" filter="fade">
                                      <p:cBhvr>
                                        <p:cTn id="15" dur="10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49" presetClass="entr" presetSubtype="0" decel="10000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ppt_w</p:attrName>
                                        </p:attrNameLst>
                                      </p:cBhvr>
                                      <p:tavLst>
                                        <p:tav tm="0">
                                          <p:val>
                                            <p:fltVal val="0"/>
                                          </p:val>
                                        </p:tav>
                                        <p:tav tm="100000">
                                          <p:val>
                                            <p:strVal val="#ppt_w"/>
                                          </p:val>
                                        </p:tav>
                                      </p:tavLst>
                                    </p:anim>
                                    <p:anim calcmode="lin" valueType="num">
                                      <p:cBhvr>
                                        <p:cTn id="21" dur="500" fill="hold"/>
                                        <p:tgtEl>
                                          <p:spTgt spid="4"/>
                                        </p:tgtEl>
                                        <p:attrNameLst>
                                          <p:attrName>ppt_h</p:attrName>
                                        </p:attrNameLst>
                                      </p:cBhvr>
                                      <p:tavLst>
                                        <p:tav tm="0">
                                          <p:val>
                                            <p:fltVal val="0"/>
                                          </p:val>
                                        </p:tav>
                                        <p:tav tm="100000">
                                          <p:val>
                                            <p:strVal val="#ppt_h"/>
                                          </p:val>
                                        </p:tav>
                                      </p:tavLst>
                                    </p:anim>
                                    <p:anim calcmode="lin" valueType="num">
                                      <p:cBhvr>
                                        <p:cTn id="22" dur="500" fill="hold"/>
                                        <p:tgtEl>
                                          <p:spTgt spid="4"/>
                                        </p:tgtEl>
                                        <p:attrNameLst>
                                          <p:attrName>style.rotation</p:attrName>
                                        </p:attrNameLst>
                                      </p:cBhvr>
                                      <p:tavLst>
                                        <p:tav tm="0">
                                          <p:val>
                                            <p:fltVal val="360"/>
                                          </p:val>
                                        </p:tav>
                                        <p:tav tm="100000">
                                          <p:val>
                                            <p:fltVal val="0"/>
                                          </p:val>
                                        </p:tav>
                                      </p:tavLst>
                                    </p:anim>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circle(in)">
                                      <p:cBhvr>
                                        <p:cTn id="28" dur="2000"/>
                                        <p:tgtEl>
                                          <p:spTgt spid="7"/>
                                        </p:tgtEl>
                                      </p:cBhvr>
                                    </p:animEffect>
                                  </p:childTnLst>
                                </p:cTn>
                              </p:par>
                              <p:par>
                                <p:cTn id="29" presetID="26" presetClass="entr" presetSubtype="0" fill="hold" grpId="0" nodeType="withEffect">
                                  <p:stCondLst>
                                    <p:cond delay="50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580">
                                          <p:stCondLst>
                                            <p:cond delay="0"/>
                                          </p:stCondLst>
                                        </p:cTn>
                                        <p:tgtEl>
                                          <p:spTgt spid="8"/>
                                        </p:tgtEl>
                                      </p:cBhvr>
                                    </p:animEffect>
                                    <p:anim calcmode="lin" valueType="num">
                                      <p:cBhvr>
                                        <p:cTn id="32"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7" dur="26">
                                          <p:stCondLst>
                                            <p:cond delay="650"/>
                                          </p:stCondLst>
                                        </p:cTn>
                                        <p:tgtEl>
                                          <p:spTgt spid="8"/>
                                        </p:tgtEl>
                                      </p:cBhvr>
                                      <p:to x="100000" y="60000"/>
                                    </p:animScale>
                                    <p:animScale>
                                      <p:cBhvr>
                                        <p:cTn id="38" dur="166" decel="50000">
                                          <p:stCondLst>
                                            <p:cond delay="676"/>
                                          </p:stCondLst>
                                        </p:cTn>
                                        <p:tgtEl>
                                          <p:spTgt spid="8"/>
                                        </p:tgtEl>
                                      </p:cBhvr>
                                      <p:to x="100000" y="100000"/>
                                    </p:animScale>
                                    <p:animScale>
                                      <p:cBhvr>
                                        <p:cTn id="39" dur="26">
                                          <p:stCondLst>
                                            <p:cond delay="1312"/>
                                          </p:stCondLst>
                                        </p:cTn>
                                        <p:tgtEl>
                                          <p:spTgt spid="8"/>
                                        </p:tgtEl>
                                      </p:cBhvr>
                                      <p:to x="100000" y="80000"/>
                                    </p:animScale>
                                    <p:animScale>
                                      <p:cBhvr>
                                        <p:cTn id="40" dur="166" decel="50000">
                                          <p:stCondLst>
                                            <p:cond delay="1338"/>
                                          </p:stCondLst>
                                        </p:cTn>
                                        <p:tgtEl>
                                          <p:spTgt spid="8"/>
                                        </p:tgtEl>
                                      </p:cBhvr>
                                      <p:to x="100000" y="100000"/>
                                    </p:animScale>
                                    <p:animScale>
                                      <p:cBhvr>
                                        <p:cTn id="41" dur="26">
                                          <p:stCondLst>
                                            <p:cond delay="1642"/>
                                          </p:stCondLst>
                                        </p:cTn>
                                        <p:tgtEl>
                                          <p:spTgt spid="8"/>
                                        </p:tgtEl>
                                      </p:cBhvr>
                                      <p:to x="100000" y="90000"/>
                                    </p:animScale>
                                    <p:animScale>
                                      <p:cBhvr>
                                        <p:cTn id="42" dur="166" decel="50000">
                                          <p:stCondLst>
                                            <p:cond delay="1668"/>
                                          </p:stCondLst>
                                        </p:cTn>
                                        <p:tgtEl>
                                          <p:spTgt spid="8"/>
                                        </p:tgtEl>
                                      </p:cBhvr>
                                      <p:to x="100000" y="100000"/>
                                    </p:animScale>
                                    <p:animScale>
                                      <p:cBhvr>
                                        <p:cTn id="43" dur="26">
                                          <p:stCondLst>
                                            <p:cond delay="1808"/>
                                          </p:stCondLst>
                                        </p:cTn>
                                        <p:tgtEl>
                                          <p:spTgt spid="8"/>
                                        </p:tgtEl>
                                      </p:cBhvr>
                                      <p:to x="100000" y="95000"/>
                                    </p:animScale>
                                    <p:animScale>
                                      <p:cBhvr>
                                        <p:cTn id="44" dur="166" decel="50000">
                                          <p:stCondLst>
                                            <p:cond delay="1834"/>
                                          </p:stCondLst>
                                        </p:cTn>
                                        <p:tgtEl>
                                          <p:spTgt spid="8"/>
                                        </p:tgtEl>
                                      </p:cBhvr>
                                      <p:to x="100000" y="100000"/>
                                    </p:animScale>
                                  </p:childTnLst>
                                </p:cTn>
                              </p:par>
                              <p:par>
                                <p:cTn id="45" presetID="31" presetClass="entr" presetSubtype="0"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1000" fill="hold"/>
                                        <p:tgtEl>
                                          <p:spTgt spid="12"/>
                                        </p:tgtEl>
                                        <p:attrNameLst>
                                          <p:attrName>ppt_w</p:attrName>
                                        </p:attrNameLst>
                                      </p:cBhvr>
                                      <p:tavLst>
                                        <p:tav tm="0">
                                          <p:val>
                                            <p:fltVal val="0"/>
                                          </p:val>
                                        </p:tav>
                                        <p:tav tm="100000">
                                          <p:val>
                                            <p:strVal val="#ppt_w"/>
                                          </p:val>
                                        </p:tav>
                                      </p:tavLst>
                                    </p:anim>
                                    <p:anim calcmode="lin" valueType="num">
                                      <p:cBhvr>
                                        <p:cTn id="48" dur="1000" fill="hold"/>
                                        <p:tgtEl>
                                          <p:spTgt spid="12"/>
                                        </p:tgtEl>
                                        <p:attrNameLst>
                                          <p:attrName>ppt_h</p:attrName>
                                        </p:attrNameLst>
                                      </p:cBhvr>
                                      <p:tavLst>
                                        <p:tav tm="0">
                                          <p:val>
                                            <p:fltVal val="0"/>
                                          </p:val>
                                        </p:tav>
                                        <p:tav tm="100000">
                                          <p:val>
                                            <p:strVal val="#ppt_h"/>
                                          </p:val>
                                        </p:tav>
                                      </p:tavLst>
                                    </p:anim>
                                    <p:anim calcmode="lin" valueType="num">
                                      <p:cBhvr>
                                        <p:cTn id="49" dur="1000" fill="hold"/>
                                        <p:tgtEl>
                                          <p:spTgt spid="12"/>
                                        </p:tgtEl>
                                        <p:attrNameLst>
                                          <p:attrName>style.rotation</p:attrName>
                                        </p:attrNameLst>
                                      </p:cBhvr>
                                      <p:tavLst>
                                        <p:tav tm="0">
                                          <p:val>
                                            <p:fltVal val="90"/>
                                          </p:val>
                                        </p:tav>
                                        <p:tav tm="100000">
                                          <p:val>
                                            <p:fltVal val="0"/>
                                          </p:val>
                                        </p:tav>
                                      </p:tavLst>
                                    </p:anim>
                                    <p:animEffect transition="in" filter="fade">
                                      <p:cBhvr>
                                        <p:cTn id="50" dur="1000"/>
                                        <p:tgtEl>
                                          <p:spTgt spid="12"/>
                                        </p:tgtEl>
                                      </p:cBhvr>
                                    </p:animEffect>
                                  </p:childTnLst>
                                </p:cTn>
                              </p:par>
                              <p:par>
                                <p:cTn id="51" presetID="31" presetClass="entr" presetSubtype="0" fill="hold" grpId="0" nodeType="withEffect">
                                  <p:stCondLst>
                                    <p:cond delay="500"/>
                                  </p:stCondLst>
                                  <p:childTnLst>
                                    <p:set>
                                      <p:cBhvr>
                                        <p:cTn id="52" dur="1" fill="hold">
                                          <p:stCondLst>
                                            <p:cond delay="0"/>
                                          </p:stCondLst>
                                        </p:cTn>
                                        <p:tgtEl>
                                          <p:spTgt spid="10"/>
                                        </p:tgtEl>
                                        <p:attrNameLst>
                                          <p:attrName>style.visibility</p:attrName>
                                        </p:attrNameLst>
                                      </p:cBhvr>
                                      <p:to>
                                        <p:strVal val="visible"/>
                                      </p:to>
                                    </p:set>
                                    <p:anim calcmode="lin" valueType="num">
                                      <p:cBhvr>
                                        <p:cTn id="53" dur="1000" fill="hold"/>
                                        <p:tgtEl>
                                          <p:spTgt spid="10"/>
                                        </p:tgtEl>
                                        <p:attrNameLst>
                                          <p:attrName>ppt_w</p:attrName>
                                        </p:attrNameLst>
                                      </p:cBhvr>
                                      <p:tavLst>
                                        <p:tav tm="0">
                                          <p:val>
                                            <p:fltVal val="0"/>
                                          </p:val>
                                        </p:tav>
                                        <p:tav tm="100000">
                                          <p:val>
                                            <p:strVal val="#ppt_w"/>
                                          </p:val>
                                        </p:tav>
                                      </p:tavLst>
                                    </p:anim>
                                    <p:anim calcmode="lin" valueType="num">
                                      <p:cBhvr>
                                        <p:cTn id="54" dur="1000" fill="hold"/>
                                        <p:tgtEl>
                                          <p:spTgt spid="10"/>
                                        </p:tgtEl>
                                        <p:attrNameLst>
                                          <p:attrName>ppt_h</p:attrName>
                                        </p:attrNameLst>
                                      </p:cBhvr>
                                      <p:tavLst>
                                        <p:tav tm="0">
                                          <p:val>
                                            <p:fltVal val="0"/>
                                          </p:val>
                                        </p:tav>
                                        <p:tav tm="100000">
                                          <p:val>
                                            <p:strVal val="#ppt_h"/>
                                          </p:val>
                                        </p:tav>
                                      </p:tavLst>
                                    </p:anim>
                                    <p:anim calcmode="lin" valueType="num">
                                      <p:cBhvr>
                                        <p:cTn id="55" dur="1000" fill="hold"/>
                                        <p:tgtEl>
                                          <p:spTgt spid="10"/>
                                        </p:tgtEl>
                                        <p:attrNameLst>
                                          <p:attrName>style.rotation</p:attrName>
                                        </p:attrNameLst>
                                      </p:cBhvr>
                                      <p:tavLst>
                                        <p:tav tm="0">
                                          <p:val>
                                            <p:fltVal val="90"/>
                                          </p:val>
                                        </p:tav>
                                        <p:tav tm="100000">
                                          <p:val>
                                            <p:fltVal val="0"/>
                                          </p:val>
                                        </p:tav>
                                      </p:tavLst>
                                    </p:anim>
                                    <p:animEffect transition="in" filter="fade">
                                      <p:cBhvr>
                                        <p:cTn id="56" dur="1000"/>
                                        <p:tgtEl>
                                          <p:spTgt spid="10"/>
                                        </p:tgtEl>
                                      </p:cBhvr>
                                    </p:animEffect>
                                  </p:childTnLst>
                                </p:cTn>
                              </p:par>
                              <p:par>
                                <p:cTn id="57" presetID="26" presetClass="entr" presetSubtype="0" fill="hold" grpId="0" nodeType="withEffect">
                                  <p:stCondLst>
                                    <p:cond delay="500"/>
                                  </p:stCondLst>
                                  <p:childTnLst>
                                    <p:set>
                                      <p:cBhvr>
                                        <p:cTn id="58" dur="1" fill="hold">
                                          <p:stCondLst>
                                            <p:cond delay="0"/>
                                          </p:stCondLst>
                                        </p:cTn>
                                        <p:tgtEl>
                                          <p:spTgt spid="9"/>
                                        </p:tgtEl>
                                        <p:attrNameLst>
                                          <p:attrName>style.visibility</p:attrName>
                                        </p:attrNameLst>
                                      </p:cBhvr>
                                      <p:to>
                                        <p:strVal val="visible"/>
                                      </p:to>
                                    </p:set>
                                    <p:animEffect transition="in" filter="wipe(down)">
                                      <p:cBhvr>
                                        <p:cTn id="59" dur="580">
                                          <p:stCondLst>
                                            <p:cond delay="0"/>
                                          </p:stCondLst>
                                        </p:cTn>
                                        <p:tgtEl>
                                          <p:spTgt spid="9"/>
                                        </p:tgtEl>
                                      </p:cBhvr>
                                    </p:animEffect>
                                    <p:anim calcmode="lin" valueType="num">
                                      <p:cBhvr>
                                        <p:cTn id="60"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65" dur="26">
                                          <p:stCondLst>
                                            <p:cond delay="650"/>
                                          </p:stCondLst>
                                        </p:cTn>
                                        <p:tgtEl>
                                          <p:spTgt spid="9"/>
                                        </p:tgtEl>
                                      </p:cBhvr>
                                      <p:to x="100000" y="60000"/>
                                    </p:animScale>
                                    <p:animScale>
                                      <p:cBhvr>
                                        <p:cTn id="66" dur="166" decel="50000">
                                          <p:stCondLst>
                                            <p:cond delay="676"/>
                                          </p:stCondLst>
                                        </p:cTn>
                                        <p:tgtEl>
                                          <p:spTgt spid="9"/>
                                        </p:tgtEl>
                                      </p:cBhvr>
                                      <p:to x="100000" y="100000"/>
                                    </p:animScale>
                                    <p:animScale>
                                      <p:cBhvr>
                                        <p:cTn id="67" dur="26">
                                          <p:stCondLst>
                                            <p:cond delay="1312"/>
                                          </p:stCondLst>
                                        </p:cTn>
                                        <p:tgtEl>
                                          <p:spTgt spid="9"/>
                                        </p:tgtEl>
                                      </p:cBhvr>
                                      <p:to x="100000" y="80000"/>
                                    </p:animScale>
                                    <p:animScale>
                                      <p:cBhvr>
                                        <p:cTn id="68" dur="166" decel="50000">
                                          <p:stCondLst>
                                            <p:cond delay="1338"/>
                                          </p:stCondLst>
                                        </p:cTn>
                                        <p:tgtEl>
                                          <p:spTgt spid="9"/>
                                        </p:tgtEl>
                                      </p:cBhvr>
                                      <p:to x="100000" y="100000"/>
                                    </p:animScale>
                                    <p:animScale>
                                      <p:cBhvr>
                                        <p:cTn id="69" dur="26">
                                          <p:stCondLst>
                                            <p:cond delay="1642"/>
                                          </p:stCondLst>
                                        </p:cTn>
                                        <p:tgtEl>
                                          <p:spTgt spid="9"/>
                                        </p:tgtEl>
                                      </p:cBhvr>
                                      <p:to x="100000" y="90000"/>
                                    </p:animScale>
                                    <p:animScale>
                                      <p:cBhvr>
                                        <p:cTn id="70" dur="166" decel="50000">
                                          <p:stCondLst>
                                            <p:cond delay="1668"/>
                                          </p:stCondLst>
                                        </p:cTn>
                                        <p:tgtEl>
                                          <p:spTgt spid="9"/>
                                        </p:tgtEl>
                                      </p:cBhvr>
                                      <p:to x="100000" y="100000"/>
                                    </p:animScale>
                                    <p:animScale>
                                      <p:cBhvr>
                                        <p:cTn id="71" dur="26">
                                          <p:stCondLst>
                                            <p:cond delay="1808"/>
                                          </p:stCondLst>
                                        </p:cTn>
                                        <p:tgtEl>
                                          <p:spTgt spid="9"/>
                                        </p:tgtEl>
                                      </p:cBhvr>
                                      <p:to x="100000" y="95000"/>
                                    </p:animScale>
                                    <p:animScale>
                                      <p:cBhvr>
                                        <p:cTn id="72"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P spid="4" grpId="0"/>
      <p:bldP spid="7" grpId="0" animBg="1"/>
      <p:bldP spid="8" grpId="0"/>
      <p:bldP spid="9" grpId="0"/>
      <p:bldP spid="10"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High Level Diagram</a:t>
            </a:r>
            <a:endParaRPr lang="en-US" sz="3600" spc="-67" dirty="0">
              <a:latin typeface="Helvetica"/>
              <a:cs typeface="Helvetica"/>
            </a:endParaRPr>
          </a:p>
        </p:txBody>
      </p:sp>
      <p:sp>
        <p:nvSpPr>
          <p:cNvPr id="5" name="Flowchart: Multidocument 4"/>
          <p:cNvSpPr/>
          <p:nvPr/>
        </p:nvSpPr>
        <p:spPr>
          <a:xfrm>
            <a:off x="841692" y="2362994"/>
            <a:ext cx="1524000" cy="1761569"/>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AR" b="1" dirty="0" err="1" smtClean="0">
                <a:solidFill>
                  <a:schemeClr val="tx1"/>
                </a:solidFill>
              </a:rPr>
              <a:t>CDRs</a:t>
            </a:r>
            <a:endParaRPr lang="es-AR" b="1" dirty="0">
              <a:solidFill>
                <a:schemeClr val="tx1"/>
              </a:solidFill>
            </a:endParaRPr>
          </a:p>
        </p:txBody>
      </p:sp>
      <p:sp>
        <p:nvSpPr>
          <p:cNvPr id="11" name="Rectangle 10"/>
          <p:cNvSpPr/>
          <p:nvPr/>
        </p:nvSpPr>
        <p:spPr>
          <a:xfrm>
            <a:off x="4443463" y="3579168"/>
            <a:ext cx="1269899" cy="461665"/>
          </a:xfrm>
          <a:prstGeom prst="rect">
            <a:avLst/>
          </a:prstGeom>
        </p:spPr>
        <p:txBody>
          <a:bodyPr wrap="none">
            <a:spAutoFit/>
          </a:bodyPr>
          <a:lstStyle/>
          <a:p>
            <a:r>
              <a:rPr lang="es-AR" dirty="0"/>
              <a:t>logo.png</a:t>
            </a:r>
          </a:p>
        </p:txBody>
      </p:sp>
      <p:pic>
        <p:nvPicPr>
          <p:cNvPr id="1026" name="Picture 2" descr="C:\Users\jmvidal\projects\jBilling\repos\enterprise\web-app\images\logo.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393406" y="2777334"/>
            <a:ext cx="1663650" cy="932888"/>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4" name="Group 13"/>
          <p:cNvGrpSpPr/>
          <p:nvPr/>
        </p:nvGrpSpPr>
        <p:grpSpPr>
          <a:xfrm>
            <a:off x="7898606" y="2342674"/>
            <a:ext cx="1513840" cy="1586904"/>
            <a:chOff x="7898606" y="2342674"/>
            <a:chExt cx="1513840" cy="1586904"/>
          </a:xfrm>
        </p:grpSpPr>
        <p:sp>
          <p:nvSpPr>
            <p:cNvPr id="17" name="Folded Corner 16"/>
            <p:cNvSpPr/>
            <p:nvPr/>
          </p:nvSpPr>
          <p:spPr>
            <a:xfrm>
              <a:off x="8117046" y="2342674"/>
              <a:ext cx="1295400" cy="137160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dirty="0">
                <a:solidFill>
                  <a:schemeClr val="tx1"/>
                </a:solidFill>
              </a:endParaRPr>
            </a:p>
          </p:txBody>
        </p:sp>
        <p:sp>
          <p:nvSpPr>
            <p:cNvPr id="16" name="Folded Corner 15"/>
            <p:cNvSpPr/>
            <p:nvPr/>
          </p:nvSpPr>
          <p:spPr>
            <a:xfrm>
              <a:off x="8015446" y="2438400"/>
              <a:ext cx="1295400" cy="137160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dirty="0">
                <a:solidFill>
                  <a:schemeClr val="tx1"/>
                </a:solidFill>
              </a:endParaRPr>
            </a:p>
          </p:txBody>
        </p:sp>
        <p:sp>
          <p:nvSpPr>
            <p:cNvPr id="12" name="Folded Corner 11"/>
            <p:cNvSpPr/>
            <p:nvPr/>
          </p:nvSpPr>
          <p:spPr>
            <a:xfrm>
              <a:off x="7898606" y="2557978"/>
              <a:ext cx="1295400" cy="137160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AR" b="1" dirty="0" err="1" smtClean="0">
                  <a:solidFill>
                    <a:schemeClr val="tx1"/>
                  </a:solidFill>
                </a:rPr>
                <a:t>Orders</a:t>
              </a:r>
              <a:endParaRPr lang="es-AR" b="1" dirty="0">
                <a:solidFill>
                  <a:schemeClr val="tx1"/>
                </a:solidFill>
              </a:endParaRPr>
            </a:p>
          </p:txBody>
        </p:sp>
      </p:grpSp>
      <p:sp>
        <p:nvSpPr>
          <p:cNvPr id="13" name="Right Arrow 12"/>
          <p:cNvSpPr/>
          <p:nvPr/>
        </p:nvSpPr>
        <p:spPr>
          <a:xfrm>
            <a:off x="2945606" y="2978591"/>
            <a:ext cx="990600" cy="530374"/>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a:p>
        </p:txBody>
      </p:sp>
      <p:sp>
        <p:nvSpPr>
          <p:cNvPr id="15" name="Right Arrow 14"/>
          <p:cNvSpPr/>
          <p:nvPr/>
        </p:nvSpPr>
        <p:spPr>
          <a:xfrm>
            <a:off x="6450806" y="2978591"/>
            <a:ext cx="990600" cy="530374"/>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a:p>
        </p:txBody>
      </p:sp>
      <p:sp>
        <p:nvSpPr>
          <p:cNvPr id="18" name="Octagon 17"/>
          <p:cNvSpPr/>
          <p:nvPr/>
        </p:nvSpPr>
        <p:spPr>
          <a:xfrm>
            <a:off x="3424872" y="2628920"/>
            <a:ext cx="1295400" cy="1176616"/>
          </a:xfrm>
          <a:prstGeom prst="oc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AR" sz="1400" b="1" dirty="0">
                <a:solidFill>
                  <a:schemeClr val="tx1"/>
                </a:solidFill>
              </a:rPr>
              <a:t>Reader</a:t>
            </a:r>
          </a:p>
        </p:txBody>
      </p:sp>
      <p:sp>
        <p:nvSpPr>
          <p:cNvPr id="20" name="Right Arrow 19"/>
          <p:cNvSpPr/>
          <p:nvPr/>
        </p:nvSpPr>
        <p:spPr>
          <a:xfrm>
            <a:off x="2538412" y="2978591"/>
            <a:ext cx="711994" cy="530374"/>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a:p>
        </p:txBody>
      </p:sp>
      <p:sp>
        <p:nvSpPr>
          <p:cNvPr id="21" name="Octagon 20"/>
          <p:cNvSpPr/>
          <p:nvPr/>
        </p:nvSpPr>
        <p:spPr>
          <a:xfrm>
            <a:off x="5713362" y="2646392"/>
            <a:ext cx="1295400" cy="1176616"/>
          </a:xfrm>
          <a:prstGeom prst="oc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AR" sz="1400" b="1" dirty="0" err="1" smtClean="0">
                <a:solidFill>
                  <a:schemeClr val="tx1"/>
                </a:solidFill>
              </a:rPr>
              <a:t>Processor</a:t>
            </a:r>
            <a:endParaRPr lang="es-AR" sz="1400" b="1" dirty="0">
              <a:solidFill>
                <a:schemeClr val="tx1"/>
              </a:solidFill>
            </a:endParaRPr>
          </a:p>
        </p:txBody>
      </p:sp>
      <p:sp>
        <p:nvSpPr>
          <p:cNvPr id="22" name="Right Arrow 21"/>
          <p:cNvSpPr/>
          <p:nvPr/>
        </p:nvSpPr>
        <p:spPr>
          <a:xfrm>
            <a:off x="4867989" y="2978591"/>
            <a:ext cx="714484" cy="530374"/>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a:p>
        </p:txBody>
      </p:sp>
      <p:sp>
        <p:nvSpPr>
          <p:cNvPr id="23" name="Right Arrow 22"/>
          <p:cNvSpPr/>
          <p:nvPr/>
        </p:nvSpPr>
        <p:spPr>
          <a:xfrm>
            <a:off x="7107922" y="2969513"/>
            <a:ext cx="714484" cy="530374"/>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a:p>
        </p:txBody>
      </p:sp>
      <p:sp>
        <p:nvSpPr>
          <p:cNvPr id="24" name="Octagon 23"/>
          <p:cNvSpPr/>
          <p:nvPr/>
        </p:nvSpPr>
        <p:spPr>
          <a:xfrm>
            <a:off x="8015446" y="2646392"/>
            <a:ext cx="1295400" cy="1176616"/>
          </a:xfrm>
          <a:prstGeom prst="oc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AR" sz="1400" b="1" dirty="0" err="1" smtClean="0">
                <a:solidFill>
                  <a:schemeClr val="tx1"/>
                </a:solidFill>
              </a:rPr>
              <a:t>Pricing</a:t>
            </a:r>
            <a:r>
              <a:rPr lang="es-AR" sz="1400" b="1" dirty="0" smtClean="0">
                <a:solidFill>
                  <a:schemeClr val="tx1"/>
                </a:solidFill>
              </a:rPr>
              <a:t> </a:t>
            </a:r>
            <a:r>
              <a:rPr lang="es-AR" sz="1400" b="1" dirty="0" err="1" smtClean="0">
                <a:solidFill>
                  <a:schemeClr val="tx1"/>
                </a:solidFill>
              </a:rPr>
              <a:t>Models</a:t>
            </a:r>
            <a:endParaRPr lang="es-AR" sz="1400" b="1" dirty="0">
              <a:solidFill>
                <a:schemeClr val="tx1"/>
              </a:solidFill>
            </a:endParaRPr>
          </a:p>
        </p:txBody>
      </p:sp>
      <p:sp>
        <p:nvSpPr>
          <p:cNvPr id="25" name="Right Arrow 24"/>
          <p:cNvSpPr/>
          <p:nvPr/>
        </p:nvSpPr>
        <p:spPr>
          <a:xfrm rot="5400000">
            <a:off x="8171797" y="4216195"/>
            <a:ext cx="982697" cy="530374"/>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a:p>
        </p:txBody>
      </p:sp>
      <p:sp>
        <p:nvSpPr>
          <p:cNvPr id="19" name="Lightning Bolt 18"/>
          <p:cNvSpPr/>
          <p:nvPr/>
        </p:nvSpPr>
        <p:spPr>
          <a:xfrm rot="6651442">
            <a:off x="6726523" y="5341942"/>
            <a:ext cx="639733" cy="1295400"/>
          </a:xfrm>
          <a:prstGeom prst="lightningBol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a:p>
        </p:txBody>
      </p:sp>
      <p:sp>
        <p:nvSpPr>
          <p:cNvPr id="26" name="Isosceles Triangle 25"/>
          <p:cNvSpPr/>
          <p:nvPr/>
        </p:nvSpPr>
        <p:spPr>
          <a:xfrm>
            <a:off x="4545806" y="5258593"/>
            <a:ext cx="1721802" cy="1260563"/>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AR" sz="2000" b="1" dirty="0" err="1" smtClean="0">
                <a:solidFill>
                  <a:schemeClr val="tx1"/>
                </a:solidFill>
              </a:rPr>
              <a:t>Event</a:t>
            </a:r>
            <a:endParaRPr lang="es-AR" sz="2000" b="1" dirty="0">
              <a:solidFill>
                <a:schemeClr val="tx1"/>
              </a:solidFill>
            </a:endParaRPr>
          </a:p>
        </p:txBody>
      </p:sp>
    </p:spTree>
    <p:extLst>
      <p:ext uri="{BB962C8B-B14F-4D97-AF65-F5344CB8AC3E}">
        <p14:creationId xmlns="" xmlns:p14="http://schemas.microsoft.com/office/powerpoint/2010/main" val="203291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par>
                                <p:cTn id="13" presetID="14" presetClass="entr" presetSubtype="1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randombar(horizontal)">
                                      <p:cBhvr>
                                        <p:cTn id="15" dur="500"/>
                                        <p:tgtEl>
                                          <p:spTgt spid="1026"/>
                                        </p:tgtEl>
                                      </p:cBhvr>
                                    </p:animEffect>
                                  </p:childTnLst>
                                </p:cTn>
                              </p:par>
                              <p:par>
                                <p:cTn id="16" presetID="14" presetClass="entr" presetSubtype="1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randombar(horizontal)">
                                      <p:cBhvr>
                                        <p:cTn id="18" dur="500"/>
                                        <p:tgtEl>
                                          <p:spTgt spid="14"/>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13"/>
                                        </p:tgtEl>
                                      </p:cBhvr>
                                    </p:animEffect>
                                    <p:set>
                                      <p:cBhvr>
                                        <p:cTn id="30" dur="1" fill="hold">
                                          <p:stCondLst>
                                            <p:cond delay="499"/>
                                          </p:stCondLst>
                                        </p:cTn>
                                        <p:tgtEl>
                                          <p:spTgt spid="13"/>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5"/>
                                        </p:tgtEl>
                                      </p:cBhvr>
                                    </p:animEffect>
                                    <p:set>
                                      <p:cBhvr>
                                        <p:cTn id="33" dur="1" fill="hold">
                                          <p:stCondLst>
                                            <p:cond delay="499"/>
                                          </p:stCondLst>
                                        </p:cTn>
                                        <p:tgtEl>
                                          <p:spTgt spid="15"/>
                                        </p:tgtEl>
                                        <p:attrNameLst>
                                          <p:attrName>style.visibility</p:attrName>
                                        </p:attrNameLst>
                                      </p:cBhvr>
                                      <p:to>
                                        <p:strVal val="hidden"/>
                                      </p:to>
                                    </p:set>
                                  </p:childTnLst>
                                </p:cTn>
                              </p:par>
                              <p:par>
                                <p:cTn id="34" presetID="64" presetClass="path" presetSubtype="0" accel="50000" decel="50000" fill="hold" nodeType="withEffect">
                                  <p:stCondLst>
                                    <p:cond delay="0"/>
                                  </p:stCondLst>
                                  <p:childTnLst>
                                    <p:animMotion origin="layout" path="M 1.25E-6 5E-6 L 0.00078 -0.20542 " pathEditMode="relative" rAng="0" ptsTypes="AA">
                                      <p:cBhvr>
                                        <p:cTn id="35" dur="2000" fill="hold"/>
                                        <p:tgtEl>
                                          <p:spTgt spid="1026"/>
                                        </p:tgtEl>
                                        <p:attrNameLst>
                                          <p:attrName>ppt_x</p:attrName>
                                          <p:attrName>ppt_y</p:attrName>
                                        </p:attrNameLst>
                                      </p:cBhvr>
                                      <p:rCtr x="31" y="-10271"/>
                                    </p:animMotion>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randombar(horizontal)">
                                      <p:cBhvr>
                                        <p:cTn id="40" dur="500"/>
                                        <p:tgtEl>
                                          <p:spTgt spid="18"/>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randombar(horizontal)">
                                      <p:cBhvr>
                                        <p:cTn id="43" dur="500"/>
                                        <p:tgtEl>
                                          <p:spTgt spid="21"/>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left)">
                                      <p:cBhvr>
                                        <p:cTn id="50" dur="500"/>
                                        <p:tgtEl>
                                          <p:spTgt spid="22"/>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left)">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path" presetSubtype="0" accel="50000" decel="50000" fill="hold" nodeType="clickEffect">
                                  <p:stCondLst>
                                    <p:cond delay="0"/>
                                  </p:stCondLst>
                                  <p:childTnLst>
                                    <p:animMotion origin="layout" path="M 5E-6 1.66667E-6 L 0.00062 0.35875 " pathEditMode="relative" rAng="0" ptsTypes="AA">
                                      <p:cBhvr>
                                        <p:cTn id="57" dur="2000" fill="hold"/>
                                        <p:tgtEl>
                                          <p:spTgt spid="14"/>
                                        </p:tgtEl>
                                        <p:attrNameLst>
                                          <p:attrName>ppt_x</p:attrName>
                                          <p:attrName>ppt_y</p:attrName>
                                        </p:attrNameLst>
                                      </p:cBhvr>
                                      <p:rCtr x="31" y="17937"/>
                                    </p:animMotion>
                                  </p:childTnLst>
                                </p:cTn>
                              </p:par>
                            </p:childTnLst>
                          </p:cTn>
                        </p:par>
                        <p:par>
                          <p:cTn id="58" fill="hold">
                            <p:stCondLst>
                              <p:cond delay="2000"/>
                            </p:stCondLst>
                            <p:childTnLst>
                              <p:par>
                                <p:cTn id="59" presetID="14" presetClass="entr" presetSubtype="10"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randombar(horizontal)">
                                      <p:cBhvr>
                                        <p:cTn id="61" dur="500"/>
                                        <p:tgtEl>
                                          <p:spTgt spid="24"/>
                                        </p:tgtEl>
                                      </p:cBhvr>
                                    </p:animEffect>
                                  </p:childTnLst>
                                </p:cTn>
                              </p:par>
                            </p:childTnLst>
                          </p:cTn>
                        </p:par>
                        <p:par>
                          <p:cTn id="62" fill="hold">
                            <p:stCondLst>
                              <p:cond delay="2500"/>
                            </p:stCondLst>
                            <p:childTnLst>
                              <p:par>
                                <p:cTn id="63" presetID="22" presetClass="entr" presetSubtype="1" fill="hold" grpId="0" nodeType="after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wipe(up)">
                                      <p:cBhvr>
                                        <p:cTn id="65" dur="500"/>
                                        <p:tgtEl>
                                          <p:spTgt spid="25"/>
                                        </p:tgtEl>
                                      </p:cBhvr>
                                    </p:animEffect>
                                  </p:childTnLst>
                                </p:cTn>
                              </p:par>
                            </p:childTnLst>
                          </p:cTn>
                        </p:par>
                        <p:par>
                          <p:cTn id="66" fill="hold">
                            <p:stCondLst>
                              <p:cond delay="3000"/>
                            </p:stCondLst>
                            <p:childTnLst>
                              <p:par>
                                <p:cTn id="67" presetID="22" presetClass="entr" presetSubtype="2" fill="hold" grpId="0" nodeType="after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right)">
                                      <p:cBhvr>
                                        <p:cTn id="69" dur="500"/>
                                        <p:tgtEl>
                                          <p:spTgt spid="19"/>
                                        </p:tgtEl>
                                      </p:cBhvr>
                                    </p:animEffect>
                                  </p:childTnLst>
                                </p:cTn>
                              </p:par>
                              <p:par>
                                <p:cTn id="70" presetID="31" presetClass="entr" presetSubtype="0"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 calcmode="lin" valueType="num">
                                      <p:cBhvr>
                                        <p:cTn id="72" dur="1000" fill="hold"/>
                                        <p:tgtEl>
                                          <p:spTgt spid="26"/>
                                        </p:tgtEl>
                                        <p:attrNameLst>
                                          <p:attrName>ppt_w</p:attrName>
                                        </p:attrNameLst>
                                      </p:cBhvr>
                                      <p:tavLst>
                                        <p:tav tm="0">
                                          <p:val>
                                            <p:fltVal val="0"/>
                                          </p:val>
                                        </p:tav>
                                        <p:tav tm="100000">
                                          <p:val>
                                            <p:strVal val="#ppt_w"/>
                                          </p:val>
                                        </p:tav>
                                      </p:tavLst>
                                    </p:anim>
                                    <p:anim calcmode="lin" valueType="num">
                                      <p:cBhvr>
                                        <p:cTn id="73" dur="1000" fill="hold"/>
                                        <p:tgtEl>
                                          <p:spTgt spid="26"/>
                                        </p:tgtEl>
                                        <p:attrNameLst>
                                          <p:attrName>ppt_h</p:attrName>
                                        </p:attrNameLst>
                                      </p:cBhvr>
                                      <p:tavLst>
                                        <p:tav tm="0">
                                          <p:val>
                                            <p:fltVal val="0"/>
                                          </p:val>
                                        </p:tav>
                                        <p:tav tm="100000">
                                          <p:val>
                                            <p:strVal val="#ppt_h"/>
                                          </p:val>
                                        </p:tav>
                                      </p:tavLst>
                                    </p:anim>
                                    <p:anim calcmode="lin" valueType="num">
                                      <p:cBhvr>
                                        <p:cTn id="74" dur="1000" fill="hold"/>
                                        <p:tgtEl>
                                          <p:spTgt spid="26"/>
                                        </p:tgtEl>
                                        <p:attrNameLst>
                                          <p:attrName>style.rotation</p:attrName>
                                        </p:attrNameLst>
                                      </p:cBhvr>
                                      <p:tavLst>
                                        <p:tav tm="0">
                                          <p:val>
                                            <p:fltVal val="90"/>
                                          </p:val>
                                        </p:tav>
                                        <p:tav tm="100000">
                                          <p:val>
                                            <p:fltVal val="0"/>
                                          </p:val>
                                        </p:tav>
                                      </p:tavLst>
                                    </p:anim>
                                    <p:animEffect transition="in" filter="fade">
                                      <p:cBhvr>
                                        <p:cTn id="75"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13" grpId="0" animBg="1"/>
      <p:bldP spid="13" grpId="1" animBg="1"/>
      <p:bldP spid="15" grpId="0" animBg="1"/>
      <p:bldP spid="15" grpId="1" animBg="1"/>
      <p:bldP spid="18" grpId="0" animBg="1"/>
      <p:bldP spid="20" grpId="0" animBg="1"/>
      <p:bldP spid="21" grpId="0" animBg="1"/>
      <p:bldP spid="22" grpId="0" animBg="1"/>
      <p:bldP spid="23" grpId="0" animBg="1"/>
      <p:bldP spid="24" grpId="0" animBg="1"/>
      <p:bldP spid="25" grpId="0" animBg="1"/>
      <p:bldP spid="19" grpId="0" animBg="1"/>
      <p:bldP spid="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Pricing Models</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How do we create a new Pricing </a:t>
            </a:r>
            <a:r>
              <a:rPr lang="en-US" sz="2200" dirty="0" smtClean="0">
                <a:solidFill>
                  <a:srgbClr val="535353"/>
                </a:solidFill>
                <a:latin typeface="Helvetica"/>
                <a:cs typeface="Helvetica"/>
              </a:rPr>
              <a:t>Model? </a:t>
            </a:r>
            <a:endParaRPr lang="en-US" sz="2200" dirty="0">
              <a:solidFill>
                <a:srgbClr val="535353"/>
              </a:solidFill>
              <a:latin typeface="Helvetica"/>
              <a:cs typeface="Helvetica"/>
            </a:endParaRPr>
          </a:p>
          <a:p>
            <a:pPr algn="l"/>
            <a:endParaRPr lang="en-US" sz="2200" dirty="0">
              <a:solidFill>
                <a:srgbClr val="535353"/>
              </a:solidFill>
              <a:latin typeface="Helvetica"/>
              <a:cs typeface="Helvetica"/>
            </a:endParaRPr>
          </a:p>
        </p:txBody>
      </p:sp>
      <p:sp>
        <p:nvSpPr>
          <p:cNvPr id="11" name="Subtitle 2"/>
          <p:cNvSpPr txBox="1">
            <a:spLocks/>
          </p:cNvSpPr>
          <p:nvPr/>
        </p:nvSpPr>
        <p:spPr>
          <a:xfrm>
            <a:off x="583406" y="1872936"/>
            <a:ext cx="6400800" cy="35084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000" kern="1000" spc="90" dirty="0" smtClean="0">
                <a:solidFill>
                  <a:srgbClr val="7DBC3A"/>
                </a:solidFill>
                <a:latin typeface="Helvetica"/>
                <a:cs typeface="Helvetica"/>
              </a:rPr>
              <a:t>Step 4: i18n</a:t>
            </a:r>
            <a:endParaRPr lang="en-US" sz="1000" kern="1000" spc="90" dirty="0">
              <a:solidFill>
                <a:srgbClr val="7DBC3A"/>
              </a:solidFill>
              <a:latin typeface="Helvetica"/>
              <a:cs typeface="Helvetica"/>
            </a:endParaRPr>
          </a:p>
        </p:txBody>
      </p:sp>
      <p:sp>
        <p:nvSpPr>
          <p:cNvPr id="4" name="Rectangle 3"/>
          <p:cNvSpPr/>
          <p:nvPr/>
        </p:nvSpPr>
        <p:spPr>
          <a:xfrm>
            <a:off x="583406" y="2240696"/>
            <a:ext cx="6400800" cy="646331"/>
          </a:xfrm>
          <a:prstGeom prst="rect">
            <a:avLst/>
          </a:prstGeom>
        </p:spPr>
        <p:txBody>
          <a:bodyPr wrap="square">
            <a:spAutoFit/>
          </a:bodyPr>
          <a:lstStyle/>
          <a:p>
            <a:pPr marL="171450" indent="-171450">
              <a:buFont typeface="Arial" pitchFamily="34" charset="0"/>
              <a:buChar char="•"/>
              <a:defRPr/>
            </a:pPr>
            <a:r>
              <a:rPr lang="en-US" sz="1200" dirty="0">
                <a:solidFill>
                  <a:schemeClr val="tx1">
                    <a:tint val="75000"/>
                  </a:schemeClr>
                </a:solidFill>
                <a:latin typeface="+mn-lt"/>
                <a:ea typeface="+mn-ea"/>
                <a:cs typeface="+mn-cs"/>
              </a:rPr>
              <a:t>In the </a:t>
            </a:r>
            <a:r>
              <a:rPr lang="en-US" sz="1200" dirty="0" err="1">
                <a:solidFill>
                  <a:schemeClr val="tx1">
                    <a:tint val="75000"/>
                  </a:schemeClr>
                </a:solidFill>
                <a:latin typeface="+mn-lt"/>
                <a:ea typeface="+mn-ea"/>
                <a:cs typeface="+mn-cs"/>
              </a:rPr>
              <a:t>messages.properties</a:t>
            </a:r>
            <a:r>
              <a:rPr lang="en-US" sz="1200" dirty="0">
                <a:solidFill>
                  <a:schemeClr val="tx1">
                    <a:tint val="75000"/>
                  </a:schemeClr>
                </a:solidFill>
                <a:latin typeface="+mn-lt"/>
                <a:ea typeface="+mn-ea"/>
                <a:cs typeface="+mn-cs"/>
              </a:rPr>
              <a:t> file look for the line</a:t>
            </a:r>
            <a:r>
              <a:rPr lang="en-US" sz="1200" dirty="0" smtClean="0">
                <a:solidFill>
                  <a:schemeClr val="tx1">
                    <a:tint val="75000"/>
                  </a:schemeClr>
                </a:solidFill>
                <a:latin typeface="+mn-lt"/>
                <a:ea typeface="+mn-ea"/>
                <a:cs typeface="+mn-cs"/>
              </a:rPr>
              <a:t>:  </a:t>
            </a:r>
            <a:r>
              <a:rPr lang="en-US" sz="1200" b="1" dirty="0" err="1" smtClean="0">
                <a:solidFill>
                  <a:schemeClr val="tx1">
                    <a:tint val="75000"/>
                  </a:schemeClr>
                </a:solidFill>
                <a:latin typeface="+mn-lt"/>
                <a:ea typeface="+mn-ea"/>
                <a:cs typeface="+mn-cs"/>
              </a:rPr>
              <a:t>price.strategy</a:t>
            </a:r>
            <a:r>
              <a:rPr lang="en-US" sz="1200" dirty="0">
                <a:solidFill>
                  <a:schemeClr val="tx1">
                    <a:tint val="75000"/>
                  </a:schemeClr>
                </a:solidFill>
                <a:latin typeface="+mn-lt"/>
                <a:ea typeface="+mn-ea"/>
                <a:cs typeface="+mn-cs"/>
              </a:rPr>
              <a:t>.</a:t>
            </a:r>
          </a:p>
          <a:p>
            <a:pPr marL="171450" indent="-171450">
              <a:buFont typeface="Arial" pitchFamily="34" charset="0"/>
              <a:buChar char="•"/>
              <a:defRPr/>
            </a:pPr>
            <a:r>
              <a:rPr lang="en-US" sz="1200" dirty="0">
                <a:solidFill>
                  <a:schemeClr val="tx1">
                    <a:tint val="75000"/>
                  </a:schemeClr>
                </a:solidFill>
                <a:latin typeface="+mn-lt"/>
                <a:ea typeface="+mn-ea"/>
                <a:cs typeface="+mn-cs"/>
              </a:rPr>
              <a:t>There add a new entry following this pattern</a:t>
            </a:r>
            <a:r>
              <a:rPr lang="en-US" sz="1200" dirty="0" smtClean="0">
                <a:solidFill>
                  <a:schemeClr val="tx1">
                    <a:tint val="75000"/>
                  </a:schemeClr>
                </a:solidFill>
                <a:latin typeface="+mn-lt"/>
                <a:ea typeface="+mn-ea"/>
                <a:cs typeface="+mn-cs"/>
              </a:rPr>
              <a:t>: </a:t>
            </a:r>
            <a:r>
              <a:rPr lang="en-US" sz="1200" b="1" dirty="0" err="1" smtClean="0">
                <a:solidFill>
                  <a:schemeClr val="tx1">
                    <a:tint val="75000"/>
                  </a:schemeClr>
                </a:solidFill>
                <a:latin typeface="+mn-lt"/>
                <a:ea typeface="+mn-ea"/>
                <a:cs typeface="+mn-cs"/>
              </a:rPr>
              <a:t>price.strategy.MY_PRICING_STRATEGY</a:t>
            </a:r>
            <a:endParaRPr lang="en-US" sz="1200" b="1" dirty="0">
              <a:solidFill>
                <a:schemeClr val="tx1">
                  <a:tint val="75000"/>
                </a:schemeClr>
              </a:solidFill>
              <a:latin typeface="+mn-lt"/>
              <a:ea typeface="+mn-ea"/>
              <a:cs typeface="+mn-cs"/>
            </a:endParaRPr>
          </a:p>
          <a:p>
            <a:pPr marL="171450" indent="-171450">
              <a:buFont typeface="Arial" pitchFamily="34" charset="0"/>
              <a:buChar char="•"/>
              <a:defRPr/>
            </a:pPr>
            <a:r>
              <a:rPr lang="en-US" sz="1200" dirty="0">
                <a:solidFill>
                  <a:schemeClr val="tx1">
                    <a:tint val="75000"/>
                  </a:schemeClr>
                </a:solidFill>
                <a:latin typeface="+mn-lt"/>
                <a:ea typeface="+mn-ea"/>
                <a:cs typeface="+mn-cs"/>
              </a:rPr>
              <a:t>So it’s the same name you used in the </a:t>
            </a:r>
            <a:r>
              <a:rPr lang="en-US" sz="1200" dirty="0" err="1">
                <a:solidFill>
                  <a:schemeClr val="tx1">
                    <a:tint val="75000"/>
                  </a:schemeClr>
                </a:solidFill>
                <a:latin typeface="+mn-lt"/>
                <a:ea typeface="+mn-ea"/>
                <a:cs typeface="+mn-cs"/>
              </a:rPr>
              <a:t>enum</a:t>
            </a:r>
            <a:r>
              <a:rPr lang="en-US" sz="1200" dirty="0">
                <a:solidFill>
                  <a:schemeClr val="tx1">
                    <a:tint val="75000"/>
                  </a:schemeClr>
                </a:solidFill>
                <a:latin typeface="+mn-lt"/>
                <a:ea typeface="+mn-ea"/>
                <a:cs typeface="+mn-cs"/>
              </a:rPr>
              <a:t>.</a:t>
            </a:r>
          </a:p>
        </p:txBody>
      </p:sp>
      <p:pic>
        <p:nvPicPr>
          <p:cNvPr id="13" name="Picture 2" descr="C:\Users\jmvidal\Desktop\1.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031205" y="3277394"/>
            <a:ext cx="5316593" cy="27432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26024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31"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 calcmode="lin" valueType="num">
                                      <p:cBhvr>
                                        <p:cTn id="14" dur="1000" fill="hold"/>
                                        <p:tgtEl>
                                          <p:spTgt spid="11"/>
                                        </p:tgtEl>
                                        <p:attrNameLst>
                                          <p:attrName>style.rotation</p:attrName>
                                        </p:attrNameLst>
                                      </p:cBhvr>
                                      <p:tavLst>
                                        <p:tav tm="0">
                                          <p:val>
                                            <p:fltVal val="90"/>
                                          </p:val>
                                        </p:tav>
                                        <p:tav tm="100000">
                                          <p:val>
                                            <p:fltVal val="0"/>
                                          </p:val>
                                        </p:tav>
                                      </p:tavLst>
                                    </p:anim>
                                    <p:animEffect transition="in" filter="fade">
                                      <p:cBhvr>
                                        <p:cTn id="15" dur="10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49" presetClass="entr" presetSubtype="0" decel="10000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ppt_w</p:attrName>
                                        </p:attrNameLst>
                                      </p:cBhvr>
                                      <p:tavLst>
                                        <p:tav tm="0">
                                          <p:val>
                                            <p:fltVal val="0"/>
                                          </p:val>
                                        </p:tav>
                                        <p:tav tm="100000">
                                          <p:val>
                                            <p:strVal val="#ppt_w"/>
                                          </p:val>
                                        </p:tav>
                                      </p:tavLst>
                                    </p:anim>
                                    <p:anim calcmode="lin" valueType="num">
                                      <p:cBhvr>
                                        <p:cTn id="21" dur="500" fill="hold"/>
                                        <p:tgtEl>
                                          <p:spTgt spid="4"/>
                                        </p:tgtEl>
                                        <p:attrNameLst>
                                          <p:attrName>ppt_h</p:attrName>
                                        </p:attrNameLst>
                                      </p:cBhvr>
                                      <p:tavLst>
                                        <p:tav tm="0">
                                          <p:val>
                                            <p:fltVal val="0"/>
                                          </p:val>
                                        </p:tav>
                                        <p:tav tm="100000">
                                          <p:val>
                                            <p:strVal val="#ppt_h"/>
                                          </p:val>
                                        </p:tav>
                                      </p:tavLst>
                                    </p:anim>
                                    <p:anim calcmode="lin" valueType="num">
                                      <p:cBhvr>
                                        <p:cTn id="22" dur="500" fill="hold"/>
                                        <p:tgtEl>
                                          <p:spTgt spid="4"/>
                                        </p:tgtEl>
                                        <p:attrNameLst>
                                          <p:attrName>style.rotation</p:attrName>
                                        </p:attrNameLst>
                                      </p:cBhvr>
                                      <p:tavLst>
                                        <p:tav tm="0">
                                          <p:val>
                                            <p:fltVal val="360"/>
                                          </p:val>
                                        </p:tav>
                                        <p:tav tm="100000">
                                          <p:val>
                                            <p:fltVal val="0"/>
                                          </p:val>
                                        </p:tav>
                                      </p:tavLst>
                                    </p:anim>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52"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Scale>
                                      <p:cBhvr>
                                        <p:cTn id="28"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13"/>
                                        </p:tgtEl>
                                        <p:attrNameLst>
                                          <p:attrName>ppt_x</p:attrName>
                                          <p:attrName>ppt_y</p:attrName>
                                        </p:attrNameLst>
                                      </p:cBhvr>
                                    </p:animMotion>
                                    <p:animEffect transition="in" filter="fade">
                                      <p:cBhvr>
                                        <p:cTn id="3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Pricing Models</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How do we create a new Pricing </a:t>
            </a:r>
            <a:r>
              <a:rPr lang="en-US" sz="2200" dirty="0" smtClean="0">
                <a:solidFill>
                  <a:srgbClr val="535353"/>
                </a:solidFill>
                <a:latin typeface="Helvetica"/>
                <a:cs typeface="Helvetica"/>
              </a:rPr>
              <a:t>Model? </a:t>
            </a:r>
            <a:endParaRPr lang="en-US" sz="2200" dirty="0">
              <a:solidFill>
                <a:srgbClr val="535353"/>
              </a:solidFill>
              <a:latin typeface="Helvetica"/>
              <a:cs typeface="Helvetica"/>
            </a:endParaRPr>
          </a:p>
          <a:p>
            <a:pPr algn="l"/>
            <a:endParaRPr lang="en-US" sz="2200" dirty="0">
              <a:solidFill>
                <a:srgbClr val="535353"/>
              </a:solidFill>
              <a:latin typeface="Helvetica"/>
              <a:cs typeface="Helvetica"/>
            </a:endParaRPr>
          </a:p>
        </p:txBody>
      </p:sp>
      <p:sp>
        <p:nvSpPr>
          <p:cNvPr id="7" name="Rectangle 6"/>
          <p:cNvSpPr/>
          <p:nvPr/>
        </p:nvSpPr>
        <p:spPr>
          <a:xfrm>
            <a:off x="2488406" y="2972594"/>
            <a:ext cx="4940327" cy="923330"/>
          </a:xfrm>
          <a:prstGeom prst="rect">
            <a:avLst/>
          </a:prstGeom>
          <a:noFill/>
        </p:spPr>
        <p:txBody>
          <a:bodyPr wrap="none" lIns="91440" tIns="45720" rIns="91440" bIns="45720">
            <a:spAutoFit/>
          </a:bodyPr>
          <a:lstStyle/>
          <a:p>
            <a:pPr algn="ct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ea typeface="+mn-ea"/>
                <a:cs typeface="+mn-cs"/>
              </a:rPr>
              <a:t>Show Example</a:t>
            </a:r>
          </a:p>
        </p:txBody>
      </p:sp>
    </p:spTree>
    <p:extLst>
      <p:ext uri="{BB962C8B-B14F-4D97-AF65-F5344CB8AC3E}">
        <p14:creationId xmlns="" xmlns:p14="http://schemas.microsoft.com/office/powerpoint/2010/main" val="944633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plus(in)">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547759" y="1772237"/>
            <a:ext cx="6673180" cy="3503596"/>
          </a:xfrm>
          <a:prstGeom prst="rect">
            <a:avLst/>
          </a:prstGeom>
        </p:spPr>
        <p:txBody>
          <a:bodyPr vert="horz" lIns="101599" tIns="50799" rIns="101599" bIns="50799"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90498" indent="-190498" algn="l">
              <a:buFont typeface="Arial" pitchFamily="34" charset="0"/>
              <a:buChar char="•"/>
            </a:pPr>
            <a:r>
              <a:rPr lang="en-US" sz="1100" dirty="0" smtClean="0"/>
              <a:t>Mediation Readers</a:t>
            </a:r>
          </a:p>
          <a:p>
            <a:pPr marL="647698" lvl="1" indent="-190498" algn="l">
              <a:buFont typeface="Arial" pitchFamily="34" charset="0"/>
              <a:buChar char="•"/>
            </a:pPr>
            <a:r>
              <a:rPr lang="en-US" sz="1100" dirty="0"/>
              <a:t>What are they?</a:t>
            </a:r>
          </a:p>
          <a:p>
            <a:pPr marL="628650" lvl="1" indent="-171450" algn="l">
              <a:buFont typeface="Arial" pitchFamily="34" charset="0"/>
              <a:buChar char="•"/>
            </a:pPr>
            <a:r>
              <a:rPr lang="en-US" sz="1100" dirty="0" smtClean="0"/>
              <a:t>Which are </a:t>
            </a:r>
            <a:r>
              <a:rPr lang="en-US" sz="1100" dirty="0"/>
              <a:t>the readers that </a:t>
            </a:r>
            <a:r>
              <a:rPr lang="en-US" sz="1100" dirty="0" smtClean="0"/>
              <a:t>jBilling has?</a:t>
            </a:r>
            <a:endParaRPr lang="en-US" sz="1100" dirty="0"/>
          </a:p>
          <a:p>
            <a:pPr marL="628650" lvl="1" indent="-171450" algn="l">
              <a:buFont typeface="Arial" pitchFamily="34" charset="0"/>
              <a:buChar char="•"/>
            </a:pPr>
            <a:r>
              <a:rPr lang="en-US" sz="1100" dirty="0"/>
              <a:t>How did we configure the one for the demo?</a:t>
            </a:r>
          </a:p>
          <a:p>
            <a:pPr marL="628650" lvl="1" indent="-171450" algn="l">
              <a:buFont typeface="Arial" pitchFamily="34" charset="0"/>
              <a:buChar char="•"/>
            </a:pPr>
            <a:r>
              <a:rPr lang="en-US" sz="1100" dirty="0"/>
              <a:t>How do we add new Readers?</a:t>
            </a:r>
          </a:p>
          <a:p>
            <a:pPr marL="190498" indent="-190498" algn="l">
              <a:buFont typeface="Arial" pitchFamily="34" charset="0"/>
              <a:buChar char="•"/>
            </a:pPr>
            <a:r>
              <a:rPr lang="en-US" sz="1100" dirty="0"/>
              <a:t>Mediation Processor</a:t>
            </a:r>
          </a:p>
          <a:p>
            <a:pPr marL="647698" lvl="1" indent="-190498" algn="l">
              <a:buFont typeface="Arial" pitchFamily="34" charset="0"/>
              <a:buChar char="•"/>
            </a:pPr>
            <a:r>
              <a:rPr lang="en-US" sz="1100" dirty="0"/>
              <a:t>What is it for?</a:t>
            </a:r>
          </a:p>
          <a:p>
            <a:pPr marL="647698" lvl="1" indent="-190498" algn="l">
              <a:buFont typeface="Arial" pitchFamily="34" charset="0"/>
              <a:buChar char="•"/>
            </a:pPr>
            <a:r>
              <a:rPr lang="en-US" sz="1100" dirty="0"/>
              <a:t>How does it really work</a:t>
            </a:r>
            <a:r>
              <a:rPr lang="en-US" sz="1100" dirty="0" smtClean="0"/>
              <a:t>?</a:t>
            </a:r>
          </a:p>
          <a:p>
            <a:pPr marL="647698" lvl="1" indent="-190498" algn="l">
              <a:buFont typeface="Arial" pitchFamily="34" charset="0"/>
              <a:buChar char="•"/>
            </a:pPr>
            <a:r>
              <a:rPr lang="en-US" sz="1100" dirty="0" smtClean="0"/>
              <a:t>How did we configure the one for the demo?</a:t>
            </a:r>
            <a:endParaRPr lang="en-US" sz="1100" dirty="0"/>
          </a:p>
          <a:p>
            <a:pPr marL="647698" lvl="1" indent="-190498" algn="l">
              <a:buFont typeface="Arial" pitchFamily="34" charset="0"/>
              <a:buChar char="•"/>
            </a:pPr>
            <a:r>
              <a:rPr lang="en-US" sz="1100" dirty="0"/>
              <a:t>How do we create a new Processor?</a:t>
            </a:r>
          </a:p>
          <a:p>
            <a:pPr marL="190498" indent="-190498" algn="l">
              <a:buFont typeface="Arial" pitchFamily="34" charset="0"/>
              <a:buChar char="•"/>
            </a:pPr>
            <a:r>
              <a:rPr lang="en-US" sz="1100" dirty="0"/>
              <a:t>Pricing Models</a:t>
            </a:r>
          </a:p>
          <a:p>
            <a:pPr marL="647698" lvl="1" indent="-190498" algn="l">
              <a:buFont typeface="Arial" pitchFamily="34" charset="0"/>
              <a:buChar char="•"/>
            </a:pPr>
            <a:r>
              <a:rPr lang="en-US" sz="1100" dirty="0"/>
              <a:t>What are Pricing Models?</a:t>
            </a:r>
          </a:p>
          <a:p>
            <a:pPr marL="647698" lvl="1" indent="-190498" algn="l">
              <a:buFont typeface="Arial" pitchFamily="34" charset="0"/>
              <a:buChar char="•"/>
            </a:pPr>
            <a:r>
              <a:rPr lang="en-US" sz="1100" dirty="0"/>
              <a:t>Which Models where used in the demo?</a:t>
            </a:r>
          </a:p>
          <a:p>
            <a:pPr marL="647698" lvl="1" indent="-190498" algn="l">
              <a:buFont typeface="Arial" pitchFamily="34" charset="0"/>
              <a:buChar char="•"/>
            </a:pPr>
            <a:r>
              <a:rPr lang="en-US" sz="1100" dirty="0"/>
              <a:t>How do we create a new Pricing Model?</a:t>
            </a:r>
          </a:p>
          <a:p>
            <a:pPr marL="190498" indent="-190498" algn="l">
              <a:buFont typeface="Arial" pitchFamily="34" charset="0"/>
              <a:buChar char="•"/>
            </a:pPr>
            <a:r>
              <a:rPr lang="en-US" sz="1100" dirty="0"/>
              <a:t>Internal Events</a:t>
            </a:r>
          </a:p>
          <a:p>
            <a:pPr marL="647698" lvl="1" indent="-190498" algn="l">
              <a:buFont typeface="Arial" pitchFamily="34" charset="0"/>
              <a:buChar char="•"/>
            </a:pPr>
            <a:r>
              <a:rPr lang="en-US" sz="1100" dirty="0"/>
              <a:t>What are internal events?</a:t>
            </a:r>
          </a:p>
          <a:p>
            <a:pPr marL="647698" lvl="1" indent="-190498" algn="l">
              <a:buFont typeface="Arial" pitchFamily="34" charset="0"/>
              <a:buChar char="•"/>
            </a:pPr>
            <a:r>
              <a:rPr lang="en-US" sz="1100" dirty="0"/>
              <a:t>How do we create new Events and Listeners?</a:t>
            </a:r>
          </a:p>
        </p:txBody>
      </p:sp>
      <p:sp>
        <p:nvSpPr>
          <p:cNvPr id="2" name="Title 1"/>
          <p:cNvSpPr>
            <a:spLocks noGrp="1"/>
          </p:cNvSpPr>
          <p:nvPr>
            <p:ph type="ctrTitle"/>
          </p:nvPr>
        </p:nvSpPr>
        <p:spPr>
          <a:xfrm>
            <a:off x="547759" y="523054"/>
            <a:ext cx="7110889" cy="841446"/>
          </a:xfrm>
        </p:spPr>
        <p:txBody>
          <a:bodyPr>
            <a:normAutofit/>
          </a:bodyPr>
          <a:lstStyle/>
          <a:p>
            <a:pPr algn="l"/>
            <a:r>
              <a:rPr lang="en-US" sz="3600" spc="-67" dirty="0">
                <a:latin typeface="Helvetica"/>
                <a:cs typeface="Helvetica"/>
              </a:rPr>
              <a:t>Agenda</a:t>
            </a:r>
          </a:p>
        </p:txBody>
      </p:sp>
      <p:cxnSp>
        <p:nvCxnSpPr>
          <p:cNvPr id="6" name="Straight Connector 5"/>
          <p:cNvCxnSpPr/>
          <p:nvPr/>
        </p:nvCxnSpPr>
        <p:spPr>
          <a:xfrm>
            <a:off x="1282594" y="4593114"/>
            <a:ext cx="234881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282594" y="5009674"/>
            <a:ext cx="151061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3879043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par>
                                <p:cTn id="13" presetID="6" presetClass="entr" presetSubtype="16"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22" presetClass="exit" presetSubtype="2" fill="hold" nodeType="withEffect">
                                  <p:stCondLst>
                                    <p:cond delay="0"/>
                                  </p:stCondLst>
                                  <p:childTnLst>
                                    <p:animEffect transition="out" filter="wipe(right)">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Internal Events</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What are internal events? </a:t>
            </a:r>
          </a:p>
          <a:p>
            <a:pPr algn="l"/>
            <a:endParaRPr lang="en-US" sz="2200" dirty="0">
              <a:solidFill>
                <a:srgbClr val="535353"/>
              </a:solidFill>
              <a:latin typeface="Helvetica"/>
              <a:cs typeface="Helvetica"/>
            </a:endParaRPr>
          </a:p>
        </p:txBody>
      </p:sp>
      <p:sp>
        <p:nvSpPr>
          <p:cNvPr id="4" name="Rectangle 3"/>
          <p:cNvSpPr/>
          <p:nvPr/>
        </p:nvSpPr>
        <p:spPr>
          <a:xfrm>
            <a:off x="583406" y="2132161"/>
            <a:ext cx="6172200" cy="1015663"/>
          </a:xfrm>
          <a:prstGeom prst="rect">
            <a:avLst/>
          </a:prstGeom>
        </p:spPr>
        <p:txBody>
          <a:bodyPr wrap="square">
            <a:spAutoFit/>
          </a:bodyPr>
          <a:lstStyle/>
          <a:p>
            <a:pPr marL="171450" indent="-171450">
              <a:buFont typeface="Arial" pitchFamily="34" charset="0"/>
              <a:buChar char="•"/>
              <a:defRPr/>
            </a:pPr>
            <a:r>
              <a:rPr lang="en-US" sz="1200" dirty="0" smtClean="0">
                <a:solidFill>
                  <a:schemeClr val="tx1">
                    <a:tint val="75000"/>
                  </a:schemeClr>
                </a:solidFill>
                <a:latin typeface="+mn-lt"/>
                <a:ea typeface="+mn-ea"/>
                <a:cs typeface="+mn-cs"/>
              </a:rPr>
              <a:t>Internal </a:t>
            </a:r>
            <a:r>
              <a:rPr lang="en-US" sz="1200" dirty="0">
                <a:solidFill>
                  <a:schemeClr val="tx1">
                    <a:tint val="75000"/>
                  </a:schemeClr>
                </a:solidFill>
                <a:latin typeface="+mn-lt"/>
                <a:ea typeface="+mn-ea"/>
                <a:cs typeface="+mn-cs"/>
              </a:rPr>
              <a:t>event plug-ins “listen” for a specific event that is triggered and perform an action when it does (listener pattern).</a:t>
            </a:r>
          </a:p>
          <a:p>
            <a:pPr marL="171450" indent="-171450">
              <a:buFont typeface="Arial" pitchFamily="34" charset="0"/>
              <a:buChar char="•"/>
              <a:defRPr/>
            </a:pPr>
            <a:r>
              <a:rPr lang="en-US" sz="1200" dirty="0">
                <a:solidFill>
                  <a:schemeClr val="tx1">
                    <a:tint val="75000"/>
                  </a:schemeClr>
                </a:solidFill>
                <a:latin typeface="+mn-lt"/>
                <a:ea typeface="+mn-ea"/>
                <a:cs typeface="+mn-cs"/>
              </a:rPr>
              <a:t>Events extend/implement </a:t>
            </a:r>
            <a:r>
              <a:rPr lang="en-US" sz="1200" dirty="0" smtClean="0">
                <a:solidFill>
                  <a:schemeClr val="tx1">
                    <a:tint val="75000"/>
                  </a:schemeClr>
                </a:solidFill>
                <a:latin typeface="+mn-lt"/>
                <a:ea typeface="+mn-ea"/>
                <a:cs typeface="+mn-cs"/>
              </a:rPr>
              <a:t>the event interface.</a:t>
            </a:r>
            <a:endParaRPr lang="en-US" sz="1200" dirty="0">
              <a:solidFill>
                <a:schemeClr val="tx1">
                  <a:tint val="75000"/>
                </a:schemeClr>
              </a:solidFill>
              <a:latin typeface="+mn-lt"/>
              <a:ea typeface="+mn-ea"/>
              <a:cs typeface="+mn-cs"/>
            </a:endParaRPr>
          </a:p>
          <a:p>
            <a:pPr marL="171450" indent="-171450">
              <a:buFont typeface="Arial" pitchFamily="34" charset="0"/>
              <a:buChar char="•"/>
              <a:defRPr/>
            </a:pPr>
            <a:r>
              <a:rPr lang="en-US" sz="1200" dirty="0">
                <a:solidFill>
                  <a:schemeClr val="tx1">
                    <a:tint val="75000"/>
                  </a:schemeClr>
                </a:solidFill>
                <a:latin typeface="+mn-lt"/>
                <a:ea typeface="+mn-ea"/>
                <a:cs typeface="+mn-cs"/>
              </a:rPr>
              <a:t>An Event encapsulates all the information that is </a:t>
            </a:r>
            <a:r>
              <a:rPr lang="en-US" sz="1200" dirty="0" smtClean="0">
                <a:solidFill>
                  <a:schemeClr val="tx1">
                    <a:tint val="75000"/>
                  </a:schemeClr>
                </a:solidFill>
                <a:latin typeface="+mn-lt"/>
                <a:ea typeface="+mn-ea"/>
                <a:cs typeface="+mn-cs"/>
              </a:rPr>
              <a:t>needed </a:t>
            </a:r>
            <a:r>
              <a:rPr lang="en-US" sz="1200" dirty="0">
                <a:solidFill>
                  <a:schemeClr val="tx1">
                    <a:tint val="75000"/>
                  </a:schemeClr>
                </a:solidFill>
                <a:latin typeface="+mn-lt"/>
                <a:ea typeface="+mn-ea"/>
                <a:cs typeface="+mn-cs"/>
              </a:rPr>
              <a:t>by the listener to </a:t>
            </a:r>
            <a:r>
              <a:rPr lang="en-US" sz="1200" dirty="0" smtClean="0">
                <a:solidFill>
                  <a:schemeClr val="tx1">
                    <a:tint val="75000"/>
                  </a:schemeClr>
                </a:solidFill>
                <a:latin typeface="+mn-lt"/>
                <a:ea typeface="+mn-ea"/>
                <a:cs typeface="+mn-cs"/>
              </a:rPr>
              <a:t>process.</a:t>
            </a:r>
            <a:endParaRPr lang="en-US" sz="1200" dirty="0">
              <a:solidFill>
                <a:schemeClr val="tx1">
                  <a:tint val="75000"/>
                </a:schemeClr>
              </a:solidFill>
              <a:latin typeface="+mn-lt"/>
              <a:ea typeface="+mn-ea"/>
              <a:cs typeface="+mn-cs"/>
            </a:endParaRPr>
          </a:p>
          <a:p>
            <a:pPr marL="171450" indent="-171450">
              <a:buFont typeface="Arial" pitchFamily="34" charset="0"/>
              <a:buChar char="•"/>
              <a:defRPr/>
            </a:pPr>
            <a:endParaRPr lang="en-US" sz="1200" dirty="0">
              <a:solidFill>
                <a:schemeClr val="tx1">
                  <a:tint val="75000"/>
                </a:schemeClr>
              </a:solidFill>
              <a:latin typeface="+mn-lt"/>
              <a:ea typeface="+mn-ea"/>
              <a:cs typeface="+mn-cs"/>
            </a:endParaRPr>
          </a:p>
        </p:txBody>
      </p:sp>
      <p:sp>
        <p:nvSpPr>
          <p:cNvPr id="6" name="Text Placeholder 5"/>
          <p:cNvSpPr txBox="1">
            <a:spLocks/>
          </p:cNvSpPr>
          <p:nvPr/>
        </p:nvSpPr>
        <p:spPr>
          <a:xfrm>
            <a:off x="6420939" y="4180566"/>
            <a:ext cx="1798856" cy="660198"/>
          </a:xfrm>
          <a:prstGeom prst="rect">
            <a:avLst/>
          </a:prstGeom>
        </p:spPr>
        <p:txBody>
          <a:bodyPr vert="horz" lIns="91440" tIns="45720" rIns="91440" bIns="45720" rtlCol="0" anchor="t">
            <a:normAutofit lnSpcReduction="10000"/>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marL="0" indent="0" algn="ctr" defTabSz="457200" rtl="0" eaLnBrk="0" fontAlgn="base" hangingPunct="0">
              <a:spcBef>
                <a:spcPct val="20000"/>
              </a:spcBef>
              <a:spcAft>
                <a:spcPct val="0"/>
              </a:spcAft>
              <a:buFont typeface="Arial" charset="0"/>
              <a:buNone/>
              <a:defRPr sz="2000" b="1" kern="1200"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latin typeface="+mn-lt"/>
                <a:ea typeface="MS PGothic" pitchFamily="34" charset="-128"/>
                <a:cs typeface="ＭＳ Ｐゴシック" charset="0"/>
              </a:defRPr>
            </a:lvl1pPr>
            <a:lvl2pPr marL="457200" indent="0" algn="l" defTabSz="457200" rtl="0" eaLnBrk="0" fontAlgn="base" hangingPunct="0">
              <a:spcBef>
                <a:spcPct val="20000"/>
              </a:spcBef>
              <a:spcAft>
                <a:spcPct val="0"/>
              </a:spcAft>
              <a:buFont typeface="Arial" charset="0"/>
              <a:buNone/>
              <a:defRPr sz="1800" kern="1200">
                <a:ln w="18415" cmpd="sng">
                  <a:solidFill>
                    <a:srgbClr val="FFFFFF"/>
                  </a:solidFill>
                  <a:prstDash val="solid"/>
                </a:ln>
                <a:solidFill>
                  <a:schemeClr val="tx1">
                    <a:tint val="75000"/>
                  </a:schemeClr>
                </a:solidFill>
                <a:effectLst>
                  <a:outerShdw blurRad="63500" dir="3600000" algn="tl" rotWithShape="0">
                    <a:srgbClr val="000000">
                      <a:alpha val="70000"/>
                    </a:srgbClr>
                  </a:outerShdw>
                </a:effectLst>
                <a:latin typeface="+mn-lt"/>
                <a:ea typeface="MS PGothic" pitchFamily="34" charset="-128"/>
                <a:cs typeface="+mn-cs"/>
              </a:defRPr>
            </a:lvl2pPr>
            <a:lvl3pPr marL="914400" indent="0" algn="l" defTabSz="457200" rtl="0" eaLnBrk="0" fontAlgn="base" hangingPunct="0">
              <a:spcBef>
                <a:spcPct val="20000"/>
              </a:spcBef>
              <a:spcAft>
                <a:spcPct val="0"/>
              </a:spcAft>
              <a:buFont typeface="Arial" charset="0"/>
              <a:buNone/>
              <a:defRPr sz="1600" kern="1200">
                <a:ln w="18415" cmpd="sng">
                  <a:solidFill>
                    <a:srgbClr val="FFFFFF"/>
                  </a:solidFill>
                  <a:prstDash val="solid"/>
                </a:ln>
                <a:solidFill>
                  <a:schemeClr val="tx1">
                    <a:tint val="75000"/>
                  </a:schemeClr>
                </a:solidFill>
                <a:effectLst>
                  <a:outerShdw blurRad="63500" dir="3600000" algn="tl" rotWithShape="0">
                    <a:srgbClr val="000000">
                      <a:alpha val="70000"/>
                    </a:srgbClr>
                  </a:outerShdw>
                </a:effectLst>
                <a:latin typeface="+mn-lt"/>
                <a:ea typeface="MS PGothic" pitchFamily="34" charset="-128"/>
                <a:cs typeface="+mn-cs"/>
              </a:defRPr>
            </a:lvl3pPr>
            <a:lvl4pPr marL="1371600" indent="0" algn="l" defTabSz="457200" rtl="0" eaLnBrk="0" fontAlgn="base" hangingPunct="0">
              <a:spcBef>
                <a:spcPct val="20000"/>
              </a:spcBef>
              <a:spcAft>
                <a:spcPct val="0"/>
              </a:spcAft>
              <a:buFont typeface="Arial" charset="0"/>
              <a:buNone/>
              <a:defRPr sz="1400" kern="1200">
                <a:ln w="18415" cmpd="sng">
                  <a:solidFill>
                    <a:srgbClr val="FFFFFF"/>
                  </a:solidFill>
                  <a:prstDash val="solid"/>
                </a:ln>
                <a:solidFill>
                  <a:schemeClr val="tx1">
                    <a:tint val="75000"/>
                  </a:schemeClr>
                </a:solidFill>
                <a:effectLst>
                  <a:outerShdw blurRad="63500" dir="3600000" algn="tl" rotWithShape="0">
                    <a:srgbClr val="000000">
                      <a:alpha val="70000"/>
                    </a:srgbClr>
                  </a:outerShdw>
                </a:effectLst>
                <a:latin typeface="+mn-lt"/>
                <a:ea typeface="MS PGothic" pitchFamily="34" charset="-128"/>
                <a:cs typeface="+mn-cs"/>
              </a:defRPr>
            </a:lvl4pPr>
            <a:lvl5pPr marL="1828800" indent="0" algn="l" defTabSz="457200" rtl="0" eaLnBrk="0" fontAlgn="base" hangingPunct="0">
              <a:spcBef>
                <a:spcPct val="20000"/>
              </a:spcBef>
              <a:spcAft>
                <a:spcPct val="0"/>
              </a:spcAft>
              <a:buFont typeface="Arial" charset="0"/>
              <a:buNone/>
              <a:defRPr sz="1400" kern="1200">
                <a:ln w="18415" cmpd="sng">
                  <a:solidFill>
                    <a:srgbClr val="FFFFFF"/>
                  </a:solidFill>
                  <a:prstDash val="solid"/>
                </a:ln>
                <a:solidFill>
                  <a:schemeClr val="tx1">
                    <a:tint val="75000"/>
                  </a:schemeClr>
                </a:solidFill>
                <a:effectLst>
                  <a:outerShdw blurRad="63500" dir="3600000" algn="tl" rotWithShape="0">
                    <a:srgbClr val="000000">
                      <a:alpha val="70000"/>
                    </a:srgbClr>
                  </a:outerShdw>
                </a:effectLst>
                <a:latin typeface="+mn-lt"/>
                <a:ea typeface="MS PGothic" pitchFamily="34" charset="-128"/>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l" eaLnBrk="1" hangingPunct="1">
              <a:defRPr/>
            </a:pPr>
            <a:r>
              <a:rPr lang="en-US" sz="4000" b="0" dirty="0" smtClean="0">
                <a:ea typeface="ＭＳ Ｐゴシック" charset="0"/>
              </a:rPr>
              <a:t>ACTION</a:t>
            </a:r>
            <a:endParaRPr lang="en-US" dirty="0" smtClean="0">
              <a:effectLst/>
            </a:endParaRPr>
          </a:p>
        </p:txBody>
      </p:sp>
      <p:sp>
        <p:nvSpPr>
          <p:cNvPr id="7" name="Text Placeholder 5"/>
          <p:cNvSpPr txBox="1">
            <a:spLocks/>
          </p:cNvSpPr>
          <p:nvPr/>
        </p:nvSpPr>
        <p:spPr>
          <a:xfrm>
            <a:off x="3267718" y="4115594"/>
            <a:ext cx="2262473" cy="790141"/>
          </a:xfrm>
          <a:prstGeom prst="rect">
            <a:avLst/>
          </a:prstGeom>
        </p:spPr>
        <p:txBody>
          <a:bodyPr vert="horz" lIns="91440" tIns="45720" rIns="91440" bIns="45720" rtlCol="0" anchor="t">
            <a:normAutofit/>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marL="0" indent="0" algn="ctr" defTabSz="457200" rtl="0" eaLnBrk="0" fontAlgn="base" hangingPunct="0">
              <a:spcBef>
                <a:spcPct val="20000"/>
              </a:spcBef>
              <a:spcAft>
                <a:spcPct val="0"/>
              </a:spcAft>
              <a:buFont typeface="Arial" charset="0"/>
              <a:buNone/>
              <a:defRPr sz="2000" b="1" kern="1200"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latin typeface="+mn-lt"/>
                <a:ea typeface="MS PGothic" pitchFamily="34" charset="-128"/>
                <a:cs typeface="ＭＳ Ｐゴシック" charset="0"/>
              </a:defRPr>
            </a:lvl1pPr>
            <a:lvl2pPr marL="457200" indent="0" algn="l" defTabSz="457200" rtl="0" eaLnBrk="0" fontAlgn="base" hangingPunct="0">
              <a:spcBef>
                <a:spcPct val="20000"/>
              </a:spcBef>
              <a:spcAft>
                <a:spcPct val="0"/>
              </a:spcAft>
              <a:buFont typeface="Arial" charset="0"/>
              <a:buNone/>
              <a:defRPr sz="1800" kern="1200">
                <a:ln w="18415" cmpd="sng">
                  <a:solidFill>
                    <a:srgbClr val="FFFFFF"/>
                  </a:solidFill>
                  <a:prstDash val="solid"/>
                </a:ln>
                <a:solidFill>
                  <a:schemeClr val="tx1">
                    <a:tint val="75000"/>
                  </a:schemeClr>
                </a:solidFill>
                <a:effectLst>
                  <a:outerShdw blurRad="63500" dir="3600000" algn="tl" rotWithShape="0">
                    <a:srgbClr val="000000">
                      <a:alpha val="70000"/>
                    </a:srgbClr>
                  </a:outerShdw>
                </a:effectLst>
                <a:latin typeface="+mn-lt"/>
                <a:ea typeface="MS PGothic" pitchFamily="34" charset="-128"/>
                <a:cs typeface="+mn-cs"/>
              </a:defRPr>
            </a:lvl2pPr>
            <a:lvl3pPr marL="914400" indent="0" algn="l" defTabSz="457200" rtl="0" eaLnBrk="0" fontAlgn="base" hangingPunct="0">
              <a:spcBef>
                <a:spcPct val="20000"/>
              </a:spcBef>
              <a:spcAft>
                <a:spcPct val="0"/>
              </a:spcAft>
              <a:buFont typeface="Arial" charset="0"/>
              <a:buNone/>
              <a:defRPr sz="1600" kern="1200">
                <a:ln w="18415" cmpd="sng">
                  <a:solidFill>
                    <a:srgbClr val="FFFFFF"/>
                  </a:solidFill>
                  <a:prstDash val="solid"/>
                </a:ln>
                <a:solidFill>
                  <a:schemeClr val="tx1">
                    <a:tint val="75000"/>
                  </a:schemeClr>
                </a:solidFill>
                <a:effectLst>
                  <a:outerShdw blurRad="63500" dir="3600000" algn="tl" rotWithShape="0">
                    <a:srgbClr val="000000">
                      <a:alpha val="70000"/>
                    </a:srgbClr>
                  </a:outerShdw>
                </a:effectLst>
                <a:latin typeface="+mn-lt"/>
                <a:ea typeface="MS PGothic" pitchFamily="34" charset="-128"/>
                <a:cs typeface="+mn-cs"/>
              </a:defRPr>
            </a:lvl3pPr>
            <a:lvl4pPr marL="1371600" indent="0" algn="l" defTabSz="457200" rtl="0" eaLnBrk="0" fontAlgn="base" hangingPunct="0">
              <a:spcBef>
                <a:spcPct val="20000"/>
              </a:spcBef>
              <a:spcAft>
                <a:spcPct val="0"/>
              </a:spcAft>
              <a:buFont typeface="Arial" charset="0"/>
              <a:buNone/>
              <a:defRPr sz="1400" kern="1200">
                <a:ln w="18415" cmpd="sng">
                  <a:solidFill>
                    <a:srgbClr val="FFFFFF"/>
                  </a:solidFill>
                  <a:prstDash val="solid"/>
                </a:ln>
                <a:solidFill>
                  <a:schemeClr val="tx1">
                    <a:tint val="75000"/>
                  </a:schemeClr>
                </a:solidFill>
                <a:effectLst>
                  <a:outerShdw blurRad="63500" dir="3600000" algn="tl" rotWithShape="0">
                    <a:srgbClr val="000000">
                      <a:alpha val="70000"/>
                    </a:srgbClr>
                  </a:outerShdw>
                </a:effectLst>
                <a:latin typeface="+mn-lt"/>
                <a:ea typeface="MS PGothic" pitchFamily="34" charset="-128"/>
                <a:cs typeface="+mn-cs"/>
              </a:defRPr>
            </a:lvl4pPr>
            <a:lvl5pPr marL="1828800" indent="0" algn="l" defTabSz="457200" rtl="0" eaLnBrk="0" fontAlgn="base" hangingPunct="0">
              <a:spcBef>
                <a:spcPct val="20000"/>
              </a:spcBef>
              <a:spcAft>
                <a:spcPct val="0"/>
              </a:spcAft>
              <a:buFont typeface="Arial" charset="0"/>
              <a:buNone/>
              <a:defRPr sz="1400" kern="1200">
                <a:ln w="18415" cmpd="sng">
                  <a:solidFill>
                    <a:srgbClr val="FFFFFF"/>
                  </a:solidFill>
                  <a:prstDash val="solid"/>
                </a:ln>
                <a:solidFill>
                  <a:schemeClr val="tx1">
                    <a:tint val="75000"/>
                  </a:schemeClr>
                </a:solidFill>
                <a:effectLst>
                  <a:outerShdw blurRad="63500" dir="3600000" algn="tl" rotWithShape="0">
                    <a:srgbClr val="000000">
                      <a:alpha val="70000"/>
                    </a:srgbClr>
                  </a:outerShdw>
                </a:effectLst>
                <a:latin typeface="+mn-lt"/>
                <a:ea typeface="MS PGothic" pitchFamily="34" charset="-128"/>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l" eaLnBrk="1" hangingPunct="1">
              <a:defRPr/>
            </a:pPr>
            <a:r>
              <a:rPr lang="en-US" sz="4000" b="0" dirty="0" smtClean="0">
                <a:ea typeface="ＭＳ Ｐゴシック" charset="0"/>
              </a:rPr>
              <a:t>LISTENER</a:t>
            </a:r>
            <a:endParaRPr lang="en-US" dirty="0" smtClean="0">
              <a:effectLst/>
            </a:endParaRPr>
          </a:p>
        </p:txBody>
      </p:sp>
      <p:sp>
        <p:nvSpPr>
          <p:cNvPr id="8" name="Text Placeholder 5"/>
          <p:cNvSpPr txBox="1">
            <a:spLocks/>
          </p:cNvSpPr>
          <p:nvPr/>
        </p:nvSpPr>
        <p:spPr>
          <a:xfrm>
            <a:off x="711219" y="4180567"/>
            <a:ext cx="1798856" cy="660198"/>
          </a:xfrm>
          <a:prstGeom prst="rect">
            <a:avLst/>
          </a:prstGeom>
        </p:spPr>
        <p:txBody>
          <a:bodyPr vert="horz" lIns="91440" tIns="45720" rIns="91440" bIns="45720" rtlCol="0" anchor="t">
            <a:normAutofit lnSpcReduction="10000"/>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marL="0" indent="0" algn="ctr" defTabSz="457200" rtl="0" eaLnBrk="0" fontAlgn="base" hangingPunct="0">
              <a:spcBef>
                <a:spcPct val="20000"/>
              </a:spcBef>
              <a:spcAft>
                <a:spcPct val="0"/>
              </a:spcAft>
              <a:buFont typeface="Arial" charset="0"/>
              <a:buNone/>
              <a:defRPr sz="2000" b="1" kern="1200"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latin typeface="+mn-lt"/>
                <a:ea typeface="MS PGothic" pitchFamily="34" charset="-128"/>
                <a:cs typeface="ＭＳ Ｐゴシック" charset="0"/>
              </a:defRPr>
            </a:lvl1pPr>
            <a:lvl2pPr marL="457200" indent="0" algn="l" defTabSz="457200" rtl="0" eaLnBrk="0" fontAlgn="base" hangingPunct="0">
              <a:spcBef>
                <a:spcPct val="20000"/>
              </a:spcBef>
              <a:spcAft>
                <a:spcPct val="0"/>
              </a:spcAft>
              <a:buFont typeface="Arial" charset="0"/>
              <a:buNone/>
              <a:defRPr sz="1800" kern="1200">
                <a:ln w="18415" cmpd="sng">
                  <a:solidFill>
                    <a:srgbClr val="FFFFFF"/>
                  </a:solidFill>
                  <a:prstDash val="solid"/>
                </a:ln>
                <a:solidFill>
                  <a:schemeClr val="tx1">
                    <a:tint val="75000"/>
                  </a:schemeClr>
                </a:solidFill>
                <a:effectLst>
                  <a:outerShdw blurRad="63500" dir="3600000" algn="tl" rotWithShape="0">
                    <a:srgbClr val="000000">
                      <a:alpha val="70000"/>
                    </a:srgbClr>
                  </a:outerShdw>
                </a:effectLst>
                <a:latin typeface="+mn-lt"/>
                <a:ea typeface="MS PGothic" pitchFamily="34" charset="-128"/>
                <a:cs typeface="+mn-cs"/>
              </a:defRPr>
            </a:lvl2pPr>
            <a:lvl3pPr marL="914400" indent="0" algn="l" defTabSz="457200" rtl="0" eaLnBrk="0" fontAlgn="base" hangingPunct="0">
              <a:spcBef>
                <a:spcPct val="20000"/>
              </a:spcBef>
              <a:spcAft>
                <a:spcPct val="0"/>
              </a:spcAft>
              <a:buFont typeface="Arial" charset="0"/>
              <a:buNone/>
              <a:defRPr sz="1600" kern="1200">
                <a:ln w="18415" cmpd="sng">
                  <a:solidFill>
                    <a:srgbClr val="FFFFFF"/>
                  </a:solidFill>
                  <a:prstDash val="solid"/>
                </a:ln>
                <a:solidFill>
                  <a:schemeClr val="tx1">
                    <a:tint val="75000"/>
                  </a:schemeClr>
                </a:solidFill>
                <a:effectLst>
                  <a:outerShdw blurRad="63500" dir="3600000" algn="tl" rotWithShape="0">
                    <a:srgbClr val="000000">
                      <a:alpha val="70000"/>
                    </a:srgbClr>
                  </a:outerShdw>
                </a:effectLst>
                <a:latin typeface="+mn-lt"/>
                <a:ea typeface="MS PGothic" pitchFamily="34" charset="-128"/>
                <a:cs typeface="+mn-cs"/>
              </a:defRPr>
            </a:lvl3pPr>
            <a:lvl4pPr marL="1371600" indent="0" algn="l" defTabSz="457200" rtl="0" eaLnBrk="0" fontAlgn="base" hangingPunct="0">
              <a:spcBef>
                <a:spcPct val="20000"/>
              </a:spcBef>
              <a:spcAft>
                <a:spcPct val="0"/>
              </a:spcAft>
              <a:buFont typeface="Arial" charset="0"/>
              <a:buNone/>
              <a:defRPr sz="1400" kern="1200">
                <a:ln w="18415" cmpd="sng">
                  <a:solidFill>
                    <a:srgbClr val="FFFFFF"/>
                  </a:solidFill>
                  <a:prstDash val="solid"/>
                </a:ln>
                <a:solidFill>
                  <a:schemeClr val="tx1">
                    <a:tint val="75000"/>
                  </a:schemeClr>
                </a:solidFill>
                <a:effectLst>
                  <a:outerShdw blurRad="63500" dir="3600000" algn="tl" rotWithShape="0">
                    <a:srgbClr val="000000">
                      <a:alpha val="70000"/>
                    </a:srgbClr>
                  </a:outerShdw>
                </a:effectLst>
                <a:latin typeface="+mn-lt"/>
                <a:ea typeface="MS PGothic" pitchFamily="34" charset="-128"/>
                <a:cs typeface="+mn-cs"/>
              </a:defRPr>
            </a:lvl4pPr>
            <a:lvl5pPr marL="1828800" indent="0" algn="l" defTabSz="457200" rtl="0" eaLnBrk="0" fontAlgn="base" hangingPunct="0">
              <a:spcBef>
                <a:spcPct val="20000"/>
              </a:spcBef>
              <a:spcAft>
                <a:spcPct val="0"/>
              </a:spcAft>
              <a:buFont typeface="Arial" charset="0"/>
              <a:buNone/>
              <a:defRPr sz="1400" kern="1200">
                <a:ln w="18415" cmpd="sng">
                  <a:solidFill>
                    <a:srgbClr val="FFFFFF"/>
                  </a:solidFill>
                  <a:prstDash val="solid"/>
                </a:ln>
                <a:solidFill>
                  <a:schemeClr val="tx1">
                    <a:tint val="75000"/>
                  </a:schemeClr>
                </a:solidFill>
                <a:effectLst>
                  <a:outerShdw blurRad="63500" dir="3600000" algn="tl" rotWithShape="0">
                    <a:srgbClr val="000000">
                      <a:alpha val="70000"/>
                    </a:srgbClr>
                  </a:outerShdw>
                </a:effectLst>
                <a:latin typeface="+mn-lt"/>
                <a:ea typeface="MS PGothic" pitchFamily="34" charset="-128"/>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l" eaLnBrk="1" hangingPunct="1">
              <a:defRPr/>
            </a:pPr>
            <a:r>
              <a:rPr lang="en-US" sz="4000" b="0" dirty="0" smtClean="0">
                <a:ea typeface="ＭＳ Ｐゴシック" charset="0"/>
              </a:rPr>
              <a:t>EVENT</a:t>
            </a:r>
            <a:endParaRPr lang="en-US" dirty="0" smtClean="0">
              <a:effectLst/>
            </a:endParaRPr>
          </a:p>
        </p:txBody>
      </p:sp>
      <p:sp>
        <p:nvSpPr>
          <p:cNvPr id="9" name="Right Arrow 8"/>
          <p:cNvSpPr/>
          <p:nvPr/>
        </p:nvSpPr>
        <p:spPr>
          <a:xfrm>
            <a:off x="2447510" y="4282063"/>
            <a:ext cx="683394" cy="457201"/>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a:p>
        </p:txBody>
      </p:sp>
      <p:sp>
        <p:nvSpPr>
          <p:cNvPr id="10" name="Right Arrow 9"/>
          <p:cNvSpPr/>
          <p:nvPr/>
        </p:nvSpPr>
        <p:spPr>
          <a:xfrm>
            <a:off x="5530191" y="4282065"/>
            <a:ext cx="683394" cy="457201"/>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a:p>
        </p:txBody>
      </p:sp>
    </p:spTree>
    <p:extLst>
      <p:ext uri="{BB962C8B-B14F-4D97-AF65-F5344CB8AC3E}">
        <p14:creationId xmlns="" xmlns:p14="http://schemas.microsoft.com/office/powerpoint/2010/main" val="418047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49" presetClass="entr" presetSubtype="0" decel="10000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 calcmode="lin" valueType="num">
                                      <p:cBhvr>
                                        <p:cTn id="16" dur="500" fill="hold"/>
                                        <p:tgtEl>
                                          <p:spTgt spid="4"/>
                                        </p:tgtEl>
                                        <p:attrNameLst>
                                          <p:attrName>style.rotation</p:attrName>
                                        </p:attrNameLst>
                                      </p:cBhvr>
                                      <p:tavLst>
                                        <p:tav tm="0">
                                          <p:val>
                                            <p:fltVal val="360"/>
                                          </p:val>
                                        </p:tav>
                                        <p:tav tm="100000">
                                          <p:val>
                                            <p:fltVal val="0"/>
                                          </p:val>
                                        </p:tav>
                                      </p:tavLst>
                                    </p:anim>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1000"/>
                            </p:stCondLst>
                            <p:childTnLst>
                              <p:par>
                                <p:cTn id="28" presetID="16" presetClass="entr" presetSubtype="21"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barn(inVertical)">
                                      <p:cBhvr>
                                        <p:cTn id="30" dur="500"/>
                                        <p:tgtEl>
                                          <p:spTgt spid="7"/>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par>
                          <p:cTn id="35" fill="hold">
                            <p:stCondLst>
                              <p:cond delay="2000"/>
                            </p:stCondLst>
                            <p:childTnLst>
                              <p:par>
                                <p:cTn id="36" presetID="16" presetClass="entr" presetSubtype="21"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arn(inVertical)">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p:bldP spid="8" grpId="0"/>
      <p:bldP spid="9" grpId="0" animBg="1"/>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547759" y="1772237"/>
            <a:ext cx="6673180" cy="3503596"/>
          </a:xfrm>
          <a:prstGeom prst="rect">
            <a:avLst/>
          </a:prstGeom>
        </p:spPr>
        <p:txBody>
          <a:bodyPr vert="horz" lIns="101599" tIns="50799" rIns="101599" bIns="50799"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90498" indent="-190498" algn="l">
              <a:buFont typeface="Arial" pitchFamily="34" charset="0"/>
              <a:buChar char="•"/>
            </a:pPr>
            <a:r>
              <a:rPr lang="en-US" sz="1100" dirty="0" smtClean="0"/>
              <a:t>Mediation Readers</a:t>
            </a:r>
          </a:p>
          <a:p>
            <a:pPr marL="647698" lvl="1" indent="-190498" algn="l">
              <a:buFont typeface="Arial" pitchFamily="34" charset="0"/>
              <a:buChar char="•"/>
            </a:pPr>
            <a:r>
              <a:rPr lang="en-US" sz="1100" dirty="0"/>
              <a:t>What are they?</a:t>
            </a:r>
          </a:p>
          <a:p>
            <a:pPr marL="628650" lvl="1" indent="-171450" algn="l">
              <a:buFont typeface="Arial" pitchFamily="34" charset="0"/>
              <a:buChar char="•"/>
            </a:pPr>
            <a:r>
              <a:rPr lang="en-US" sz="1100" dirty="0" smtClean="0"/>
              <a:t>Which are </a:t>
            </a:r>
            <a:r>
              <a:rPr lang="en-US" sz="1100" dirty="0"/>
              <a:t>the readers that </a:t>
            </a:r>
            <a:r>
              <a:rPr lang="en-US" sz="1100" dirty="0" smtClean="0"/>
              <a:t>jBilling has?</a:t>
            </a:r>
            <a:endParaRPr lang="en-US" sz="1100" dirty="0"/>
          </a:p>
          <a:p>
            <a:pPr marL="628650" lvl="1" indent="-171450" algn="l">
              <a:buFont typeface="Arial" pitchFamily="34" charset="0"/>
              <a:buChar char="•"/>
            </a:pPr>
            <a:r>
              <a:rPr lang="en-US" sz="1100" dirty="0"/>
              <a:t>How did we configure the one for the demo?</a:t>
            </a:r>
          </a:p>
          <a:p>
            <a:pPr marL="628650" lvl="1" indent="-171450" algn="l">
              <a:buFont typeface="Arial" pitchFamily="34" charset="0"/>
              <a:buChar char="•"/>
            </a:pPr>
            <a:r>
              <a:rPr lang="en-US" sz="1100" dirty="0"/>
              <a:t>How do we add new Readers?</a:t>
            </a:r>
          </a:p>
          <a:p>
            <a:pPr marL="190498" indent="-190498" algn="l">
              <a:buFont typeface="Arial" pitchFamily="34" charset="0"/>
              <a:buChar char="•"/>
            </a:pPr>
            <a:r>
              <a:rPr lang="en-US" sz="1100" dirty="0"/>
              <a:t>Mediation Processor</a:t>
            </a:r>
          </a:p>
          <a:p>
            <a:pPr marL="647698" lvl="1" indent="-190498" algn="l">
              <a:buFont typeface="Arial" pitchFamily="34" charset="0"/>
              <a:buChar char="•"/>
            </a:pPr>
            <a:r>
              <a:rPr lang="en-US" sz="1100" dirty="0"/>
              <a:t>What is it for?</a:t>
            </a:r>
          </a:p>
          <a:p>
            <a:pPr marL="647698" lvl="1" indent="-190498" algn="l">
              <a:buFont typeface="Arial" pitchFamily="34" charset="0"/>
              <a:buChar char="•"/>
            </a:pPr>
            <a:r>
              <a:rPr lang="en-US" sz="1100" dirty="0"/>
              <a:t>How does it really work</a:t>
            </a:r>
            <a:r>
              <a:rPr lang="en-US" sz="1100" dirty="0" smtClean="0"/>
              <a:t>?</a:t>
            </a:r>
          </a:p>
          <a:p>
            <a:pPr marL="647698" lvl="1" indent="-190498" algn="l">
              <a:buFont typeface="Arial" pitchFamily="34" charset="0"/>
              <a:buChar char="•"/>
            </a:pPr>
            <a:r>
              <a:rPr lang="en-US" sz="1100" dirty="0" smtClean="0"/>
              <a:t>How did we configure the one for the demo?</a:t>
            </a:r>
            <a:endParaRPr lang="en-US" sz="1100" dirty="0"/>
          </a:p>
          <a:p>
            <a:pPr marL="647698" lvl="1" indent="-190498" algn="l">
              <a:buFont typeface="Arial" pitchFamily="34" charset="0"/>
              <a:buChar char="•"/>
            </a:pPr>
            <a:r>
              <a:rPr lang="en-US" sz="1100" dirty="0"/>
              <a:t>How do we create a new Processor?</a:t>
            </a:r>
          </a:p>
          <a:p>
            <a:pPr marL="190498" indent="-190498" algn="l">
              <a:buFont typeface="Arial" pitchFamily="34" charset="0"/>
              <a:buChar char="•"/>
            </a:pPr>
            <a:r>
              <a:rPr lang="en-US" sz="1100" dirty="0"/>
              <a:t>Pricing Models</a:t>
            </a:r>
          </a:p>
          <a:p>
            <a:pPr marL="647698" lvl="1" indent="-190498" algn="l">
              <a:buFont typeface="Arial" pitchFamily="34" charset="0"/>
              <a:buChar char="•"/>
            </a:pPr>
            <a:r>
              <a:rPr lang="en-US" sz="1100" dirty="0"/>
              <a:t>What are Pricing Models?</a:t>
            </a:r>
          </a:p>
          <a:p>
            <a:pPr marL="647698" lvl="1" indent="-190498" algn="l">
              <a:buFont typeface="Arial" pitchFamily="34" charset="0"/>
              <a:buChar char="•"/>
            </a:pPr>
            <a:r>
              <a:rPr lang="en-US" sz="1100" dirty="0"/>
              <a:t>Which Models where used in the demo?</a:t>
            </a:r>
          </a:p>
          <a:p>
            <a:pPr marL="647698" lvl="1" indent="-190498" algn="l">
              <a:buFont typeface="Arial" pitchFamily="34" charset="0"/>
              <a:buChar char="•"/>
            </a:pPr>
            <a:r>
              <a:rPr lang="en-US" sz="1100" dirty="0"/>
              <a:t>How do we create a new Pricing Model?</a:t>
            </a:r>
          </a:p>
          <a:p>
            <a:pPr marL="190498" indent="-190498" algn="l">
              <a:buFont typeface="Arial" pitchFamily="34" charset="0"/>
              <a:buChar char="•"/>
            </a:pPr>
            <a:r>
              <a:rPr lang="en-US" sz="1100" dirty="0"/>
              <a:t>Internal Events</a:t>
            </a:r>
          </a:p>
          <a:p>
            <a:pPr marL="647698" lvl="1" indent="-190498" algn="l">
              <a:buFont typeface="Arial" pitchFamily="34" charset="0"/>
              <a:buChar char="•"/>
            </a:pPr>
            <a:r>
              <a:rPr lang="en-US" sz="1100" dirty="0"/>
              <a:t>What are internal events?</a:t>
            </a:r>
          </a:p>
          <a:p>
            <a:pPr marL="647698" lvl="1" indent="-190498" algn="l">
              <a:buFont typeface="Arial" pitchFamily="34" charset="0"/>
              <a:buChar char="•"/>
            </a:pPr>
            <a:r>
              <a:rPr lang="en-US" sz="1100" dirty="0"/>
              <a:t>How do we create new Events and Listeners?</a:t>
            </a:r>
          </a:p>
        </p:txBody>
      </p:sp>
      <p:sp>
        <p:nvSpPr>
          <p:cNvPr id="2" name="Title 1"/>
          <p:cNvSpPr>
            <a:spLocks noGrp="1"/>
          </p:cNvSpPr>
          <p:nvPr>
            <p:ph type="ctrTitle"/>
          </p:nvPr>
        </p:nvSpPr>
        <p:spPr>
          <a:xfrm>
            <a:off x="547759" y="523054"/>
            <a:ext cx="7110889" cy="841446"/>
          </a:xfrm>
        </p:spPr>
        <p:txBody>
          <a:bodyPr>
            <a:normAutofit/>
          </a:bodyPr>
          <a:lstStyle/>
          <a:p>
            <a:pPr algn="l"/>
            <a:r>
              <a:rPr lang="en-US" sz="3600" spc="-67" dirty="0">
                <a:latin typeface="Helvetica"/>
                <a:cs typeface="Helvetica"/>
              </a:rPr>
              <a:t>Agenda</a:t>
            </a:r>
          </a:p>
        </p:txBody>
      </p:sp>
      <p:cxnSp>
        <p:nvCxnSpPr>
          <p:cNvPr id="6" name="Straight Connector 5"/>
          <p:cNvCxnSpPr/>
          <p:nvPr/>
        </p:nvCxnSpPr>
        <p:spPr>
          <a:xfrm>
            <a:off x="1282594" y="5009674"/>
            <a:ext cx="151061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282594" y="5225827"/>
            <a:ext cx="2601755"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521658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par>
                                <p:cTn id="13" presetID="6" presetClass="entr" presetSubtype="16"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22" presetClass="exit" presetSubtype="2" fill="hold" nodeType="withEffect">
                                  <p:stCondLst>
                                    <p:cond delay="0"/>
                                  </p:stCondLst>
                                  <p:childTnLst>
                                    <p:animEffect transition="out" filter="wipe(right)">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Internal Events</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How do we create new Events and Listeners</a:t>
            </a:r>
            <a:r>
              <a:rPr lang="en-US" sz="2200" dirty="0" smtClean="0">
                <a:solidFill>
                  <a:srgbClr val="535353"/>
                </a:solidFill>
                <a:latin typeface="Helvetica"/>
                <a:cs typeface="Helvetica"/>
              </a:rPr>
              <a:t>? </a:t>
            </a:r>
            <a:endParaRPr lang="en-US" sz="2200" dirty="0">
              <a:solidFill>
                <a:srgbClr val="535353"/>
              </a:solidFill>
              <a:latin typeface="Helvetica"/>
              <a:cs typeface="Helvetica"/>
            </a:endParaRPr>
          </a:p>
          <a:p>
            <a:pPr algn="l"/>
            <a:endParaRPr lang="en-US" sz="2200" dirty="0">
              <a:solidFill>
                <a:srgbClr val="535353"/>
              </a:solidFill>
              <a:latin typeface="Helvetica"/>
              <a:cs typeface="Helvetica"/>
            </a:endParaRPr>
          </a:p>
        </p:txBody>
      </p:sp>
      <p:sp>
        <p:nvSpPr>
          <p:cNvPr id="11" name="Subtitle 2"/>
          <p:cNvSpPr txBox="1">
            <a:spLocks/>
          </p:cNvSpPr>
          <p:nvPr/>
        </p:nvSpPr>
        <p:spPr>
          <a:xfrm>
            <a:off x="583406" y="1872936"/>
            <a:ext cx="6400800" cy="35084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000" kern="1000" spc="90" dirty="0" smtClean="0">
                <a:solidFill>
                  <a:srgbClr val="7DBC3A"/>
                </a:solidFill>
                <a:latin typeface="Helvetica"/>
                <a:cs typeface="Helvetica"/>
              </a:rPr>
              <a:t>Step 1: Create the Event</a:t>
            </a:r>
            <a:endParaRPr lang="en-US" sz="1000" kern="1000" spc="90" dirty="0">
              <a:solidFill>
                <a:srgbClr val="7DBC3A"/>
              </a:solidFill>
              <a:latin typeface="Helvetica"/>
              <a:cs typeface="Helvetica"/>
            </a:endParaRPr>
          </a:p>
        </p:txBody>
      </p:sp>
      <p:pic>
        <p:nvPicPr>
          <p:cNvPr id="12" name="Picture 2" descr="C:\Users\jmvidal\Desktop\ievent.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262339" y="2522265"/>
            <a:ext cx="5501021" cy="3653253"/>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3" descr="C:\Users\jmvidal\Desktop\event.pn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452763" y="1524794"/>
            <a:ext cx="5120173" cy="564819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36664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31"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 calcmode="lin" valueType="num">
                                      <p:cBhvr>
                                        <p:cTn id="14" dur="1000" fill="hold"/>
                                        <p:tgtEl>
                                          <p:spTgt spid="11"/>
                                        </p:tgtEl>
                                        <p:attrNameLst>
                                          <p:attrName>style.rotation</p:attrName>
                                        </p:attrNameLst>
                                      </p:cBhvr>
                                      <p:tavLst>
                                        <p:tav tm="0">
                                          <p:val>
                                            <p:fltVal val="90"/>
                                          </p:val>
                                        </p:tav>
                                        <p:tav tm="100000">
                                          <p:val>
                                            <p:fltVal val="0"/>
                                          </p:val>
                                        </p:tav>
                                      </p:tavLst>
                                    </p:anim>
                                    <p:animEffect transition="in" filter="fade">
                                      <p:cBhvr>
                                        <p:cTn id="15" dur="10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12"/>
                                        </p:tgtEl>
                                      </p:cBhvr>
                                    </p:animEffect>
                                    <p:set>
                                      <p:cBhvr>
                                        <p:cTn id="25" dur="1" fill="hold">
                                          <p:stCondLst>
                                            <p:cond delay="499"/>
                                          </p:stCondLst>
                                        </p:cTn>
                                        <p:tgtEl>
                                          <p:spTgt spid="12"/>
                                        </p:tgtEl>
                                        <p:attrNameLst>
                                          <p:attrName>style.visibility</p:attrName>
                                        </p:attrNameLst>
                                      </p:cBhvr>
                                      <p:to>
                                        <p:strVal val="hidden"/>
                                      </p:to>
                                    </p:set>
                                  </p:childTnLst>
                                </p:cTn>
                              </p:par>
                              <p:par>
                                <p:cTn id="26" presetID="31"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1000" fill="hold"/>
                                        <p:tgtEl>
                                          <p:spTgt spid="13"/>
                                        </p:tgtEl>
                                        <p:attrNameLst>
                                          <p:attrName>ppt_w</p:attrName>
                                        </p:attrNameLst>
                                      </p:cBhvr>
                                      <p:tavLst>
                                        <p:tav tm="0">
                                          <p:val>
                                            <p:fltVal val="0"/>
                                          </p:val>
                                        </p:tav>
                                        <p:tav tm="100000">
                                          <p:val>
                                            <p:strVal val="#ppt_w"/>
                                          </p:val>
                                        </p:tav>
                                      </p:tavLst>
                                    </p:anim>
                                    <p:anim calcmode="lin" valueType="num">
                                      <p:cBhvr>
                                        <p:cTn id="29" dur="1000" fill="hold"/>
                                        <p:tgtEl>
                                          <p:spTgt spid="13"/>
                                        </p:tgtEl>
                                        <p:attrNameLst>
                                          <p:attrName>ppt_h</p:attrName>
                                        </p:attrNameLst>
                                      </p:cBhvr>
                                      <p:tavLst>
                                        <p:tav tm="0">
                                          <p:val>
                                            <p:fltVal val="0"/>
                                          </p:val>
                                        </p:tav>
                                        <p:tav tm="100000">
                                          <p:val>
                                            <p:strVal val="#ppt_h"/>
                                          </p:val>
                                        </p:tav>
                                      </p:tavLst>
                                    </p:anim>
                                    <p:anim calcmode="lin" valueType="num">
                                      <p:cBhvr>
                                        <p:cTn id="30" dur="1000" fill="hold"/>
                                        <p:tgtEl>
                                          <p:spTgt spid="13"/>
                                        </p:tgtEl>
                                        <p:attrNameLst>
                                          <p:attrName>style.rotation</p:attrName>
                                        </p:attrNameLst>
                                      </p:cBhvr>
                                      <p:tavLst>
                                        <p:tav tm="0">
                                          <p:val>
                                            <p:fltVal val="90"/>
                                          </p:val>
                                        </p:tav>
                                        <p:tav tm="100000">
                                          <p:val>
                                            <p:fltVal val="0"/>
                                          </p:val>
                                        </p:tav>
                                      </p:tavLst>
                                    </p:anim>
                                    <p:animEffect transition="in" filter="fade">
                                      <p:cBhvr>
                                        <p:cTn id="31"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Internal Events</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How do we create new Events and Listeners</a:t>
            </a:r>
            <a:r>
              <a:rPr lang="en-US" sz="2200" dirty="0" smtClean="0">
                <a:solidFill>
                  <a:srgbClr val="535353"/>
                </a:solidFill>
                <a:latin typeface="Helvetica"/>
                <a:cs typeface="Helvetica"/>
              </a:rPr>
              <a:t>? </a:t>
            </a:r>
            <a:endParaRPr lang="en-US" sz="2200" dirty="0">
              <a:solidFill>
                <a:srgbClr val="535353"/>
              </a:solidFill>
              <a:latin typeface="Helvetica"/>
              <a:cs typeface="Helvetica"/>
            </a:endParaRPr>
          </a:p>
          <a:p>
            <a:pPr algn="l"/>
            <a:endParaRPr lang="en-US" sz="2200" dirty="0">
              <a:solidFill>
                <a:srgbClr val="535353"/>
              </a:solidFill>
              <a:latin typeface="Helvetica"/>
              <a:cs typeface="Helvetica"/>
            </a:endParaRPr>
          </a:p>
        </p:txBody>
      </p:sp>
      <p:sp>
        <p:nvSpPr>
          <p:cNvPr id="11" name="Subtitle 2"/>
          <p:cNvSpPr txBox="1">
            <a:spLocks/>
          </p:cNvSpPr>
          <p:nvPr/>
        </p:nvSpPr>
        <p:spPr>
          <a:xfrm>
            <a:off x="583406" y="1872936"/>
            <a:ext cx="6400800" cy="35084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000" kern="1000" spc="90" dirty="0" smtClean="0">
                <a:solidFill>
                  <a:srgbClr val="7DBC3A"/>
                </a:solidFill>
                <a:latin typeface="Helvetica"/>
                <a:cs typeface="Helvetica"/>
              </a:rPr>
              <a:t>Step </a:t>
            </a:r>
            <a:r>
              <a:rPr lang="en-US" sz="1000" kern="1000" spc="90" dirty="0">
                <a:solidFill>
                  <a:srgbClr val="7DBC3A"/>
                </a:solidFill>
                <a:latin typeface="Helvetica"/>
                <a:cs typeface="Helvetica"/>
              </a:rPr>
              <a:t>2</a:t>
            </a:r>
            <a:r>
              <a:rPr lang="en-US" sz="1000" kern="1000" spc="90" dirty="0" smtClean="0">
                <a:solidFill>
                  <a:srgbClr val="7DBC3A"/>
                </a:solidFill>
                <a:latin typeface="Helvetica"/>
                <a:cs typeface="Helvetica"/>
              </a:rPr>
              <a:t>: Create the Listener</a:t>
            </a:r>
            <a:endParaRPr lang="en-US" sz="1000" kern="1000" spc="90" dirty="0">
              <a:solidFill>
                <a:srgbClr val="7DBC3A"/>
              </a:solidFill>
              <a:latin typeface="Helvetica"/>
              <a:cs typeface="Helvetica"/>
            </a:endParaRPr>
          </a:p>
        </p:txBody>
      </p:sp>
      <p:pic>
        <p:nvPicPr>
          <p:cNvPr id="7" name="Picture 2" descr="C:\Users\jmvidal\Desktop\iinternaleventtask.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044157" y="2386408"/>
            <a:ext cx="4940049" cy="357023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9918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31"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 calcmode="lin" valueType="num">
                                      <p:cBhvr>
                                        <p:cTn id="14" dur="1000" fill="hold"/>
                                        <p:tgtEl>
                                          <p:spTgt spid="11"/>
                                        </p:tgtEl>
                                        <p:attrNameLst>
                                          <p:attrName>style.rotation</p:attrName>
                                        </p:attrNameLst>
                                      </p:cBhvr>
                                      <p:tavLst>
                                        <p:tav tm="0">
                                          <p:val>
                                            <p:fltVal val="90"/>
                                          </p:val>
                                        </p:tav>
                                        <p:tav tm="100000">
                                          <p:val>
                                            <p:fltVal val="0"/>
                                          </p:val>
                                        </p:tav>
                                      </p:tavLst>
                                    </p:anim>
                                    <p:animEffect transition="in" filter="fade">
                                      <p:cBhvr>
                                        <p:cTn id="15" dur="10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Internal Events</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How do we create new Events and Listeners</a:t>
            </a:r>
            <a:r>
              <a:rPr lang="en-US" sz="2200" dirty="0" smtClean="0">
                <a:solidFill>
                  <a:srgbClr val="535353"/>
                </a:solidFill>
                <a:latin typeface="Helvetica"/>
                <a:cs typeface="Helvetica"/>
              </a:rPr>
              <a:t>? </a:t>
            </a:r>
            <a:endParaRPr lang="en-US" sz="2200" dirty="0">
              <a:solidFill>
                <a:srgbClr val="535353"/>
              </a:solidFill>
              <a:latin typeface="Helvetica"/>
              <a:cs typeface="Helvetica"/>
            </a:endParaRPr>
          </a:p>
          <a:p>
            <a:pPr algn="l"/>
            <a:endParaRPr lang="en-US" sz="2200" dirty="0">
              <a:solidFill>
                <a:srgbClr val="535353"/>
              </a:solidFill>
              <a:latin typeface="Helvetica"/>
              <a:cs typeface="Helvetica"/>
            </a:endParaRPr>
          </a:p>
        </p:txBody>
      </p:sp>
      <p:sp>
        <p:nvSpPr>
          <p:cNvPr id="11" name="Subtitle 2"/>
          <p:cNvSpPr txBox="1">
            <a:spLocks/>
          </p:cNvSpPr>
          <p:nvPr/>
        </p:nvSpPr>
        <p:spPr>
          <a:xfrm>
            <a:off x="583406" y="1872936"/>
            <a:ext cx="6400800" cy="35084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000" kern="1000" spc="90" dirty="0" smtClean="0">
                <a:solidFill>
                  <a:srgbClr val="7DBC3A"/>
                </a:solidFill>
                <a:latin typeface="Helvetica"/>
                <a:cs typeface="Helvetica"/>
              </a:rPr>
              <a:t>Step </a:t>
            </a:r>
            <a:r>
              <a:rPr lang="en-US" sz="1000" kern="1000" spc="90" dirty="0">
                <a:solidFill>
                  <a:srgbClr val="7DBC3A"/>
                </a:solidFill>
                <a:latin typeface="Helvetica"/>
                <a:cs typeface="Helvetica"/>
              </a:rPr>
              <a:t>2</a:t>
            </a:r>
            <a:r>
              <a:rPr lang="en-US" sz="1000" kern="1000" spc="90" dirty="0" smtClean="0">
                <a:solidFill>
                  <a:srgbClr val="7DBC3A"/>
                </a:solidFill>
                <a:latin typeface="Helvetica"/>
                <a:cs typeface="Helvetica"/>
              </a:rPr>
              <a:t>: Create the Listener - Architecture</a:t>
            </a:r>
            <a:endParaRPr lang="en-US" sz="1000" kern="1000" spc="90" dirty="0">
              <a:solidFill>
                <a:srgbClr val="7DBC3A"/>
              </a:solidFill>
              <a:latin typeface="Helvetica"/>
              <a:cs typeface="Helvetica"/>
            </a:endParaRPr>
          </a:p>
        </p:txBody>
      </p:sp>
      <p:sp>
        <p:nvSpPr>
          <p:cNvPr id="6" name="Rounded Rectangle 5"/>
          <p:cNvSpPr/>
          <p:nvPr/>
        </p:nvSpPr>
        <p:spPr>
          <a:xfrm>
            <a:off x="5553824" y="2769324"/>
            <a:ext cx="1267097" cy="979714"/>
          </a:xfrm>
          <a:prstGeom prst="roundRect">
            <a:avLst/>
          </a:prstGeom>
          <a:effectLst>
            <a:glow rad="63500">
              <a:schemeClr val="accent1">
                <a:satMod val="175000"/>
                <a:alpha val="40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Event B</a:t>
            </a:r>
            <a:endParaRPr lang="en-US" dirty="0"/>
          </a:p>
        </p:txBody>
      </p:sp>
      <p:sp>
        <p:nvSpPr>
          <p:cNvPr id="8" name="Rectangle 7"/>
          <p:cNvSpPr/>
          <p:nvPr/>
        </p:nvSpPr>
        <p:spPr>
          <a:xfrm>
            <a:off x="2380236" y="5016133"/>
            <a:ext cx="2063931" cy="8882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Listener 1</a:t>
            </a:r>
            <a:endParaRPr lang="en-US" dirty="0"/>
          </a:p>
        </p:txBody>
      </p:sp>
      <p:sp>
        <p:nvSpPr>
          <p:cNvPr id="9" name="Rectangle 8"/>
          <p:cNvSpPr/>
          <p:nvPr/>
        </p:nvSpPr>
        <p:spPr>
          <a:xfrm>
            <a:off x="5155406" y="5016134"/>
            <a:ext cx="2063931" cy="8882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Listener 2</a:t>
            </a:r>
            <a:endParaRPr lang="en-US" dirty="0"/>
          </a:p>
        </p:txBody>
      </p:sp>
      <p:sp>
        <p:nvSpPr>
          <p:cNvPr id="10" name="Rounded Rectangle 9"/>
          <p:cNvSpPr/>
          <p:nvPr/>
        </p:nvSpPr>
        <p:spPr>
          <a:xfrm>
            <a:off x="2778654" y="2769324"/>
            <a:ext cx="1267097" cy="979714"/>
          </a:xfrm>
          <a:prstGeom prst="roundRect">
            <a:avLst/>
          </a:prstGeom>
          <a:effectLst>
            <a:glow rad="63500">
              <a:schemeClr val="accent1">
                <a:satMod val="175000"/>
                <a:alpha val="40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Event A</a:t>
            </a:r>
            <a:endParaRPr lang="en-US" dirty="0"/>
          </a:p>
        </p:txBody>
      </p:sp>
      <p:cxnSp>
        <p:nvCxnSpPr>
          <p:cNvPr id="12" name="Straight Arrow Connector 11"/>
          <p:cNvCxnSpPr>
            <a:endCxn id="8" idx="0"/>
          </p:cNvCxnSpPr>
          <p:nvPr/>
        </p:nvCxnSpPr>
        <p:spPr>
          <a:xfrm flipH="1">
            <a:off x="3412202" y="3749038"/>
            <a:ext cx="1" cy="12670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10" idx="2"/>
            <a:endCxn id="9" idx="0"/>
          </p:cNvCxnSpPr>
          <p:nvPr/>
        </p:nvCxnSpPr>
        <p:spPr>
          <a:xfrm>
            <a:off x="3412203" y="3749038"/>
            <a:ext cx="2775169" cy="1267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6" idx="2"/>
            <a:endCxn id="8" idx="0"/>
          </p:cNvCxnSpPr>
          <p:nvPr/>
        </p:nvCxnSpPr>
        <p:spPr>
          <a:xfrm flipH="1">
            <a:off x="3412202" y="3749038"/>
            <a:ext cx="2775171" cy="12670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53025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31"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 calcmode="lin" valueType="num">
                                      <p:cBhvr>
                                        <p:cTn id="14" dur="1000" fill="hold"/>
                                        <p:tgtEl>
                                          <p:spTgt spid="11"/>
                                        </p:tgtEl>
                                        <p:attrNameLst>
                                          <p:attrName>style.rotation</p:attrName>
                                        </p:attrNameLst>
                                      </p:cBhvr>
                                      <p:tavLst>
                                        <p:tav tm="0">
                                          <p:val>
                                            <p:fltVal val="90"/>
                                          </p:val>
                                        </p:tav>
                                        <p:tav tm="100000">
                                          <p:val>
                                            <p:fltVal val="0"/>
                                          </p:val>
                                        </p:tav>
                                      </p:tavLst>
                                    </p:anim>
                                    <p:animEffect transition="in" filter="fade">
                                      <p:cBhvr>
                                        <p:cTn id="15" dur="10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par>
                          <p:cTn id="33" fill="hold">
                            <p:stCondLst>
                              <p:cond delay="2000"/>
                            </p:stCondLst>
                            <p:childTnLst>
                              <p:par>
                                <p:cTn id="34" presetID="22" presetClass="entr" presetSubtype="1" fill="hold"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up)">
                                      <p:cBhvr>
                                        <p:cTn id="36" dur="500"/>
                                        <p:tgtEl>
                                          <p:spTgt spid="12"/>
                                        </p:tgtEl>
                                      </p:cBhvr>
                                    </p:animEffect>
                                  </p:childTnLst>
                                </p:cTn>
                              </p:par>
                            </p:childTnLst>
                          </p:cTn>
                        </p:par>
                        <p:par>
                          <p:cTn id="37" fill="hold">
                            <p:stCondLst>
                              <p:cond delay="2500"/>
                            </p:stCondLst>
                            <p:childTnLst>
                              <p:par>
                                <p:cTn id="38" presetID="22" presetClass="entr" presetSubtype="1"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up)">
                                      <p:cBhvr>
                                        <p:cTn id="40" dur="500"/>
                                        <p:tgtEl>
                                          <p:spTgt spid="14"/>
                                        </p:tgtEl>
                                      </p:cBhvr>
                                    </p:animEffect>
                                  </p:childTnLst>
                                </p:cTn>
                              </p:par>
                            </p:childTnLst>
                          </p:cTn>
                        </p:par>
                        <p:par>
                          <p:cTn id="41" fill="hold">
                            <p:stCondLst>
                              <p:cond delay="3000"/>
                            </p:stCondLst>
                            <p:childTnLst>
                              <p:par>
                                <p:cTn id="42" presetID="22" presetClass="entr" presetSubtype="1" fill="hold"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up)">
                                      <p:cBhvr>
                                        <p:cTn id="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P spid="6" grpId="0" animBg="1"/>
      <p:bldP spid="8" grpId="0" animBg="1"/>
      <p:bldP spid="9" grpId="0" animBg="1"/>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p:cNvSpPr txBox="1">
            <a:spLocks/>
          </p:cNvSpPr>
          <p:nvPr/>
        </p:nvSpPr>
        <p:spPr>
          <a:xfrm>
            <a:off x="583406" y="1872936"/>
            <a:ext cx="6400800" cy="35084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000" kern="1000" spc="90" dirty="0" smtClean="0">
                <a:solidFill>
                  <a:srgbClr val="7DBC3A"/>
                </a:solidFill>
                <a:latin typeface="Helvetica"/>
                <a:cs typeface="Helvetica"/>
              </a:rPr>
              <a:t>Step </a:t>
            </a:r>
            <a:r>
              <a:rPr lang="en-US" sz="1000" kern="1000" spc="90" dirty="0">
                <a:solidFill>
                  <a:srgbClr val="7DBC3A"/>
                </a:solidFill>
                <a:latin typeface="Helvetica"/>
                <a:cs typeface="Helvetica"/>
              </a:rPr>
              <a:t>2</a:t>
            </a:r>
            <a:r>
              <a:rPr lang="en-US" sz="1000" kern="1000" spc="90" dirty="0" smtClean="0">
                <a:solidFill>
                  <a:srgbClr val="7DBC3A"/>
                </a:solidFill>
                <a:latin typeface="Helvetica"/>
                <a:cs typeface="Helvetica"/>
              </a:rPr>
              <a:t>: Create the Listener - Implementation</a:t>
            </a:r>
            <a:endParaRPr lang="en-US" sz="1000" kern="1000" spc="90" dirty="0">
              <a:solidFill>
                <a:srgbClr val="7DBC3A"/>
              </a:solidFill>
              <a:latin typeface="Helvetica"/>
              <a:cs typeface="Helvetica"/>
            </a:endParaRPr>
          </a:p>
        </p:txBody>
      </p:sp>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Internal Events</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How do we create new Events and Listeners</a:t>
            </a:r>
            <a:r>
              <a:rPr lang="en-US" sz="2200" dirty="0" smtClean="0">
                <a:solidFill>
                  <a:srgbClr val="535353"/>
                </a:solidFill>
                <a:latin typeface="Helvetica"/>
                <a:cs typeface="Helvetica"/>
              </a:rPr>
              <a:t>? </a:t>
            </a:r>
            <a:endParaRPr lang="en-US" sz="2200" dirty="0">
              <a:solidFill>
                <a:srgbClr val="535353"/>
              </a:solidFill>
              <a:latin typeface="Helvetica"/>
              <a:cs typeface="Helvetica"/>
            </a:endParaRPr>
          </a:p>
          <a:p>
            <a:pPr algn="l"/>
            <a:endParaRPr lang="en-US" sz="2200" dirty="0">
              <a:solidFill>
                <a:srgbClr val="535353"/>
              </a:solidFill>
              <a:latin typeface="Helvetica"/>
              <a:cs typeface="Helvetica"/>
            </a:endParaRPr>
          </a:p>
        </p:txBody>
      </p:sp>
      <p:sp>
        <p:nvSpPr>
          <p:cNvPr id="15" name="Text Placeholder 2"/>
          <p:cNvSpPr txBox="1">
            <a:spLocks/>
          </p:cNvSpPr>
          <p:nvPr/>
        </p:nvSpPr>
        <p:spPr>
          <a:xfrm>
            <a:off x="1220769" y="2984649"/>
            <a:ext cx="8146472" cy="3497679"/>
          </a:xfrm>
          <a:prstGeom prst="rect">
            <a:avLst/>
          </a:prstGeom>
        </p:spPr>
        <p:txBody>
          <a:bodyPr vert="horz" lIns="101599" tIns="50799" rIns="101599" bIns="50799" rtlCol="0" anchor="t">
            <a:normAutofit/>
          </a:bodyPr>
          <a:lstStyle>
            <a:lvl1pPr marL="0" indent="0" algn="ctr" defTabSz="507995" rtl="0" eaLnBrk="1" latinLnBrk="0" hangingPunct="1">
              <a:spcBef>
                <a:spcPct val="20000"/>
              </a:spcBef>
              <a:buClr>
                <a:srgbClr val="535353"/>
              </a:buClr>
              <a:buFont typeface="Arial"/>
              <a:buNone/>
              <a:defRPr sz="3600" kern="1200" baseline="0">
                <a:solidFill>
                  <a:schemeClr val="tx1">
                    <a:tint val="75000"/>
                  </a:schemeClr>
                </a:solidFill>
                <a:latin typeface="Proxima Nova"/>
                <a:ea typeface="+mn-ea"/>
                <a:cs typeface="+mn-cs"/>
              </a:defRPr>
            </a:lvl1pPr>
            <a:lvl2pPr marL="507995" indent="0" algn="ctr" defTabSz="507995" rtl="0" eaLnBrk="1" latinLnBrk="0" hangingPunct="1">
              <a:spcBef>
                <a:spcPct val="20000"/>
              </a:spcBef>
              <a:buClr>
                <a:srgbClr val="535353"/>
              </a:buClr>
              <a:buFont typeface="Arial"/>
              <a:buNone/>
              <a:defRPr sz="3100" kern="1200" baseline="0">
                <a:solidFill>
                  <a:schemeClr val="tx1">
                    <a:tint val="75000"/>
                  </a:schemeClr>
                </a:solidFill>
                <a:latin typeface="Proxima Nova"/>
                <a:ea typeface="+mn-ea"/>
                <a:cs typeface="+mn-cs"/>
              </a:defRPr>
            </a:lvl2pPr>
            <a:lvl3pPr marL="1015990" indent="0" algn="ctr" defTabSz="507995" rtl="0" eaLnBrk="1" latinLnBrk="0" hangingPunct="1">
              <a:spcBef>
                <a:spcPct val="20000"/>
              </a:spcBef>
              <a:buClr>
                <a:srgbClr val="535353"/>
              </a:buClr>
              <a:buFont typeface="Arial"/>
              <a:buNone/>
              <a:defRPr sz="2700" kern="1200" baseline="0">
                <a:solidFill>
                  <a:schemeClr val="tx1">
                    <a:tint val="75000"/>
                  </a:schemeClr>
                </a:solidFill>
                <a:latin typeface="Proxima Nova"/>
                <a:ea typeface="+mn-ea"/>
                <a:cs typeface="+mn-cs"/>
              </a:defRPr>
            </a:lvl3pPr>
            <a:lvl4pPr marL="1523985" indent="0" algn="ctr" defTabSz="507995" rtl="0" eaLnBrk="1" latinLnBrk="0" hangingPunct="1">
              <a:spcBef>
                <a:spcPct val="20000"/>
              </a:spcBef>
              <a:buClr>
                <a:srgbClr val="535353"/>
              </a:buClr>
              <a:buFont typeface="Arial"/>
              <a:buNone/>
              <a:defRPr sz="2200" kern="1200" baseline="0">
                <a:solidFill>
                  <a:schemeClr val="tx1">
                    <a:tint val="75000"/>
                  </a:schemeClr>
                </a:solidFill>
                <a:latin typeface="Proxima Nova"/>
                <a:ea typeface="+mn-ea"/>
                <a:cs typeface="+mn-cs"/>
              </a:defRPr>
            </a:lvl4pPr>
            <a:lvl5pPr marL="2031980" indent="0" algn="ctr" defTabSz="507995" rtl="0" eaLnBrk="1" latinLnBrk="0" hangingPunct="1">
              <a:spcBef>
                <a:spcPct val="20000"/>
              </a:spcBef>
              <a:buClr>
                <a:srgbClr val="535353"/>
              </a:buClr>
              <a:buFont typeface="Arial"/>
              <a:buNone/>
              <a:defRPr sz="2200" kern="1200" baseline="0">
                <a:solidFill>
                  <a:schemeClr val="tx1">
                    <a:tint val="75000"/>
                  </a:schemeClr>
                </a:solidFill>
                <a:latin typeface="Proxima Nova"/>
                <a:ea typeface="+mn-ea"/>
                <a:cs typeface="+mn-cs"/>
              </a:defRPr>
            </a:lvl5pPr>
            <a:lvl6pPr marL="2539975" indent="0" algn="ctr" defTabSz="507995" rtl="0" eaLnBrk="1" latinLnBrk="0" hangingPunct="1">
              <a:spcBef>
                <a:spcPct val="20000"/>
              </a:spcBef>
              <a:buFont typeface="Arial"/>
              <a:buNone/>
              <a:defRPr sz="2200" kern="1200">
                <a:solidFill>
                  <a:schemeClr val="tx1">
                    <a:tint val="75000"/>
                  </a:schemeClr>
                </a:solidFill>
                <a:latin typeface="+mn-lt"/>
                <a:ea typeface="+mn-ea"/>
                <a:cs typeface="+mn-cs"/>
              </a:defRPr>
            </a:lvl6pPr>
            <a:lvl7pPr marL="3047970" indent="0" algn="ctr" defTabSz="507995" rtl="0" eaLnBrk="1" latinLnBrk="0" hangingPunct="1">
              <a:spcBef>
                <a:spcPct val="20000"/>
              </a:spcBef>
              <a:buFont typeface="Arial"/>
              <a:buNone/>
              <a:defRPr sz="2200" kern="1200">
                <a:solidFill>
                  <a:schemeClr val="tx1">
                    <a:tint val="75000"/>
                  </a:schemeClr>
                </a:solidFill>
                <a:latin typeface="+mn-lt"/>
                <a:ea typeface="+mn-ea"/>
                <a:cs typeface="+mn-cs"/>
              </a:defRPr>
            </a:lvl7pPr>
            <a:lvl8pPr marL="3555964" indent="0" algn="ctr" defTabSz="507995" rtl="0" eaLnBrk="1" latinLnBrk="0" hangingPunct="1">
              <a:spcBef>
                <a:spcPct val="20000"/>
              </a:spcBef>
              <a:buFont typeface="Arial"/>
              <a:buNone/>
              <a:defRPr sz="2200" kern="1200">
                <a:solidFill>
                  <a:schemeClr val="tx1">
                    <a:tint val="75000"/>
                  </a:schemeClr>
                </a:solidFill>
                <a:latin typeface="+mn-lt"/>
                <a:ea typeface="+mn-ea"/>
                <a:cs typeface="+mn-cs"/>
              </a:defRPr>
            </a:lvl8pPr>
            <a:lvl9pPr marL="4063959" indent="0" algn="ctr" defTabSz="507995" rtl="0" eaLnBrk="1" latinLnBrk="0" hangingPunct="1">
              <a:spcBef>
                <a:spcPct val="20000"/>
              </a:spcBef>
              <a:buFont typeface="Arial"/>
              <a:buNone/>
              <a:defRPr sz="2200" kern="1200">
                <a:solidFill>
                  <a:schemeClr val="tx1">
                    <a:tint val="75000"/>
                  </a:schemeClr>
                </a:solidFill>
                <a:latin typeface="+mn-lt"/>
                <a:ea typeface="+mn-ea"/>
                <a:cs typeface="+mn-cs"/>
              </a:defRPr>
            </a:lvl9pPr>
          </a:lstStyle>
          <a:p>
            <a:pPr algn="l" fontAlgn="auto">
              <a:spcAft>
                <a:spcPts val="0"/>
              </a:spcAft>
              <a:buSzTx/>
              <a:buFont typeface="Wingdings" pitchFamily="2" charset="2"/>
              <a:buChar char="§"/>
              <a:defRPr/>
            </a:pPr>
            <a:endParaRPr lang="en-US" smtClean="0">
              <a:ea typeface="ＭＳ Ｐゴシック" charset="0"/>
            </a:endParaRPr>
          </a:p>
          <a:p>
            <a:pPr algn="l" fontAlgn="auto">
              <a:spcAft>
                <a:spcPts val="0"/>
              </a:spcAft>
              <a:buSzTx/>
              <a:defRPr/>
            </a:pPr>
            <a:endParaRPr lang="en-US" dirty="0">
              <a:ea typeface="ＭＳ Ｐゴシック" charset="0"/>
            </a:endParaRPr>
          </a:p>
        </p:txBody>
      </p:sp>
      <p:pic>
        <p:nvPicPr>
          <p:cNvPr id="16" name="Picture 15" descr="implementation.JPG"/>
          <p:cNvPicPr>
            <a:picLocks noChangeAspect="1"/>
          </p:cNvPicPr>
          <p:nvPr/>
        </p:nvPicPr>
        <p:blipFill>
          <a:blip r:embed="rId3"/>
          <a:stretch>
            <a:fillRect/>
          </a:stretch>
        </p:blipFill>
        <p:spPr>
          <a:xfrm>
            <a:off x="1403908" y="3243185"/>
            <a:ext cx="7724775" cy="2552700"/>
          </a:xfrm>
          <a:prstGeom prst="rect">
            <a:avLst/>
          </a:prstGeom>
        </p:spPr>
      </p:pic>
      <p:pic>
        <p:nvPicPr>
          <p:cNvPr id="17" name="Picture 2" descr="C:\Users\jmvidal\Desktop\one_event.pn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853633" y="3472473"/>
            <a:ext cx="6825323" cy="1433791"/>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3" descr="C:\Users\jmvidal\Desktop\two_events.png"/>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1970008" y="3472473"/>
            <a:ext cx="6496323" cy="1770336"/>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4" descr="C:\Users\jmvidal\Desktop\process.png"/>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2008401" y="1524794"/>
            <a:ext cx="6670555" cy="495753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59741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31"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 calcmode="lin" valueType="num">
                                      <p:cBhvr>
                                        <p:cTn id="14" dur="1000" fill="hold"/>
                                        <p:tgtEl>
                                          <p:spTgt spid="11"/>
                                        </p:tgtEl>
                                        <p:attrNameLst>
                                          <p:attrName>style.rotation</p:attrName>
                                        </p:attrNameLst>
                                      </p:cBhvr>
                                      <p:tavLst>
                                        <p:tav tm="0">
                                          <p:val>
                                            <p:fltVal val="90"/>
                                          </p:val>
                                        </p:tav>
                                        <p:tav tm="100000">
                                          <p:val>
                                            <p:fltVal val="0"/>
                                          </p:val>
                                        </p:tav>
                                      </p:tavLst>
                                    </p:anim>
                                    <p:animEffect transition="in" filter="fade">
                                      <p:cBhvr>
                                        <p:cTn id="15" dur="10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3" presetClass="entr" presetSubtype="16"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plus(in)">
                                      <p:cBhvr>
                                        <p:cTn id="20" dur="10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16"/>
                                        </p:tgtEl>
                                      </p:cBhvr>
                                    </p:animEffect>
                                    <p:set>
                                      <p:cBhvr>
                                        <p:cTn id="25" dur="1" fill="hold">
                                          <p:stCondLst>
                                            <p:cond delay="499"/>
                                          </p:stCondLst>
                                        </p:cTn>
                                        <p:tgtEl>
                                          <p:spTgt spid="16"/>
                                        </p:tgtEl>
                                        <p:attrNameLst>
                                          <p:attrName>style.visibility</p:attrName>
                                        </p:attrNameLst>
                                      </p:cBhvr>
                                      <p:to>
                                        <p:strVal val="hidden"/>
                                      </p:to>
                                    </p:set>
                                  </p:childTnLst>
                                </p:cTn>
                              </p:par>
                              <p:par>
                                <p:cTn id="26" presetID="26"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down)">
                                      <p:cBhvr>
                                        <p:cTn id="28" dur="580">
                                          <p:stCondLst>
                                            <p:cond delay="0"/>
                                          </p:stCondLst>
                                        </p:cTn>
                                        <p:tgtEl>
                                          <p:spTgt spid="17"/>
                                        </p:tgtEl>
                                      </p:cBhvr>
                                    </p:animEffect>
                                    <p:anim calcmode="lin" valueType="num">
                                      <p:cBhvr>
                                        <p:cTn id="29"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4" dur="26">
                                          <p:stCondLst>
                                            <p:cond delay="650"/>
                                          </p:stCondLst>
                                        </p:cTn>
                                        <p:tgtEl>
                                          <p:spTgt spid="17"/>
                                        </p:tgtEl>
                                      </p:cBhvr>
                                      <p:to x="100000" y="60000"/>
                                    </p:animScale>
                                    <p:animScale>
                                      <p:cBhvr>
                                        <p:cTn id="35" dur="166" decel="50000">
                                          <p:stCondLst>
                                            <p:cond delay="676"/>
                                          </p:stCondLst>
                                        </p:cTn>
                                        <p:tgtEl>
                                          <p:spTgt spid="17"/>
                                        </p:tgtEl>
                                      </p:cBhvr>
                                      <p:to x="100000" y="100000"/>
                                    </p:animScale>
                                    <p:animScale>
                                      <p:cBhvr>
                                        <p:cTn id="36" dur="26">
                                          <p:stCondLst>
                                            <p:cond delay="1312"/>
                                          </p:stCondLst>
                                        </p:cTn>
                                        <p:tgtEl>
                                          <p:spTgt spid="17"/>
                                        </p:tgtEl>
                                      </p:cBhvr>
                                      <p:to x="100000" y="80000"/>
                                    </p:animScale>
                                    <p:animScale>
                                      <p:cBhvr>
                                        <p:cTn id="37" dur="166" decel="50000">
                                          <p:stCondLst>
                                            <p:cond delay="1338"/>
                                          </p:stCondLst>
                                        </p:cTn>
                                        <p:tgtEl>
                                          <p:spTgt spid="17"/>
                                        </p:tgtEl>
                                      </p:cBhvr>
                                      <p:to x="100000" y="100000"/>
                                    </p:animScale>
                                    <p:animScale>
                                      <p:cBhvr>
                                        <p:cTn id="38" dur="26">
                                          <p:stCondLst>
                                            <p:cond delay="1642"/>
                                          </p:stCondLst>
                                        </p:cTn>
                                        <p:tgtEl>
                                          <p:spTgt spid="17"/>
                                        </p:tgtEl>
                                      </p:cBhvr>
                                      <p:to x="100000" y="90000"/>
                                    </p:animScale>
                                    <p:animScale>
                                      <p:cBhvr>
                                        <p:cTn id="39" dur="166" decel="50000">
                                          <p:stCondLst>
                                            <p:cond delay="1668"/>
                                          </p:stCondLst>
                                        </p:cTn>
                                        <p:tgtEl>
                                          <p:spTgt spid="17"/>
                                        </p:tgtEl>
                                      </p:cBhvr>
                                      <p:to x="100000" y="100000"/>
                                    </p:animScale>
                                    <p:animScale>
                                      <p:cBhvr>
                                        <p:cTn id="40" dur="26">
                                          <p:stCondLst>
                                            <p:cond delay="1808"/>
                                          </p:stCondLst>
                                        </p:cTn>
                                        <p:tgtEl>
                                          <p:spTgt spid="17"/>
                                        </p:tgtEl>
                                      </p:cBhvr>
                                      <p:to x="100000" y="95000"/>
                                    </p:animScale>
                                    <p:animScale>
                                      <p:cBhvr>
                                        <p:cTn id="41" dur="166" decel="50000">
                                          <p:stCondLst>
                                            <p:cond delay="1834"/>
                                          </p:stCondLst>
                                        </p:cTn>
                                        <p:tgtEl>
                                          <p:spTgt spid="17"/>
                                        </p:tgtEl>
                                      </p:cBhvr>
                                      <p:to x="100000" y="100000"/>
                                    </p:animScale>
                                  </p:childTnLst>
                                </p:cTn>
                              </p:par>
                            </p:childTnLst>
                          </p:cTn>
                        </p:par>
                      </p:childTnLst>
                    </p:cTn>
                  </p:par>
                  <p:par>
                    <p:cTn id="42" fill="hold">
                      <p:stCondLst>
                        <p:cond delay="indefinite"/>
                      </p:stCondLst>
                      <p:childTnLst>
                        <p:par>
                          <p:cTn id="43" fill="hold">
                            <p:stCondLst>
                              <p:cond delay="0"/>
                            </p:stCondLst>
                            <p:childTnLst>
                              <p:par>
                                <p:cTn id="44" presetID="14" presetClass="exit" presetSubtype="10" fill="hold" nodeType="clickEffect">
                                  <p:stCondLst>
                                    <p:cond delay="0"/>
                                  </p:stCondLst>
                                  <p:childTnLst>
                                    <p:animEffect transition="out" filter="randombar(horizontal)">
                                      <p:cBhvr>
                                        <p:cTn id="45" dur="500"/>
                                        <p:tgtEl>
                                          <p:spTgt spid="17"/>
                                        </p:tgtEl>
                                      </p:cBhvr>
                                    </p:animEffect>
                                    <p:set>
                                      <p:cBhvr>
                                        <p:cTn id="46" dur="1" fill="hold">
                                          <p:stCondLst>
                                            <p:cond delay="499"/>
                                          </p:stCondLst>
                                        </p:cTn>
                                        <p:tgtEl>
                                          <p:spTgt spid="17"/>
                                        </p:tgtEl>
                                        <p:attrNameLst>
                                          <p:attrName>style.visibility</p:attrName>
                                        </p:attrNameLst>
                                      </p:cBhvr>
                                      <p:to>
                                        <p:strVal val="hidden"/>
                                      </p:to>
                                    </p:set>
                                  </p:childTnLst>
                                </p:cTn>
                              </p:par>
                              <p:par>
                                <p:cTn id="47" presetID="21" presetClass="entr" presetSubtype="1"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heel(1)">
                                      <p:cBhvr>
                                        <p:cTn id="49" dur="125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xit" presetSubtype="32" fill="hold" nodeType="clickEffect">
                                  <p:stCondLst>
                                    <p:cond delay="0"/>
                                  </p:stCondLst>
                                  <p:childTnLst>
                                    <p:anim calcmode="lin" valueType="num">
                                      <p:cBhvr>
                                        <p:cTn id="53" dur="500"/>
                                        <p:tgtEl>
                                          <p:spTgt spid="18"/>
                                        </p:tgtEl>
                                        <p:attrNameLst>
                                          <p:attrName>ppt_w</p:attrName>
                                        </p:attrNameLst>
                                      </p:cBhvr>
                                      <p:tavLst>
                                        <p:tav tm="0">
                                          <p:val>
                                            <p:strVal val="ppt_w"/>
                                          </p:val>
                                        </p:tav>
                                        <p:tav tm="100000">
                                          <p:val>
                                            <p:fltVal val="0"/>
                                          </p:val>
                                        </p:tav>
                                      </p:tavLst>
                                    </p:anim>
                                    <p:anim calcmode="lin" valueType="num">
                                      <p:cBhvr>
                                        <p:cTn id="54" dur="500"/>
                                        <p:tgtEl>
                                          <p:spTgt spid="18"/>
                                        </p:tgtEl>
                                        <p:attrNameLst>
                                          <p:attrName>ppt_h</p:attrName>
                                        </p:attrNameLst>
                                      </p:cBhvr>
                                      <p:tavLst>
                                        <p:tav tm="0">
                                          <p:val>
                                            <p:strVal val="ppt_h"/>
                                          </p:val>
                                        </p:tav>
                                        <p:tav tm="100000">
                                          <p:val>
                                            <p:fltVal val="0"/>
                                          </p:val>
                                        </p:tav>
                                      </p:tavLst>
                                    </p:anim>
                                    <p:animEffect transition="out" filter="fade">
                                      <p:cBhvr>
                                        <p:cTn id="55" dur="500"/>
                                        <p:tgtEl>
                                          <p:spTgt spid="18"/>
                                        </p:tgtEl>
                                      </p:cBhvr>
                                    </p:animEffect>
                                    <p:set>
                                      <p:cBhvr>
                                        <p:cTn id="56" dur="1" fill="hold">
                                          <p:stCondLst>
                                            <p:cond delay="499"/>
                                          </p:stCondLst>
                                        </p:cTn>
                                        <p:tgtEl>
                                          <p:spTgt spid="18"/>
                                        </p:tgtEl>
                                        <p:attrNameLst>
                                          <p:attrName>style.visibility</p:attrName>
                                        </p:attrNameLst>
                                      </p:cBhvr>
                                      <p:to>
                                        <p:strVal val="hidden"/>
                                      </p:to>
                                    </p:set>
                                  </p:childTnLst>
                                </p:cTn>
                              </p:par>
                              <p:par>
                                <p:cTn id="57" presetID="14" presetClass="entr" presetSubtype="10" fill="hold"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randombar(horizontal)">
                                      <p:cBhvr>
                                        <p:cTn id="5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Internal Events</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How do we create new Events and Listeners</a:t>
            </a:r>
            <a:r>
              <a:rPr lang="en-US" sz="2200" dirty="0" smtClean="0">
                <a:solidFill>
                  <a:srgbClr val="535353"/>
                </a:solidFill>
                <a:latin typeface="Helvetica"/>
                <a:cs typeface="Helvetica"/>
              </a:rPr>
              <a:t>? </a:t>
            </a:r>
            <a:endParaRPr lang="en-US" sz="2200" dirty="0">
              <a:solidFill>
                <a:srgbClr val="535353"/>
              </a:solidFill>
              <a:latin typeface="Helvetica"/>
              <a:cs typeface="Helvetica"/>
            </a:endParaRPr>
          </a:p>
          <a:p>
            <a:pPr algn="l"/>
            <a:endParaRPr lang="en-US" sz="2200" dirty="0">
              <a:solidFill>
                <a:srgbClr val="535353"/>
              </a:solidFill>
              <a:latin typeface="Helvetica"/>
              <a:cs typeface="Helvetica"/>
            </a:endParaRPr>
          </a:p>
        </p:txBody>
      </p:sp>
      <p:sp>
        <p:nvSpPr>
          <p:cNvPr id="11" name="Subtitle 2"/>
          <p:cNvSpPr txBox="1">
            <a:spLocks/>
          </p:cNvSpPr>
          <p:nvPr/>
        </p:nvSpPr>
        <p:spPr>
          <a:xfrm>
            <a:off x="583406" y="1872936"/>
            <a:ext cx="6400800" cy="35084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000" kern="1000" spc="90" dirty="0" smtClean="0">
                <a:solidFill>
                  <a:srgbClr val="7DBC3A"/>
                </a:solidFill>
                <a:latin typeface="Helvetica"/>
                <a:cs typeface="Helvetica"/>
              </a:rPr>
              <a:t>Step 3: Trigger the Event</a:t>
            </a:r>
            <a:endParaRPr lang="en-US" sz="1000" kern="1000" spc="90" dirty="0">
              <a:solidFill>
                <a:srgbClr val="7DBC3A"/>
              </a:solidFill>
              <a:latin typeface="Helvetica"/>
              <a:cs typeface="Helvetica"/>
            </a:endParaRPr>
          </a:p>
        </p:txBody>
      </p:sp>
      <p:pic>
        <p:nvPicPr>
          <p:cNvPr id="15" name="Picture 2" descr="C:\Users\jmvidal\Desktop\triggers.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726406" y="3072737"/>
            <a:ext cx="6326504" cy="2057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611773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31"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 calcmode="lin" valueType="num">
                                      <p:cBhvr>
                                        <p:cTn id="14" dur="1000" fill="hold"/>
                                        <p:tgtEl>
                                          <p:spTgt spid="11"/>
                                        </p:tgtEl>
                                        <p:attrNameLst>
                                          <p:attrName>style.rotation</p:attrName>
                                        </p:attrNameLst>
                                      </p:cBhvr>
                                      <p:tavLst>
                                        <p:tav tm="0">
                                          <p:val>
                                            <p:fltVal val="90"/>
                                          </p:val>
                                        </p:tav>
                                        <p:tav tm="100000">
                                          <p:val>
                                            <p:fltVal val="0"/>
                                          </p:val>
                                        </p:tav>
                                      </p:tavLst>
                                    </p:anim>
                                    <p:animEffect transition="in" filter="fade">
                                      <p:cBhvr>
                                        <p:cTn id="15" dur="10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arn(inVertical)">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Mediation Readers</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algn="l"/>
            <a:r>
              <a:rPr lang="en-US" sz="2200" dirty="0">
                <a:solidFill>
                  <a:srgbClr val="535353"/>
                </a:solidFill>
                <a:latin typeface="Helvetica"/>
                <a:cs typeface="Helvetica"/>
              </a:rPr>
              <a:t>What are they?</a:t>
            </a:r>
          </a:p>
        </p:txBody>
      </p:sp>
      <p:sp>
        <p:nvSpPr>
          <p:cNvPr id="5" name="Subtitle 2"/>
          <p:cNvSpPr txBox="1">
            <a:spLocks/>
          </p:cNvSpPr>
          <p:nvPr/>
        </p:nvSpPr>
        <p:spPr>
          <a:xfrm>
            <a:off x="564690" y="2064907"/>
            <a:ext cx="7110889" cy="1801864"/>
          </a:xfrm>
          <a:prstGeom prst="rect">
            <a:avLst/>
          </a:prstGeom>
        </p:spPr>
        <p:txBody>
          <a:bodyPr vert="horz" lIns="101599" tIns="50799" rIns="101599" bIns="50799"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90498" indent="-190498" algn="l">
              <a:buFont typeface="Arial" pitchFamily="34" charset="0"/>
              <a:buChar char="•"/>
            </a:pPr>
            <a:r>
              <a:rPr lang="en-US" sz="1300" dirty="0" smtClean="0"/>
              <a:t>Readers are used to read the data from different sources and translate them into an understandable object in jBilling.</a:t>
            </a:r>
          </a:p>
          <a:p>
            <a:pPr marL="190498" indent="-190498" algn="l">
              <a:buFont typeface="Arial" pitchFamily="34" charset="0"/>
              <a:buChar char="•"/>
            </a:pPr>
            <a:r>
              <a:rPr lang="en-US" sz="1300" dirty="0" smtClean="0"/>
              <a:t>This is the Record.java class that has a list of fields. So for each line/record in the source we end up having one Record.</a:t>
            </a:r>
            <a:endParaRPr lang="en-US" sz="1300" dirty="0"/>
          </a:p>
        </p:txBody>
      </p:sp>
      <p:pic>
        <p:nvPicPr>
          <p:cNvPr id="6" name="Picture 5" descr="imediationreader.JPG"/>
          <p:cNvPicPr>
            <a:picLocks noChangeAspect="1"/>
          </p:cNvPicPr>
          <p:nvPr/>
        </p:nvPicPr>
        <p:blipFill rotWithShape="1">
          <a:blip r:embed="rId3"/>
          <a:srcRect b="28633"/>
          <a:stretch/>
        </p:blipFill>
        <p:spPr>
          <a:xfrm>
            <a:off x="1421606" y="3496628"/>
            <a:ext cx="6552064" cy="2129905"/>
          </a:xfrm>
          <a:prstGeom prst="rect">
            <a:avLst/>
          </a:prstGeom>
          <a:ln>
            <a:noFill/>
          </a:ln>
          <a:effectLst>
            <a:softEdge rad="112500"/>
          </a:effectLst>
        </p:spPr>
      </p:pic>
    </p:spTree>
    <p:extLst>
      <p:ext uri="{BB962C8B-B14F-4D97-AF65-F5344CB8AC3E}">
        <p14:creationId xmlns="" xmlns:p14="http://schemas.microsoft.com/office/powerpoint/2010/main" val="291848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par>
                          <p:cTn id="10" fill="hold">
                            <p:stCondLst>
                              <p:cond delay="500"/>
                            </p:stCondLst>
                            <p:childTnLst>
                              <p:par>
                                <p:cTn id="11" presetID="31" presetClass="entr" presetSubtype="0" fill="hold" grpId="0" nodeType="afterEffect">
                                  <p:stCondLst>
                                    <p:cond delay="0"/>
                                  </p:stCondLst>
                                  <p:iterate type="lt">
                                    <p:tmPct val="5000"/>
                                  </p:iterate>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90"/>
                                          </p:val>
                                        </p:tav>
                                        <p:tav tm="100000">
                                          <p:val>
                                            <p:fltVal val="0"/>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Internal Events</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How do we create new Events and Listeners</a:t>
            </a:r>
            <a:r>
              <a:rPr lang="en-US" sz="2200" dirty="0" smtClean="0">
                <a:solidFill>
                  <a:srgbClr val="535353"/>
                </a:solidFill>
                <a:latin typeface="Helvetica"/>
                <a:cs typeface="Helvetica"/>
              </a:rPr>
              <a:t>? </a:t>
            </a:r>
            <a:endParaRPr lang="en-US" sz="2200" dirty="0">
              <a:solidFill>
                <a:srgbClr val="535353"/>
              </a:solidFill>
              <a:latin typeface="Helvetica"/>
              <a:cs typeface="Helvetica"/>
            </a:endParaRPr>
          </a:p>
          <a:p>
            <a:pPr algn="l"/>
            <a:endParaRPr lang="en-US" sz="2200" dirty="0">
              <a:solidFill>
                <a:srgbClr val="535353"/>
              </a:solidFill>
              <a:latin typeface="Helvetica"/>
              <a:cs typeface="Helvetica"/>
            </a:endParaRPr>
          </a:p>
        </p:txBody>
      </p:sp>
      <p:sp>
        <p:nvSpPr>
          <p:cNvPr id="11" name="Subtitle 2"/>
          <p:cNvSpPr txBox="1">
            <a:spLocks/>
          </p:cNvSpPr>
          <p:nvPr/>
        </p:nvSpPr>
        <p:spPr>
          <a:xfrm>
            <a:off x="583406" y="1872936"/>
            <a:ext cx="6400800" cy="35084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000" kern="1000" spc="90" dirty="0" smtClean="0">
                <a:solidFill>
                  <a:srgbClr val="7DBC3A"/>
                </a:solidFill>
                <a:latin typeface="Helvetica"/>
                <a:cs typeface="Helvetica"/>
              </a:rPr>
              <a:t>Step </a:t>
            </a:r>
            <a:r>
              <a:rPr lang="en-US" sz="1000" kern="1000" spc="90" dirty="0">
                <a:solidFill>
                  <a:srgbClr val="7DBC3A"/>
                </a:solidFill>
                <a:latin typeface="Helvetica"/>
                <a:cs typeface="Helvetica"/>
              </a:rPr>
              <a:t>4</a:t>
            </a:r>
            <a:r>
              <a:rPr lang="en-US" sz="1000" kern="1000" spc="90" dirty="0" smtClean="0">
                <a:solidFill>
                  <a:srgbClr val="7DBC3A"/>
                </a:solidFill>
                <a:latin typeface="Helvetica"/>
                <a:cs typeface="Helvetica"/>
              </a:rPr>
              <a:t>: DQ Queries</a:t>
            </a:r>
            <a:endParaRPr lang="en-US" sz="1000" kern="1000" spc="90" dirty="0">
              <a:solidFill>
                <a:srgbClr val="7DBC3A"/>
              </a:solidFill>
              <a:latin typeface="Helvetica"/>
              <a:cs typeface="Helvetica"/>
            </a:endParaRPr>
          </a:p>
        </p:txBody>
      </p:sp>
      <p:pic>
        <p:nvPicPr>
          <p:cNvPr id="2050" name="Picture 2" descr="C:\Users\jmvidal\Desktop\event_sql.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345406" y="2827740"/>
            <a:ext cx="7553313" cy="28956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7503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31"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 calcmode="lin" valueType="num">
                                      <p:cBhvr>
                                        <p:cTn id="14" dur="1000" fill="hold"/>
                                        <p:tgtEl>
                                          <p:spTgt spid="11"/>
                                        </p:tgtEl>
                                        <p:attrNameLst>
                                          <p:attrName>style.rotation</p:attrName>
                                        </p:attrNameLst>
                                      </p:cBhvr>
                                      <p:tavLst>
                                        <p:tav tm="0">
                                          <p:val>
                                            <p:fltVal val="90"/>
                                          </p:val>
                                        </p:tav>
                                        <p:tav tm="100000">
                                          <p:val>
                                            <p:fltVal val="0"/>
                                          </p:val>
                                        </p:tav>
                                      </p:tavLst>
                                    </p:anim>
                                    <p:animEffect transition="in" filter="fade">
                                      <p:cBhvr>
                                        <p:cTn id="15" dur="10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randombar(horizontal)">
                                      <p:cBhvr>
                                        <p:cTn id="20"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Internal Events</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How do we create new Events and Listeners</a:t>
            </a:r>
            <a:r>
              <a:rPr lang="en-US" sz="2200" dirty="0" smtClean="0">
                <a:solidFill>
                  <a:srgbClr val="535353"/>
                </a:solidFill>
                <a:latin typeface="Helvetica"/>
                <a:cs typeface="Helvetica"/>
              </a:rPr>
              <a:t>? </a:t>
            </a:r>
            <a:endParaRPr lang="en-US" sz="2200" dirty="0">
              <a:solidFill>
                <a:srgbClr val="535353"/>
              </a:solidFill>
              <a:latin typeface="Helvetica"/>
              <a:cs typeface="Helvetica"/>
            </a:endParaRPr>
          </a:p>
          <a:p>
            <a:pPr algn="l"/>
            <a:endParaRPr lang="en-US" sz="2200" dirty="0">
              <a:solidFill>
                <a:srgbClr val="535353"/>
              </a:solidFill>
              <a:latin typeface="Helvetica"/>
              <a:cs typeface="Helvetica"/>
            </a:endParaRPr>
          </a:p>
        </p:txBody>
      </p:sp>
      <p:sp>
        <p:nvSpPr>
          <p:cNvPr id="11" name="Subtitle 2"/>
          <p:cNvSpPr txBox="1">
            <a:spLocks/>
          </p:cNvSpPr>
          <p:nvPr/>
        </p:nvSpPr>
        <p:spPr>
          <a:xfrm>
            <a:off x="583406" y="1872936"/>
            <a:ext cx="6400800" cy="35084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000" kern="1000" spc="90" dirty="0" smtClean="0">
                <a:solidFill>
                  <a:srgbClr val="7DBC3A"/>
                </a:solidFill>
                <a:latin typeface="Helvetica"/>
                <a:cs typeface="Helvetica"/>
              </a:rPr>
              <a:t>Step </a:t>
            </a:r>
            <a:r>
              <a:rPr lang="en-US" sz="1000" kern="1000" spc="90" dirty="0">
                <a:solidFill>
                  <a:srgbClr val="7DBC3A"/>
                </a:solidFill>
                <a:latin typeface="Helvetica"/>
                <a:cs typeface="Helvetica"/>
              </a:rPr>
              <a:t>5</a:t>
            </a:r>
            <a:r>
              <a:rPr lang="en-US" sz="1000" kern="1000" spc="90" dirty="0" smtClean="0">
                <a:solidFill>
                  <a:srgbClr val="7DBC3A"/>
                </a:solidFill>
                <a:latin typeface="Helvetica"/>
                <a:cs typeface="Helvetica"/>
              </a:rPr>
              <a:t>: Configure the Listener plugin class</a:t>
            </a:r>
            <a:endParaRPr lang="en-US" sz="1000" kern="1000" spc="90" dirty="0">
              <a:solidFill>
                <a:srgbClr val="7DBC3A"/>
              </a:solidFill>
              <a:latin typeface="Helvetica"/>
              <a:cs typeface="Helvetica"/>
            </a:endParaRPr>
          </a:p>
        </p:txBody>
      </p:sp>
      <p:pic>
        <p:nvPicPr>
          <p:cNvPr id="102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336006" y="2242903"/>
            <a:ext cx="5172075" cy="5715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73856" y="3143338"/>
            <a:ext cx="1485900" cy="27241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rotWithShape="1">
          <a:blip r:embed="rId5">
            <a:extLst>
              <a:ext uri="{28A0092B-C50C-407E-A947-70E740481C1C}">
                <a14:useLocalDpi xmlns="" xmlns:a14="http://schemas.microsoft.com/office/drawing/2010/main" val="0"/>
              </a:ext>
            </a:extLst>
          </a:blip>
          <a:srcRect r="26504"/>
          <a:stretch/>
        </p:blipFill>
        <p:spPr bwMode="auto">
          <a:xfrm>
            <a:off x="3250406" y="3435163"/>
            <a:ext cx="6065949" cy="210381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9" name="Oval 8"/>
          <p:cNvSpPr/>
          <p:nvPr/>
        </p:nvSpPr>
        <p:spPr>
          <a:xfrm>
            <a:off x="10149881" y="2154332"/>
            <a:ext cx="1259840" cy="354246"/>
          </a:xfrm>
          <a:prstGeom prst="ellipse">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0" name="Oval 9"/>
          <p:cNvSpPr/>
          <p:nvPr/>
        </p:nvSpPr>
        <p:spPr>
          <a:xfrm>
            <a:off x="-978695" y="5460959"/>
            <a:ext cx="647701" cy="213360"/>
          </a:xfrm>
          <a:prstGeom prst="ellipse">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2" name="TextBox 11"/>
          <p:cNvSpPr txBox="1"/>
          <p:nvPr/>
        </p:nvSpPr>
        <p:spPr>
          <a:xfrm>
            <a:off x="10499883" y="1647994"/>
            <a:ext cx="320040" cy="584775"/>
          </a:xfrm>
          <a:prstGeom prst="rect">
            <a:avLst/>
          </a:prstGeom>
          <a:noFill/>
        </p:spPr>
        <p:txBody>
          <a:bodyPr wrap="square" rtlCol="0">
            <a:spAutoFit/>
          </a:bodyPr>
          <a:lstStyle/>
          <a:p>
            <a:r>
              <a:rPr lang="es-AR" sz="3200" dirty="0" smtClean="0">
                <a:solidFill>
                  <a:schemeClr val="tx1"/>
                </a:solidFill>
                <a:latin typeface="Berlin Sans FB Demi" pitchFamily="34" charset="0"/>
              </a:rPr>
              <a:t>1</a:t>
            </a:r>
            <a:endParaRPr lang="es-AR" sz="3200" dirty="0">
              <a:solidFill>
                <a:schemeClr val="tx1"/>
              </a:solidFill>
              <a:latin typeface="Berlin Sans FB Demi" pitchFamily="34" charset="0"/>
            </a:endParaRPr>
          </a:p>
        </p:txBody>
      </p:sp>
      <p:sp>
        <p:nvSpPr>
          <p:cNvPr id="13" name="TextBox 12"/>
          <p:cNvSpPr txBox="1"/>
          <p:nvPr/>
        </p:nvSpPr>
        <p:spPr>
          <a:xfrm>
            <a:off x="-864394" y="4963614"/>
            <a:ext cx="320040" cy="584775"/>
          </a:xfrm>
          <a:prstGeom prst="rect">
            <a:avLst/>
          </a:prstGeom>
          <a:noFill/>
        </p:spPr>
        <p:txBody>
          <a:bodyPr wrap="square" rtlCol="0">
            <a:spAutoFit/>
          </a:bodyPr>
          <a:lstStyle/>
          <a:p>
            <a:r>
              <a:rPr lang="es-AR" sz="3200" dirty="0" smtClean="0">
                <a:solidFill>
                  <a:schemeClr val="tx1"/>
                </a:solidFill>
                <a:latin typeface="Berlin Sans FB Demi" pitchFamily="34" charset="0"/>
              </a:rPr>
              <a:t>2</a:t>
            </a:r>
            <a:endParaRPr lang="es-AR" sz="3200" dirty="0">
              <a:solidFill>
                <a:schemeClr val="tx1"/>
              </a:solidFill>
              <a:latin typeface="Berlin Sans FB Demi" pitchFamily="34" charset="0"/>
            </a:endParaRPr>
          </a:p>
        </p:txBody>
      </p:sp>
      <p:sp>
        <p:nvSpPr>
          <p:cNvPr id="14" name="Oval 13"/>
          <p:cNvSpPr/>
          <p:nvPr/>
        </p:nvSpPr>
        <p:spPr>
          <a:xfrm>
            <a:off x="10337006" y="4735003"/>
            <a:ext cx="3341078" cy="354246"/>
          </a:xfrm>
          <a:prstGeom prst="ellipse">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6" name="TextBox 15"/>
          <p:cNvSpPr txBox="1"/>
          <p:nvPr/>
        </p:nvSpPr>
        <p:spPr>
          <a:xfrm>
            <a:off x="10800809" y="4262338"/>
            <a:ext cx="320040" cy="584775"/>
          </a:xfrm>
          <a:prstGeom prst="rect">
            <a:avLst/>
          </a:prstGeom>
          <a:noFill/>
        </p:spPr>
        <p:txBody>
          <a:bodyPr wrap="square" rtlCol="0">
            <a:spAutoFit/>
          </a:bodyPr>
          <a:lstStyle/>
          <a:p>
            <a:r>
              <a:rPr lang="es-AR" sz="3200" dirty="0" smtClean="0">
                <a:solidFill>
                  <a:schemeClr val="tx1"/>
                </a:solidFill>
                <a:latin typeface="Berlin Sans FB Demi" pitchFamily="34" charset="0"/>
              </a:rPr>
              <a:t>3</a:t>
            </a:r>
            <a:endParaRPr lang="es-AR" sz="3200" dirty="0">
              <a:solidFill>
                <a:schemeClr val="tx1"/>
              </a:solidFill>
              <a:latin typeface="Berlin Sans FB Demi" pitchFamily="34" charset="0"/>
            </a:endParaRPr>
          </a:p>
        </p:txBody>
      </p:sp>
    </p:spTree>
    <p:extLst>
      <p:ext uri="{BB962C8B-B14F-4D97-AF65-F5344CB8AC3E}">
        <p14:creationId xmlns="" xmlns:p14="http://schemas.microsoft.com/office/powerpoint/2010/main" val="407451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31"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 calcmode="lin" valueType="num">
                                      <p:cBhvr>
                                        <p:cTn id="14" dur="1000" fill="hold"/>
                                        <p:tgtEl>
                                          <p:spTgt spid="11"/>
                                        </p:tgtEl>
                                        <p:attrNameLst>
                                          <p:attrName>style.rotation</p:attrName>
                                        </p:attrNameLst>
                                      </p:cBhvr>
                                      <p:tavLst>
                                        <p:tav tm="0">
                                          <p:val>
                                            <p:fltVal val="90"/>
                                          </p:val>
                                        </p:tav>
                                        <p:tav tm="100000">
                                          <p:val>
                                            <p:fltVal val="0"/>
                                          </p:val>
                                        </p:tav>
                                      </p:tavLst>
                                    </p:anim>
                                    <p:animEffect transition="in" filter="fade">
                                      <p:cBhvr>
                                        <p:cTn id="15" dur="10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circle(in)">
                                      <p:cBhvr>
                                        <p:cTn id="20" dur="1000"/>
                                        <p:tgtEl>
                                          <p:spTgt spid="1026"/>
                                        </p:tgtEl>
                                      </p:cBhvr>
                                    </p:animEffect>
                                  </p:childTnLst>
                                </p:cTn>
                              </p:par>
                              <p:par>
                                <p:cTn id="21" presetID="0" presetClass="path" presetSubtype="0" accel="50000" decel="50000" fill="hold" grpId="0" nodeType="withEffect">
                                  <p:stCondLst>
                                    <p:cond delay="0"/>
                                  </p:stCondLst>
                                  <p:childTnLst>
                                    <p:animMotion origin="layout" path="M -0.02015 5.83576E-8 C -0.03843 -0.00125 -0.05545 -0.00417 -0.07373 -0.00563 C -0.08341 -0.00646 -0.10278 -0.00834 -0.1031 -0.00813 C -0.13496 -0.01626 -0.21572 -0.01 -0.22415 -0.0098 C -0.23477 -0.0075 -0.24461 -0.00542 -0.25555 -0.00417 C -0.26945 -0.00063 -0.26289 -0.00188 -0.27507 5.83576E-8 C -0.28491 0.00438 -0.29585 0.00292 -0.30491 0.00709 C -0.31006 0.0098 -0.32146 0.01271 -0.32146 0.01313 C -0.32693 0.01688 -0.33427 0.02063 -0.34193 0.02272 C -0.34411 0.02501 -0.34536 0.02918 -0.3488 0.03105 C -0.35583 0.03439 -0.35364 0.03251 -0.35614 0.03668 " pathEditMode="relative" rAng="0" ptsTypes="ffffffffffA">
                                      <p:cBhvr>
                                        <p:cTn id="22" dur="2000" fill="hold"/>
                                        <p:tgtEl>
                                          <p:spTgt spid="12"/>
                                        </p:tgtEl>
                                        <p:attrNameLst>
                                          <p:attrName>ppt_x</p:attrName>
                                          <p:attrName>ppt_y</p:attrName>
                                        </p:attrNameLst>
                                      </p:cBhvr>
                                      <p:rCtr x="-16807" y="1021"/>
                                    </p:animMotion>
                                  </p:childTnLst>
                                </p:cTn>
                              </p:par>
                              <p:par>
                                <p:cTn id="23" presetID="0" presetClass="path" presetSubtype="0" accel="50000" decel="50000" fill="hold" grpId="0" nodeType="withEffect">
                                  <p:stCondLst>
                                    <p:cond delay="0"/>
                                  </p:stCondLst>
                                  <p:childTnLst>
                                    <p:animMotion origin="layout" path="M -0.06748 -0.00854 C -0.08513 -0.00979 -0.10122 -0.01271 -0.11856 -0.01396 C -0.12793 -0.0148 -0.14652 -0.01688 -0.14652 -0.01646 C -0.17666 -0.0248 -0.25351 -0.01834 -0.26164 -0.01813 C -0.27179 -0.01605 -0.28116 -0.01396 -0.29147 -0.01271 C -0.30459 -0.00917 -0.2985 -0.01042 -0.31037 -0.00854 C -0.31959 -0.00417 -0.32974 -0.00563 -0.33849 -0.00125 C -0.34317 0.00125 -0.35426 0.00417 -0.35426 0.00459 C -0.35942 0.00834 -0.36645 0.01209 -0.37363 0.01397 C -0.37598 0.01667 -0.37707 0.02063 -0.38035 0.02251 C -0.38691 0.02585 -0.38488 0.02397 -0.38722 0.02814 " pathEditMode="relative" rAng="0" ptsTypes="ffffffffffA">
                                      <p:cBhvr>
                                        <p:cTn id="24" dur="2000" fill="hold"/>
                                        <p:tgtEl>
                                          <p:spTgt spid="9"/>
                                        </p:tgtEl>
                                        <p:attrNameLst>
                                          <p:attrName>ppt_x</p:attrName>
                                          <p:attrName>ppt_y</p:attrName>
                                        </p:attrNameLst>
                                      </p:cBhvr>
                                      <p:rCtr x="-15995" y="1021"/>
                                    </p:animMotion>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nodeType="clickEffect">
                                  <p:stCondLst>
                                    <p:cond delay="0"/>
                                  </p:stCondLst>
                                  <p:childTnLst>
                                    <p:set>
                                      <p:cBhvr>
                                        <p:cTn id="28" dur="1" fill="hold">
                                          <p:stCondLst>
                                            <p:cond delay="0"/>
                                          </p:stCondLst>
                                        </p:cTn>
                                        <p:tgtEl>
                                          <p:spTgt spid="1027"/>
                                        </p:tgtEl>
                                        <p:attrNameLst>
                                          <p:attrName>style.visibility</p:attrName>
                                        </p:attrNameLst>
                                      </p:cBhvr>
                                      <p:to>
                                        <p:strVal val="visible"/>
                                      </p:to>
                                    </p:set>
                                    <p:animEffect transition="in" filter="wipe(down)">
                                      <p:cBhvr>
                                        <p:cTn id="29" dur="580">
                                          <p:stCondLst>
                                            <p:cond delay="0"/>
                                          </p:stCondLst>
                                        </p:cTn>
                                        <p:tgtEl>
                                          <p:spTgt spid="1027"/>
                                        </p:tgtEl>
                                      </p:cBhvr>
                                    </p:animEffect>
                                    <p:anim calcmode="lin" valueType="num">
                                      <p:cBhvr>
                                        <p:cTn id="30" dur="1822" tmFilter="0,0; 0.14,0.36; 0.43,0.73; 0.71,0.91; 1.0,1.0">
                                          <p:stCondLst>
                                            <p:cond delay="0"/>
                                          </p:stCondLst>
                                        </p:cTn>
                                        <p:tgtEl>
                                          <p:spTgt spid="1027"/>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1027"/>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1027"/>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1027"/>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1027"/>
                                        </p:tgtEl>
                                        <p:attrNameLst>
                                          <p:attrName>ppt_y</p:attrName>
                                        </p:attrNameLst>
                                      </p:cBhvr>
                                      <p:tavLst>
                                        <p:tav tm="0" fmla="#ppt_y-sin(pi*$)/81">
                                          <p:val>
                                            <p:fltVal val="0"/>
                                          </p:val>
                                        </p:tav>
                                        <p:tav tm="100000">
                                          <p:val>
                                            <p:fltVal val="1"/>
                                          </p:val>
                                        </p:tav>
                                      </p:tavLst>
                                    </p:anim>
                                    <p:animScale>
                                      <p:cBhvr>
                                        <p:cTn id="35" dur="26">
                                          <p:stCondLst>
                                            <p:cond delay="650"/>
                                          </p:stCondLst>
                                        </p:cTn>
                                        <p:tgtEl>
                                          <p:spTgt spid="1027"/>
                                        </p:tgtEl>
                                      </p:cBhvr>
                                      <p:to x="100000" y="60000"/>
                                    </p:animScale>
                                    <p:animScale>
                                      <p:cBhvr>
                                        <p:cTn id="36" dur="166" decel="50000">
                                          <p:stCondLst>
                                            <p:cond delay="676"/>
                                          </p:stCondLst>
                                        </p:cTn>
                                        <p:tgtEl>
                                          <p:spTgt spid="1027"/>
                                        </p:tgtEl>
                                      </p:cBhvr>
                                      <p:to x="100000" y="100000"/>
                                    </p:animScale>
                                    <p:animScale>
                                      <p:cBhvr>
                                        <p:cTn id="37" dur="26">
                                          <p:stCondLst>
                                            <p:cond delay="1312"/>
                                          </p:stCondLst>
                                        </p:cTn>
                                        <p:tgtEl>
                                          <p:spTgt spid="1027"/>
                                        </p:tgtEl>
                                      </p:cBhvr>
                                      <p:to x="100000" y="80000"/>
                                    </p:animScale>
                                    <p:animScale>
                                      <p:cBhvr>
                                        <p:cTn id="38" dur="166" decel="50000">
                                          <p:stCondLst>
                                            <p:cond delay="1338"/>
                                          </p:stCondLst>
                                        </p:cTn>
                                        <p:tgtEl>
                                          <p:spTgt spid="1027"/>
                                        </p:tgtEl>
                                      </p:cBhvr>
                                      <p:to x="100000" y="100000"/>
                                    </p:animScale>
                                    <p:animScale>
                                      <p:cBhvr>
                                        <p:cTn id="39" dur="26">
                                          <p:stCondLst>
                                            <p:cond delay="1642"/>
                                          </p:stCondLst>
                                        </p:cTn>
                                        <p:tgtEl>
                                          <p:spTgt spid="1027"/>
                                        </p:tgtEl>
                                      </p:cBhvr>
                                      <p:to x="100000" y="90000"/>
                                    </p:animScale>
                                    <p:animScale>
                                      <p:cBhvr>
                                        <p:cTn id="40" dur="166" decel="50000">
                                          <p:stCondLst>
                                            <p:cond delay="1668"/>
                                          </p:stCondLst>
                                        </p:cTn>
                                        <p:tgtEl>
                                          <p:spTgt spid="1027"/>
                                        </p:tgtEl>
                                      </p:cBhvr>
                                      <p:to x="100000" y="100000"/>
                                    </p:animScale>
                                    <p:animScale>
                                      <p:cBhvr>
                                        <p:cTn id="41" dur="26">
                                          <p:stCondLst>
                                            <p:cond delay="1808"/>
                                          </p:stCondLst>
                                        </p:cTn>
                                        <p:tgtEl>
                                          <p:spTgt spid="1027"/>
                                        </p:tgtEl>
                                      </p:cBhvr>
                                      <p:to x="100000" y="95000"/>
                                    </p:animScale>
                                    <p:animScale>
                                      <p:cBhvr>
                                        <p:cTn id="42" dur="166" decel="50000">
                                          <p:stCondLst>
                                            <p:cond delay="1834"/>
                                          </p:stCondLst>
                                        </p:cTn>
                                        <p:tgtEl>
                                          <p:spTgt spid="1027"/>
                                        </p:tgtEl>
                                      </p:cBhvr>
                                      <p:to x="100000" y="100000"/>
                                    </p:animScale>
                                  </p:childTnLst>
                                </p:cTn>
                              </p:par>
                              <p:par>
                                <p:cTn id="43" presetID="0" presetClass="path" presetSubtype="0" accel="50000" decel="50000" fill="hold" grpId="0" nodeType="withEffect">
                                  <p:stCondLst>
                                    <p:cond delay="0"/>
                                  </p:stCondLst>
                                  <p:childTnLst>
                                    <p:animMotion origin="layout" path="M 0.01875 -0.0125 C 0.02934 -0.00532 0.02569 -0.00694 0.04288 -0.00556 C 0.0592 -0.00023 0.07552 -0.00347 0.09236 -0.00417 C 0.09757 -0.00556 0.10225 -0.00764 0.10729 -0.00972 C 0.1092 -0.01065 0.11128 -0.01157 0.11319 -0.0125 C 0.11441 -0.01296 0.11632 -0.01389 0.11632 -0.01366 C 0.11944 -0.01782 0.12344 -0.02014 0.12708 -0.02384 C 0.13038 -0.02755 0.13021 -0.02477 0.13021 -0.02801 " pathEditMode="relative" rAng="0" ptsTypes="fffffffA">
                                      <p:cBhvr>
                                        <p:cTn id="44" dur="2000" fill="hold"/>
                                        <p:tgtEl>
                                          <p:spTgt spid="13"/>
                                        </p:tgtEl>
                                        <p:attrNameLst>
                                          <p:attrName>ppt_x</p:attrName>
                                          <p:attrName>ppt_y</p:attrName>
                                        </p:attrNameLst>
                                      </p:cBhvr>
                                      <p:rCtr x="5590" y="-162"/>
                                    </p:animMotion>
                                  </p:childTnLst>
                                </p:cTn>
                              </p:par>
                              <p:par>
                                <p:cTn id="45" presetID="0" presetClass="path" presetSubtype="0" accel="50000" decel="50000" fill="hold" grpId="0" nodeType="withEffect">
                                  <p:stCondLst>
                                    <p:cond delay="0"/>
                                  </p:stCondLst>
                                  <p:childTnLst>
                                    <p:animMotion origin="layout" path="M 0.01875 -0.0125 C 0.02934 -0.00532 0.02569 -0.00694 0.04288 -0.00555 C 0.0592 -0.00023 0.07552 -0.00347 0.09236 -0.00416 C 0.09757 -0.00555 0.10226 -0.00764 0.10729 -0.00972 C 0.1092 -0.01065 0.11128 -0.01157 0.11319 -0.0125 C 0.11441 -0.01296 0.11632 -0.01389 0.11632 -0.01366 C 0.11944 -0.01782 0.12344 -0.02014 0.12708 -0.02384 C 0.13038 -0.02754 0.13021 -0.02477 0.13021 -0.02801 " pathEditMode="relative" rAng="0" ptsTypes="fffffffA">
                                      <p:cBhvr>
                                        <p:cTn id="46" dur="2000" fill="hold"/>
                                        <p:tgtEl>
                                          <p:spTgt spid="10"/>
                                        </p:tgtEl>
                                        <p:attrNameLst>
                                          <p:attrName>ppt_x</p:attrName>
                                          <p:attrName>ppt_y</p:attrName>
                                        </p:attrNameLst>
                                      </p:cBhvr>
                                      <p:rCtr x="5590" y="-162"/>
                                    </p:animMotion>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nodeType="clickEffect">
                                  <p:stCondLst>
                                    <p:cond delay="0"/>
                                  </p:stCondLst>
                                  <p:childTnLst>
                                    <p:set>
                                      <p:cBhvr>
                                        <p:cTn id="50" dur="1" fill="hold">
                                          <p:stCondLst>
                                            <p:cond delay="0"/>
                                          </p:stCondLst>
                                        </p:cTn>
                                        <p:tgtEl>
                                          <p:spTgt spid="1028"/>
                                        </p:tgtEl>
                                        <p:attrNameLst>
                                          <p:attrName>style.visibility</p:attrName>
                                        </p:attrNameLst>
                                      </p:cBhvr>
                                      <p:to>
                                        <p:strVal val="visible"/>
                                      </p:to>
                                    </p:set>
                                    <p:animEffect transition="in" filter="randombar(horizontal)">
                                      <p:cBhvr>
                                        <p:cTn id="51" dur="500"/>
                                        <p:tgtEl>
                                          <p:spTgt spid="1028"/>
                                        </p:tgtEl>
                                      </p:cBhvr>
                                    </p:animEffect>
                                  </p:childTnLst>
                                </p:cTn>
                              </p:par>
                              <p:par>
                                <p:cTn id="52" presetID="0" presetClass="path" presetSubtype="0" accel="50000" decel="50000" fill="hold" grpId="1" nodeType="withEffect">
                                  <p:stCondLst>
                                    <p:cond delay="0"/>
                                  </p:stCondLst>
                                  <p:childTnLst>
                                    <p:animMotion origin="layout" path="M -0.04764 0.0175 C -0.06045 0.01521 -0.07279 0.00708 -0.08559 0.00479 C -0.11699 -0.00105 -0.1487 -0.00813 -0.1801 -0.01084 C -0.194 -0.02043 -0.22368 -0.01439 -0.22368 -0.01418 C -0.22992 -0.01564 -0.23602 -0.01751 -0.24242 -0.01835 C -0.25132 -0.02397 -0.26195 -0.02251 -0.27116 -0.02356 C -0.286 -0.02981 -0.30178 -0.03189 -0.31693 -0.03502 C -0.33083 -0.03815 -0.31505 -0.03481 -0.33052 -0.03752 C -0.3352 -0.03856 -0.34458 -0.04023 -0.34458 -0.04002 C -0.35442 -0.04419 -0.36473 -0.04419 -0.37472 -0.04669 C -0.39284 -0.05148 -0.40987 -0.05461 -0.4283 -0.05565 C -0.45923 -0.0594 -0.49031 -0.05878 -0.52124 -0.0594 C -0.53389 -0.05899 -0.54639 -0.05899 -0.55904 -0.05815 C -0.56451 -0.05795 -0.57013 -0.05253 -0.57544 -0.05065 C -0.57825 -0.04836 -0.58122 -0.0469 -0.58388 -0.04419 " pathEditMode="relative" rAng="0" ptsTypes="ffffffffffffffA">
                                      <p:cBhvr>
                                        <p:cTn id="53" dur="2000" fill="hold"/>
                                        <p:tgtEl>
                                          <p:spTgt spid="16"/>
                                        </p:tgtEl>
                                        <p:attrNameLst>
                                          <p:attrName>ppt_x</p:attrName>
                                          <p:attrName>ppt_y</p:attrName>
                                        </p:attrNameLst>
                                      </p:cBhvr>
                                      <p:rCtr x="-26820" y="-3856"/>
                                    </p:animMotion>
                                  </p:childTnLst>
                                </p:cTn>
                              </p:par>
                              <p:par>
                                <p:cTn id="54" presetID="0" presetClass="path" presetSubtype="0" accel="50000" decel="50000" fill="hold" grpId="1" nodeType="withEffect">
                                  <p:stCondLst>
                                    <p:cond delay="0"/>
                                  </p:stCondLst>
                                  <p:childTnLst>
                                    <p:animMotion origin="layout" path="M -3.86129E-6 4.48103E-6 C -0.01624 -0.0023 -0.03202 -0.01043 -0.04826 -0.01272 C -0.08841 -0.01855 -0.12886 -0.02564 -0.16901 -0.02835 C -0.18681 -0.03794 -0.22461 -0.03189 -0.22461 -0.03168 C -0.23274 -0.03314 -0.24039 -0.03502 -0.24836 -0.03585 C -0.25991 -0.04148 -0.2735 -0.04002 -0.28522 -0.04106 C -0.30428 -0.04732 -0.32443 -0.0494 -0.34379 -0.05253 C -0.36145 -0.05565 -0.34145 -0.05232 -0.36129 -0.05503 C -0.36723 -0.05607 -0.37925 -0.05774 -0.37925 -0.05732 C -0.39175 -0.06149 -0.40487 -0.06149 -0.41752 -0.0642 C -0.4408 -0.06899 -0.46251 -0.07191 -0.48609 -0.07316 C -0.52561 -0.07691 -0.56529 -0.07608 -0.60465 -0.07691 C -0.6209 -0.07649 -0.63683 -0.07649 -0.65307 -0.07566 C -0.65995 -0.07545 -0.66713 -0.06983 -0.674 -0.06816 C -0.6776 -0.06566 -0.68135 -0.06441 -0.68478 -0.06149 " pathEditMode="relative" rAng="0" ptsTypes="ffffffffffffffA">
                                      <p:cBhvr>
                                        <p:cTn id="55" dur="2000" fill="hold"/>
                                        <p:tgtEl>
                                          <p:spTgt spid="14"/>
                                        </p:tgtEl>
                                        <p:attrNameLst>
                                          <p:attrName>ppt_x</p:attrName>
                                          <p:attrName>ppt_y</p:attrName>
                                        </p:attrNameLst>
                                      </p:cBhvr>
                                      <p:rCtr x="-34239" y="-38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P spid="9" grpId="0" animBg="1"/>
      <p:bldP spid="10" grpId="0" animBg="1"/>
      <p:bldP spid="12" grpId="0"/>
      <p:bldP spid="13" grpId="0"/>
      <p:bldP spid="14" grpId="1" animBg="1"/>
      <p:bldP spid="16"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Internal Events</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How do we create new Events and Listeners</a:t>
            </a:r>
            <a:r>
              <a:rPr lang="en-US" sz="2200" dirty="0" smtClean="0">
                <a:solidFill>
                  <a:srgbClr val="535353"/>
                </a:solidFill>
                <a:latin typeface="Helvetica"/>
                <a:cs typeface="Helvetica"/>
              </a:rPr>
              <a:t>? </a:t>
            </a:r>
            <a:endParaRPr lang="en-US" sz="2200" dirty="0">
              <a:solidFill>
                <a:srgbClr val="535353"/>
              </a:solidFill>
              <a:latin typeface="Helvetica"/>
              <a:cs typeface="Helvetica"/>
            </a:endParaRPr>
          </a:p>
          <a:p>
            <a:pPr algn="l"/>
            <a:endParaRPr lang="en-US" sz="2200" dirty="0">
              <a:solidFill>
                <a:srgbClr val="535353"/>
              </a:solidFill>
              <a:latin typeface="Helvetica"/>
              <a:cs typeface="Helvetica"/>
            </a:endParaRPr>
          </a:p>
        </p:txBody>
      </p:sp>
      <p:sp>
        <p:nvSpPr>
          <p:cNvPr id="6" name="Rectangle 5"/>
          <p:cNvSpPr/>
          <p:nvPr/>
        </p:nvSpPr>
        <p:spPr>
          <a:xfrm>
            <a:off x="2488406" y="2972594"/>
            <a:ext cx="4940327" cy="923330"/>
          </a:xfrm>
          <a:prstGeom prst="rect">
            <a:avLst/>
          </a:prstGeom>
          <a:noFill/>
        </p:spPr>
        <p:txBody>
          <a:bodyPr wrap="none" lIns="91440" tIns="45720" rIns="91440" bIns="45720">
            <a:spAutoFit/>
          </a:bodyPr>
          <a:lstStyle/>
          <a:p>
            <a:pPr algn="ct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ea typeface="+mn-ea"/>
                <a:cs typeface="+mn-cs"/>
              </a:rPr>
              <a:t>Show Example</a:t>
            </a:r>
          </a:p>
        </p:txBody>
      </p:sp>
    </p:spTree>
    <p:extLst>
      <p:ext uri="{BB962C8B-B14F-4D97-AF65-F5344CB8AC3E}">
        <p14:creationId xmlns="" xmlns:p14="http://schemas.microsoft.com/office/powerpoint/2010/main" val="4195473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plus(in)">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a:latin typeface="Helvetica"/>
                <a:cs typeface="Helvetica"/>
              </a:rPr>
              <a:t>Agenda</a:t>
            </a:r>
          </a:p>
        </p:txBody>
      </p:sp>
      <p:cxnSp>
        <p:nvCxnSpPr>
          <p:cNvPr id="6" name="Straight Connector 5"/>
          <p:cNvCxnSpPr/>
          <p:nvPr/>
        </p:nvCxnSpPr>
        <p:spPr>
          <a:xfrm>
            <a:off x="1269206" y="2195354"/>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269206" y="2385854"/>
            <a:ext cx="2209800"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Subtitle 2"/>
          <p:cNvSpPr txBox="1">
            <a:spLocks/>
          </p:cNvSpPr>
          <p:nvPr/>
        </p:nvSpPr>
        <p:spPr>
          <a:xfrm>
            <a:off x="547759" y="1772237"/>
            <a:ext cx="6673180" cy="3503596"/>
          </a:xfrm>
          <a:prstGeom prst="rect">
            <a:avLst/>
          </a:prstGeom>
        </p:spPr>
        <p:txBody>
          <a:bodyPr vert="horz" lIns="101599" tIns="50799" rIns="101599" bIns="50799"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90498" indent="-190498" algn="l">
              <a:buFont typeface="Arial" pitchFamily="34" charset="0"/>
              <a:buChar char="•"/>
            </a:pPr>
            <a:r>
              <a:rPr lang="en-US" sz="1100" dirty="0" smtClean="0"/>
              <a:t>Mediation Readers</a:t>
            </a:r>
          </a:p>
          <a:p>
            <a:pPr marL="647698" lvl="1" indent="-190498" algn="l">
              <a:buFont typeface="Arial" pitchFamily="34" charset="0"/>
              <a:buChar char="•"/>
            </a:pPr>
            <a:r>
              <a:rPr lang="en-US" sz="1100" dirty="0"/>
              <a:t>What are they?</a:t>
            </a:r>
          </a:p>
          <a:p>
            <a:pPr marL="628650" lvl="1" indent="-171450" algn="l">
              <a:buFont typeface="Arial" pitchFamily="34" charset="0"/>
              <a:buChar char="•"/>
            </a:pPr>
            <a:r>
              <a:rPr lang="en-US" sz="1100" dirty="0" smtClean="0"/>
              <a:t>Which are </a:t>
            </a:r>
            <a:r>
              <a:rPr lang="en-US" sz="1100" dirty="0"/>
              <a:t>the readers that </a:t>
            </a:r>
            <a:r>
              <a:rPr lang="en-US" sz="1100" dirty="0" smtClean="0"/>
              <a:t>jBilling has?</a:t>
            </a:r>
            <a:endParaRPr lang="en-US" sz="1100" dirty="0"/>
          </a:p>
          <a:p>
            <a:pPr marL="628650" lvl="1" indent="-171450" algn="l">
              <a:buFont typeface="Arial" pitchFamily="34" charset="0"/>
              <a:buChar char="•"/>
            </a:pPr>
            <a:r>
              <a:rPr lang="en-US" sz="1100" dirty="0"/>
              <a:t>How did we configure the one for the demo?</a:t>
            </a:r>
          </a:p>
          <a:p>
            <a:pPr marL="628650" lvl="1" indent="-171450" algn="l">
              <a:buFont typeface="Arial" pitchFamily="34" charset="0"/>
              <a:buChar char="•"/>
            </a:pPr>
            <a:r>
              <a:rPr lang="en-US" sz="1100" dirty="0"/>
              <a:t>How do we add new Readers?</a:t>
            </a:r>
          </a:p>
          <a:p>
            <a:pPr marL="190498" indent="-190498" algn="l">
              <a:buFont typeface="Arial" pitchFamily="34" charset="0"/>
              <a:buChar char="•"/>
            </a:pPr>
            <a:r>
              <a:rPr lang="en-US" sz="1100" dirty="0"/>
              <a:t>Mediation Processor</a:t>
            </a:r>
          </a:p>
          <a:p>
            <a:pPr marL="647698" lvl="1" indent="-190498" algn="l">
              <a:buFont typeface="Arial" pitchFamily="34" charset="0"/>
              <a:buChar char="•"/>
            </a:pPr>
            <a:r>
              <a:rPr lang="en-US" sz="1100" dirty="0"/>
              <a:t>What is it for?</a:t>
            </a:r>
          </a:p>
          <a:p>
            <a:pPr marL="647698" lvl="1" indent="-190498" algn="l">
              <a:buFont typeface="Arial" pitchFamily="34" charset="0"/>
              <a:buChar char="•"/>
            </a:pPr>
            <a:r>
              <a:rPr lang="en-US" sz="1100" dirty="0"/>
              <a:t>How does it really work</a:t>
            </a:r>
            <a:r>
              <a:rPr lang="en-US" sz="1100" dirty="0" smtClean="0"/>
              <a:t>?</a:t>
            </a:r>
          </a:p>
          <a:p>
            <a:pPr marL="647698" lvl="1" indent="-190498" algn="l">
              <a:buFont typeface="Arial" pitchFamily="34" charset="0"/>
              <a:buChar char="•"/>
            </a:pPr>
            <a:r>
              <a:rPr lang="en-US" sz="1100" dirty="0" smtClean="0"/>
              <a:t>How did we configure the one for the demo?</a:t>
            </a:r>
            <a:endParaRPr lang="en-US" sz="1100" dirty="0"/>
          </a:p>
          <a:p>
            <a:pPr marL="647698" lvl="1" indent="-190498" algn="l">
              <a:buFont typeface="Arial" pitchFamily="34" charset="0"/>
              <a:buChar char="•"/>
            </a:pPr>
            <a:r>
              <a:rPr lang="en-US" sz="1100" dirty="0"/>
              <a:t>How do we create a new Processor?</a:t>
            </a:r>
          </a:p>
          <a:p>
            <a:pPr marL="190498" indent="-190498" algn="l">
              <a:buFont typeface="Arial" pitchFamily="34" charset="0"/>
              <a:buChar char="•"/>
            </a:pPr>
            <a:r>
              <a:rPr lang="en-US" sz="1100" dirty="0"/>
              <a:t>Pricing Models</a:t>
            </a:r>
          </a:p>
          <a:p>
            <a:pPr marL="647698" lvl="1" indent="-190498" algn="l">
              <a:buFont typeface="Arial" pitchFamily="34" charset="0"/>
              <a:buChar char="•"/>
            </a:pPr>
            <a:r>
              <a:rPr lang="en-US" sz="1100" dirty="0"/>
              <a:t>What are Pricing Models?</a:t>
            </a:r>
          </a:p>
          <a:p>
            <a:pPr marL="647698" lvl="1" indent="-190498" algn="l">
              <a:buFont typeface="Arial" pitchFamily="34" charset="0"/>
              <a:buChar char="•"/>
            </a:pPr>
            <a:r>
              <a:rPr lang="en-US" sz="1100" dirty="0"/>
              <a:t>Which Models where used in the demo?</a:t>
            </a:r>
          </a:p>
          <a:p>
            <a:pPr marL="647698" lvl="1" indent="-190498" algn="l">
              <a:buFont typeface="Arial" pitchFamily="34" charset="0"/>
              <a:buChar char="•"/>
            </a:pPr>
            <a:r>
              <a:rPr lang="en-US" sz="1100" dirty="0"/>
              <a:t>How do we create a new Pricing Model?</a:t>
            </a:r>
          </a:p>
          <a:p>
            <a:pPr marL="190498" indent="-190498" algn="l">
              <a:buFont typeface="Arial" pitchFamily="34" charset="0"/>
              <a:buChar char="•"/>
            </a:pPr>
            <a:r>
              <a:rPr lang="en-US" sz="1100" dirty="0"/>
              <a:t>Internal Events</a:t>
            </a:r>
          </a:p>
          <a:p>
            <a:pPr marL="647698" lvl="1" indent="-190498" algn="l">
              <a:buFont typeface="Arial" pitchFamily="34" charset="0"/>
              <a:buChar char="•"/>
            </a:pPr>
            <a:r>
              <a:rPr lang="en-US" sz="1100" dirty="0"/>
              <a:t>What are internal events?</a:t>
            </a:r>
          </a:p>
          <a:p>
            <a:pPr marL="647698" lvl="1" indent="-190498" algn="l">
              <a:buFont typeface="Arial" pitchFamily="34" charset="0"/>
              <a:buChar char="•"/>
            </a:pPr>
            <a:r>
              <a:rPr lang="en-US" sz="1100" dirty="0"/>
              <a:t>How do we create new Events and Listeners?</a:t>
            </a:r>
          </a:p>
        </p:txBody>
      </p:sp>
    </p:spTree>
    <p:extLst>
      <p:ext uri="{BB962C8B-B14F-4D97-AF65-F5344CB8AC3E}">
        <p14:creationId xmlns="" xmlns:p14="http://schemas.microsoft.com/office/powerpoint/2010/main" val="826817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par>
                                <p:cTn id="13" presetID="6" presetClass="entr" presetSubtype="16"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22" presetClass="exit" presetSubtype="2" fill="hold" nodeType="withEffect">
                                  <p:stCondLst>
                                    <p:cond delay="0"/>
                                  </p:stCondLst>
                                  <p:childTnLst>
                                    <p:animEffect transition="out" filter="wipe(right)">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Mediation Readers</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Which are the readers that jBilling has?</a:t>
            </a:r>
          </a:p>
          <a:p>
            <a:pPr algn="l"/>
            <a:endParaRPr lang="en-US" sz="2200" dirty="0">
              <a:solidFill>
                <a:srgbClr val="535353"/>
              </a:solidFill>
              <a:latin typeface="Helvetica"/>
              <a:cs typeface="Helvetica"/>
            </a:endParaRPr>
          </a:p>
        </p:txBody>
      </p:sp>
      <p:sp>
        <p:nvSpPr>
          <p:cNvPr id="5" name="Subtitle 2"/>
          <p:cNvSpPr txBox="1">
            <a:spLocks/>
          </p:cNvSpPr>
          <p:nvPr/>
        </p:nvSpPr>
        <p:spPr>
          <a:xfrm>
            <a:off x="564690" y="2064907"/>
            <a:ext cx="7110889" cy="1288687"/>
          </a:xfrm>
          <a:prstGeom prst="rect">
            <a:avLst/>
          </a:prstGeom>
        </p:spPr>
        <p:txBody>
          <a:bodyPr vert="horz" lIns="101599" tIns="50799" rIns="101599" bIns="50799"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90498" indent="-190498" algn="l">
              <a:buFont typeface="Arial" pitchFamily="34" charset="0"/>
              <a:buChar char="•"/>
            </a:pPr>
            <a:r>
              <a:rPr lang="en-US" sz="1300" dirty="0" smtClean="0"/>
              <a:t>FixedFileReader.java</a:t>
            </a:r>
          </a:p>
          <a:p>
            <a:pPr marL="190498" indent="-190498" algn="l">
              <a:buFont typeface="Arial" pitchFamily="34" charset="0"/>
              <a:buChar char="•"/>
            </a:pPr>
            <a:r>
              <a:rPr lang="en-US" sz="1300" dirty="0" smtClean="0"/>
              <a:t>SeparatorFileReader.java</a:t>
            </a:r>
          </a:p>
          <a:p>
            <a:pPr marL="190498" indent="-190498" algn="l">
              <a:buFont typeface="Arial" pitchFamily="34" charset="0"/>
              <a:buChar char="•"/>
            </a:pPr>
            <a:r>
              <a:rPr lang="en-US" sz="1300" dirty="0" smtClean="0"/>
              <a:t>JDBCReader.java</a:t>
            </a:r>
          </a:p>
          <a:p>
            <a:pPr marL="190498" indent="-190498" algn="l">
              <a:buFont typeface="Arial" pitchFamily="34" charset="0"/>
              <a:buChar char="•"/>
            </a:pPr>
            <a:r>
              <a:rPr lang="en-US" sz="1300" dirty="0" smtClean="0"/>
              <a:t>MySQLReader.java</a:t>
            </a:r>
          </a:p>
          <a:p>
            <a:pPr marL="190498" indent="-190498" algn="l">
              <a:buFont typeface="Arial" pitchFamily="34" charset="0"/>
              <a:buChar char="•"/>
            </a:pPr>
            <a:r>
              <a:rPr lang="en-US" sz="1300" dirty="0" smtClean="0"/>
              <a:t>StatelessJDBCReader.java</a:t>
            </a:r>
            <a:endParaRPr lang="en-US" sz="1300" dirty="0"/>
          </a:p>
        </p:txBody>
      </p:sp>
    </p:spTree>
    <p:extLst>
      <p:ext uri="{BB962C8B-B14F-4D97-AF65-F5344CB8AC3E}">
        <p14:creationId xmlns="" xmlns:p14="http://schemas.microsoft.com/office/powerpoint/2010/main" val="3741869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par>
                          <p:cTn id="10" fill="hold">
                            <p:stCondLst>
                              <p:cond delay="500"/>
                            </p:stCondLst>
                            <p:childTnLst>
                              <p:par>
                                <p:cTn id="11" presetID="31" presetClass="entr" presetSubtype="0" fill="hold" grpId="0" nodeType="afterEffect">
                                  <p:stCondLst>
                                    <p:cond delay="0"/>
                                  </p:stCondLst>
                                  <p:iterate type="lt">
                                    <p:tmPct val="5000"/>
                                  </p:iterate>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90"/>
                                          </p:val>
                                        </p:tav>
                                        <p:tav tm="100000">
                                          <p:val>
                                            <p:fltVal val="0"/>
                                          </p:val>
                                        </p:tav>
                                      </p:tavLst>
                                    </p:anim>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547759" y="1772237"/>
            <a:ext cx="6673180" cy="3503596"/>
          </a:xfrm>
          <a:prstGeom prst="rect">
            <a:avLst/>
          </a:prstGeom>
        </p:spPr>
        <p:txBody>
          <a:bodyPr vert="horz" lIns="101599" tIns="50799" rIns="101599" bIns="50799"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90498" indent="-190498" algn="l">
              <a:buFont typeface="Arial" pitchFamily="34" charset="0"/>
              <a:buChar char="•"/>
            </a:pPr>
            <a:r>
              <a:rPr lang="en-US" sz="1100" dirty="0" smtClean="0"/>
              <a:t>Mediation Readers</a:t>
            </a:r>
          </a:p>
          <a:p>
            <a:pPr marL="647698" lvl="1" indent="-190498" algn="l">
              <a:buFont typeface="Arial" pitchFamily="34" charset="0"/>
              <a:buChar char="•"/>
            </a:pPr>
            <a:r>
              <a:rPr lang="en-US" sz="1100" dirty="0"/>
              <a:t>What are they?</a:t>
            </a:r>
          </a:p>
          <a:p>
            <a:pPr marL="628650" lvl="1" indent="-171450" algn="l">
              <a:buFont typeface="Arial" pitchFamily="34" charset="0"/>
              <a:buChar char="•"/>
            </a:pPr>
            <a:r>
              <a:rPr lang="en-US" sz="1100" dirty="0" smtClean="0"/>
              <a:t>Which are </a:t>
            </a:r>
            <a:r>
              <a:rPr lang="en-US" sz="1100" dirty="0"/>
              <a:t>the readers that </a:t>
            </a:r>
            <a:r>
              <a:rPr lang="en-US" sz="1100" dirty="0" smtClean="0"/>
              <a:t>jBilling has?</a:t>
            </a:r>
            <a:endParaRPr lang="en-US" sz="1100" dirty="0"/>
          </a:p>
          <a:p>
            <a:pPr marL="628650" lvl="1" indent="-171450" algn="l">
              <a:buFont typeface="Arial" pitchFamily="34" charset="0"/>
              <a:buChar char="•"/>
            </a:pPr>
            <a:r>
              <a:rPr lang="en-US" sz="1100" dirty="0"/>
              <a:t>How did we configure the one for the demo?</a:t>
            </a:r>
          </a:p>
          <a:p>
            <a:pPr marL="628650" lvl="1" indent="-171450" algn="l">
              <a:buFont typeface="Arial" pitchFamily="34" charset="0"/>
              <a:buChar char="•"/>
            </a:pPr>
            <a:r>
              <a:rPr lang="en-US" sz="1100" dirty="0"/>
              <a:t>How do we add new Readers?</a:t>
            </a:r>
          </a:p>
          <a:p>
            <a:pPr marL="190498" indent="-190498" algn="l">
              <a:buFont typeface="Arial" pitchFamily="34" charset="0"/>
              <a:buChar char="•"/>
            </a:pPr>
            <a:r>
              <a:rPr lang="en-US" sz="1100" dirty="0"/>
              <a:t>Mediation Processor</a:t>
            </a:r>
          </a:p>
          <a:p>
            <a:pPr marL="647698" lvl="1" indent="-190498" algn="l">
              <a:buFont typeface="Arial" pitchFamily="34" charset="0"/>
              <a:buChar char="•"/>
            </a:pPr>
            <a:r>
              <a:rPr lang="en-US" sz="1100" dirty="0"/>
              <a:t>What is it for?</a:t>
            </a:r>
          </a:p>
          <a:p>
            <a:pPr marL="647698" lvl="1" indent="-190498" algn="l">
              <a:buFont typeface="Arial" pitchFamily="34" charset="0"/>
              <a:buChar char="•"/>
            </a:pPr>
            <a:r>
              <a:rPr lang="en-US" sz="1100" dirty="0"/>
              <a:t>How does it really work</a:t>
            </a:r>
            <a:r>
              <a:rPr lang="en-US" sz="1100" dirty="0" smtClean="0"/>
              <a:t>?</a:t>
            </a:r>
          </a:p>
          <a:p>
            <a:pPr marL="647698" lvl="1" indent="-190498" algn="l">
              <a:buFont typeface="Arial" pitchFamily="34" charset="0"/>
              <a:buChar char="•"/>
            </a:pPr>
            <a:r>
              <a:rPr lang="en-US" sz="1100" dirty="0" smtClean="0"/>
              <a:t>How did we configure the one for the demo?</a:t>
            </a:r>
            <a:endParaRPr lang="en-US" sz="1100" dirty="0"/>
          </a:p>
          <a:p>
            <a:pPr marL="647698" lvl="1" indent="-190498" algn="l">
              <a:buFont typeface="Arial" pitchFamily="34" charset="0"/>
              <a:buChar char="•"/>
            </a:pPr>
            <a:r>
              <a:rPr lang="en-US" sz="1100" dirty="0"/>
              <a:t>How do we create a new Processor?</a:t>
            </a:r>
          </a:p>
          <a:p>
            <a:pPr marL="190498" indent="-190498" algn="l">
              <a:buFont typeface="Arial" pitchFamily="34" charset="0"/>
              <a:buChar char="•"/>
            </a:pPr>
            <a:r>
              <a:rPr lang="en-US" sz="1100" dirty="0"/>
              <a:t>Pricing Models</a:t>
            </a:r>
          </a:p>
          <a:p>
            <a:pPr marL="647698" lvl="1" indent="-190498" algn="l">
              <a:buFont typeface="Arial" pitchFamily="34" charset="0"/>
              <a:buChar char="•"/>
            </a:pPr>
            <a:r>
              <a:rPr lang="en-US" sz="1100" dirty="0"/>
              <a:t>What are Pricing Models?</a:t>
            </a:r>
          </a:p>
          <a:p>
            <a:pPr marL="647698" lvl="1" indent="-190498" algn="l">
              <a:buFont typeface="Arial" pitchFamily="34" charset="0"/>
              <a:buChar char="•"/>
            </a:pPr>
            <a:r>
              <a:rPr lang="en-US" sz="1100" dirty="0"/>
              <a:t>Which Models where used in the demo?</a:t>
            </a:r>
          </a:p>
          <a:p>
            <a:pPr marL="647698" lvl="1" indent="-190498" algn="l">
              <a:buFont typeface="Arial" pitchFamily="34" charset="0"/>
              <a:buChar char="•"/>
            </a:pPr>
            <a:r>
              <a:rPr lang="en-US" sz="1100" dirty="0"/>
              <a:t>How do we create a new Pricing Model?</a:t>
            </a:r>
          </a:p>
          <a:p>
            <a:pPr marL="190498" indent="-190498" algn="l">
              <a:buFont typeface="Arial" pitchFamily="34" charset="0"/>
              <a:buChar char="•"/>
            </a:pPr>
            <a:r>
              <a:rPr lang="en-US" sz="1100" dirty="0"/>
              <a:t>Internal Events</a:t>
            </a:r>
          </a:p>
          <a:p>
            <a:pPr marL="647698" lvl="1" indent="-190498" algn="l">
              <a:buFont typeface="Arial" pitchFamily="34" charset="0"/>
              <a:buChar char="•"/>
            </a:pPr>
            <a:r>
              <a:rPr lang="en-US" sz="1100" dirty="0"/>
              <a:t>What are internal events?</a:t>
            </a:r>
          </a:p>
          <a:p>
            <a:pPr marL="647698" lvl="1" indent="-190498" algn="l">
              <a:buFont typeface="Arial" pitchFamily="34" charset="0"/>
              <a:buChar char="•"/>
            </a:pPr>
            <a:r>
              <a:rPr lang="en-US" sz="1100" dirty="0"/>
              <a:t>How do we create new Events and Listeners?</a:t>
            </a:r>
          </a:p>
        </p:txBody>
      </p:sp>
      <p:sp>
        <p:nvSpPr>
          <p:cNvPr id="2" name="Title 1"/>
          <p:cNvSpPr>
            <a:spLocks noGrp="1"/>
          </p:cNvSpPr>
          <p:nvPr>
            <p:ph type="ctrTitle"/>
          </p:nvPr>
        </p:nvSpPr>
        <p:spPr>
          <a:xfrm>
            <a:off x="547759" y="523054"/>
            <a:ext cx="7110889" cy="841446"/>
          </a:xfrm>
        </p:spPr>
        <p:txBody>
          <a:bodyPr>
            <a:normAutofit/>
          </a:bodyPr>
          <a:lstStyle/>
          <a:p>
            <a:pPr algn="l"/>
            <a:r>
              <a:rPr lang="en-US" sz="3600" spc="-67" dirty="0">
                <a:latin typeface="Helvetica"/>
                <a:cs typeface="Helvetica"/>
              </a:rPr>
              <a:t>Agenda</a:t>
            </a:r>
          </a:p>
        </p:txBody>
      </p:sp>
      <p:cxnSp>
        <p:nvCxnSpPr>
          <p:cNvPr id="6" name="Straight Connector 5"/>
          <p:cNvCxnSpPr/>
          <p:nvPr/>
        </p:nvCxnSpPr>
        <p:spPr>
          <a:xfrm>
            <a:off x="1273492" y="2385854"/>
            <a:ext cx="225123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269206" y="2591594"/>
            <a:ext cx="2615143"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3429996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par>
                                <p:cTn id="13" presetID="6" presetClass="entr" presetSubtype="16"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22" presetClass="exit" presetSubtype="2" fill="hold" nodeType="withEffect">
                                  <p:stCondLst>
                                    <p:cond delay="0"/>
                                  </p:stCondLst>
                                  <p:childTnLst>
                                    <p:animEffect transition="out" filter="wipe(right)">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Mediation Readers</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How did we configure the one for the demo?</a:t>
            </a:r>
          </a:p>
          <a:p>
            <a:pPr algn="l"/>
            <a:endParaRPr lang="en-US" sz="2200" dirty="0">
              <a:solidFill>
                <a:srgbClr val="535353"/>
              </a:solidFill>
              <a:latin typeface="Helvetica"/>
              <a:cs typeface="Helvetica"/>
            </a:endParaRPr>
          </a:p>
        </p:txBody>
      </p:sp>
      <p:pic>
        <p:nvPicPr>
          <p:cNvPr id="6" name="Picture 3" descr="C:\Users\jmvidal\Desktop\1.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23669" y="2276517"/>
            <a:ext cx="9144000" cy="4003162"/>
          </a:xfrm>
          <a:prstGeom prst="rect">
            <a:avLst/>
          </a:prstGeom>
          <a:noFill/>
          <a:extLst>
            <a:ext uri="{909E8E84-426E-40DD-AFC4-6F175D3DCCD1}">
              <a14:hiddenFill xmlns="" xmlns:a14="http://schemas.microsoft.com/office/drawing/2010/main">
                <a:solidFill>
                  <a:srgbClr val="FFFFFF"/>
                </a:solidFill>
              </a14:hiddenFill>
            </a:ext>
          </a:extLst>
        </p:spPr>
      </p:pic>
      <p:sp>
        <p:nvSpPr>
          <p:cNvPr id="7" name="Oval 6"/>
          <p:cNvSpPr/>
          <p:nvPr/>
        </p:nvSpPr>
        <p:spPr>
          <a:xfrm>
            <a:off x="10390346" y="2430286"/>
            <a:ext cx="944880" cy="354246"/>
          </a:xfrm>
          <a:prstGeom prst="ellipse">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8" name="Oval 7"/>
          <p:cNvSpPr/>
          <p:nvPr/>
        </p:nvSpPr>
        <p:spPr>
          <a:xfrm>
            <a:off x="-955834" y="5425739"/>
            <a:ext cx="647701" cy="213360"/>
          </a:xfrm>
          <a:prstGeom prst="ellipse">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9" name="TextBox 8"/>
          <p:cNvSpPr txBox="1"/>
          <p:nvPr/>
        </p:nvSpPr>
        <p:spPr>
          <a:xfrm>
            <a:off x="10260806" y="2022634"/>
            <a:ext cx="320040" cy="584775"/>
          </a:xfrm>
          <a:prstGeom prst="rect">
            <a:avLst/>
          </a:prstGeom>
          <a:noFill/>
        </p:spPr>
        <p:txBody>
          <a:bodyPr wrap="square" rtlCol="0">
            <a:spAutoFit/>
          </a:bodyPr>
          <a:lstStyle/>
          <a:p>
            <a:r>
              <a:rPr lang="es-AR" sz="3200" dirty="0" smtClean="0">
                <a:solidFill>
                  <a:schemeClr val="tx1"/>
                </a:solidFill>
                <a:latin typeface="Berlin Sans FB Demi" pitchFamily="34" charset="0"/>
              </a:rPr>
              <a:t>1</a:t>
            </a:r>
            <a:endParaRPr lang="es-AR" sz="3200" dirty="0">
              <a:solidFill>
                <a:schemeClr val="tx1"/>
              </a:solidFill>
              <a:latin typeface="Berlin Sans FB Demi" pitchFamily="34" charset="0"/>
            </a:endParaRPr>
          </a:p>
        </p:txBody>
      </p:sp>
      <p:sp>
        <p:nvSpPr>
          <p:cNvPr id="10" name="TextBox 9"/>
          <p:cNvSpPr txBox="1"/>
          <p:nvPr/>
        </p:nvSpPr>
        <p:spPr>
          <a:xfrm>
            <a:off x="-841533" y="4928394"/>
            <a:ext cx="320040" cy="584775"/>
          </a:xfrm>
          <a:prstGeom prst="rect">
            <a:avLst/>
          </a:prstGeom>
          <a:noFill/>
        </p:spPr>
        <p:txBody>
          <a:bodyPr wrap="square" rtlCol="0">
            <a:spAutoFit/>
          </a:bodyPr>
          <a:lstStyle/>
          <a:p>
            <a:r>
              <a:rPr lang="es-AR" sz="3200" dirty="0" smtClean="0">
                <a:solidFill>
                  <a:schemeClr val="tx1"/>
                </a:solidFill>
                <a:latin typeface="Berlin Sans FB Demi" pitchFamily="34" charset="0"/>
              </a:rPr>
              <a:t>2</a:t>
            </a:r>
            <a:endParaRPr lang="es-AR" sz="3200" dirty="0">
              <a:solidFill>
                <a:schemeClr val="tx1"/>
              </a:solidFill>
              <a:latin typeface="Berlin Sans FB Demi" pitchFamily="34" charset="0"/>
            </a:endParaRPr>
          </a:p>
        </p:txBody>
      </p:sp>
      <p:pic>
        <p:nvPicPr>
          <p:cNvPr id="11" name="Picture 2" descr="C:\Users\jmvidal\Desktop\reader.pn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802446" y="2735737"/>
            <a:ext cx="8286750" cy="3667125"/>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pic>
        <p:nvPicPr>
          <p:cNvPr id="12" name="Picture 3" descr="C:\Users\jmvidal\Desktop\reader_conf1.png"/>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1048924" y="3689810"/>
            <a:ext cx="7634482" cy="1167832"/>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Oval 12"/>
          <p:cNvSpPr/>
          <p:nvPr/>
        </p:nvSpPr>
        <p:spPr>
          <a:xfrm>
            <a:off x="10272528" y="5009037"/>
            <a:ext cx="3341078" cy="354246"/>
          </a:xfrm>
          <a:prstGeom prst="ellipse">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4" name="TextBox 13"/>
          <p:cNvSpPr txBox="1"/>
          <p:nvPr/>
        </p:nvSpPr>
        <p:spPr>
          <a:xfrm>
            <a:off x="10736331" y="4536372"/>
            <a:ext cx="320040" cy="584775"/>
          </a:xfrm>
          <a:prstGeom prst="rect">
            <a:avLst/>
          </a:prstGeom>
          <a:noFill/>
        </p:spPr>
        <p:txBody>
          <a:bodyPr wrap="square" rtlCol="0">
            <a:spAutoFit/>
          </a:bodyPr>
          <a:lstStyle/>
          <a:p>
            <a:r>
              <a:rPr lang="es-AR" sz="3200" dirty="0" smtClean="0">
                <a:solidFill>
                  <a:schemeClr val="tx1"/>
                </a:solidFill>
                <a:latin typeface="Berlin Sans FB Demi" pitchFamily="34" charset="0"/>
              </a:rPr>
              <a:t>3</a:t>
            </a:r>
            <a:endParaRPr lang="es-AR" sz="3200" dirty="0">
              <a:solidFill>
                <a:schemeClr val="tx1"/>
              </a:solidFill>
              <a:latin typeface="Berlin Sans FB Demi" pitchFamily="34" charset="0"/>
            </a:endParaRPr>
          </a:p>
        </p:txBody>
      </p:sp>
      <p:pic>
        <p:nvPicPr>
          <p:cNvPr id="1026" name="Picture 1"/>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1968186" y="2134394"/>
            <a:ext cx="5804530" cy="44100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27" name="Picture 3" descr="C:\Users\jmvidal\Desktop\demo_format_file.png"/>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a:off x="3021806" y="1959523"/>
            <a:ext cx="3459162" cy="5502275"/>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7040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grpId="0" nodeType="clickEffect">
                                  <p:stCondLst>
                                    <p:cond delay="0"/>
                                  </p:stCondLst>
                                  <p:childTnLst>
                                    <p:animMotion origin="layout" path="M -0.03959 -0.00555 C -0.05 -0.00694 -0.05972 -0.00971 -0.07014 -0.0111 C -0.0757 -0.01179 -0.08698 -0.01388 -0.08698 -0.01364 C -0.10521 -0.02197 -0.15157 -0.0155 -0.15643 -0.01526 C -0.1625 -0.01318 -0.16806 -0.0111 -0.17431 -0.00971 C -0.18229 -0.00624 -0.17847 -0.0074 -0.18577 -0.00555 C -0.19115 -0.00115 -0.1974 -0.00277 -0.20261 0.00162 C -0.20556 0.00417 -0.21216 0.00717 -0.21216 0.00741 C -0.21528 0.01134 -0.21945 0.01504 -0.22379 0.01689 C -0.22518 0.01967 -0.22587 0.0236 -0.22795 0.02545 C -0.23177 0.02869 -0.23056 0.02684 -0.23212 0.031 " pathEditMode="relative" rAng="0" ptsTypes="ffffffffffA">
                                      <p:cBhvr>
                                        <p:cTn id="20" dur="2000" fill="hold"/>
                                        <p:tgtEl>
                                          <p:spTgt spid="9"/>
                                        </p:tgtEl>
                                        <p:attrNameLst>
                                          <p:attrName>ppt_x</p:attrName>
                                          <p:attrName>ppt_y</p:attrName>
                                        </p:attrNameLst>
                                      </p:cBhvr>
                                      <p:rCtr x="-9635" y="995"/>
                                    </p:animMotion>
                                  </p:childTnLst>
                                </p:cTn>
                              </p:par>
                              <p:par>
                                <p:cTn id="21" presetID="0" presetClass="path" presetSubtype="0" accel="50000" decel="50000" fill="hold" grpId="0" nodeType="withEffect">
                                  <p:stCondLst>
                                    <p:cond delay="0"/>
                                  </p:stCondLst>
                                  <p:childTnLst>
                                    <p:animMotion origin="layout" path="M -0.03958 -0.00556 C -0.05 -0.00694 -0.05972 -0.00972 -0.07014 -0.01111 C -0.07569 -0.0118 -0.08698 -0.01388 -0.08698 -0.01365 C -0.10521 -0.02198 -0.15156 -0.0155 -0.15642 -0.01527 C -0.1625 -0.01319 -0.16805 -0.01111 -0.1743 -0.00972 C -0.18229 -0.00625 -0.17847 -0.00741 -0.18576 -0.00556 C -0.19114 -0.00116 -0.19739 -0.00278 -0.2026 0.00162 C -0.20555 0.00416 -0.21215 0.00717 -0.21215 0.0074 C -0.21528 0.01133 -0.21944 0.01503 -0.22378 0.01688 C -0.22517 0.01966 -0.22587 0.02359 -0.22795 0.02544 C -0.23177 0.02868 -0.23055 0.02683 -0.23212 0.03099 " pathEditMode="relative" rAng="0" ptsTypes="ffffffffffA">
                                      <p:cBhvr>
                                        <p:cTn id="22" dur="2000" fill="hold"/>
                                        <p:tgtEl>
                                          <p:spTgt spid="7"/>
                                        </p:tgtEl>
                                        <p:attrNameLst>
                                          <p:attrName>ppt_x</p:attrName>
                                          <p:attrName>ppt_y</p:attrName>
                                        </p:attrNameLst>
                                      </p:cBhvr>
                                      <p:rCtr x="-9635" y="995"/>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1875 -0.0125 C 0.02934 -0.00532 0.02569 -0.00694 0.04288 -0.00556 C 0.0592 -0.00023 0.07552 -0.00347 0.09236 -0.00417 C 0.09757 -0.00556 0.10225 -0.00764 0.10729 -0.00972 C 0.1092 -0.01065 0.11128 -0.01157 0.11319 -0.0125 C 0.11441 -0.01296 0.11632 -0.01389 0.11632 -0.01366 C 0.11944 -0.01782 0.12344 -0.02014 0.12708 -0.02384 C 0.13038 -0.02755 0.13021 -0.02477 0.13021 -0.02801 " pathEditMode="relative" rAng="0" ptsTypes="fffffffA">
                                      <p:cBhvr>
                                        <p:cTn id="26" dur="2000" fill="hold"/>
                                        <p:tgtEl>
                                          <p:spTgt spid="10"/>
                                        </p:tgtEl>
                                        <p:attrNameLst>
                                          <p:attrName>ppt_x</p:attrName>
                                          <p:attrName>ppt_y</p:attrName>
                                        </p:attrNameLst>
                                      </p:cBhvr>
                                      <p:rCtr x="5590" y="-162"/>
                                    </p:animMotion>
                                  </p:childTnLst>
                                </p:cTn>
                              </p:par>
                              <p:par>
                                <p:cTn id="27" presetID="0" presetClass="path" presetSubtype="0" accel="50000" decel="50000" fill="hold" grpId="0" nodeType="withEffect">
                                  <p:stCondLst>
                                    <p:cond delay="0"/>
                                  </p:stCondLst>
                                  <p:childTnLst>
                                    <p:animMotion origin="layout" path="M 0.01875 -0.0125 C 0.02934 -0.00532 0.02569 -0.00694 0.04288 -0.00555 C 0.0592 -0.00023 0.07552 -0.00347 0.09236 -0.00416 C 0.09757 -0.00555 0.10226 -0.00764 0.10729 -0.00972 C 0.1092 -0.01065 0.11128 -0.01157 0.11319 -0.0125 C 0.11441 -0.01296 0.11632 -0.01389 0.11632 -0.01366 C 0.11944 -0.01782 0.12344 -0.02014 0.12708 -0.02384 C 0.13038 -0.02754 0.13021 -0.02477 0.13021 -0.02801 " pathEditMode="relative" rAng="0" ptsTypes="fffffffA">
                                      <p:cBhvr>
                                        <p:cTn id="28" dur="2000" fill="hold"/>
                                        <p:tgtEl>
                                          <p:spTgt spid="8"/>
                                        </p:tgtEl>
                                        <p:attrNameLst>
                                          <p:attrName>ppt_x</p:attrName>
                                          <p:attrName>ppt_y</p:attrName>
                                        </p:attrNameLst>
                                      </p:cBhvr>
                                      <p:rCtr x="5590" y="-162"/>
                                    </p:animMotion>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6"/>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9"/>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7"/>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0"/>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8"/>
                                        </p:tgtEl>
                                        <p:attrNameLst>
                                          <p:attrName>style.visibility</p:attrName>
                                        </p:attrNameLst>
                                      </p:cBhvr>
                                      <p:to>
                                        <p:strVal val="hidden"/>
                                      </p:to>
                                    </p:set>
                                  </p:childTnLst>
                                </p:cTn>
                              </p:par>
                              <p:par>
                                <p:cTn id="41" presetID="6" presetClass="entr" presetSubtype="16"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circle(in)">
                                      <p:cBhvr>
                                        <p:cTn id="43" dur="20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0" presetClass="path" presetSubtype="0" accel="50000" decel="50000" fill="hold" grpId="1" nodeType="clickEffect">
                                  <p:stCondLst>
                                    <p:cond delay="0"/>
                                  </p:stCondLst>
                                  <p:childTnLst>
                                    <p:animMotion origin="layout" path="M -0.04688 3.33333E-6 C -0.06858 -0.00232 -0.08959 -0.01042 -0.11129 -0.01273 C -0.16459 -0.01852 -0.21841 -0.0257 -0.27188 -0.02824 C -0.29549 -0.03797 -0.34584 -0.03195 -0.34584 -0.03172 C -0.3566 -0.03311 -0.36684 -0.03496 -0.37761 -0.03588 C -0.39288 -0.04144 -0.41094 -0.04005 -0.42657 -0.04098 C -0.45191 -0.04723 -0.47882 -0.04931 -0.50452 -0.05255 C -0.52795 -0.05556 -0.50122 -0.05232 -0.52761 -0.0551 C -0.53559 -0.05602 -0.55157 -0.05764 -0.55157 -0.05741 C -0.56823 -0.06158 -0.58577 -0.06158 -0.60261 -0.06412 C -0.63351 -0.06898 -0.6625 -0.07199 -0.69393 -0.07315 C -0.74636 -0.07686 -0.79913 -0.07616 -0.85157 -0.07686 C -0.87309 -0.07639 -0.89445 -0.07639 -0.91598 -0.0757 C -0.92518 -0.07547 -0.93473 -0.06991 -0.94393 -0.06806 C -0.94861 -0.06574 -0.95365 -0.06436 -0.95834 -0.06158 " pathEditMode="relative" rAng="0" ptsTypes="ffffffffffffffA">
                                      <p:cBhvr>
                                        <p:cTn id="47" dur="2000" fill="hold"/>
                                        <p:tgtEl>
                                          <p:spTgt spid="14"/>
                                        </p:tgtEl>
                                        <p:attrNameLst>
                                          <p:attrName>ppt_x</p:attrName>
                                          <p:attrName>ppt_y</p:attrName>
                                        </p:attrNameLst>
                                      </p:cBhvr>
                                      <p:rCtr x="-45573" y="-3843"/>
                                    </p:animMotion>
                                  </p:childTnLst>
                                </p:cTn>
                              </p:par>
                              <p:par>
                                <p:cTn id="48" presetID="0" presetClass="path" presetSubtype="0" accel="50000" decel="50000" fill="hold" grpId="1" nodeType="withEffect">
                                  <p:stCondLst>
                                    <p:cond delay="0"/>
                                  </p:stCondLst>
                                  <p:childTnLst>
                                    <p:animMotion origin="layout" path="M -0.04687 1.11022E-16 C -0.06858 -0.00231 -0.08958 -0.01042 -0.11128 -0.01273 C -0.16458 -0.01852 -0.2184 -0.02569 -0.27187 -0.02824 C -0.29549 -0.03796 -0.34583 -0.03194 -0.34583 -0.03171 C -0.3566 -0.0331 -0.36684 -0.03495 -0.3776 -0.03588 C -0.39288 -0.04144 -0.41094 -0.04005 -0.42656 -0.04097 C -0.45191 -0.04722 -0.47882 -0.04931 -0.50451 -0.05255 C -0.52795 -0.05556 -0.50121 -0.05231 -0.5276 -0.05509 C -0.53559 -0.05602 -0.55156 -0.05764 -0.55156 -0.05741 C -0.56823 -0.06157 -0.58576 -0.06157 -0.6026 -0.06412 C -0.63351 -0.06898 -0.6625 -0.07199 -0.69392 -0.07315 C -0.74635 -0.07685 -0.79913 -0.07616 -0.85156 -0.07685 C -0.87309 -0.07639 -0.89444 -0.07639 -0.91597 -0.07569 C -0.92517 -0.07546 -0.93472 -0.06991 -0.94392 -0.06806 C -0.94861 -0.06574 -0.95365 -0.06435 -0.95833 -0.06157 " pathEditMode="relative" rAng="0" ptsTypes="ffffffffffffffA">
                                      <p:cBhvr>
                                        <p:cTn id="49" dur="2000" fill="hold"/>
                                        <p:tgtEl>
                                          <p:spTgt spid="13"/>
                                        </p:tgtEl>
                                        <p:attrNameLst>
                                          <p:attrName>ppt_x</p:attrName>
                                          <p:attrName>ppt_y</p:attrName>
                                        </p:attrNameLst>
                                      </p:cBhvr>
                                      <p:rCtr x="-45573" y="-3843"/>
                                    </p:animMotion>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11"/>
                                        </p:tgtEl>
                                        <p:attrNameLst>
                                          <p:attrName>style.visibility</p:attrName>
                                        </p:attrNameLst>
                                      </p:cBhvr>
                                      <p:to>
                                        <p:strVal val="hidden"/>
                                      </p:to>
                                    </p:set>
                                  </p:childTnLst>
                                </p:cTn>
                              </p:par>
                              <p:par>
                                <p:cTn id="54" presetID="1" presetClass="exit" presetSubtype="0" fill="hold" grpId="0" nodeType="withEffect">
                                  <p:stCondLst>
                                    <p:cond delay="0"/>
                                  </p:stCondLst>
                                  <p:childTnLst>
                                    <p:set>
                                      <p:cBhvr>
                                        <p:cTn id="55" dur="1" fill="hold">
                                          <p:stCondLst>
                                            <p:cond delay="0"/>
                                          </p:stCondLst>
                                        </p:cTn>
                                        <p:tgtEl>
                                          <p:spTgt spid="14"/>
                                        </p:tgtEl>
                                        <p:attrNameLst>
                                          <p:attrName>style.visibility</p:attrName>
                                        </p:attrNameLst>
                                      </p:cBhvr>
                                      <p:to>
                                        <p:strVal val="hidden"/>
                                      </p:to>
                                    </p:set>
                                  </p:childTnLst>
                                </p:cTn>
                              </p:par>
                              <p:par>
                                <p:cTn id="56" presetID="1" presetClass="exit" presetSubtype="0" fill="hold" grpId="0" nodeType="withEffect">
                                  <p:stCondLst>
                                    <p:cond delay="0"/>
                                  </p:stCondLst>
                                  <p:childTnLst>
                                    <p:set>
                                      <p:cBhvr>
                                        <p:cTn id="57" dur="1" fill="hold">
                                          <p:stCondLst>
                                            <p:cond delay="0"/>
                                          </p:stCondLst>
                                        </p:cTn>
                                        <p:tgtEl>
                                          <p:spTgt spid="13"/>
                                        </p:tgtEl>
                                        <p:attrNameLst>
                                          <p:attrName>style.visibility</p:attrName>
                                        </p:attrNameLst>
                                      </p:cBhvr>
                                      <p:to>
                                        <p:strVal val="hidden"/>
                                      </p:to>
                                    </p:set>
                                  </p:childTnLst>
                                </p:cTn>
                              </p:par>
                              <p:par>
                                <p:cTn id="58" presetID="42" presetClass="entr" presetSubtype="0" fill="hold" nodeType="with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1000"/>
                                        <p:tgtEl>
                                          <p:spTgt spid="12"/>
                                        </p:tgtEl>
                                      </p:cBhvr>
                                    </p:animEffect>
                                    <p:anim calcmode="lin" valueType="num">
                                      <p:cBhvr>
                                        <p:cTn id="61" dur="1000" fill="hold"/>
                                        <p:tgtEl>
                                          <p:spTgt spid="12"/>
                                        </p:tgtEl>
                                        <p:attrNameLst>
                                          <p:attrName>ppt_x</p:attrName>
                                        </p:attrNameLst>
                                      </p:cBhvr>
                                      <p:tavLst>
                                        <p:tav tm="0">
                                          <p:val>
                                            <p:strVal val="#ppt_x"/>
                                          </p:val>
                                        </p:tav>
                                        <p:tav tm="100000">
                                          <p:val>
                                            <p:strVal val="#ppt_x"/>
                                          </p:val>
                                        </p:tav>
                                      </p:tavLst>
                                    </p:anim>
                                    <p:anim calcmode="lin" valueType="num">
                                      <p:cBhvr>
                                        <p:cTn id="6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12"/>
                                        </p:tgtEl>
                                        <p:attrNameLst>
                                          <p:attrName>style.visibility</p:attrName>
                                        </p:attrNameLst>
                                      </p:cBhvr>
                                      <p:to>
                                        <p:strVal val="hidden"/>
                                      </p:to>
                                    </p:set>
                                  </p:childTnLst>
                                </p:cTn>
                              </p:par>
                              <p:par>
                                <p:cTn id="67" presetID="14" presetClass="entr" presetSubtype="10" fill="hold" nodeType="withEffect">
                                  <p:stCondLst>
                                    <p:cond delay="0"/>
                                  </p:stCondLst>
                                  <p:childTnLst>
                                    <p:set>
                                      <p:cBhvr>
                                        <p:cTn id="68" dur="1" fill="hold">
                                          <p:stCondLst>
                                            <p:cond delay="0"/>
                                          </p:stCondLst>
                                        </p:cTn>
                                        <p:tgtEl>
                                          <p:spTgt spid="1026"/>
                                        </p:tgtEl>
                                        <p:attrNameLst>
                                          <p:attrName>style.visibility</p:attrName>
                                        </p:attrNameLst>
                                      </p:cBhvr>
                                      <p:to>
                                        <p:strVal val="visible"/>
                                      </p:to>
                                    </p:set>
                                    <p:animEffect transition="in" filter="randombar(horizontal)">
                                      <p:cBhvr>
                                        <p:cTn id="69" dur="500"/>
                                        <p:tgtEl>
                                          <p:spTgt spid="1026"/>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nodeType="clickEffect">
                                  <p:stCondLst>
                                    <p:cond delay="0"/>
                                  </p:stCondLst>
                                  <p:childTnLst>
                                    <p:set>
                                      <p:cBhvr>
                                        <p:cTn id="73" dur="1" fill="hold">
                                          <p:stCondLst>
                                            <p:cond delay="0"/>
                                          </p:stCondLst>
                                        </p:cTn>
                                        <p:tgtEl>
                                          <p:spTgt spid="1026"/>
                                        </p:tgtEl>
                                        <p:attrNameLst>
                                          <p:attrName>style.visibility</p:attrName>
                                        </p:attrNameLst>
                                      </p:cBhvr>
                                      <p:to>
                                        <p:strVal val="hidden"/>
                                      </p:to>
                                    </p:set>
                                  </p:childTnLst>
                                </p:cTn>
                              </p:par>
                              <p:par>
                                <p:cTn id="74" presetID="53" presetClass="entr" presetSubtype="16" fill="hold" nodeType="withEffect">
                                  <p:stCondLst>
                                    <p:cond delay="0"/>
                                  </p:stCondLst>
                                  <p:childTnLst>
                                    <p:set>
                                      <p:cBhvr>
                                        <p:cTn id="75" dur="1" fill="hold">
                                          <p:stCondLst>
                                            <p:cond delay="0"/>
                                          </p:stCondLst>
                                        </p:cTn>
                                        <p:tgtEl>
                                          <p:spTgt spid="1027"/>
                                        </p:tgtEl>
                                        <p:attrNameLst>
                                          <p:attrName>style.visibility</p:attrName>
                                        </p:attrNameLst>
                                      </p:cBhvr>
                                      <p:to>
                                        <p:strVal val="visible"/>
                                      </p:to>
                                    </p:set>
                                    <p:anim calcmode="lin" valueType="num">
                                      <p:cBhvr>
                                        <p:cTn id="76" dur="500" fill="hold"/>
                                        <p:tgtEl>
                                          <p:spTgt spid="1027"/>
                                        </p:tgtEl>
                                        <p:attrNameLst>
                                          <p:attrName>ppt_w</p:attrName>
                                        </p:attrNameLst>
                                      </p:cBhvr>
                                      <p:tavLst>
                                        <p:tav tm="0">
                                          <p:val>
                                            <p:fltVal val="0"/>
                                          </p:val>
                                        </p:tav>
                                        <p:tav tm="100000">
                                          <p:val>
                                            <p:strVal val="#ppt_w"/>
                                          </p:val>
                                        </p:tav>
                                      </p:tavLst>
                                    </p:anim>
                                    <p:anim calcmode="lin" valueType="num">
                                      <p:cBhvr>
                                        <p:cTn id="77" dur="500" fill="hold"/>
                                        <p:tgtEl>
                                          <p:spTgt spid="1027"/>
                                        </p:tgtEl>
                                        <p:attrNameLst>
                                          <p:attrName>ppt_h</p:attrName>
                                        </p:attrNameLst>
                                      </p:cBhvr>
                                      <p:tavLst>
                                        <p:tav tm="0">
                                          <p:val>
                                            <p:fltVal val="0"/>
                                          </p:val>
                                        </p:tav>
                                        <p:tav tm="100000">
                                          <p:val>
                                            <p:strVal val="#ppt_h"/>
                                          </p:val>
                                        </p:tav>
                                      </p:tavLst>
                                    </p:anim>
                                    <p:animEffect transition="in" filter="fade">
                                      <p:cBhvr>
                                        <p:cTn id="78"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7" grpId="1" animBg="1"/>
      <p:bldP spid="8" grpId="0" animBg="1"/>
      <p:bldP spid="8" grpId="1" animBg="1"/>
      <p:bldP spid="9" grpId="0"/>
      <p:bldP spid="9" grpId="1"/>
      <p:bldP spid="10" grpId="0"/>
      <p:bldP spid="10" grpId="1"/>
      <p:bldP spid="13" grpId="0" animBg="1"/>
      <p:bldP spid="13" grpId="1" animBg="1"/>
      <p:bldP spid="14" grpId="0"/>
      <p:bldP spid="1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Mediation Readers</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How did we configure the one for the demo?</a:t>
            </a:r>
          </a:p>
          <a:p>
            <a:pPr algn="l"/>
            <a:endParaRPr lang="en-US" sz="2200" dirty="0">
              <a:solidFill>
                <a:srgbClr val="535353"/>
              </a:solidFill>
              <a:latin typeface="Helvetica"/>
              <a:cs typeface="Helvetica"/>
            </a:endParaRPr>
          </a:p>
        </p:txBody>
      </p:sp>
      <p:sp>
        <p:nvSpPr>
          <p:cNvPr id="15" name="Rectangle 14"/>
          <p:cNvSpPr/>
          <p:nvPr/>
        </p:nvSpPr>
        <p:spPr>
          <a:xfrm>
            <a:off x="2417802" y="3124994"/>
            <a:ext cx="5090111"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ea typeface="+mn-ea"/>
                <a:cs typeface="+mn-cs"/>
              </a:rPr>
              <a:t>Code Overview</a:t>
            </a:r>
            <a:endPar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ea typeface="+mn-ea"/>
              <a:cs typeface="+mn-cs"/>
            </a:endParaRPr>
          </a:p>
        </p:txBody>
      </p:sp>
    </p:spTree>
    <p:extLst>
      <p:ext uri="{BB962C8B-B14F-4D97-AF65-F5344CB8AC3E}">
        <p14:creationId xmlns="" xmlns:p14="http://schemas.microsoft.com/office/powerpoint/2010/main" val="212880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3" presetClass="entr" presetSubtype="16"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plus(in)">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p:bldLst>
  </p:timing>
</p:sld>
</file>

<file path=ppt/theme/theme1.xml><?xml version="1.0" encoding="utf-8"?>
<a:theme xmlns:a="http://schemas.openxmlformats.org/drawingml/2006/main" name="jBilling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18571</TotalTime>
  <Words>5714</Words>
  <Application>Microsoft Office PowerPoint</Application>
  <PresentationFormat>Custom</PresentationFormat>
  <Paragraphs>734</Paragraphs>
  <Slides>42</Slides>
  <Notes>42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jBilling Template</vt:lpstr>
      <vt:lpstr>Slide 1</vt:lpstr>
      <vt:lpstr>Agenda</vt:lpstr>
      <vt:lpstr>High Level Diagram</vt:lpstr>
      <vt:lpstr>Mediation Readers</vt:lpstr>
      <vt:lpstr>Agenda</vt:lpstr>
      <vt:lpstr>Mediation Readers</vt:lpstr>
      <vt:lpstr>Agenda</vt:lpstr>
      <vt:lpstr>Mediation Readers</vt:lpstr>
      <vt:lpstr>Mediation Readers</vt:lpstr>
      <vt:lpstr>Agenda</vt:lpstr>
      <vt:lpstr>Mediation Readers</vt:lpstr>
      <vt:lpstr>Agenda</vt:lpstr>
      <vt:lpstr>Mediation Processor</vt:lpstr>
      <vt:lpstr>Agenda</vt:lpstr>
      <vt:lpstr>Mediation Processor</vt:lpstr>
      <vt:lpstr>Agenda</vt:lpstr>
      <vt:lpstr>Mediation Processor</vt:lpstr>
      <vt:lpstr>Mediation Processor</vt:lpstr>
      <vt:lpstr>Agenda</vt:lpstr>
      <vt:lpstr>Mediation Processor</vt:lpstr>
      <vt:lpstr>Agenda</vt:lpstr>
      <vt:lpstr>Pricing Models</vt:lpstr>
      <vt:lpstr>Agenda</vt:lpstr>
      <vt:lpstr>Pricing Models</vt:lpstr>
      <vt:lpstr>Agenda</vt:lpstr>
      <vt:lpstr>Pricing Models</vt:lpstr>
      <vt:lpstr>Pricing Models</vt:lpstr>
      <vt:lpstr>Pricing Models</vt:lpstr>
      <vt:lpstr>Pricing Models</vt:lpstr>
      <vt:lpstr>Pricing Models</vt:lpstr>
      <vt:lpstr>Pricing Models</vt:lpstr>
      <vt:lpstr>Agenda</vt:lpstr>
      <vt:lpstr>Internal Events</vt:lpstr>
      <vt:lpstr>Agenda</vt:lpstr>
      <vt:lpstr>Internal Events</vt:lpstr>
      <vt:lpstr>Internal Events</vt:lpstr>
      <vt:lpstr>Internal Events</vt:lpstr>
      <vt:lpstr>Internal Events</vt:lpstr>
      <vt:lpstr>Internal Events</vt:lpstr>
      <vt:lpstr>Internal Events</vt:lpstr>
      <vt:lpstr>Internal Events</vt:lpstr>
      <vt:lpstr>Internal Events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dc:creator>
  <cp:lastModifiedBy>vikasdev</cp:lastModifiedBy>
  <cp:revision>646</cp:revision>
  <cp:lastPrinted>2012-08-28T21:28:02Z</cp:lastPrinted>
  <dcterms:created xsi:type="dcterms:W3CDTF">2012-08-27T19:01:28Z</dcterms:created>
  <dcterms:modified xsi:type="dcterms:W3CDTF">2013-08-13T12:00:53Z</dcterms:modified>
</cp:coreProperties>
</file>