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80" r:id="rId25"/>
    <p:sldId id="279" r:id="rId26"/>
    <p:sldId id="282" r:id="rId27"/>
    <p:sldId id="283" r:id="rId28"/>
    <p:sldId id="285" r:id="rId29"/>
    <p:sldId id="284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E8B4-0454-DD64-B474-4A0C477B0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4EC9A-E033-E3F1-499D-CD2D4408E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2105-6C7B-9C46-44AF-FCC6833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A2C7-40C4-54BE-003A-82571ECE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6167-F19D-2EB9-E654-756BF55A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892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0F5D-58B7-264B-06D7-48F0DAE1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5A60E-B946-F204-16F7-852D43247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98A2-3995-5E3D-D83F-11B00671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B30E-6CE2-D630-1258-965E29AA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36EC-7A34-85E8-3F09-04FAEAF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747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F32CF-35D3-6460-A7C7-CC03A41B4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1F280-79E0-243E-FD1F-1BB51DCB9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83E14-AB55-6A79-9BA5-A9B41EB1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D506-62F3-848C-8F03-99D9E530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262C9-1EE4-CA3F-7763-2C154275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30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8AE3-4102-89F9-0FA7-2165DB52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43857-A1D7-949D-B9A5-A3371969C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F1128-F88C-F519-5066-26735C49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DAFF-C937-0898-06E0-B3D22DEB5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DA3A-8396-3CB7-F6DD-00E389C2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915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75CA-A500-5A40-FBAB-EC1CAB6C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CA5D-A68E-CF8A-6830-06CC4D7D6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75F72-065B-971F-FF8C-A7D1BF71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B23B-745F-CC9F-0396-B9D42697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BB8B-E9CE-A3C8-60BF-37AA85D9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491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18DA-E1C7-4330-4BEA-04176786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DA54-4FB2-56BC-A092-349DFF0F4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01F5C-E49B-EF2C-44C8-AD54B1B5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7D744-17BD-AF9F-4329-E177FE92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CFCE2-D2E3-29DD-5042-F641F017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BE730-D9AD-923A-75D3-99CD9A17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147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6B-CBBB-78A6-6449-24A1EE06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DE852-EE3C-F6BA-1806-B008C98F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829C0-0143-C25D-D2BD-E164BD2A4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83422-FA5D-780E-6CBF-72C8EBFC1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2A57F-EE6D-33F6-1DF3-64B05FF31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3592D-4D5C-1CDB-2196-E62E7FFA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9D5EF-509C-3EE7-4BCB-50202CF88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92E6C-48F7-81F0-8088-C438DA0E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270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9556-B028-E30E-50AD-8EEA1008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1B94A-E432-DDF7-242D-53022BE8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96210-5072-5C7B-CD1E-A06EA66F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04E5C-762A-FA75-1383-4DE52961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7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EB8DE-B21F-ECAF-055A-C78D550D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0FAED-2EB8-AB65-B1BE-F50B6228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D11E-277D-2AEB-0704-370AECB6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50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B303-8A7F-E668-A804-E16A9D26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EA752-6FEE-DC64-581A-8773B814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D5FA7-DF14-B69D-5688-AEAD5EFE9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A93B5-4A7C-B79E-8A34-DF3BF781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00D1A-BA5A-3C64-8612-699FD038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A8931-412A-A27B-86B6-4D209E20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086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FDBF-AE0D-A757-C565-1F210382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C543E-F5A8-302D-EB2A-95FA59C88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6CAE-6ACF-0809-3F19-F618B4E56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DB240-F0FC-7FA8-FED2-71753C37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9F23-7005-5316-25B5-4E56AC4F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2061B-CA37-B0B9-0121-ABD9F5E4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060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FCA24-4092-0873-BE12-DDA31125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06C78-A18B-2D18-D568-BF0A26658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38B4-0FD0-0445-24B9-351EBB4A9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FAD3-6406-4A0C-8298-02F5FD5CAC4D}" type="datetimeFigureOut">
              <a:rPr lang="en-ID" smtClean="0"/>
              <a:t>24/09/2025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E8BF3-BDEF-0278-8D3B-537D12137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E5A5-A573-6AD1-CC98-A474E16D1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80E81-6A12-4805-BB67-CBDBA5FC7B1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7014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asa.com/docs/learn/quickstart/pr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27F5-B649-D81B-FA27-727241A16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RASA</a:t>
            </a:r>
            <a:br>
              <a:rPr lang="en-US"/>
            </a:br>
            <a:r>
              <a:rPr lang="en-US"/>
              <a:t>Chatbot Frameworks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82347-AB6E-FD9A-6B70-CEF3A1C3D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6870"/>
            <a:ext cx="9144000" cy="1480930"/>
          </a:xfrm>
        </p:spPr>
        <p:txBody>
          <a:bodyPr/>
          <a:lstStyle/>
          <a:p>
            <a:r>
              <a:rPr lang="en-US"/>
              <a:t>atjahyanto@gmail.com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667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EF61E-5813-A0D9-86DC-3A174CDB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B51A-45D0-23E2-42A6-5248F3A4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myfirst-chatbot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F769-7208-FE14-D30C-BD955020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9661" cy="4351338"/>
          </a:xfrm>
        </p:spPr>
        <p:txBody>
          <a:bodyPr>
            <a:normAutofit/>
          </a:bodyPr>
          <a:lstStyle/>
          <a:p>
            <a:r>
              <a:rPr lang="en-ID"/>
              <a:t>Open in Browser dan mulai percakapan dengan chatbot</a:t>
            </a:r>
          </a:p>
          <a:p>
            <a:r>
              <a:rPr lang="en-ID"/>
              <a:t>Ketik “hello”, jika chatbot sudah memberi respons. Lakukan percakapan seperti di samping.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114D3-464C-881C-A657-5533CF43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853" y="1516331"/>
            <a:ext cx="5594947" cy="5073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8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Quad Arrow 1">
            <a:extLst>
              <a:ext uri="{FF2B5EF4-FFF2-40B4-BE49-F238E27FC236}">
                <a16:creationId xmlns:a16="http://schemas.microsoft.com/office/drawing/2014/main" id="{50B4F23D-05BA-2359-9E96-7DD5B24D00B3}"/>
              </a:ext>
            </a:extLst>
          </p:cNvPr>
          <p:cNvSpPr/>
          <p:nvPr/>
        </p:nvSpPr>
        <p:spPr>
          <a:xfrm>
            <a:off x="4890052" y="2623930"/>
            <a:ext cx="2484783" cy="2226366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28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CE37-DC53-8F7E-923D-62760F9E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yang terkait dengan myfirst-chatbot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C5F47-AC60-191F-AD4F-66ACFE27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6157" cy="4351338"/>
          </a:xfrm>
        </p:spPr>
        <p:txBody>
          <a:bodyPr>
            <a:normAutofit fontScale="92500"/>
          </a:bodyPr>
          <a:lstStyle/>
          <a:p>
            <a:r>
              <a:rPr lang="en-ID"/>
              <a:t>File-file yang terkait dengan tutorial:</a:t>
            </a:r>
          </a:p>
          <a:p>
            <a:endParaRPr lang="en-ID"/>
          </a:p>
          <a:p>
            <a:endParaRPr lang="en-ID"/>
          </a:p>
          <a:p>
            <a:endParaRPr lang="en-ID"/>
          </a:p>
          <a:p>
            <a:endParaRPr lang="en-ID"/>
          </a:p>
          <a:p>
            <a:r>
              <a:rPr lang="en-ID"/>
              <a:t>File </a:t>
            </a:r>
            <a:r>
              <a:rPr lang="en-ID" b="1"/>
              <a:t>data/flows.yml </a:t>
            </a:r>
            <a:r>
              <a:rPr lang="en-ID"/>
              <a:t>(versi RASA Pro 3.6+), berfungsi mendefinisikan alur percakapan (flows) yang lebih terstruktur dibandingkan dengan </a:t>
            </a:r>
            <a:r>
              <a:rPr lang="en-ID" b="1"/>
              <a:t>stories.yml </a:t>
            </a:r>
            <a:r>
              <a:rPr lang="en-ID"/>
              <a:t>(RASA open source).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46CB8-6F22-57A2-32A2-34241AFFEB61}"/>
              </a:ext>
            </a:extLst>
          </p:cNvPr>
          <p:cNvSpPr txBox="1"/>
          <p:nvPr/>
        </p:nvSpPr>
        <p:spPr>
          <a:xfrm>
            <a:off x="1808922" y="2548628"/>
            <a:ext cx="4555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/>
              <a:t>data/flows.yml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/>
              <a:t>domain.yml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800"/>
              <a:t>actions/actions.py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FD2CE-F048-920F-BB06-539F5F97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591" y="2216336"/>
            <a:ext cx="5374590" cy="28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0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BF0D-CBD5-3EE1-4A21-AD43AEF1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File yang terkait dengan myfirst-chatbot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9D333-FC96-F941-5B97-344A62BD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</a:t>
            </a:r>
            <a:r>
              <a:rPr lang="en-US" b="1"/>
              <a:t>domain.yml </a:t>
            </a:r>
            <a:r>
              <a:rPr lang="en-US"/>
              <a:t>berfungsi sebagai jantung konfigurasi RASA yang mendefinisikan apa yang chatbot ketahui dan bisa lakukan.</a:t>
            </a:r>
          </a:p>
          <a:p>
            <a:r>
              <a:rPr lang="en-US"/>
              <a:t>Berisi definisi:</a:t>
            </a:r>
          </a:p>
          <a:p>
            <a:pPr lvl="1"/>
            <a:r>
              <a:rPr lang="en-US" b="1"/>
              <a:t>Intents</a:t>
            </a:r>
            <a:r>
              <a:rPr lang="en-US"/>
              <a:t> → misal: book_ticket, greet.</a:t>
            </a:r>
          </a:p>
          <a:p>
            <a:pPr lvl="1"/>
            <a:r>
              <a:rPr lang="en-US" b="1"/>
              <a:t>Entities</a:t>
            </a:r>
            <a:r>
              <a:rPr lang="en-US"/>
              <a:t> → informasi yang bisa diekstrak dari input user (misal: city, date).</a:t>
            </a:r>
          </a:p>
          <a:p>
            <a:pPr lvl="1"/>
            <a:r>
              <a:rPr lang="en-US" b="1"/>
              <a:t>Slots</a:t>
            </a:r>
            <a:r>
              <a:rPr lang="en-US"/>
              <a:t> → variabel tempat menyimpan entity (misal: origin, destination).</a:t>
            </a:r>
          </a:p>
          <a:p>
            <a:pPr lvl="1"/>
            <a:r>
              <a:rPr lang="en-US" b="1"/>
              <a:t>Responses</a:t>
            </a:r>
            <a:r>
              <a:rPr lang="en-US"/>
              <a:t> → teks/template jawaban chatbot (misal: utter_greet).</a:t>
            </a:r>
          </a:p>
          <a:p>
            <a:pPr lvl="1"/>
            <a:r>
              <a:rPr lang="en-US" b="1"/>
              <a:t>Actions</a:t>
            </a:r>
            <a:r>
              <a:rPr lang="en-US"/>
              <a:t> → aksi custom yang dipanggil (misal: action_search_ticket).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907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802FE-5FB0-28FD-A787-41FF3D242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D2E6-D5D6-5882-4C29-5EBA9037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File yang terkait dengan myfirst-chatbot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EBC6-D9B0-9254-88AB-A24E9C66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File </a:t>
            </a:r>
            <a:r>
              <a:rPr lang="en-US" b="1"/>
              <a:t>actions/actions.py</a:t>
            </a:r>
            <a:r>
              <a:rPr lang="en-US"/>
              <a:t> berisi custom actions dalam bentuk kode Python.</a:t>
            </a:r>
          </a:p>
          <a:p>
            <a:r>
              <a:rPr lang="en-US"/>
              <a:t>Action ini dijalankan ketika chatbot perlu melakukan sesuatu di luar jawaban statis</a:t>
            </a:r>
          </a:p>
          <a:p>
            <a:r>
              <a:rPr lang="en-US"/>
              <a:t>Misalnya:</a:t>
            </a:r>
          </a:p>
          <a:p>
            <a:pPr lvl="1"/>
            <a:r>
              <a:rPr lang="en-US"/>
              <a:t>Query ke database.</a:t>
            </a:r>
          </a:p>
          <a:p>
            <a:pPr lvl="1"/>
            <a:r>
              <a:rPr lang="en-US"/>
              <a:t>Memanggil API eksternal.</a:t>
            </a:r>
          </a:p>
          <a:p>
            <a:pPr lvl="1"/>
            <a:r>
              <a:rPr lang="en-US"/>
              <a:t>Mengolah data sebelum merespons user.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903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C63C-CB34-02FF-7BCA-5EACD46C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Contoh isi data/flows.yml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9F0F1-1F5A-8896-E974-60A80E05EEA1}"/>
              </a:ext>
            </a:extLst>
          </p:cNvPr>
          <p:cNvSpPr txBox="1"/>
          <p:nvPr/>
        </p:nvSpPr>
        <p:spPr>
          <a:xfrm>
            <a:off x="1540565" y="1551540"/>
            <a:ext cx="7971183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sz="2400"/>
          </a:p>
          <a:p>
            <a:r>
              <a:rPr lang="en-US" sz="2400"/>
              <a:t>flows:</a:t>
            </a:r>
          </a:p>
          <a:p>
            <a:r>
              <a:rPr lang="en-US" sz="2400"/>
              <a:t>  transfer_money:</a:t>
            </a:r>
          </a:p>
          <a:p>
            <a:r>
              <a:rPr lang="en-US" sz="2400"/>
              <a:t>    description: Help users send money to friends and family.</a:t>
            </a:r>
          </a:p>
          <a:p>
            <a:r>
              <a:rPr lang="en-US" sz="2400"/>
              <a:t>    steps:</a:t>
            </a:r>
          </a:p>
          <a:p>
            <a:r>
              <a:rPr lang="en-US" sz="2400"/>
              <a:t>      - collect: recipient</a:t>
            </a:r>
          </a:p>
          <a:p>
            <a:r>
              <a:rPr lang="en-US" sz="2400"/>
              <a:t>      - collect: amount</a:t>
            </a:r>
          </a:p>
          <a:p>
            <a:r>
              <a:rPr lang="en-US" sz="2400"/>
              <a:t>        description: the number of US dollars to send</a:t>
            </a:r>
          </a:p>
          <a:p>
            <a:r>
              <a:rPr lang="en-US" sz="2400"/>
              <a:t>      - action: utter_transfer_complete</a:t>
            </a:r>
          </a:p>
          <a:p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990C1-3A60-511D-F71C-10E51E86F39B}"/>
              </a:ext>
            </a:extLst>
          </p:cNvPr>
          <p:cNvSpPr txBox="1"/>
          <p:nvPr/>
        </p:nvSpPr>
        <p:spPr>
          <a:xfrm>
            <a:off x="1341782" y="5554389"/>
            <a:ext cx="9054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/>
              <a:t>File </a:t>
            </a:r>
            <a:r>
              <a:rPr lang="en-ID" sz="3200" b="1"/>
              <a:t>data/flows.yml</a:t>
            </a:r>
            <a:r>
              <a:rPr lang="en-ID" sz="3200"/>
              <a:t> berfungsi mendefinisikan alur percakapan (flows) </a:t>
            </a:r>
          </a:p>
        </p:txBody>
      </p:sp>
    </p:spTree>
    <p:extLst>
      <p:ext uri="{BB962C8B-B14F-4D97-AF65-F5344CB8AC3E}">
        <p14:creationId xmlns:p14="http://schemas.microsoft.com/office/powerpoint/2010/main" val="87182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9D4D1-AF46-FAE2-3DDC-1B2D36BB7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3E7A-CBD5-8374-D432-C341065B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Contoh isi domain.yml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B679D-2DC0-A288-E4F3-EA2F4C908182}"/>
              </a:ext>
            </a:extLst>
          </p:cNvPr>
          <p:cNvSpPr txBox="1"/>
          <p:nvPr/>
        </p:nvSpPr>
        <p:spPr>
          <a:xfrm>
            <a:off x="1540566" y="1551540"/>
            <a:ext cx="471114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version: "3.1"</a:t>
            </a:r>
          </a:p>
          <a:p>
            <a:endParaRPr lang="en-US" sz="1400"/>
          </a:p>
          <a:p>
            <a:r>
              <a:rPr lang="en-US" sz="1400"/>
              <a:t>slots:</a:t>
            </a:r>
          </a:p>
          <a:p>
            <a:r>
              <a:rPr lang="en-US" sz="1400"/>
              <a:t>  recipient:</a:t>
            </a:r>
          </a:p>
          <a:p>
            <a:r>
              <a:rPr lang="en-US" sz="1400"/>
              <a:t>    type: text</a:t>
            </a:r>
          </a:p>
          <a:p>
            <a:r>
              <a:rPr lang="en-US" sz="1400"/>
              <a:t>    mappings:</a:t>
            </a:r>
          </a:p>
          <a:p>
            <a:r>
              <a:rPr lang="en-US" sz="1400"/>
              <a:t>      - type: from_llm</a:t>
            </a:r>
          </a:p>
          <a:p>
            <a:r>
              <a:rPr lang="en-US" sz="1400"/>
              <a:t>  amount:</a:t>
            </a:r>
          </a:p>
          <a:p>
            <a:r>
              <a:rPr lang="en-US" sz="1400"/>
              <a:t>    type: float</a:t>
            </a:r>
          </a:p>
          <a:p>
            <a:r>
              <a:rPr lang="en-US" sz="1400"/>
              <a:t>    mappings:</a:t>
            </a:r>
          </a:p>
          <a:p>
            <a:r>
              <a:rPr lang="en-US" sz="1400"/>
              <a:t>      - type: from_llm</a:t>
            </a:r>
          </a:p>
          <a:p>
            <a:endParaRPr lang="en-US" sz="1400"/>
          </a:p>
          <a:p>
            <a:r>
              <a:rPr lang="en-US" sz="1400"/>
              <a:t>responses:</a:t>
            </a:r>
          </a:p>
          <a:p>
            <a:r>
              <a:rPr lang="en-US" sz="1400"/>
              <a:t>  utter_ask_recipient:</a:t>
            </a:r>
          </a:p>
          <a:p>
            <a:r>
              <a:rPr lang="en-US" sz="1400"/>
              <a:t>    - text: "Who would you like to send money to?"</a:t>
            </a:r>
          </a:p>
          <a:p>
            <a:endParaRPr lang="en-US" sz="1400"/>
          </a:p>
          <a:p>
            <a:r>
              <a:rPr lang="en-US" sz="1400"/>
              <a:t>  utter_ask_amount:</a:t>
            </a:r>
          </a:p>
          <a:p>
            <a:r>
              <a:rPr lang="en-US" sz="1400"/>
              <a:t>    - text: "How much money would you like to send?"</a:t>
            </a:r>
          </a:p>
          <a:p>
            <a:endParaRPr lang="en-US" sz="1400"/>
          </a:p>
          <a:p>
            <a:r>
              <a:rPr lang="en-US" sz="1400"/>
              <a:t>  utter_transfer_complete:</a:t>
            </a:r>
          </a:p>
          <a:p>
            <a:r>
              <a:rPr lang="en-US" sz="1400"/>
              <a:t>    - text: "All done. {amount} has been sent to {recipient}."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31838-F0CD-4BA6-AD71-D4C7BB77A9CD}"/>
              </a:ext>
            </a:extLst>
          </p:cNvPr>
          <p:cNvSpPr txBox="1"/>
          <p:nvPr/>
        </p:nvSpPr>
        <p:spPr>
          <a:xfrm>
            <a:off x="6954080" y="2644170"/>
            <a:ext cx="51981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/>
              <a:t>File </a:t>
            </a:r>
            <a:r>
              <a:rPr lang="it-IT" sz="3200" b="1"/>
              <a:t>domain.yml</a:t>
            </a:r>
            <a:r>
              <a:rPr lang="en-ID" sz="3200"/>
              <a:t> digunakan mendefinisikan intent, entity, slot, response, action</a:t>
            </a:r>
          </a:p>
        </p:txBody>
      </p:sp>
    </p:spTree>
    <p:extLst>
      <p:ext uri="{BB962C8B-B14F-4D97-AF65-F5344CB8AC3E}">
        <p14:creationId xmlns:p14="http://schemas.microsoft.com/office/powerpoint/2010/main" val="7221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E67F6-56C8-BF56-D06F-58BA7B1C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8844-0010-4416-9352-8AEBF83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Contoh isi actions/actions.py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A2D83-EA39-AF99-95CE-3F74CBAF88BE}"/>
              </a:ext>
            </a:extLst>
          </p:cNvPr>
          <p:cNvSpPr txBox="1"/>
          <p:nvPr/>
        </p:nvSpPr>
        <p:spPr>
          <a:xfrm>
            <a:off x="1540566" y="1551540"/>
            <a:ext cx="5665304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from typing import Any, Dict, List, Text</a:t>
            </a:r>
          </a:p>
          <a:p>
            <a:endParaRPr lang="en-US" sz="1400"/>
          </a:p>
          <a:p>
            <a:r>
              <a:rPr lang="en-US" sz="1400"/>
              <a:t>from rasa_sdk import Action, Tracker</a:t>
            </a:r>
          </a:p>
          <a:p>
            <a:r>
              <a:rPr lang="en-US" sz="1400"/>
              <a:t>from rasa_sdk.events import SlotSet</a:t>
            </a:r>
          </a:p>
          <a:p>
            <a:r>
              <a:rPr lang="en-US" sz="1400"/>
              <a:t>from rasa_sdk.executor import CollectingDispatcher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class ActionCheckSufficientFunds(Action):</a:t>
            </a:r>
          </a:p>
          <a:p>
            <a:r>
              <a:rPr lang="en-US" sz="1400"/>
              <a:t>    def name(self) -&gt; Text:</a:t>
            </a:r>
          </a:p>
          <a:p>
            <a:r>
              <a:rPr lang="en-US" sz="1400"/>
              <a:t>        return "action_check_sufficient_funds"</a:t>
            </a:r>
          </a:p>
          <a:p>
            <a:endParaRPr lang="en-US" sz="1400"/>
          </a:p>
          <a:p>
            <a:r>
              <a:rPr lang="en-US" sz="1400"/>
              <a:t>    def run(</a:t>
            </a:r>
          </a:p>
          <a:p>
            <a:r>
              <a:rPr lang="en-US" sz="1400"/>
              <a:t>        self,</a:t>
            </a:r>
          </a:p>
          <a:p>
            <a:r>
              <a:rPr lang="en-US" sz="1400"/>
              <a:t>        dispatcher: CollectingDispatcher,</a:t>
            </a:r>
          </a:p>
          <a:p>
            <a:r>
              <a:rPr lang="en-US" sz="1400"/>
              <a:t>        tracker: Tracker,</a:t>
            </a:r>
          </a:p>
          <a:p>
            <a:r>
              <a:rPr lang="en-US" sz="1400"/>
              <a:t>        domain: Dict[Text, Any],</a:t>
            </a:r>
          </a:p>
          <a:p>
            <a:r>
              <a:rPr lang="en-US" sz="1400"/>
              <a:t>    ) -&gt; List[Dict[Text, Any]]:</a:t>
            </a:r>
          </a:p>
          <a:p>
            <a:r>
              <a:rPr lang="en-US" sz="1400"/>
              <a:t>        # hard-coded balance for tutorial purposes. in production this</a:t>
            </a:r>
          </a:p>
          <a:p>
            <a:r>
              <a:rPr lang="en-US" sz="1400"/>
              <a:t>        # would be retrieved from a database or an API</a:t>
            </a:r>
          </a:p>
          <a:p>
            <a:r>
              <a:rPr lang="en-US" sz="1400"/>
              <a:t>        balance = 1000</a:t>
            </a:r>
          </a:p>
          <a:p>
            <a:r>
              <a:rPr lang="en-US" sz="1400"/>
              <a:t>        transfer_amount = tracker.get_slot("amount")</a:t>
            </a:r>
          </a:p>
          <a:p>
            <a:r>
              <a:rPr lang="en-US" sz="1400"/>
              <a:t>        has_sufficient_funds = transfer_amount &lt;= balance</a:t>
            </a:r>
          </a:p>
          <a:p>
            <a:r>
              <a:rPr lang="en-US" sz="1400"/>
              <a:t>        return [SlotSet("has_sufficient_funds", has_sufficient_funds)]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9C5FE-ACD9-5D95-D825-69FF08660895}"/>
              </a:ext>
            </a:extLst>
          </p:cNvPr>
          <p:cNvSpPr txBox="1"/>
          <p:nvPr/>
        </p:nvSpPr>
        <p:spPr>
          <a:xfrm>
            <a:off x="7643191" y="2444092"/>
            <a:ext cx="4141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3200"/>
              <a:t>File </a:t>
            </a:r>
            <a:r>
              <a:rPr lang="it-IT" sz="3200" b="1"/>
              <a:t>actions/actions.py</a:t>
            </a:r>
            <a:r>
              <a:rPr lang="en-ID" sz="3200"/>
              <a:t> berisi custom actions dalam bentuk kode Python.</a:t>
            </a:r>
          </a:p>
          <a:p>
            <a:endParaRPr lang="en-ID" sz="3200"/>
          </a:p>
        </p:txBody>
      </p:sp>
    </p:spTree>
    <p:extLst>
      <p:ext uri="{BB962C8B-B14F-4D97-AF65-F5344CB8AC3E}">
        <p14:creationId xmlns:p14="http://schemas.microsoft.com/office/powerpoint/2010/main" val="4098158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AA4B-12D9-9E3E-CEA4-F172D22C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8748" cy="1325563"/>
          </a:xfrm>
        </p:spPr>
        <p:txBody>
          <a:bodyPr/>
          <a:lstStyle/>
          <a:p>
            <a:r>
              <a:rPr lang="en-US"/>
              <a:t>Contoh hasil percakapan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DC87A-2489-901E-18BD-7DB9F3AC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684" y="543991"/>
            <a:ext cx="5141951" cy="55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Quad Arrow 1">
            <a:extLst>
              <a:ext uri="{FF2B5EF4-FFF2-40B4-BE49-F238E27FC236}">
                <a16:creationId xmlns:a16="http://schemas.microsoft.com/office/drawing/2014/main" id="{E8140045-D3AC-6833-7304-CC6D26118C66}"/>
              </a:ext>
            </a:extLst>
          </p:cNvPr>
          <p:cNvSpPr/>
          <p:nvPr/>
        </p:nvSpPr>
        <p:spPr>
          <a:xfrm>
            <a:off x="4303643" y="2445026"/>
            <a:ext cx="2922105" cy="2256183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847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2230-E1E7-2B4F-A9C3-59C0A443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Chatbot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A2EA-4CDF-14AA-59BB-E828DBE08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9557" cy="4351338"/>
          </a:xfrm>
        </p:spPr>
        <p:txBody>
          <a:bodyPr>
            <a:normAutofit fontScale="92500" lnSpcReduction="10000"/>
          </a:bodyPr>
          <a:lstStyle/>
          <a:p>
            <a:r>
              <a:rPr lang="en-ID"/>
              <a:t>Tools atau platform yang menyediakan kerangka kerja untuk membangun chatbot, sehingga pengembang tidak harus membuat semuanya dari nol. </a:t>
            </a:r>
          </a:p>
          <a:p>
            <a:r>
              <a:rPr lang="en-ID"/>
              <a:t>Framework ini biasanya sudah punya fitur bawaan seperti Natural Language Understanding (NLU), dialog management, integrasi ke aplikasi pihak ketiga (misalnya WhatsApp, Telegram, Slack), dan deployment.</a:t>
            </a:r>
          </a:p>
          <a:p>
            <a:r>
              <a:rPr lang="en-ID"/>
              <a:t>Contoh: </a:t>
            </a:r>
          </a:p>
          <a:p>
            <a:pPr lvl="1"/>
            <a:r>
              <a:rPr lang="en-ID"/>
              <a:t>Rasa, Dialogflow, Botpress.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8BF66-4BF1-A3FE-A2CD-483F2095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605" y="2574235"/>
            <a:ext cx="4611861" cy="199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2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E52F-7054-46AB-3B70-D4063F19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Menjalankan ulang RASA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1241-FE9A-3038-380B-6214DF0E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7974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cd myfirst-chatbot</a:t>
            </a:r>
          </a:p>
          <a:p>
            <a:r>
              <a:rPr lang="en-ID" b="1">
                <a:solidFill>
                  <a:schemeClr val="accent1"/>
                </a:solidFill>
              </a:rPr>
              <a:t>.venv\Scripts\activate</a:t>
            </a:r>
          </a:p>
          <a:p>
            <a:r>
              <a:rPr lang="en-US" b="1">
                <a:solidFill>
                  <a:schemeClr val="accent1"/>
                </a:solidFill>
              </a:rPr>
              <a:t>set RASA_LICENSE=YOUR_LICENSE_KEY</a:t>
            </a:r>
          </a:p>
          <a:p>
            <a:endParaRPr lang="en-ID"/>
          </a:p>
          <a:p>
            <a:r>
              <a:rPr lang="en-ID"/>
              <a:t>rasa --version</a:t>
            </a:r>
          </a:p>
          <a:p>
            <a:r>
              <a:rPr lang="en-ID"/>
              <a:t>rasa data validate</a:t>
            </a:r>
          </a:p>
          <a:p>
            <a:endParaRPr lang="en-ID"/>
          </a:p>
          <a:p>
            <a:r>
              <a:rPr lang="en-ID"/>
              <a:t>rasa train</a:t>
            </a:r>
          </a:p>
          <a:p>
            <a:r>
              <a:rPr lang="en-ID"/>
              <a:t>rasa inspect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4434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Quad Arrow 1">
            <a:extLst>
              <a:ext uri="{FF2B5EF4-FFF2-40B4-BE49-F238E27FC236}">
                <a16:creationId xmlns:a16="http://schemas.microsoft.com/office/drawing/2014/main" id="{16CE4E52-BC75-4AFA-5582-227099C242B0}"/>
              </a:ext>
            </a:extLst>
          </p:cNvPr>
          <p:cNvSpPr/>
          <p:nvPr/>
        </p:nvSpPr>
        <p:spPr>
          <a:xfrm>
            <a:off x="4731026" y="2504661"/>
            <a:ext cx="2375452" cy="1958009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3848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247A-9D53-129D-AF96-54985D49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Mengatur chatbot: file config.yml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7DC1-6827-3E61-4C8A-94E4F23B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191" cy="4351338"/>
          </a:xfrm>
        </p:spPr>
        <p:txBody>
          <a:bodyPr>
            <a:normAutofit fontScale="92500" lnSpcReduction="10000"/>
          </a:bodyPr>
          <a:lstStyle/>
          <a:p>
            <a:r>
              <a:rPr lang="en-ID" sz="2400"/>
              <a:t>File konfigurasi utama di RASA yang berisi pengaturan:</a:t>
            </a:r>
          </a:p>
          <a:p>
            <a:pPr lvl="1"/>
            <a:r>
              <a:rPr lang="en-ID" sz="1800" b="1"/>
              <a:t>Pipeline NLU </a:t>
            </a:r>
            <a:r>
              <a:rPr lang="en-ID" sz="1800">
                <a:sym typeface="Wingdings" panose="05000000000000000000" pitchFamily="2" charset="2"/>
              </a:rPr>
              <a:t> </a:t>
            </a:r>
            <a:r>
              <a:rPr lang="en-ID" sz="1800"/>
              <a:t>Alur processing input teks user sebelum pengenalan intent &amp; entity.</a:t>
            </a:r>
          </a:p>
          <a:p>
            <a:pPr lvl="2"/>
            <a:r>
              <a:rPr lang="en-ID" sz="1600"/>
              <a:t>Tokenizer (memecah teks jadi token kata/karakter)</a:t>
            </a:r>
          </a:p>
          <a:p>
            <a:pPr lvl="2"/>
            <a:r>
              <a:rPr lang="en-ID" sz="1600"/>
              <a:t>Featurizer (mengubah kata jadi vektor)</a:t>
            </a:r>
          </a:p>
          <a:p>
            <a:pPr lvl="2"/>
            <a:r>
              <a:rPr lang="en-ID" sz="1600"/>
              <a:t>Classifier (menentukan intent &amp; entity).</a:t>
            </a:r>
          </a:p>
          <a:p>
            <a:pPr lvl="1"/>
            <a:r>
              <a:rPr lang="en-ID" sz="1800" b="1"/>
              <a:t>Policies (Dialog Management) </a:t>
            </a:r>
            <a:r>
              <a:rPr lang="en-ID" sz="1800">
                <a:sym typeface="Wingdings" panose="05000000000000000000" pitchFamily="2" charset="2"/>
              </a:rPr>
              <a:t> </a:t>
            </a:r>
            <a:r>
              <a:rPr lang="en-ID" sz="1800"/>
              <a:t>Menentukan action/respon. </a:t>
            </a:r>
          </a:p>
          <a:p>
            <a:pPr lvl="2"/>
            <a:r>
              <a:rPr lang="en-ID" sz="1600"/>
              <a:t>RulePolicy → aturan deterministik (greet, fallback, dsb.)</a:t>
            </a:r>
          </a:p>
          <a:p>
            <a:pPr lvl="2"/>
            <a:r>
              <a:rPr lang="en-ID" sz="1600"/>
              <a:t>TEDPolicy → ML policy yang belajar dari stories.yml</a:t>
            </a:r>
          </a:p>
          <a:p>
            <a:pPr lvl="2"/>
            <a:r>
              <a:rPr lang="en-ID" sz="1600"/>
              <a:t>MemoizationPolicy → mengingat percakapan yang sudah persis ada di training</a:t>
            </a:r>
          </a:p>
          <a:p>
            <a:pPr lvl="2"/>
            <a:r>
              <a:rPr lang="en-ID" sz="1600"/>
              <a:t>FlowPolicy (RASA Pro) → menjalankan flows.yml.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9C09C-F932-6AD5-6705-B7CF5015B409}"/>
              </a:ext>
            </a:extLst>
          </p:cNvPr>
          <p:cNvSpPr txBox="1"/>
          <p:nvPr/>
        </p:nvSpPr>
        <p:spPr>
          <a:xfrm>
            <a:off x="6510130" y="1825625"/>
            <a:ext cx="512859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/>
              <a:t>recipe: default.v1</a:t>
            </a:r>
          </a:p>
          <a:p>
            <a:r>
              <a:rPr lang="en-ID"/>
              <a:t>language: en</a:t>
            </a:r>
          </a:p>
          <a:p>
            <a:r>
              <a:rPr lang="en-ID"/>
              <a:t>pipeline:</a:t>
            </a:r>
          </a:p>
          <a:p>
            <a:r>
              <a:rPr lang="en-ID"/>
              <a:t>- name: CompactLLMCommandGenerator</a:t>
            </a:r>
          </a:p>
          <a:p>
            <a:r>
              <a:rPr lang="en-ID"/>
              <a:t>  llm:</a:t>
            </a:r>
          </a:p>
          <a:p>
            <a:r>
              <a:rPr lang="en-ID"/>
              <a:t>    model_group: rasa_command_generation_model</a:t>
            </a:r>
          </a:p>
          <a:p>
            <a:r>
              <a:rPr lang="en-ID"/>
              <a:t>  flow_retrieval:</a:t>
            </a:r>
          </a:p>
          <a:p>
            <a:r>
              <a:rPr lang="en-ID"/>
              <a:t>    active: false</a:t>
            </a:r>
          </a:p>
          <a:p>
            <a:endParaRPr lang="en-ID"/>
          </a:p>
          <a:p>
            <a:r>
              <a:rPr lang="en-ID"/>
              <a:t>policies:</a:t>
            </a:r>
          </a:p>
          <a:p>
            <a:r>
              <a:rPr lang="en-ID"/>
              <a:t>  - name: FlowPolicy</a:t>
            </a:r>
          </a:p>
          <a:p>
            <a:r>
              <a:rPr lang="en-ID"/>
              <a:t>#  - name: EnterpriseSearchPolicy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F2957-60E8-2109-E9E5-DE04675D24D9}"/>
              </a:ext>
            </a:extLst>
          </p:cNvPr>
          <p:cNvSpPr txBox="1"/>
          <p:nvPr/>
        </p:nvSpPr>
        <p:spPr>
          <a:xfrm>
            <a:off x="6510130" y="5814391"/>
            <a:ext cx="484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Konfigurasi default config.yml RASA Pro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5795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Quad Arrow 1">
            <a:extLst>
              <a:ext uri="{FF2B5EF4-FFF2-40B4-BE49-F238E27FC236}">
                <a16:creationId xmlns:a16="http://schemas.microsoft.com/office/drawing/2014/main" id="{1BA444F6-DB02-8C3A-459D-3CBB1E600894}"/>
              </a:ext>
            </a:extLst>
          </p:cNvPr>
          <p:cNvSpPr/>
          <p:nvPr/>
        </p:nvSpPr>
        <p:spPr>
          <a:xfrm>
            <a:off x="4353339" y="2574235"/>
            <a:ext cx="2186609" cy="1659835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5473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25E6-1C5E-4A85-CD39-13AC1122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Menyiapkan Percakapan Sederhana</a:t>
            </a: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25FAB-8C85-FB47-8167-4455AA92AAC5}"/>
              </a:ext>
            </a:extLst>
          </p:cNvPr>
          <p:cNvSpPr txBox="1"/>
          <p:nvPr/>
        </p:nvSpPr>
        <p:spPr>
          <a:xfrm>
            <a:off x="675861" y="1690688"/>
            <a:ext cx="2405269" cy="4585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"/>
              <a:t>version: "3.1"</a:t>
            </a:r>
          </a:p>
          <a:p>
            <a:endParaRPr lang="en-US" sz="400"/>
          </a:p>
          <a:p>
            <a:r>
              <a:rPr lang="en-US" sz="400"/>
              <a:t>intents:</a:t>
            </a:r>
          </a:p>
          <a:p>
            <a:r>
              <a:rPr lang="en-US" sz="400"/>
              <a:t>  - greet</a:t>
            </a:r>
          </a:p>
          <a:p>
            <a:r>
              <a:rPr lang="en-US" sz="400"/>
              <a:t>  - goodbye</a:t>
            </a:r>
          </a:p>
          <a:p>
            <a:r>
              <a:rPr lang="en-US" sz="400"/>
              <a:t>  - affirm</a:t>
            </a:r>
          </a:p>
          <a:p>
            <a:r>
              <a:rPr lang="en-US" sz="400"/>
              <a:t>  - deny</a:t>
            </a:r>
          </a:p>
          <a:p>
            <a:r>
              <a:rPr lang="en-US" sz="400"/>
              <a:t>  - mood_great</a:t>
            </a:r>
          </a:p>
          <a:p>
            <a:r>
              <a:rPr lang="en-US" sz="400"/>
              <a:t>  - mood_unhappy</a:t>
            </a:r>
          </a:p>
          <a:p>
            <a:r>
              <a:rPr lang="en-US" sz="400"/>
              <a:t>  - bot_challenge</a:t>
            </a:r>
          </a:p>
          <a:p>
            <a:r>
              <a:rPr lang="en-US" sz="400"/>
              <a:t>  - provide_name</a:t>
            </a:r>
          </a:p>
          <a:p>
            <a:r>
              <a:rPr lang="en-US" sz="400"/>
              <a:t>  - provide_email</a:t>
            </a:r>
          </a:p>
          <a:p>
            <a:r>
              <a:rPr lang="en-US" sz="400"/>
              <a:t>  - user_regist</a:t>
            </a:r>
          </a:p>
          <a:p>
            <a:r>
              <a:rPr lang="en-US" sz="400"/>
              <a:t>  - show_info</a:t>
            </a:r>
          </a:p>
          <a:p>
            <a:endParaRPr lang="en-US" sz="400"/>
          </a:p>
          <a:p>
            <a:r>
              <a:rPr lang="en-US" sz="400"/>
              <a:t>entities:</a:t>
            </a:r>
          </a:p>
          <a:p>
            <a:r>
              <a:rPr lang="en-US" sz="400"/>
              <a:t>  - name</a:t>
            </a:r>
          </a:p>
          <a:p>
            <a:r>
              <a:rPr lang="en-US" sz="400"/>
              <a:t>  - email</a:t>
            </a:r>
          </a:p>
          <a:p>
            <a:endParaRPr lang="en-US" sz="400"/>
          </a:p>
          <a:p>
            <a:r>
              <a:rPr lang="en-US" sz="400"/>
              <a:t>slots:</a:t>
            </a:r>
          </a:p>
          <a:p>
            <a:r>
              <a:rPr lang="en-US" sz="400"/>
              <a:t>  name:</a:t>
            </a:r>
          </a:p>
          <a:p>
            <a:r>
              <a:rPr lang="en-US" sz="400"/>
              <a:t>    type: text</a:t>
            </a:r>
          </a:p>
          <a:p>
            <a:r>
              <a:rPr lang="en-US" sz="400"/>
              <a:t>    influence_conversation: true</a:t>
            </a:r>
          </a:p>
          <a:p>
            <a:r>
              <a:rPr lang="en-US" sz="400"/>
              <a:t>    mappings:</a:t>
            </a:r>
          </a:p>
          <a:p>
            <a:r>
              <a:rPr lang="en-US" sz="400"/>
              <a:t>      - type: from_entity</a:t>
            </a:r>
          </a:p>
          <a:p>
            <a:r>
              <a:rPr lang="en-US" sz="400"/>
              <a:t>        entity: name</a:t>
            </a:r>
          </a:p>
          <a:p>
            <a:r>
              <a:rPr lang="en-US" sz="400"/>
              <a:t>  email:</a:t>
            </a:r>
          </a:p>
          <a:p>
            <a:r>
              <a:rPr lang="en-US" sz="400"/>
              <a:t>    type: text</a:t>
            </a:r>
          </a:p>
          <a:p>
            <a:r>
              <a:rPr lang="en-US" sz="400"/>
              <a:t>    influence_conversation: true</a:t>
            </a:r>
          </a:p>
          <a:p>
            <a:r>
              <a:rPr lang="en-US" sz="400"/>
              <a:t>    mappings:</a:t>
            </a:r>
          </a:p>
          <a:p>
            <a:r>
              <a:rPr lang="en-US" sz="400"/>
              <a:t>      - type: from_entity</a:t>
            </a:r>
          </a:p>
          <a:p>
            <a:r>
              <a:rPr lang="en-US" sz="400"/>
              <a:t>        entity: email</a:t>
            </a:r>
          </a:p>
          <a:p>
            <a:endParaRPr lang="en-US" sz="400"/>
          </a:p>
          <a:p>
            <a:r>
              <a:rPr lang="en-US" sz="400"/>
              <a:t>forms:</a:t>
            </a:r>
          </a:p>
          <a:p>
            <a:r>
              <a:rPr lang="en-US" sz="400"/>
              <a:t>  user_registration_form:</a:t>
            </a:r>
          </a:p>
          <a:p>
            <a:r>
              <a:rPr lang="en-US" sz="400"/>
              <a:t>    required_slots:</a:t>
            </a:r>
          </a:p>
          <a:p>
            <a:r>
              <a:rPr lang="en-US" sz="400"/>
              <a:t>      - name</a:t>
            </a:r>
          </a:p>
          <a:p>
            <a:r>
              <a:rPr lang="en-US" sz="400"/>
              <a:t>      - email</a:t>
            </a:r>
          </a:p>
          <a:p>
            <a:endParaRPr lang="en-US" sz="400"/>
          </a:p>
          <a:p>
            <a:endParaRPr lang="en-US" sz="400"/>
          </a:p>
          <a:p>
            <a:r>
              <a:rPr lang="en-US" sz="400"/>
              <a:t>responses:</a:t>
            </a:r>
          </a:p>
          <a:p>
            <a:r>
              <a:rPr lang="en-US" sz="400"/>
              <a:t>  utter_greet:</a:t>
            </a:r>
          </a:p>
          <a:p>
            <a:r>
              <a:rPr lang="en-US" sz="400"/>
              <a:t>  - text: "Hey! How are you?"</a:t>
            </a:r>
          </a:p>
          <a:p>
            <a:endParaRPr lang="en-US" sz="400"/>
          </a:p>
          <a:p>
            <a:r>
              <a:rPr lang="en-US" sz="400"/>
              <a:t>  utter_cheer_up:</a:t>
            </a:r>
          </a:p>
          <a:p>
            <a:r>
              <a:rPr lang="en-US" sz="400"/>
              <a:t>  - text: "Here is something to cheer you up:"</a:t>
            </a:r>
          </a:p>
          <a:p>
            <a:r>
              <a:rPr lang="en-US" sz="400"/>
              <a:t>    image: "https://i.imgur.com/nGF1K8f.jpg"</a:t>
            </a:r>
          </a:p>
          <a:p>
            <a:endParaRPr lang="en-US" sz="400"/>
          </a:p>
          <a:p>
            <a:r>
              <a:rPr lang="en-US" sz="400"/>
              <a:t>  utter_did_that_help:</a:t>
            </a:r>
          </a:p>
          <a:p>
            <a:r>
              <a:rPr lang="en-US" sz="400"/>
              <a:t>  - text: "Did that help you?"</a:t>
            </a:r>
          </a:p>
          <a:p>
            <a:endParaRPr lang="en-US" sz="400"/>
          </a:p>
          <a:p>
            <a:r>
              <a:rPr lang="en-US" sz="400"/>
              <a:t>  utter_happy:</a:t>
            </a:r>
          </a:p>
          <a:p>
            <a:r>
              <a:rPr lang="en-US" sz="400"/>
              <a:t>  - text: "Great, carry on!"</a:t>
            </a:r>
          </a:p>
          <a:p>
            <a:endParaRPr lang="en-US" sz="400"/>
          </a:p>
          <a:p>
            <a:r>
              <a:rPr lang="en-US" sz="400"/>
              <a:t>  utter_goodbye:</a:t>
            </a:r>
          </a:p>
          <a:p>
            <a:r>
              <a:rPr lang="en-US" sz="400"/>
              <a:t>  - text: "Bye"</a:t>
            </a:r>
          </a:p>
          <a:p>
            <a:endParaRPr lang="en-US" sz="400"/>
          </a:p>
          <a:p>
            <a:r>
              <a:rPr lang="en-US" sz="400"/>
              <a:t>  utter_iamabot:</a:t>
            </a:r>
          </a:p>
          <a:p>
            <a:r>
              <a:rPr lang="en-US" sz="400"/>
              <a:t>  - text: "I am a bot, powered by Rasa."</a:t>
            </a:r>
          </a:p>
          <a:p>
            <a:endParaRPr lang="en-US" sz="400"/>
          </a:p>
          <a:p>
            <a:r>
              <a:rPr lang="en-US" sz="400"/>
              <a:t>  utter_ask_name:</a:t>
            </a:r>
          </a:p>
          <a:p>
            <a:r>
              <a:rPr lang="en-US" sz="400"/>
              <a:t>    - text: "What is your name?"</a:t>
            </a:r>
          </a:p>
          <a:p>
            <a:endParaRPr lang="en-US" sz="400"/>
          </a:p>
          <a:p>
            <a:r>
              <a:rPr lang="en-US" sz="400"/>
              <a:t>  utter_ask_email:</a:t>
            </a:r>
          </a:p>
          <a:p>
            <a:r>
              <a:rPr lang="en-US" sz="400"/>
              <a:t>    - text: "What is your email?"</a:t>
            </a:r>
          </a:p>
          <a:p>
            <a:r>
              <a:rPr lang="en-US" sz="400"/>
              <a:t>  </a:t>
            </a:r>
          </a:p>
          <a:p>
            <a:r>
              <a:rPr lang="en-US" sz="400"/>
              <a:t>  utter_submit:</a:t>
            </a:r>
          </a:p>
          <a:p>
            <a:r>
              <a:rPr lang="en-US" sz="400"/>
              <a:t>    - text: "Thanks {name}, we have registered your email: {email}."    </a:t>
            </a:r>
          </a:p>
          <a:p>
            <a:endParaRPr lang="en-US" sz="400"/>
          </a:p>
          <a:p>
            <a:endParaRPr lang="en-US" sz="400"/>
          </a:p>
          <a:p>
            <a:r>
              <a:rPr lang="en-US" sz="400"/>
              <a:t>session_config:</a:t>
            </a:r>
          </a:p>
          <a:p>
            <a:r>
              <a:rPr lang="en-US" sz="400"/>
              <a:t>  session_expiration_time: 60</a:t>
            </a:r>
          </a:p>
          <a:p>
            <a:r>
              <a:rPr lang="en-US" sz="400"/>
              <a:t>  carry_over_slots_to_new_session: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081690-0C15-D065-0FF1-109EB8A897D2}"/>
              </a:ext>
            </a:extLst>
          </p:cNvPr>
          <p:cNvSpPr txBox="1"/>
          <p:nvPr/>
        </p:nvSpPr>
        <p:spPr>
          <a:xfrm>
            <a:off x="1083365" y="6308209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domain.yml</a:t>
            </a:r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353C1-2FC0-F005-3B97-45345F330250}"/>
              </a:ext>
            </a:extLst>
          </p:cNvPr>
          <p:cNvSpPr txBox="1"/>
          <p:nvPr/>
        </p:nvSpPr>
        <p:spPr>
          <a:xfrm>
            <a:off x="3501885" y="2552463"/>
            <a:ext cx="2004394" cy="372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"/>
              <a:t>version: "3.1"</a:t>
            </a:r>
          </a:p>
          <a:p>
            <a:endParaRPr lang="en-US" sz="200"/>
          </a:p>
          <a:p>
            <a:r>
              <a:rPr lang="en-US" sz="200"/>
              <a:t>nlu:</a:t>
            </a:r>
          </a:p>
          <a:p>
            <a:r>
              <a:rPr lang="en-US" sz="200"/>
              <a:t>- intent: greet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hey</a:t>
            </a:r>
          </a:p>
          <a:p>
            <a:r>
              <a:rPr lang="en-US" sz="200"/>
              <a:t>    - hello</a:t>
            </a:r>
          </a:p>
          <a:p>
            <a:r>
              <a:rPr lang="en-US" sz="200"/>
              <a:t>    - hi</a:t>
            </a:r>
          </a:p>
          <a:p>
            <a:r>
              <a:rPr lang="en-US" sz="200"/>
              <a:t>    - hello there</a:t>
            </a:r>
          </a:p>
          <a:p>
            <a:r>
              <a:rPr lang="en-US" sz="200"/>
              <a:t>    - good morning</a:t>
            </a:r>
          </a:p>
          <a:p>
            <a:r>
              <a:rPr lang="en-US" sz="200"/>
              <a:t>    - good evening</a:t>
            </a:r>
          </a:p>
          <a:p>
            <a:r>
              <a:rPr lang="en-US" sz="200"/>
              <a:t>    - moin</a:t>
            </a:r>
          </a:p>
          <a:p>
            <a:r>
              <a:rPr lang="en-US" sz="200"/>
              <a:t>    - hey there</a:t>
            </a:r>
          </a:p>
          <a:p>
            <a:r>
              <a:rPr lang="en-US" sz="200"/>
              <a:t>    - let's go</a:t>
            </a:r>
          </a:p>
          <a:p>
            <a:r>
              <a:rPr lang="en-US" sz="200"/>
              <a:t>    - hey dude</a:t>
            </a:r>
          </a:p>
          <a:p>
            <a:r>
              <a:rPr lang="en-US" sz="200"/>
              <a:t>    - goodmorning</a:t>
            </a:r>
          </a:p>
          <a:p>
            <a:r>
              <a:rPr lang="en-US" sz="200"/>
              <a:t>    - goodevening</a:t>
            </a:r>
          </a:p>
          <a:p>
            <a:r>
              <a:rPr lang="en-US" sz="200"/>
              <a:t>    - good afternoon</a:t>
            </a:r>
          </a:p>
          <a:p>
            <a:endParaRPr lang="en-US" sz="200"/>
          </a:p>
          <a:p>
            <a:r>
              <a:rPr lang="en-US" sz="200"/>
              <a:t>- intent: goodbye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cu</a:t>
            </a:r>
          </a:p>
          <a:p>
            <a:r>
              <a:rPr lang="en-US" sz="200"/>
              <a:t>    - good by</a:t>
            </a:r>
          </a:p>
          <a:p>
            <a:r>
              <a:rPr lang="en-US" sz="200"/>
              <a:t>    - cee you later</a:t>
            </a:r>
          </a:p>
          <a:p>
            <a:r>
              <a:rPr lang="en-US" sz="200"/>
              <a:t>    - good night</a:t>
            </a:r>
          </a:p>
          <a:p>
            <a:r>
              <a:rPr lang="en-US" sz="200"/>
              <a:t>    - bye</a:t>
            </a:r>
          </a:p>
          <a:p>
            <a:r>
              <a:rPr lang="en-US" sz="200"/>
              <a:t>    - goodbye</a:t>
            </a:r>
          </a:p>
          <a:p>
            <a:r>
              <a:rPr lang="en-US" sz="200"/>
              <a:t>    - have a nice day</a:t>
            </a:r>
          </a:p>
          <a:p>
            <a:r>
              <a:rPr lang="en-US" sz="200"/>
              <a:t>    - see you around</a:t>
            </a:r>
          </a:p>
          <a:p>
            <a:r>
              <a:rPr lang="en-US" sz="200"/>
              <a:t>    - bye bye</a:t>
            </a:r>
          </a:p>
          <a:p>
            <a:r>
              <a:rPr lang="en-US" sz="200"/>
              <a:t>    - see you later</a:t>
            </a:r>
          </a:p>
          <a:p>
            <a:endParaRPr lang="en-US" sz="200"/>
          </a:p>
          <a:p>
            <a:r>
              <a:rPr lang="en-US" sz="200"/>
              <a:t>- intent: affirm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yes</a:t>
            </a:r>
          </a:p>
          <a:p>
            <a:r>
              <a:rPr lang="en-US" sz="200"/>
              <a:t>    - y</a:t>
            </a:r>
          </a:p>
          <a:p>
            <a:r>
              <a:rPr lang="en-US" sz="200"/>
              <a:t>    - indeed</a:t>
            </a:r>
          </a:p>
          <a:p>
            <a:r>
              <a:rPr lang="en-US" sz="200"/>
              <a:t>    - of course</a:t>
            </a:r>
          </a:p>
          <a:p>
            <a:r>
              <a:rPr lang="en-US" sz="200"/>
              <a:t>    - that sounds good</a:t>
            </a:r>
          </a:p>
          <a:p>
            <a:r>
              <a:rPr lang="en-US" sz="200"/>
              <a:t>    - correct</a:t>
            </a:r>
          </a:p>
          <a:p>
            <a:endParaRPr lang="en-US" sz="200"/>
          </a:p>
          <a:p>
            <a:r>
              <a:rPr lang="en-US" sz="200"/>
              <a:t>- intent: deny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no</a:t>
            </a:r>
          </a:p>
          <a:p>
            <a:r>
              <a:rPr lang="en-US" sz="200"/>
              <a:t>    - n</a:t>
            </a:r>
          </a:p>
          <a:p>
            <a:r>
              <a:rPr lang="en-US" sz="200"/>
              <a:t>    - never</a:t>
            </a:r>
          </a:p>
          <a:p>
            <a:r>
              <a:rPr lang="en-US" sz="200"/>
              <a:t>    - I don't think so</a:t>
            </a:r>
          </a:p>
          <a:p>
            <a:r>
              <a:rPr lang="en-US" sz="200"/>
              <a:t>    - don't like that</a:t>
            </a:r>
          </a:p>
          <a:p>
            <a:r>
              <a:rPr lang="en-US" sz="200"/>
              <a:t>    - no way</a:t>
            </a:r>
          </a:p>
          <a:p>
            <a:r>
              <a:rPr lang="en-US" sz="200"/>
              <a:t>    - not really</a:t>
            </a:r>
          </a:p>
          <a:p>
            <a:endParaRPr lang="en-US" sz="200"/>
          </a:p>
          <a:p>
            <a:r>
              <a:rPr lang="en-US" sz="200"/>
              <a:t>- intent: mood_great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perfect</a:t>
            </a:r>
          </a:p>
          <a:p>
            <a:r>
              <a:rPr lang="en-US" sz="200"/>
              <a:t>    - great</a:t>
            </a:r>
          </a:p>
          <a:p>
            <a:r>
              <a:rPr lang="en-US" sz="200"/>
              <a:t>    - amazing</a:t>
            </a:r>
          </a:p>
          <a:p>
            <a:r>
              <a:rPr lang="en-US" sz="200"/>
              <a:t>    - feeling like a king</a:t>
            </a:r>
          </a:p>
          <a:p>
            <a:r>
              <a:rPr lang="en-US" sz="200"/>
              <a:t>    - wonderful</a:t>
            </a:r>
          </a:p>
          <a:p>
            <a:r>
              <a:rPr lang="en-US" sz="200"/>
              <a:t>    - I am feeling very good</a:t>
            </a:r>
          </a:p>
          <a:p>
            <a:r>
              <a:rPr lang="en-US" sz="200"/>
              <a:t>    - I am great</a:t>
            </a:r>
          </a:p>
          <a:p>
            <a:r>
              <a:rPr lang="en-US" sz="200"/>
              <a:t>    - I am amazing</a:t>
            </a:r>
          </a:p>
          <a:p>
            <a:r>
              <a:rPr lang="en-US" sz="200"/>
              <a:t>    - I am going to save the world</a:t>
            </a:r>
          </a:p>
          <a:p>
            <a:r>
              <a:rPr lang="en-US" sz="200"/>
              <a:t>    - super stoked</a:t>
            </a:r>
          </a:p>
          <a:p>
            <a:r>
              <a:rPr lang="en-US" sz="200"/>
              <a:t>    - extremely good</a:t>
            </a:r>
          </a:p>
          <a:p>
            <a:r>
              <a:rPr lang="en-US" sz="200"/>
              <a:t>    - so so perfect</a:t>
            </a:r>
          </a:p>
          <a:p>
            <a:r>
              <a:rPr lang="en-US" sz="200"/>
              <a:t>    - so good</a:t>
            </a:r>
          </a:p>
          <a:p>
            <a:r>
              <a:rPr lang="en-US" sz="200"/>
              <a:t>    - so perfect</a:t>
            </a:r>
          </a:p>
          <a:p>
            <a:endParaRPr lang="en-US" sz="200"/>
          </a:p>
          <a:p>
            <a:r>
              <a:rPr lang="en-US" sz="200"/>
              <a:t>- intent: mood_unhappy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my day was horrible</a:t>
            </a:r>
          </a:p>
          <a:p>
            <a:r>
              <a:rPr lang="en-US" sz="200"/>
              <a:t>    - I am sad</a:t>
            </a:r>
          </a:p>
          <a:p>
            <a:r>
              <a:rPr lang="en-US" sz="200"/>
              <a:t>    - I don't feel very well</a:t>
            </a:r>
          </a:p>
          <a:p>
            <a:r>
              <a:rPr lang="en-US" sz="200"/>
              <a:t>    - I am disappointed</a:t>
            </a:r>
          </a:p>
          <a:p>
            <a:r>
              <a:rPr lang="en-US" sz="200"/>
              <a:t>    - super sad</a:t>
            </a:r>
          </a:p>
          <a:p>
            <a:r>
              <a:rPr lang="en-US" sz="200"/>
              <a:t>    - I'm so sad</a:t>
            </a:r>
          </a:p>
          <a:p>
            <a:r>
              <a:rPr lang="en-US" sz="200"/>
              <a:t>    - sad</a:t>
            </a:r>
          </a:p>
          <a:p>
            <a:r>
              <a:rPr lang="en-US" sz="200"/>
              <a:t>    - very sad</a:t>
            </a:r>
          </a:p>
          <a:p>
            <a:r>
              <a:rPr lang="en-US" sz="200"/>
              <a:t>    - unhappy</a:t>
            </a:r>
          </a:p>
          <a:p>
            <a:r>
              <a:rPr lang="en-US" sz="200"/>
              <a:t>    - not good</a:t>
            </a:r>
          </a:p>
          <a:p>
            <a:r>
              <a:rPr lang="en-US" sz="200"/>
              <a:t>    - not very good</a:t>
            </a:r>
          </a:p>
          <a:p>
            <a:r>
              <a:rPr lang="en-US" sz="200"/>
              <a:t>    - extremly sad</a:t>
            </a:r>
          </a:p>
          <a:p>
            <a:r>
              <a:rPr lang="en-US" sz="200"/>
              <a:t>    - so saad</a:t>
            </a:r>
          </a:p>
          <a:p>
            <a:r>
              <a:rPr lang="en-US" sz="200"/>
              <a:t>    - so sad</a:t>
            </a:r>
          </a:p>
          <a:p>
            <a:endParaRPr lang="en-US" sz="200"/>
          </a:p>
          <a:p>
            <a:r>
              <a:rPr lang="en-US" sz="200"/>
              <a:t>- intent: bot_challenge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are you a bot?</a:t>
            </a:r>
          </a:p>
          <a:p>
            <a:r>
              <a:rPr lang="en-US" sz="200"/>
              <a:t>    - are you a human?</a:t>
            </a:r>
          </a:p>
          <a:p>
            <a:r>
              <a:rPr lang="en-US" sz="200"/>
              <a:t>    - am I talking to a bot?</a:t>
            </a:r>
          </a:p>
          <a:p>
            <a:r>
              <a:rPr lang="en-US" sz="200"/>
              <a:t>    - am I talking to a human?</a:t>
            </a:r>
          </a:p>
          <a:p>
            <a:endParaRPr lang="en-US" sz="200"/>
          </a:p>
          <a:p>
            <a:endParaRPr lang="en-US" sz="200"/>
          </a:p>
          <a:p>
            <a:r>
              <a:rPr lang="en-US" sz="200"/>
              <a:t>- intent: provide_name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My name is Ali</a:t>
            </a:r>
          </a:p>
          <a:p>
            <a:r>
              <a:rPr lang="en-US" sz="200"/>
              <a:t>    - I am John</a:t>
            </a:r>
          </a:p>
          <a:p>
            <a:r>
              <a:rPr lang="en-US" sz="200"/>
              <a:t>    - It's Sarah</a:t>
            </a:r>
          </a:p>
          <a:p>
            <a:r>
              <a:rPr lang="en-US" sz="200"/>
              <a:t>    - My name Budi</a:t>
            </a:r>
          </a:p>
          <a:p>
            <a:endParaRPr lang="en-US" sz="200"/>
          </a:p>
          <a:p>
            <a:r>
              <a:rPr lang="en-US" sz="200"/>
              <a:t>- intent: provide_email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My email is ali@example.com</a:t>
            </a:r>
          </a:p>
          <a:p>
            <a:r>
              <a:rPr lang="en-US" sz="200"/>
              <a:t>    - My email is budi@example.com</a:t>
            </a:r>
          </a:p>
          <a:p>
            <a:r>
              <a:rPr lang="en-US" sz="200"/>
              <a:t>    - You can reach me at john@mail.com</a:t>
            </a:r>
          </a:p>
          <a:p>
            <a:endParaRPr lang="en-US" sz="200"/>
          </a:p>
          <a:p>
            <a:r>
              <a:rPr lang="en-US" sz="200"/>
              <a:t>- intent: user_regist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I want to register</a:t>
            </a:r>
          </a:p>
          <a:p>
            <a:r>
              <a:rPr lang="en-US" sz="200"/>
              <a:t>    - Registration please</a:t>
            </a:r>
          </a:p>
          <a:p>
            <a:r>
              <a:rPr lang="en-US" sz="200"/>
              <a:t>    - I am a new user</a:t>
            </a:r>
          </a:p>
          <a:p>
            <a:endParaRPr lang="en-US" sz="200"/>
          </a:p>
          <a:p>
            <a:r>
              <a:rPr lang="en-US" sz="200"/>
              <a:t>- intent: show_info</a:t>
            </a:r>
          </a:p>
          <a:p>
            <a:r>
              <a:rPr lang="en-US" sz="200"/>
              <a:t>  examples: |</a:t>
            </a:r>
          </a:p>
          <a:p>
            <a:r>
              <a:rPr lang="en-US" sz="200"/>
              <a:t>    - Show me my registration</a:t>
            </a:r>
          </a:p>
          <a:p>
            <a:r>
              <a:rPr lang="en-US" sz="200"/>
              <a:t>    - What did I give?</a:t>
            </a:r>
          </a:p>
          <a:p>
            <a:r>
              <a:rPr lang="en-US" sz="200"/>
              <a:t>    - Review my data</a:t>
            </a:r>
          </a:p>
          <a:p>
            <a:endParaRPr lang="en-US" sz="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F1467-4836-F328-D1D7-B9E817CFBEFF}"/>
              </a:ext>
            </a:extLst>
          </p:cNvPr>
          <p:cNvSpPr txBox="1"/>
          <p:nvPr/>
        </p:nvSpPr>
        <p:spPr>
          <a:xfrm>
            <a:off x="3670849" y="6301585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data/nlu.yml</a:t>
            </a:r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B426D-F8D4-10DD-1FB2-209573C4C9E1}"/>
              </a:ext>
            </a:extLst>
          </p:cNvPr>
          <p:cNvSpPr txBox="1"/>
          <p:nvPr/>
        </p:nvSpPr>
        <p:spPr>
          <a:xfrm>
            <a:off x="5913783" y="1552189"/>
            <a:ext cx="2004395" cy="4724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version: "3.1"</a:t>
            </a:r>
          </a:p>
          <a:p>
            <a:endParaRPr lang="en-US" sz="700"/>
          </a:p>
          <a:p>
            <a:r>
              <a:rPr lang="en-US" sz="700"/>
              <a:t>stories:</a:t>
            </a:r>
          </a:p>
          <a:p>
            <a:endParaRPr lang="en-US" sz="700"/>
          </a:p>
          <a:p>
            <a:r>
              <a:rPr lang="en-US" sz="700"/>
              <a:t>- story: happy path 1</a:t>
            </a:r>
          </a:p>
          <a:p>
            <a:r>
              <a:rPr lang="en-US" sz="700"/>
              <a:t>  steps:</a:t>
            </a:r>
          </a:p>
          <a:p>
            <a:r>
              <a:rPr lang="en-US" sz="700"/>
              <a:t>  - intent: greet</a:t>
            </a:r>
          </a:p>
          <a:p>
            <a:r>
              <a:rPr lang="en-US" sz="700"/>
              <a:t>  - action: utter_greet</a:t>
            </a:r>
          </a:p>
          <a:p>
            <a:endParaRPr lang="en-US" sz="700"/>
          </a:p>
          <a:p>
            <a:r>
              <a:rPr lang="en-US" sz="700"/>
              <a:t>- story: happy path 2</a:t>
            </a:r>
          </a:p>
          <a:p>
            <a:r>
              <a:rPr lang="en-US" sz="700"/>
              <a:t>  steps:</a:t>
            </a:r>
          </a:p>
          <a:p>
            <a:r>
              <a:rPr lang="en-US" sz="700"/>
              <a:t>  - intent: mood_great</a:t>
            </a:r>
          </a:p>
          <a:p>
            <a:r>
              <a:rPr lang="en-US" sz="700"/>
              <a:t>  - action: utter_happy</a:t>
            </a:r>
          </a:p>
          <a:p>
            <a:endParaRPr lang="en-US" sz="700"/>
          </a:p>
          <a:p>
            <a:r>
              <a:rPr lang="en-US" sz="700"/>
              <a:t>- story: sad path 1</a:t>
            </a:r>
          </a:p>
          <a:p>
            <a:r>
              <a:rPr lang="en-US" sz="700"/>
              <a:t>  steps:</a:t>
            </a:r>
          </a:p>
          <a:p>
            <a:r>
              <a:rPr lang="en-US" sz="700"/>
              <a:t>  - intent: greet</a:t>
            </a:r>
          </a:p>
          <a:p>
            <a:r>
              <a:rPr lang="en-US" sz="700"/>
              <a:t>  - action: utter_greet</a:t>
            </a:r>
          </a:p>
          <a:p>
            <a:r>
              <a:rPr lang="en-US" sz="700"/>
              <a:t>  - intent: mood_unhappy</a:t>
            </a:r>
          </a:p>
          <a:p>
            <a:r>
              <a:rPr lang="en-US" sz="700"/>
              <a:t>  - action: utter_cheer_up</a:t>
            </a:r>
          </a:p>
          <a:p>
            <a:r>
              <a:rPr lang="en-US" sz="700"/>
              <a:t>  - action: utter_did_that_help</a:t>
            </a:r>
          </a:p>
          <a:p>
            <a:r>
              <a:rPr lang="en-US" sz="700"/>
              <a:t>  - intent: affirm</a:t>
            </a:r>
          </a:p>
          <a:p>
            <a:r>
              <a:rPr lang="en-US" sz="700"/>
              <a:t>  - action: utter_happy</a:t>
            </a:r>
          </a:p>
          <a:p>
            <a:endParaRPr lang="en-US" sz="700"/>
          </a:p>
          <a:p>
            <a:r>
              <a:rPr lang="en-US" sz="700"/>
              <a:t>- story: sad path 2</a:t>
            </a:r>
          </a:p>
          <a:p>
            <a:r>
              <a:rPr lang="en-US" sz="700"/>
              <a:t>  steps:</a:t>
            </a:r>
          </a:p>
          <a:p>
            <a:r>
              <a:rPr lang="en-US" sz="700"/>
              <a:t>  - intent: greet</a:t>
            </a:r>
          </a:p>
          <a:p>
            <a:r>
              <a:rPr lang="en-US" sz="700"/>
              <a:t>  - action: utter_greet</a:t>
            </a:r>
          </a:p>
          <a:p>
            <a:r>
              <a:rPr lang="en-US" sz="700"/>
              <a:t>  - intent: mood_unhappy</a:t>
            </a:r>
          </a:p>
          <a:p>
            <a:r>
              <a:rPr lang="en-US" sz="700"/>
              <a:t>  - action: utter_cheer_up</a:t>
            </a:r>
          </a:p>
          <a:p>
            <a:r>
              <a:rPr lang="en-US" sz="700"/>
              <a:t>  - action: utter_did_that_help</a:t>
            </a:r>
          </a:p>
          <a:p>
            <a:r>
              <a:rPr lang="en-US" sz="700"/>
              <a:t>  - intent: deny</a:t>
            </a:r>
          </a:p>
          <a:p>
            <a:r>
              <a:rPr lang="en-US" sz="700"/>
              <a:t>  - action: utter_goodbye</a:t>
            </a:r>
          </a:p>
          <a:p>
            <a:endParaRPr lang="en-US" sz="700"/>
          </a:p>
          <a:p>
            <a:r>
              <a:rPr lang="en-US" sz="700"/>
              <a:t>- story: User registration via form</a:t>
            </a:r>
          </a:p>
          <a:p>
            <a:r>
              <a:rPr lang="en-US" sz="700"/>
              <a:t>  steps:</a:t>
            </a:r>
          </a:p>
          <a:p>
            <a:r>
              <a:rPr lang="en-US" sz="700"/>
              <a:t>  - intent: user_regist</a:t>
            </a:r>
          </a:p>
          <a:p>
            <a:r>
              <a:rPr lang="en-US" sz="700"/>
              <a:t>  - action: utter_ask_name</a:t>
            </a:r>
          </a:p>
          <a:p>
            <a:r>
              <a:rPr lang="en-US" sz="700"/>
              <a:t>  - intent: provide_name</a:t>
            </a:r>
          </a:p>
          <a:p>
            <a:r>
              <a:rPr lang="en-US" sz="700"/>
              <a:t>  - action: utter_ask_email</a:t>
            </a:r>
          </a:p>
          <a:p>
            <a:r>
              <a:rPr lang="en-US" sz="700"/>
              <a:t>  - intent: provide_email</a:t>
            </a:r>
          </a:p>
          <a:p>
            <a:r>
              <a:rPr lang="en-US" sz="700"/>
              <a:t>  - action: utter_submit</a:t>
            </a:r>
          </a:p>
          <a:p>
            <a:endParaRPr lang="en-US" sz="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ACB24-5580-579B-713B-8A3D40DAF047}"/>
              </a:ext>
            </a:extLst>
          </p:cNvPr>
          <p:cNvSpPr txBox="1"/>
          <p:nvPr/>
        </p:nvSpPr>
        <p:spPr>
          <a:xfrm>
            <a:off x="6255022" y="6301585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data/stories.yml</a:t>
            </a:r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16F0E9-9ACD-866F-0D99-61FD7B84B9AC}"/>
              </a:ext>
            </a:extLst>
          </p:cNvPr>
          <p:cNvSpPr txBox="1"/>
          <p:nvPr/>
        </p:nvSpPr>
        <p:spPr>
          <a:xfrm>
            <a:off x="8431691" y="2090798"/>
            <a:ext cx="3213651" cy="41857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/>
              <a:t>version: "3.1"</a:t>
            </a:r>
          </a:p>
          <a:p>
            <a:endParaRPr lang="en-US" sz="700"/>
          </a:p>
          <a:p>
            <a:r>
              <a:rPr lang="en-US" sz="700"/>
              <a:t>language: "en"</a:t>
            </a:r>
          </a:p>
          <a:p>
            <a:endParaRPr lang="en-US" sz="700"/>
          </a:p>
          <a:p>
            <a:r>
              <a:rPr lang="en-US" sz="700"/>
              <a:t># -------------------------</a:t>
            </a:r>
          </a:p>
          <a:p>
            <a:r>
              <a:rPr lang="en-US" sz="700"/>
              <a:t># NLU Pipeline</a:t>
            </a:r>
          </a:p>
          <a:p>
            <a:r>
              <a:rPr lang="en-US" sz="700"/>
              <a:t># -------------------------</a:t>
            </a:r>
          </a:p>
          <a:p>
            <a:r>
              <a:rPr lang="en-US" sz="700"/>
              <a:t>pipeline:</a:t>
            </a:r>
          </a:p>
          <a:p>
            <a:r>
              <a:rPr lang="en-US" sz="700"/>
              <a:t>- name: WhitespaceTokenizer          # memecah teks jadi token</a:t>
            </a:r>
          </a:p>
          <a:p>
            <a:r>
              <a:rPr lang="en-US" sz="700"/>
              <a:t>- name: RegexFeaturizer              # untuk pola regex</a:t>
            </a:r>
          </a:p>
          <a:p>
            <a:r>
              <a:rPr lang="en-US" sz="700"/>
              <a:t>- name: LexicalSyntacticFeaturizer   # fitur linguistik</a:t>
            </a:r>
          </a:p>
          <a:p>
            <a:r>
              <a:rPr lang="en-US" sz="700"/>
              <a:t>- name: CountVectorsFeaturizer       # BoW untuk intent/entity</a:t>
            </a:r>
          </a:p>
          <a:p>
            <a:r>
              <a:rPr lang="en-US" sz="700"/>
              <a:t>- name: CountVectorsFeaturizer       # char n-grams</a:t>
            </a:r>
          </a:p>
          <a:p>
            <a:r>
              <a:rPr lang="en-US" sz="700"/>
              <a:t>  analyzer: char_wb</a:t>
            </a:r>
          </a:p>
          <a:p>
            <a:r>
              <a:rPr lang="en-US" sz="700"/>
              <a:t>  min_ngram: 1</a:t>
            </a:r>
          </a:p>
          <a:p>
            <a:r>
              <a:rPr lang="en-US" sz="700"/>
              <a:t>  max_ngram: 4</a:t>
            </a:r>
          </a:p>
          <a:p>
            <a:r>
              <a:rPr lang="en-US" sz="700"/>
              <a:t>- name: DIETClassifier               # intent + entity recognition</a:t>
            </a:r>
          </a:p>
          <a:p>
            <a:r>
              <a:rPr lang="en-US" sz="700"/>
              <a:t>  epochs: 100</a:t>
            </a:r>
          </a:p>
          <a:p>
            <a:r>
              <a:rPr lang="en-US" sz="700"/>
              <a:t>- name: EntitySynonymMapper</a:t>
            </a:r>
          </a:p>
          <a:p>
            <a:r>
              <a:rPr lang="en-US" sz="700"/>
              <a:t>- name: ResponseSelector             # opsional, untuk FAQ</a:t>
            </a:r>
          </a:p>
          <a:p>
            <a:r>
              <a:rPr lang="en-US" sz="700"/>
              <a:t>  epochs: 100</a:t>
            </a:r>
          </a:p>
          <a:p>
            <a:r>
              <a:rPr lang="en-US" sz="700"/>
              <a:t>- name: NLUCommandAdapter   # adapter ditambahkan di sini</a:t>
            </a:r>
          </a:p>
          <a:p>
            <a:endParaRPr lang="en-US" sz="700"/>
          </a:p>
          <a:p>
            <a:r>
              <a:rPr lang="en-US" sz="700"/>
              <a:t># -------------------------</a:t>
            </a:r>
          </a:p>
          <a:p>
            <a:r>
              <a:rPr lang="en-US" sz="700"/>
              <a:t># Dialogue Policies</a:t>
            </a:r>
          </a:p>
          <a:p>
            <a:r>
              <a:rPr lang="en-US" sz="700"/>
              <a:t># -------------------------</a:t>
            </a:r>
          </a:p>
          <a:p>
            <a:r>
              <a:rPr lang="en-US" sz="700"/>
              <a:t>policies:</a:t>
            </a:r>
          </a:p>
          <a:p>
            <a:r>
              <a:rPr lang="en-US" sz="700"/>
              <a:t>- name: MemoizationPolicy            # mengingat persis dari stories</a:t>
            </a:r>
          </a:p>
          <a:p>
            <a:r>
              <a:rPr lang="en-US" sz="700"/>
              <a:t>  max_history: 5</a:t>
            </a:r>
          </a:p>
          <a:p>
            <a:r>
              <a:rPr lang="en-US" sz="700"/>
              <a:t>- name: RulePolicy                   # untuk aturan fix (greet, fallback)</a:t>
            </a:r>
          </a:p>
          <a:p>
            <a:r>
              <a:rPr lang="en-US" sz="700"/>
              <a:t>  core_fallback_threshold: 0.3</a:t>
            </a:r>
          </a:p>
          <a:p>
            <a:r>
              <a:rPr lang="en-US" sz="700"/>
              <a:t>  core_fallback_action_name: "action_default_fallback"</a:t>
            </a:r>
          </a:p>
          <a:p>
            <a:r>
              <a:rPr lang="en-US" sz="700"/>
              <a:t>  enable_fallback_prediction: true</a:t>
            </a:r>
          </a:p>
          <a:p>
            <a:r>
              <a:rPr lang="en-US" sz="700"/>
              <a:t>- name: TEDPolicy                    # ML policy utama untuk belajar dari stories.yml</a:t>
            </a:r>
          </a:p>
          <a:p>
            <a:r>
              <a:rPr lang="en-US" sz="700"/>
              <a:t>  max_history: 5</a:t>
            </a:r>
          </a:p>
          <a:p>
            <a:r>
              <a:rPr lang="en-US" sz="700"/>
              <a:t>  epochs: 100</a:t>
            </a:r>
          </a:p>
          <a:p>
            <a:r>
              <a:rPr lang="en-US" sz="700"/>
              <a:t>  constrain_similarities: true</a:t>
            </a:r>
          </a:p>
          <a:p>
            <a:r>
              <a:rPr lang="en-US" sz="700"/>
              <a:t>assistant_id: 20250924-045037-leather-model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7945B-C049-A5A1-C3F3-EE7CC62EC1B6}"/>
              </a:ext>
            </a:extLst>
          </p:cNvPr>
          <p:cNvSpPr txBox="1"/>
          <p:nvPr/>
        </p:nvSpPr>
        <p:spPr>
          <a:xfrm>
            <a:off x="9044605" y="6301585"/>
            <a:ext cx="21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config.yml</a:t>
            </a:r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C2E6E-46D3-0F1A-35D3-8C7E91E80D6C}"/>
              </a:ext>
            </a:extLst>
          </p:cNvPr>
          <p:cNvSpPr txBox="1"/>
          <p:nvPr/>
        </p:nvSpPr>
        <p:spPr>
          <a:xfrm>
            <a:off x="1878495" y="1305531"/>
            <a:ext cx="38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Jangan lupa hapus dulu file flows.yml</a:t>
            </a:r>
            <a:endParaRPr lang="en-ID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25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DBFE-05AD-40D0-639D-97EFBFEE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73557" cy="1325563"/>
          </a:xfrm>
        </p:spPr>
        <p:txBody>
          <a:bodyPr/>
          <a:lstStyle/>
          <a:p>
            <a:r>
              <a:rPr lang="en-US"/>
              <a:t>Contoh Simulasi Dialog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197FA-7FB6-748C-BC79-FA8909E5F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501" y="509180"/>
            <a:ext cx="4534533" cy="58396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EAD9EB-C6FA-BBE5-1036-70A291CBAA1F}"/>
              </a:ext>
            </a:extLst>
          </p:cNvPr>
          <p:cNvSpPr txBox="1"/>
          <p:nvPr/>
        </p:nvSpPr>
        <p:spPr>
          <a:xfrm>
            <a:off x="934278" y="4035287"/>
            <a:ext cx="262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Entity belum dapat dikenali !!</a:t>
            </a:r>
            <a:endParaRPr lang="en-ID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275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llout: Quad Arrow 1">
            <a:extLst>
              <a:ext uri="{FF2B5EF4-FFF2-40B4-BE49-F238E27FC236}">
                <a16:creationId xmlns:a16="http://schemas.microsoft.com/office/drawing/2014/main" id="{06977897-597A-601B-2B87-9F1BDF8752BA}"/>
              </a:ext>
            </a:extLst>
          </p:cNvPr>
          <p:cNvSpPr/>
          <p:nvPr/>
        </p:nvSpPr>
        <p:spPr>
          <a:xfrm>
            <a:off x="4462670" y="2425148"/>
            <a:ext cx="2156791" cy="2176669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665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A93E-A375-8A0E-FEBD-B551D9D5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 isi </a:t>
            </a:r>
            <a:r>
              <a:rPr lang="en-ID" b="1"/>
              <a:t>nlu.yml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752612-369C-08F7-093F-A667927B3491}"/>
              </a:ext>
            </a:extLst>
          </p:cNvPr>
          <p:cNvSpPr txBox="1"/>
          <p:nvPr/>
        </p:nvSpPr>
        <p:spPr>
          <a:xfrm>
            <a:off x="8309113" y="576470"/>
            <a:ext cx="2922104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version: "3.1"</a:t>
            </a:r>
          </a:p>
          <a:p>
            <a:endParaRPr lang="en-US" sz="1400"/>
          </a:p>
          <a:p>
            <a:r>
              <a:rPr lang="en-US" sz="1400"/>
              <a:t>nlu:</a:t>
            </a:r>
          </a:p>
          <a:p>
            <a:r>
              <a:rPr lang="en-US" sz="1400"/>
              <a:t>- intent: greet</a:t>
            </a:r>
          </a:p>
          <a:p>
            <a:r>
              <a:rPr lang="en-US" sz="1400"/>
              <a:t>  examples: |</a:t>
            </a:r>
          </a:p>
          <a:p>
            <a:r>
              <a:rPr lang="en-US" sz="1400"/>
              <a:t>    - hey</a:t>
            </a:r>
          </a:p>
          <a:p>
            <a:r>
              <a:rPr lang="en-US" sz="1400"/>
              <a:t>    - hello</a:t>
            </a:r>
          </a:p>
          <a:p>
            <a:r>
              <a:rPr lang="en-US" sz="1400"/>
              <a:t>    - hi</a:t>
            </a:r>
          </a:p>
          <a:p>
            <a:r>
              <a:rPr lang="en-US" sz="1400"/>
              <a:t>    - hello there</a:t>
            </a:r>
          </a:p>
          <a:p>
            <a:r>
              <a:rPr lang="en-US" sz="1400"/>
              <a:t>    - good morning</a:t>
            </a:r>
          </a:p>
          <a:p>
            <a:r>
              <a:rPr lang="en-US" sz="1400"/>
              <a:t>    - good evening</a:t>
            </a:r>
          </a:p>
          <a:p>
            <a:r>
              <a:rPr lang="en-US" sz="1400"/>
              <a:t>    - moin</a:t>
            </a:r>
          </a:p>
          <a:p>
            <a:r>
              <a:rPr lang="en-US" sz="1400"/>
              <a:t>    - hey there</a:t>
            </a:r>
          </a:p>
          <a:p>
            <a:r>
              <a:rPr lang="en-US" sz="1400"/>
              <a:t>    - let's go</a:t>
            </a:r>
          </a:p>
          <a:p>
            <a:r>
              <a:rPr lang="en-US" sz="1400"/>
              <a:t>    - hey dude</a:t>
            </a:r>
          </a:p>
          <a:p>
            <a:r>
              <a:rPr lang="en-US" sz="1400"/>
              <a:t>    - goodmorning</a:t>
            </a:r>
          </a:p>
          <a:p>
            <a:r>
              <a:rPr lang="en-US" sz="1400"/>
              <a:t>    - goodevening</a:t>
            </a:r>
          </a:p>
          <a:p>
            <a:r>
              <a:rPr lang="en-US" sz="1400"/>
              <a:t>    - good afternoon</a:t>
            </a:r>
          </a:p>
          <a:p>
            <a:endParaRPr lang="en-US" sz="1400"/>
          </a:p>
          <a:p>
            <a:r>
              <a:rPr lang="en-US" sz="1400"/>
              <a:t>- intent: goodbye</a:t>
            </a:r>
          </a:p>
          <a:p>
            <a:r>
              <a:rPr lang="en-US" sz="1400"/>
              <a:t>  examples: |</a:t>
            </a:r>
          </a:p>
          <a:p>
            <a:r>
              <a:rPr lang="en-US" sz="1400"/>
              <a:t>    - cu</a:t>
            </a:r>
          </a:p>
          <a:p>
            <a:r>
              <a:rPr lang="en-US" sz="1400"/>
              <a:t>    - good by</a:t>
            </a:r>
          </a:p>
          <a:p>
            <a:r>
              <a:rPr lang="en-US" sz="1400"/>
              <a:t>    - cee you later</a:t>
            </a:r>
          </a:p>
          <a:p>
            <a:r>
              <a:rPr lang="en-US" sz="1400"/>
              <a:t>    - good night</a:t>
            </a:r>
          </a:p>
          <a:p>
            <a:r>
              <a:rPr lang="en-US" sz="1400"/>
              <a:t>    - bye</a:t>
            </a:r>
          </a:p>
          <a:p>
            <a:r>
              <a:rPr lang="en-US" sz="1400"/>
              <a:t>    - goodbye</a:t>
            </a:r>
            <a:endParaRPr lang="en-ID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6731-1E25-DB03-09B9-DAE6EDE5E588}"/>
              </a:ext>
            </a:extLst>
          </p:cNvPr>
          <p:cNvSpPr txBox="1"/>
          <p:nvPr/>
        </p:nvSpPr>
        <p:spPr>
          <a:xfrm>
            <a:off x="1023730" y="1540565"/>
            <a:ext cx="56619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/>
              <a:t>File </a:t>
            </a:r>
            <a:r>
              <a:rPr lang="en-ID" sz="2400" b="1"/>
              <a:t>nlu.yml</a:t>
            </a:r>
            <a:r>
              <a:rPr lang="en-ID" sz="2400"/>
              <a:t> dipakai untuk melatih NLU (Natural Language Understanding).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/>
              <a:t>Isinya berupa contoh-contoh kalimat (training examples) yang dihubungkan dengan </a:t>
            </a:r>
            <a:r>
              <a:rPr lang="en-ID" sz="2400" b="1"/>
              <a:t>intent</a:t>
            </a:r>
            <a:r>
              <a:rPr lang="en-ID" sz="2400"/>
              <a:t> dan kadang entity.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E8C3C-40FB-760E-31FF-2F544BA1EB4A}"/>
              </a:ext>
            </a:extLst>
          </p:cNvPr>
          <p:cNvSpPr txBox="1"/>
          <p:nvPr/>
        </p:nvSpPr>
        <p:spPr>
          <a:xfrm>
            <a:off x="1023730" y="4041755"/>
            <a:ext cx="5565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b="1"/>
              <a:t>version</a:t>
            </a:r>
            <a:r>
              <a:rPr lang="en-ID" sz="2000"/>
              <a:t>: → versi schema (misalnya "3.1").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b="1"/>
              <a:t>nlu</a:t>
            </a:r>
            <a:r>
              <a:rPr lang="en-ID" sz="2000"/>
              <a:t>: → root key untuk daftar intent dan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b="1"/>
              <a:t>intent</a:t>
            </a:r>
            <a:r>
              <a:rPr lang="en-ID" sz="2000"/>
              <a:t>: → nama intent (harus ada di domain.yml).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b="1"/>
              <a:t>examples</a:t>
            </a:r>
            <a:r>
              <a:rPr lang="en-ID" sz="2000"/>
              <a:t>: | → list contoh kalimat (gunakan - untuk setiap contoh).</a:t>
            </a:r>
          </a:p>
        </p:txBody>
      </p:sp>
    </p:spTree>
    <p:extLst>
      <p:ext uri="{BB962C8B-B14F-4D97-AF65-F5344CB8AC3E}">
        <p14:creationId xmlns:p14="http://schemas.microsoft.com/office/powerpoint/2010/main" val="3231314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6AFE8-A52D-3116-2296-AF59251C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6A86-15A7-91D1-28B4-FDFA4AAB2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 isi </a:t>
            </a:r>
            <a:r>
              <a:rPr lang="en-ID" b="1"/>
              <a:t>nlu.yml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876F8-99C6-8940-2020-D46B47326D2A}"/>
              </a:ext>
            </a:extLst>
          </p:cNvPr>
          <p:cNvSpPr txBox="1"/>
          <p:nvPr/>
        </p:nvSpPr>
        <p:spPr>
          <a:xfrm>
            <a:off x="8309113" y="576470"/>
            <a:ext cx="2922104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version: "3.1"</a:t>
            </a:r>
          </a:p>
          <a:p>
            <a:endParaRPr lang="en-US" sz="1400"/>
          </a:p>
          <a:p>
            <a:r>
              <a:rPr lang="en-US" sz="1400"/>
              <a:t>nlu:</a:t>
            </a:r>
          </a:p>
          <a:p>
            <a:r>
              <a:rPr lang="en-US" sz="1400"/>
              <a:t>- intent: greet</a:t>
            </a:r>
          </a:p>
          <a:p>
            <a:r>
              <a:rPr lang="en-US" sz="1400"/>
              <a:t>  examples: |</a:t>
            </a:r>
          </a:p>
          <a:p>
            <a:r>
              <a:rPr lang="en-US" sz="1400"/>
              <a:t>    - hey</a:t>
            </a:r>
          </a:p>
          <a:p>
            <a:r>
              <a:rPr lang="en-US" sz="1400"/>
              <a:t>    - hello</a:t>
            </a:r>
          </a:p>
          <a:p>
            <a:r>
              <a:rPr lang="en-US" sz="1400"/>
              <a:t>    - hi</a:t>
            </a:r>
          </a:p>
          <a:p>
            <a:r>
              <a:rPr lang="en-US" sz="1400"/>
              <a:t>    - hello there</a:t>
            </a:r>
          </a:p>
          <a:p>
            <a:r>
              <a:rPr lang="en-US" sz="1400"/>
              <a:t>    - good morning</a:t>
            </a:r>
          </a:p>
          <a:p>
            <a:r>
              <a:rPr lang="en-US" sz="1400"/>
              <a:t>    - good evening</a:t>
            </a:r>
          </a:p>
          <a:p>
            <a:endParaRPr lang="en-US" sz="1400"/>
          </a:p>
          <a:p>
            <a:r>
              <a:rPr lang="en-US" sz="1400"/>
              <a:t> - lookup: location</a:t>
            </a:r>
          </a:p>
          <a:p>
            <a:r>
              <a:rPr lang="en-US" sz="1400"/>
              <a:t>    examples: |</a:t>
            </a:r>
          </a:p>
          <a:p>
            <a:r>
              <a:rPr lang="en-US" sz="1400"/>
              <a:t>      - Jakarta</a:t>
            </a:r>
          </a:p>
          <a:p>
            <a:r>
              <a:rPr lang="en-US" sz="1400"/>
              <a:t>      - Bandung</a:t>
            </a:r>
          </a:p>
          <a:p>
            <a:r>
              <a:rPr lang="en-US" sz="1400"/>
              <a:t>      - Bali</a:t>
            </a:r>
          </a:p>
          <a:p>
            <a:r>
              <a:rPr lang="en-US" sz="1400"/>
              <a:t>      - Surabaya</a:t>
            </a:r>
          </a:p>
          <a:p>
            <a:endParaRPr lang="en-US" sz="1400"/>
          </a:p>
          <a:p>
            <a:r>
              <a:rPr lang="en-US" sz="1400"/>
              <a:t>  - regex: zipcode</a:t>
            </a:r>
          </a:p>
          <a:p>
            <a:r>
              <a:rPr lang="en-US" sz="1400"/>
              <a:t>    examples: |</a:t>
            </a:r>
          </a:p>
          <a:p>
            <a:r>
              <a:rPr lang="en-US" sz="1400"/>
              <a:t>      - \d{5}</a:t>
            </a:r>
          </a:p>
          <a:p>
            <a:endParaRPr lang="en-US" sz="1400"/>
          </a:p>
          <a:p>
            <a:r>
              <a:rPr lang="en-US" sz="1400"/>
              <a:t>  - synonym: NYC</a:t>
            </a:r>
          </a:p>
          <a:p>
            <a:r>
              <a:rPr lang="en-US" sz="1400"/>
              <a:t>    examples: |</a:t>
            </a:r>
          </a:p>
          <a:p>
            <a:r>
              <a:rPr lang="en-US" sz="1400"/>
              <a:t>      - New York</a:t>
            </a:r>
          </a:p>
          <a:p>
            <a:r>
              <a:rPr lang="en-US" sz="1400"/>
              <a:t>      - New York City</a:t>
            </a:r>
            <a:endParaRPr lang="en-ID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B2DC3-20A7-0802-5842-B4168450F2D5}"/>
              </a:ext>
            </a:extLst>
          </p:cNvPr>
          <p:cNvSpPr txBox="1"/>
          <p:nvPr/>
        </p:nvSpPr>
        <p:spPr>
          <a:xfrm>
            <a:off x="1023730" y="1540565"/>
            <a:ext cx="5661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/>
              <a:t>Selain entity, file nlu.yml dapat berisi lookup table, synonym, regex entity.</a:t>
            </a:r>
          </a:p>
        </p:txBody>
      </p:sp>
    </p:spTree>
    <p:extLst>
      <p:ext uri="{BB962C8B-B14F-4D97-AF65-F5344CB8AC3E}">
        <p14:creationId xmlns:p14="http://schemas.microsoft.com/office/powerpoint/2010/main" val="367143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B2BB2-FBB4-86CC-A21E-98FB75F4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A651-2F87-86B1-BC80-AAE40049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61991" cy="1325563"/>
          </a:xfrm>
        </p:spPr>
        <p:txBody>
          <a:bodyPr/>
          <a:lstStyle/>
          <a:p>
            <a:r>
              <a:rPr lang="en-ID"/>
              <a:t>Contoh isi </a:t>
            </a:r>
            <a:r>
              <a:rPr lang="en-ID" b="1"/>
              <a:t>stories.yml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C2049-ACAB-F034-C195-2887AFAA5261}"/>
              </a:ext>
            </a:extLst>
          </p:cNvPr>
          <p:cNvSpPr txBox="1"/>
          <p:nvPr/>
        </p:nvSpPr>
        <p:spPr>
          <a:xfrm>
            <a:off x="7573617" y="365125"/>
            <a:ext cx="4164496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version: "3.1"</a:t>
            </a:r>
          </a:p>
          <a:p>
            <a:endParaRPr lang="en-US" sz="1400"/>
          </a:p>
          <a:p>
            <a:r>
              <a:rPr lang="en-US" sz="1400"/>
              <a:t>stories:</a:t>
            </a:r>
          </a:p>
          <a:p>
            <a:endParaRPr lang="en-US" sz="1400"/>
          </a:p>
          <a:p>
            <a:r>
              <a:rPr lang="en-US" sz="1400"/>
              <a:t>- story: happy path 1</a:t>
            </a:r>
          </a:p>
          <a:p>
            <a:r>
              <a:rPr lang="en-US" sz="1400"/>
              <a:t>  steps:</a:t>
            </a:r>
          </a:p>
          <a:p>
            <a:r>
              <a:rPr lang="en-US" sz="1400"/>
              <a:t>  - intent: greet</a:t>
            </a:r>
          </a:p>
          <a:p>
            <a:r>
              <a:rPr lang="en-US" sz="1400"/>
              <a:t>  - action: utter_greet</a:t>
            </a:r>
          </a:p>
          <a:p>
            <a:r>
              <a:rPr lang="en-US" sz="1400"/>
              <a:t>  </a:t>
            </a:r>
          </a:p>
          <a:p>
            <a:r>
              <a:rPr lang="en-US" sz="1400"/>
              <a:t>  </a:t>
            </a:r>
          </a:p>
          <a:p>
            <a:r>
              <a:rPr lang="en-US" sz="1400"/>
              <a:t>- story: happy path 2</a:t>
            </a:r>
          </a:p>
          <a:p>
            <a:r>
              <a:rPr lang="en-US" sz="1400"/>
              <a:t>  steps:</a:t>
            </a:r>
          </a:p>
          <a:p>
            <a:r>
              <a:rPr lang="en-US" sz="1400"/>
              <a:t>  - intent: mood_great</a:t>
            </a:r>
          </a:p>
          <a:p>
            <a:r>
              <a:rPr lang="en-US" sz="1400"/>
              <a:t>  - action: utter_happy</a:t>
            </a:r>
          </a:p>
          <a:p>
            <a:endParaRPr lang="en-US" sz="1400"/>
          </a:p>
          <a:p>
            <a:r>
              <a:rPr lang="en-US" sz="1400"/>
              <a:t>- story: sad path </a:t>
            </a:r>
          </a:p>
          <a:p>
            <a:r>
              <a:rPr lang="en-US" sz="1400"/>
              <a:t>  steps:</a:t>
            </a:r>
          </a:p>
          <a:p>
            <a:r>
              <a:rPr lang="en-US" sz="1400"/>
              <a:t>  - intent: mood_unhappy</a:t>
            </a:r>
          </a:p>
          <a:p>
            <a:r>
              <a:rPr lang="en-US" sz="1400"/>
              <a:t>  - action: utter_cheer_up</a:t>
            </a:r>
          </a:p>
          <a:p>
            <a:endParaRPr lang="en-US" sz="1400"/>
          </a:p>
          <a:p>
            <a:r>
              <a:rPr lang="en-US" sz="1400"/>
              <a:t>- story: User registration via form</a:t>
            </a:r>
          </a:p>
          <a:p>
            <a:r>
              <a:rPr lang="en-US" sz="1400"/>
              <a:t>  steps:</a:t>
            </a:r>
          </a:p>
          <a:p>
            <a:r>
              <a:rPr lang="en-US" sz="1400"/>
              <a:t>  - intent: user_regist</a:t>
            </a:r>
          </a:p>
          <a:p>
            <a:r>
              <a:rPr lang="en-US" sz="1400"/>
              <a:t>  - action: utter_ask_name</a:t>
            </a:r>
          </a:p>
          <a:p>
            <a:r>
              <a:rPr lang="en-US" sz="1400"/>
              <a:t>  - intent: provide_name</a:t>
            </a:r>
          </a:p>
          <a:p>
            <a:r>
              <a:rPr lang="en-US" sz="1400"/>
              <a:t>  - action: utter_ask_email</a:t>
            </a:r>
          </a:p>
          <a:p>
            <a:r>
              <a:rPr lang="en-US" sz="1400"/>
              <a:t>  - intent: provide_email</a:t>
            </a:r>
          </a:p>
          <a:p>
            <a:r>
              <a:rPr lang="en-US" sz="1400"/>
              <a:t>  - action: utter_submit</a:t>
            </a:r>
          </a:p>
          <a:p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B5E28-DBB4-2FD8-FA6F-A7E769CA9885}"/>
              </a:ext>
            </a:extLst>
          </p:cNvPr>
          <p:cNvSpPr txBox="1"/>
          <p:nvPr/>
        </p:nvSpPr>
        <p:spPr>
          <a:xfrm>
            <a:off x="1023730" y="4041755"/>
            <a:ext cx="55659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b="1"/>
              <a:t>story</a:t>
            </a:r>
            <a:r>
              <a:rPr lang="en-ID" sz="2000"/>
              <a:t>: → nama cerita, hanya label supaya mudah dibaca.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b="1"/>
              <a:t>steps</a:t>
            </a:r>
            <a:r>
              <a:rPr lang="en-ID" sz="2000"/>
              <a:t>: → daftar langkah percakapan: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000"/>
              <a:t>intent: → apa yang user ucapkan (harus ada di nlu.yml &amp; domain.yml).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000"/>
              <a:t>action: → respon bot (bisa berupa utter_xxx atau custom action dari actions.py).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8C1D1-21BE-9D09-65AB-65878D8AB13E}"/>
              </a:ext>
            </a:extLst>
          </p:cNvPr>
          <p:cNvSpPr txBox="1"/>
          <p:nvPr/>
        </p:nvSpPr>
        <p:spPr>
          <a:xfrm>
            <a:off x="1023730" y="1540565"/>
            <a:ext cx="566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/>
              <a:t>File </a:t>
            </a:r>
            <a:r>
              <a:rPr lang="en-ID" sz="2400" b="1"/>
              <a:t>stories.yml</a:t>
            </a:r>
            <a:r>
              <a:rPr lang="en-ID" sz="2400"/>
              <a:t> berisi cerita dialog yang menggambarkan alur percakapan antara user (intent) dan bot (action/response).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/>
              <a:t>Untuk melatih model dialog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/>
              <a:t>Isinya adalah contoh “jalan cerita” (conversation path) dalam format YAML.</a:t>
            </a:r>
          </a:p>
        </p:txBody>
      </p:sp>
    </p:spTree>
    <p:extLst>
      <p:ext uri="{BB962C8B-B14F-4D97-AF65-F5344CB8AC3E}">
        <p14:creationId xmlns:p14="http://schemas.microsoft.com/office/powerpoint/2010/main" val="118629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F0E2-BD39-C487-74E4-8A1EEF14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Beberapa Chatbot Framework </a:t>
            </a:r>
            <a:endParaRPr lang="en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FE6D1A-36FC-F724-7B0A-CFE42E20E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78687"/>
              </p:ext>
            </p:extLst>
          </p:nvPr>
        </p:nvGraphicFramePr>
        <p:xfrm>
          <a:off x="1600200" y="1729740"/>
          <a:ext cx="9521687" cy="4069080"/>
        </p:xfrm>
        <a:graphic>
          <a:graphicData uri="http://schemas.openxmlformats.org/drawingml/2006/table">
            <a:tbl>
              <a:tblPr/>
              <a:tblGrid>
                <a:gridCol w="2239360">
                  <a:extLst>
                    <a:ext uri="{9D8B030D-6E8A-4147-A177-3AD203B41FA5}">
                      <a16:colId xmlns:a16="http://schemas.microsoft.com/office/drawing/2014/main" val="1901951158"/>
                    </a:ext>
                  </a:extLst>
                </a:gridCol>
                <a:gridCol w="3485579">
                  <a:extLst>
                    <a:ext uri="{9D8B030D-6E8A-4147-A177-3AD203B41FA5}">
                      <a16:colId xmlns:a16="http://schemas.microsoft.com/office/drawing/2014/main" val="888620291"/>
                    </a:ext>
                  </a:extLst>
                </a:gridCol>
                <a:gridCol w="3796748">
                  <a:extLst>
                    <a:ext uri="{9D8B030D-6E8A-4147-A177-3AD203B41FA5}">
                      <a16:colId xmlns:a16="http://schemas.microsoft.com/office/drawing/2014/main" val="28691232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Framework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Kelebihan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Cocok untuk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866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Rasa</a:t>
                      </a: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🐍</a:t>
                      </a:r>
                      <a:endParaRPr lang="en-ID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Fleksibel, self-host, bisa kustom NLU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Enterprise, riset, chatbot kompleks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107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Botpress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visual, self-host/cloud, mudah dipakai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Bisnis kecil/menengah, chatbot sederhana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35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ChatterBot</a:t>
                      </a: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🐍</a:t>
                      </a:r>
                      <a:endParaRPr lang="en-ID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Instalasi mudah, Python library, cocok belajar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Edukasi, prototyping, chatbot dasar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4486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Wit.ai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Gratis, multilingual, integrasi Facebook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Startup, chatbot sederhana, Messenger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438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Bot Framework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SDK lengkap, integrasi Azure, enterprise ready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D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Perusahaan besar, multi-channel chatbot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0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826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A3A91-178C-18CC-D2E7-F9D951BBE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6363-7B35-9AE6-C570-59D44390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61991" cy="1325563"/>
          </a:xfrm>
        </p:spPr>
        <p:txBody>
          <a:bodyPr/>
          <a:lstStyle/>
          <a:p>
            <a:r>
              <a:rPr lang="en-ID"/>
              <a:t>Contoh isi </a:t>
            </a:r>
            <a:r>
              <a:rPr lang="en-ID" b="1"/>
              <a:t>domain.yml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655ED-39DD-A681-FB5F-1BF98EC9FA11}"/>
              </a:ext>
            </a:extLst>
          </p:cNvPr>
          <p:cNvSpPr txBox="1"/>
          <p:nvPr/>
        </p:nvSpPr>
        <p:spPr>
          <a:xfrm>
            <a:off x="7573617" y="365125"/>
            <a:ext cx="4164496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version: "3.1"</a:t>
            </a:r>
          </a:p>
          <a:p>
            <a:endParaRPr lang="en-US" sz="1200"/>
          </a:p>
          <a:p>
            <a:r>
              <a:rPr lang="en-US" sz="1200"/>
              <a:t>intents:</a:t>
            </a:r>
          </a:p>
          <a:p>
            <a:r>
              <a:rPr lang="en-US" sz="1200"/>
              <a:t>  - greet</a:t>
            </a:r>
          </a:p>
          <a:p>
            <a:r>
              <a:rPr lang="en-US" sz="1200"/>
              <a:t>  - goodbye</a:t>
            </a:r>
          </a:p>
          <a:p>
            <a:r>
              <a:rPr lang="en-US" sz="1200"/>
              <a:t> - provide_email</a:t>
            </a:r>
          </a:p>
          <a:p>
            <a:r>
              <a:rPr lang="en-US" sz="1200"/>
              <a:t>  - user_regist</a:t>
            </a:r>
          </a:p>
          <a:p>
            <a:r>
              <a:rPr lang="en-US" sz="1200"/>
              <a:t>  - show_info</a:t>
            </a:r>
          </a:p>
          <a:p>
            <a:endParaRPr lang="en-US" sz="1200"/>
          </a:p>
          <a:p>
            <a:r>
              <a:rPr lang="en-US" sz="1200"/>
              <a:t>entities:</a:t>
            </a:r>
          </a:p>
          <a:p>
            <a:r>
              <a:rPr lang="en-US" sz="1200"/>
              <a:t>  - name</a:t>
            </a:r>
          </a:p>
          <a:p>
            <a:r>
              <a:rPr lang="en-US" sz="1200"/>
              <a:t>  - email</a:t>
            </a:r>
          </a:p>
          <a:p>
            <a:endParaRPr lang="en-US" sz="1200"/>
          </a:p>
          <a:p>
            <a:r>
              <a:rPr lang="en-US" sz="1200"/>
              <a:t>slots:</a:t>
            </a:r>
          </a:p>
          <a:p>
            <a:r>
              <a:rPr lang="en-US" sz="1200"/>
              <a:t>  name:</a:t>
            </a:r>
          </a:p>
          <a:p>
            <a:r>
              <a:rPr lang="en-US" sz="1200"/>
              <a:t>    type: text</a:t>
            </a:r>
          </a:p>
          <a:p>
            <a:r>
              <a:rPr lang="en-US" sz="1200"/>
              <a:t>    influence_conversation: true</a:t>
            </a:r>
          </a:p>
          <a:p>
            <a:r>
              <a:rPr lang="en-US" sz="1200"/>
              <a:t>    mappings:</a:t>
            </a:r>
          </a:p>
          <a:p>
            <a:r>
              <a:rPr lang="en-US" sz="1200"/>
              <a:t>      - type: from_entity</a:t>
            </a:r>
          </a:p>
          <a:p>
            <a:r>
              <a:rPr lang="en-US" sz="1200"/>
              <a:t>        entity: name</a:t>
            </a:r>
          </a:p>
          <a:p>
            <a:r>
              <a:rPr lang="en-US" sz="1200"/>
              <a:t>  email:</a:t>
            </a:r>
          </a:p>
          <a:p>
            <a:r>
              <a:rPr lang="en-US" sz="1200"/>
              <a:t>    type: text</a:t>
            </a:r>
          </a:p>
          <a:p>
            <a:r>
              <a:rPr lang="en-US" sz="1200"/>
              <a:t>    influence_conversation: true</a:t>
            </a:r>
          </a:p>
          <a:p>
            <a:r>
              <a:rPr lang="en-US" sz="1200"/>
              <a:t>    mappings:</a:t>
            </a:r>
          </a:p>
          <a:p>
            <a:r>
              <a:rPr lang="en-US" sz="1200"/>
              <a:t>      - type: from_entity</a:t>
            </a:r>
          </a:p>
          <a:p>
            <a:r>
              <a:rPr lang="en-US" sz="1200"/>
              <a:t>        entity: email</a:t>
            </a:r>
          </a:p>
          <a:p>
            <a:endParaRPr lang="en-US" sz="1200"/>
          </a:p>
          <a:p>
            <a:r>
              <a:rPr lang="en-US" sz="1200"/>
              <a:t>responses:</a:t>
            </a:r>
          </a:p>
          <a:p>
            <a:r>
              <a:rPr lang="en-US" sz="1200"/>
              <a:t>  utter_greet:</a:t>
            </a:r>
          </a:p>
          <a:p>
            <a:r>
              <a:rPr lang="en-US" sz="1200"/>
              <a:t>  - text: "Hey! How are you?"</a:t>
            </a:r>
          </a:p>
          <a:p>
            <a:endParaRPr lang="en-US" sz="1200"/>
          </a:p>
          <a:p>
            <a:r>
              <a:rPr lang="en-US" sz="1200"/>
              <a:t>  utter_happy:</a:t>
            </a:r>
          </a:p>
          <a:p>
            <a:r>
              <a:rPr lang="en-US" sz="1200"/>
              <a:t>  - text: "Great, carry on!"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5697F-E829-55F8-331B-87C495A17967}"/>
              </a:ext>
            </a:extLst>
          </p:cNvPr>
          <p:cNvSpPr txBox="1"/>
          <p:nvPr/>
        </p:nvSpPr>
        <p:spPr>
          <a:xfrm>
            <a:off x="1023730" y="1540565"/>
            <a:ext cx="56619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/>
              <a:t>File </a:t>
            </a:r>
            <a:r>
              <a:rPr lang="en-ID" sz="2400" b="1"/>
              <a:t>domain.yml</a:t>
            </a:r>
            <a:r>
              <a:rPr lang="en-ID" sz="2400"/>
              <a:t> adalah “jantung” RASA, karena di sinilah didefinisikan: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/>
              <a:t>intent apa saja yang dikenali,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/>
              <a:t>entity yang dipakai,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/>
              <a:t>slot yang menyimpan data,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/>
              <a:t>responses (template jawaban bot),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/>
              <a:t>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/>
              <a:t>session_config (mengatur sesi percakapan)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400"/>
              <a:t>actions (custom atau bawaan).</a:t>
            </a:r>
          </a:p>
        </p:txBody>
      </p:sp>
    </p:spTree>
    <p:extLst>
      <p:ext uri="{BB962C8B-B14F-4D97-AF65-F5344CB8AC3E}">
        <p14:creationId xmlns:p14="http://schemas.microsoft.com/office/powerpoint/2010/main" val="329336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84DD-CB64-DEE0-AA8F-FDAB19A3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RASA Framework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9AD8-D472-599F-DE73-B2514E66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5296" cy="4351338"/>
          </a:xfrm>
        </p:spPr>
        <p:txBody>
          <a:bodyPr>
            <a:normAutofit fontScale="92500"/>
          </a:bodyPr>
          <a:lstStyle/>
          <a:p>
            <a:r>
              <a:rPr lang="en-ID"/>
              <a:t>Framework open-source untuk membangun chatbot dan voice assistant yang cerdas.</a:t>
            </a:r>
          </a:p>
          <a:p>
            <a:r>
              <a:rPr lang="en-ID"/>
              <a:t>Kelebihan:</a:t>
            </a:r>
          </a:p>
          <a:p>
            <a:pPr lvl="1"/>
            <a:r>
              <a:rPr lang="en-ID"/>
              <a:t>Open-source &amp; Python-based → bisa dikustom penuh.</a:t>
            </a:r>
          </a:p>
          <a:p>
            <a:pPr lvl="1"/>
            <a:r>
              <a:rPr lang="en-ID"/>
              <a:t>Bisa self-hosted → privasi &amp; kontrol data terjamin.</a:t>
            </a:r>
          </a:p>
          <a:p>
            <a:pPr lvl="1"/>
            <a:r>
              <a:rPr lang="en-ID"/>
              <a:t>Mendukung integrasi ML (misalnya BERT, spaCy).</a:t>
            </a:r>
          </a:p>
          <a:p>
            <a:r>
              <a:rPr lang="en-ID"/>
              <a:t>Kelemahan:</a:t>
            </a:r>
          </a:p>
          <a:p>
            <a:pPr lvl="1"/>
            <a:r>
              <a:rPr lang="en-ID"/>
              <a:t>Setup rumit.</a:t>
            </a:r>
          </a:p>
          <a:p>
            <a:pPr lvl="1"/>
            <a:r>
              <a:rPr lang="en-ID"/>
              <a:t>Butuh pengetahuan teknis (Python, ML, server).</a:t>
            </a:r>
          </a:p>
        </p:txBody>
      </p:sp>
      <p:pic>
        <p:nvPicPr>
          <p:cNvPr id="2050" name="Picture 2" descr="weather chatbot using Rasa ...">
            <a:extLst>
              <a:ext uri="{FF2B5EF4-FFF2-40B4-BE49-F238E27FC236}">
                <a16:creationId xmlns:a16="http://schemas.microsoft.com/office/drawing/2014/main" id="{98724825-EABC-8607-6949-F904A2C5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603" y="2601775"/>
            <a:ext cx="3886044" cy="19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43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F5E7D-2D18-C6D0-F4BC-55CEBC8B6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813A-6832-7BB9-50DD-3B3F738D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RASA Framework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7DFE2-AB56-07B3-EF17-0D8D1A0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5296" cy="4351338"/>
          </a:xfrm>
        </p:spPr>
        <p:txBody>
          <a:bodyPr>
            <a:normAutofit/>
          </a:bodyPr>
          <a:lstStyle/>
          <a:p>
            <a:r>
              <a:rPr lang="en-ID"/>
              <a:t>Tim RASA (Alan Nichol &amp; Alex Weidauer) sengaja memilih kata “Rasa” karena:</a:t>
            </a:r>
          </a:p>
          <a:p>
            <a:pPr lvl="1"/>
            <a:r>
              <a:rPr lang="en-ID"/>
              <a:t>pendek, mudah diingat,</a:t>
            </a:r>
          </a:p>
          <a:p>
            <a:pPr lvl="1"/>
            <a:r>
              <a:rPr lang="en-ID"/>
              <a:t>bermakna “essence”, </a:t>
            </a:r>
          </a:p>
          <a:p>
            <a:pPr lvl="1"/>
            <a:r>
              <a:rPr lang="en-ID"/>
              <a:t>sesuai tujuan framework: mengekstrak inti percakapan</a:t>
            </a:r>
          </a:p>
          <a:p>
            <a:r>
              <a:rPr lang="pt-BR"/>
              <a:t>Berasal dari bahasa Sanskerta yang berarti essence, juice, atau flavor</a:t>
            </a:r>
            <a:endParaRPr lang="en-ID"/>
          </a:p>
        </p:txBody>
      </p:sp>
      <p:pic>
        <p:nvPicPr>
          <p:cNvPr id="1026" name="Picture 2" descr="Rasa: Alan Nichol &amp; Alexander Weidauer ...">
            <a:extLst>
              <a:ext uri="{FF2B5EF4-FFF2-40B4-BE49-F238E27FC236}">
                <a16:creationId xmlns:a16="http://schemas.microsoft.com/office/drawing/2014/main" id="{5EEB4CEF-81E8-EDDA-CAA6-CED0A0A1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704" y="1449455"/>
            <a:ext cx="4228309" cy="28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653410-B8AA-B9AE-D08B-BC48C47230D6}"/>
              </a:ext>
            </a:extLst>
          </p:cNvPr>
          <p:cNvSpPr txBox="1"/>
          <p:nvPr/>
        </p:nvSpPr>
        <p:spPr>
          <a:xfrm>
            <a:off x="7722704" y="4740965"/>
            <a:ext cx="4015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https://www.forbes.com/pictures/5a61df5931358e4955ab18cb/rasa-alan-nichol--alexand/</a:t>
            </a:r>
          </a:p>
        </p:txBody>
      </p:sp>
    </p:spTree>
    <p:extLst>
      <p:ext uri="{BB962C8B-B14F-4D97-AF65-F5344CB8AC3E}">
        <p14:creationId xmlns:p14="http://schemas.microsoft.com/office/powerpoint/2010/main" val="410438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2BB2-7490-E6C8-EC6D-BC2B029F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Environment for RASA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6688-13E4-3BD9-8411-103F1DCDA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Install python 3.10 atau 3.11 (misal di D:\python311)</a:t>
            </a:r>
          </a:p>
          <a:p>
            <a:r>
              <a:rPr lang="en-US"/>
              <a:t>Install package manager, masuk CMD, jalankan:</a:t>
            </a:r>
          </a:p>
          <a:p>
            <a:endParaRPr lang="en-US"/>
          </a:p>
          <a:p>
            <a:r>
              <a:rPr lang="en-US"/>
              <a:t>Create Virtual Environment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ID"/>
              <a:t>Install Rasa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5D6D5-17DF-5F1E-B52D-FA3C97C19B73}"/>
              </a:ext>
            </a:extLst>
          </p:cNvPr>
          <p:cNvSpPr txBox="1"/>
          <p:nvPr/>
        </p:nvSpPr>
        <p:spPr>
          <a:xfrm>
            <a:off x="1610139" y="2802835"/>
            <a:ext cx="784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powershell -ExecutionPolicy ByPass -c "irm https://astral.sh/uv/install.ps1 | iex"</a:t>
            </a:r>
            <a:endParaRPr lang="en-ID" b="1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FBC22-C29E-C0B1-5153-6C197D601726}"/>
              </a:ext>
            </a:extLst>
          </p:cNvPr>
          <p:cNvSpPr txBox="1"/>
          <p:nvPr/>
        </p:nvSpPr>
        <p:spPr>
          <a:xfrm>
            <a:off x="1610139" y="3883972"/>
            <a:ext cx="3101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>
                <a:solidFill>
                  <a:schemeClr val="accent1"/>
                </a:solidFill>
              </a:rPr>
              <a:t>mkdir my-rasa</a:t>
            </a:r>
            <a:br>
              <a:rPr lang="en-ID" b="1">
                <a:solidFill>
                  <a:schemeClr val="accent1"/>
                </a:solidFill>
              </a:rPr>
            </a:br>
            <a:r>
              <a:rPr lang="en-ID" b="1">
                <a:solidFill>
                  <a:schemeClr val="accent1"/>
                </a:solidFill>
              </a:rPr>
              <a:t>cd my-rasa</a:t>
            </a:r>
          </a:p>
          <a:p>
            <a:r>
              <a:rPr lang="en-ID" b="1">
                <a:solidFill>
                  <a:schemeClr val="accent1"/>
                </a:solidFill>
              </a:rPr>
              <a:t>uv venv --python 3.11</a:t>
            </a:r>
          </a:p>
          <a:p>
            <a:r>
              <a:rPr lang="en-ID" b="1">
                <a:solidFill>
                  <a:schemeClr val="accent1"/>
                </a:solidFill>
              </a:rPr>
              <a:t>.venv\Scripts\activate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AF146-C801-6515-0E88-D501940C2F8B}"/>
              </a:ext>
            </a:extLst>
          </p:cNvPr>
          <p:cNvSpPr txBox="1"/>
          <p:nvPr/>
        </p:nvSpPr>
        <p:spPr>
          <a:xfrm>
            <a:off x="6887817" y="3806687"/>
            <a:ext cx="4465983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Get license key</a:t>
            </a:r>
          </a:p>
          <a:p>
            <a:endParaRPr lang="en-US"/>
          </a:p>
          <a:p>
            <a:r>
              <a:rPr lang="en-ID">
                <a:hlinkClick r:id="rId2"/>
              </a:rPr>
              <a:t>https://rasa.com/docs/learn/quickstart/pro</a:t>
            </a:r>
            <a:endParaRPr lang="en-ID"/>
          </a:p>
          <a:p>
            <a:endParaRPr lang="en-ID"/>
          </a:p>
          <a:p>
            <a:endParaRPr lang="en-ID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Setelah dikirimi email, </a:t>
            </a:r>
            <a:r>
              <a:rPr lang="en-US" b="1" i="1"/>
              <a:t>Follow the simple steps in our installation guide</a:t>
            </a:r>
            <a:r>
              <a:rPr lang="en-US"/>
              <a:t>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009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15331-25AB-DF6F-1A11-EDD7568F0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6529-8CF4-73AD-4642-E72A3F55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Environment for RASA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6DC8-E905-49E6-19F6-73AE3DB27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Install Rasa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EA520-6D5F-6C2F-C1B4-84C8A80C44A4}"/>
              </a:ext>
            </a:extLst>
          </p:cNvPr>
          <p:cNvSpPr txBox="1"/>
          <p:nvPr/>
        </p:nvSpPr>
        <p:spPr>
          <a:xfrm>
            <a:off x="1451113" y="2383163"/>
            <a:ext cx="8488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>
                <a:solidFill>
                  <a:schemeClr val="accent1"/>
                </a:solidFill>
              </a:rPr>
              <a:t>uv pip install rasa-pro</a:t>
            </a:r>
          </a:p>
          <a:p>
            <a:r>
              <a:rPr lang="en-US" b="1">
                <a:solidFill>
                  <a:schemeClr val="accent1"/>
                </a:solidFill>
              </a:rPr>
              <a:t>set RASA_LICENSE=YOUR_LICENSE_KEY</a:t>
            </a:r>
          </a:p>
          <a:p>
            <a:r>
              <a:rPr lang="en-ID" b="1">
                <a:solidFill>
                  <a:schemeClr val="accent1"/>
                </a:solidFill>
              </a:rPr>
              <a:t>rasa --version</a:t>
            </a:r>
          </a:p>
          <a:p>
            <a:endParaRPr lang="en-ID" b="1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904ED7-0DE7-61D7-0A0E-6ABDB4C800CC}"/>
              </a:ext>
            </a:extLst>
          </p:cNvPr>
          <p:cNvCxnSpPr/>
          <p:nvPr/>
        </p:nvCxnSpPr>
        <p:spPr>
          <a:xfrm flipV="1">
            <a:off x="5128591" y="2206487"/>
            <a:ext cx="1689652" cy="516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20356B-F9FE-79B7-ED3C-D26AF438DAA2}"/>
              </a:ext>
            </a:extLst>
          </p:cNvPr>
          <p:cNvSpPr txBox="1"/>
          <p:nvPr/>
        </p:nvSpPr>
        <p:spPr>
          <a:xfrm>
            <a:off x="6907696" y="1895597"/>
            <a:ext cx="303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dari email</a:t>
            </a:r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59E1E-C80F-C339-150E-9553FF5A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68" y="3533796"/>
            <a:ext cx="756390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0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DE24-D2D2-B09C-0428-9124E8D3A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A485-1C9D-798A-85FF-7E58AF057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Environment for RASA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4F7D-BC4C-90FA-BDE2-0A36DAD9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Create a new template CALM assistant from a template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Type: myfirst-chatbot &lt;ENTER&gt;</a:t>
            </a:r>
          </a:p>
          <a:p>
            <a:r>
              <a:rPr lang="en-US"/>
              <a:t>Type: Y</a:t>
            </a:r>
          </a:p>
          <a:p>
            <a:r>
              <a:rPr lang="en-US"/>
              <a:t>Dan seterusnya</a:t>
            </a:r>
          </a:p>
          <a:p>
            <a:endParaRPr lang="en-US"/>
          </a:p>
          <a:p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4AB7C-58C6-D5DE-0AD0-9D68887A16AD}"/>
              </a:ext>
            </a:extLst>
          </p:cNvPr>
          <p:cNvSpPr txBox="1"/>
          <p:nvPr/>
        </p:nvSpPr>
        <p:spPr>
          <a:xfrm>
            <a:off x="1451114" y="2383163"/>
            <a:ext cx="441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>
                <a:solidFill>
                  <a:schemeClr val="accent1"/>
                </a:solidFill>
              </a:rPr>
              <a:t>rasa init --template tutorial</a:t>
            </a:r>
          </a:p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34A0D-B6BF-D8B2-83A0-30CDFE193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029494"/>
            <a:ext cx="2703443" cy="1333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389FD-57E0-3925-C5F9-CE3D62923EF1}"/>
              </a:ext>
            </a:extLst>
          </p:cNvPr>
          <p:cNvSpPr txBox="1"/>
          <p:nvPr/>
        </p:nvSpPr>
        <p:spPr>
          <a:xfrm>
            <a:off x="7086600" y="3856383"/>
            <a:ext cx="4267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Akses https://rasa.com/docs/pro/tutorial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016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710F-C653-69FF-F202-18874891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myfirst-chatbot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AD5C-0FA9-F9A1-F213-342C322E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Train dan run myfirst-chatbot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ID"/>
              <a:t>Open in Browser dan mulai percakapan dengan chatbot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8A71B-0266-291C-6097-58081246D184}"/>
              </a:ext>
            </a:extLst>
          </p:cNvPr>
          <p:cNvSpPr txBox="1"/>
          <p:nvPr/>
        </p:nvSpPr>
        <p:spPr>
          <a:xfrm>
            <a:off x="1858617" y="2295939"/>
            <a:ext cx="21369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</a:rPr>
              <a:t>dir</a:t>
            </a:r>
          </a:p>
          <a:p>
            <a:endParaRPr lang="en-US" b="1">
              <a:solidFill>
                <a:schemeClr val="accent1"/>
              </a:solidFill>
            </a:endParaRPr>
          </a:p>
          <a:p>
            <a:endParaRPr lang="en-US" b="1">
              <a:solidFill>
                <a:schemeClr val="accent1"/>
              </a:solidFill>
            </a:endParaRPr>
          </a:p>
          <a:p>
            <a:endParaRPr lang="en-US" b="1">
              <a:solidFill>
                <a:schemeClr val="accent1"/>
              </a:solidFill>
            </a:endParaRPr>
          </a:p>
          <a:p>
            <a:endParaRPr lang="en-US" b="1">
              <a:solidFill>
                <a:schemeClr val="accent1"/>
              </a:solidFill>
            </a:endParaRPr>
          </a:p>
          <a:p>
            <a:endParaRPr lang="en-US" b="1">
              <a:solidFill>
                <a:schemeClr val="accent1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cd myfirst-chatbot</a:t>
            </a:r>
          </a:p>
          <a:p>
            <a:endParaRPr lang="en-US" b="1">
              <a:solidFill>
                <a:schemeClr val="accent1"/>
              </a:solidFill>
            </a:endParaRPr>
          </a:p>
          <a:p>
            <a:r>
              <a:rPr lang="en-US" b="1">
                <a:solidFill>
                  <a:schemeClr val="accent1"/>
                </a:solidFill>
              </a:rPr>
              <a:t>rasa train</a:t>
            </a:r>
          </a:p>
          <a:p>
            <a:endParaRPr lang="en-ID" b="1">
              <a:solidFill>
                <a:schemeClr val="accent1"/>
              </a:solidFill>
            </a:endParaRPr>
          </a:p>
          <a:p>
            <a:r>
              <a:rPr lang="en-ID" b="1">
                <a:solidFill>
                  <a:schemeClr val="accent1"/>
                </a:solidFill>
              </a:rPr>
              <a:t>rasa inspect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2F9A37-F2E6-6A6F-4D84-786DE5DDB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507" y="2544644"/>
            <a:ext cx="4408777" cy="119876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2AD3808-2219-F3E9-C4C2-85A7B87FC456}"/>
              </a:ext>
            </a:extLst>
          </p:cNvPr>
          <p:cNvSpPr/>
          <p:nvPr/>
        </p:nvSpPr>
        <p:spPr>
          <a:xfrm>
            <a:off x="3399183" y="4581939"/>
            <a:ext cx="1341782" cy="2286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9D197ED6-C19D-E7F0-9545-649BC7E0F9CB}"/>
              </a:ext>
            </a:extLst>
          </p:cNvPr>
          <p:cNvSpPr/>
          <p:nvPr/>
        </p:nvSpPr>
        <p:spPr>
          <a:xfrm>
            <a:off x="3399183" y="5108713"/>
            <a:ext cx="1341782" cy="1721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2672EA-7DFC-EFC2-675E-87872B1D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747" y="1027906"/>
            <a:ext cx="4351302" cy="143932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953B5F5-7A13-AA12-32C2-C86D39E0B792}"/>
              </a:ext>
            </a:extLst>
          </p:cNvPr>
          <p:cNvSpPr/>
          <p:nvPr/>
        </p:nvSpPr>
        <p:spPr>
          <a:xfrm rot="19132765">
            <a:off x="7908841" y="2635341"/>
            <a:ext cx="850228" cy="586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45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3293</Words>
  <Application>Microsoft Office PowerPoint</Application>
  <PresentationFormat>Widescreen</PresentationFormat>
  <Paragraphs>642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RASA Chatbot Frameworks</vt:lpstr>
      <vt:lpstr>Chatbot Frameworks</vt:lpstr>
      <vt:lpstr>Beberapa Chatbot Framework </vt:lpstr>
      <vt:lpstr>RASA Framework</vt:lpstr>
      <vt:lpstr>RASA Framework</vt:lpstr>
      <vt:lpstr>Setup Environment for RASA</vt:lpstr>
      <vt:lpstr>Setup Environment for RASA</vt:lpstr>
      <vt:lpstr>Setup Environment for RASA</vt:lpstr>
      <vt:lpstr>Testing myfirst-chatbot</vt:lpstr>
      <vt:lpstr>Testing myfirst-chatbot</vt:lpstr>
      <vt:lpstr>PowerPoint Presentation</vt:lpstr>
      <vt:lpstr>File yang terkait dengan myfirst-chatbot</vt:lpstr>
      <vt:lpstr>File yang terkait dengan myfirst-chatbot</vt:lpstr>
      <vt:lpstr>File yang terkait dengan myfirst-chatbot</vt:lpstr>
      <vt:lpstr>Contoh isi data/flows.yml</vt:lpstr>
      <vt:lpstr>Contoh isi domain.yml</vt:lpstr>
      <vt:lpstr>Contoh isi actions/actions.py</vt:lpstr>
      <vt:lpstr>Contoh hasil percakapan</vt:lpstr>
      <vt:lpstr>PowerPoint Presentation</vt:lpstr>
      <vt:lpstr>Menjalankan ulang RASA</vt:lpstr>
      <vt:lpstr>PowerPoint Presentation</vt:lpstr>
      <vt:lpstr>Mengatur chatbot: file config.yml</vt:lpstr>
      <vt:lpstr>PowerPoint Presentation</vt:lpstr>
      <vt:lpstr>Menyiapkan Percakapan Sederhana</vt:lpstr>
      <vt:lpstr>Contoh Simulasi Dialog</vt:lpstr>
      <vt:lpstr>PowerPoint Presentation</vt:lpstr>
      <vt:lpstr>Contoh isi nlu.yml</vt:lpstr>
      <vt:lpstr>Contoh isi nlu.yml</vt:lpstr>
      <vt:lpstr>Contoh isi stories.yml</vt:lpstr>
      <vt:lpstr>Contoh isi domain.yml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Reviewer</dc:creator>
  <cp:lastModifiedBy>Reviewer</cp:lastModifiedBy>
  <cp:revision>57</cp:revision>
  <dcterms:created xsi:type="dcterms:W3CDTF">2025-09-23T09:33:17Z</dcterms:created>
  <dcterms:modified xsi:type="dcterms:W3CDTF">2025-09-24T12:15:15Z</dcterms:modified>
</cp:coreProperties>
</file>