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61" r:id="rId4"/>
    <p:sldId id="258" r:id="rId5"/>
    <p:sldId id="256" r:id="rId6"/>
    <p:sldId id="259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3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52EE5-60ED-4E5C-9446-B52C0FD9FC42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1266-9D1A-4873-B99C-F1241405517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65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291266-9D1A-4873-B99C-F12414055171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1248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ABBF0-59C8-61DB-5E7F-AB6203B8C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5FC2F-85D3-2EA4-2171-A3AE865CA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625C-B835-2B73-BC80-18D5A18D9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1137-F19D-4EC3-ABBB-8FC1C8D68A76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2543-7E0F-C55B-C4BF-68A042DB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2EB1D-240F-8BF5-EDB6-266FE09D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B569-3007-459C-AC5C-3267502462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35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F1B90-6E75-AD34-CEE7-6DEA9830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320E5-052A-95AE-95F3-7DCAA0B70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3DF33-63C3-014F-BCC9-CD7848CF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1137-F19D-4EC3-ABBB-8FC1C8D68A76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3EB84-7DB8-5D10-4485-6AC5486E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31F20-DAA3-1C85-C9CF-6C243866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B569-3007-459C-AC5C-3267502462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506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2C09B-2FC0-5A1C-CF82-120B2079A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102F1-FD87-81B9-4F2E-A1239A578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69323-4227-C608-6309-7896041DF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1137-F19D-4EC3-ABBB-8FC1C8D68A76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3F121-E48A-A5DB-DA97-CB34BACE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964EB-8DA4-208A-CD0B-B5144A6C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B569-3007-459C-AC5C-3267502462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518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77AE-D0F8-362A-6856-DC8D27E6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839D-EC93-10C4-E23E-D97C466A0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C8044-B87F-B940-7013-A52ADC4F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1137-F19D-4EC3-ABBB-8FC1C8D68A76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2801B-12E8-AD1E-FAF0-B2014089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B5259-ABD7-88F4-7DF3-8C9CA51D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B569-3007-459C-AC5C-3267502462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909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8D53-C478-3119-EF69-BB6F8A2B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195A1-B705-988B-F072-C7BAAC5ED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84862-03AD-EF0F-4DA4-5B2EC51B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1137-F19D-4EC3-ABBB-8FC1C8D68A76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FC6EB-7F39-CC6E-57AA-0BFF5139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FA0D5-C527-E760-3CCC-4A440983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B569-3007-459C-AC5C-3267502462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74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6741-04DF-DCFD-E1F7-125CD3EA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C6CC-C1A3-F655-9E16-AAE96719E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B2AE0-970F-7D66-AD29-EE159F229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39F8B-E015-321C-1CD3-EE67123D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1137-F19D-4EC3-ABBB-8FC1C8D68A76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BE130-A16C-15E2-32EE-54BE2C46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83F74-0C05-DB78-CE0B-4CC27C6D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B569-3007-459C-AC5C-3267502462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6113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EDD6-B7E8-DAA9-1F5B-802683485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63069-6ECD-DFBD-037E-9F664448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434E1-5576-5CE0-2042-9BC8FF853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DFE8B-0F11-98FC-D99D-0F7D6E9D1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670D4-CBAC-757E-4315-E9E2DDD31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DFC749-F30F-F17B-9C60-A8CDCD3D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1137-F19D-4EC3-ABBB-8FC1C8D68A76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B087C-91E1-27C5-BE0A-EFEB9033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0B44B-B1C5-875B-513F-7F2CE8D6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B569-3007-459C-AC5C-3267502462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1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EDF9-7837-9D12-B22E-505C56A7D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95B86-BAF6-2E06-EA8A-DC05F50F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1137-F19D-4EC3-ABBB-8FC1C8D68A76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2CC77-9F85-503A-87A6-74E96137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2A211-9BE3-B061-2906-1400C883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B569-3007-459C-AC5C-3267502462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155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1158C-B4CB-6243-112E-69AF2F76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1137-F19D-4EC3-ABBB-8FC1C8D68A76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E98BE-0904-97B8-0A83-F6DE6416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9788C-5107-D39E-8AD8-BB35A70B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B569-3007-459C-AC5C-3267502462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32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99F1-48CA-EEA0-06F0-84562F96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D047-07CC-C65D-15BF-CC015F9B1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ED62E-BECF-027B-64ED-674348BA4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1303D-E8EC-0B0A-DA25-C697F099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1137-F19D-4EC3-ABBB-8FC1C8D68A76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ECF91-CD24-7769-F0AD-51B7004D1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7381C-78A6-1DF6-46FB-80EE74E3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B569-3007-459C-AC5C-3267502462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038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59A8E-6971-7172-89F9-3D98FB61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0000E-3E05-57B0-D950-D81827489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200B9-7ED0-AF09-D663-A266D9786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B0DB0-6DDA-8114-FE62-A59A0C0A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E1137-F19D-4EC3-ABBB-8FC1C8D68A76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CA273-6E3C-8DF7-7C98-EBAF96828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4E880-947C-3668-4EA1-BBB4FB24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CB569-3007-459C-AC5C-3267502462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328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01F9E-83AC-BAF8-6A05-F02CF713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3F76C-E749-1E4F-5FF4-F883C30FB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C8911-EFA9-F1D6-58B4-57AEF1FB3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E1137-F19D-4EC3-ABBB-8FC1C8D68A76}" type="datetimeFigureOut">
              <a:rPr lang="en-ID" smtClean="0"/>
              <a:t>01/10/2025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AF94-E3A6-05A3-3E28-F20D94177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A7CD3-76AE-FC91-C850-4096945F64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CB569-3007-459C-AC5C-3267502462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118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7448-98DC-D16B-CF3B-5DD5BF84F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D"/>
              <a:t>NLUCommandAdapter atau</a:t>
            </a:r>
            <a:br>
              <a:rPr lang="en-ID"/>
            </a:br>
            <a:r>
              <a:rPr lang="en-ID"/>
              <a:t>Remote Interpreter </a:t>
            </a:r>
            <a:br>
              <a:rPr lang="en-ID"/>
            </a:br>
            <a:r>
              <a:rPr lang="en-ID"/>
              <a:t>untuk RASA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E1CBF-D423-E848-7A44-24F172924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5042"/>
            <a:ext cx="9144000" cy="1182757"/>
          </a:xfrm>
        </p:spPr>
        <p:txBody>
          <a:bodyPr/>
          <a:lstStyle/>
          <a:p>
            <a:r>
              <a:rPr lang="en-US"/>
              <a:t>atjahyanto@gmail.com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443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F4D3-6304-0AF6-F880-E03B5105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NLUCommandAdapter</a:t>
            </a:r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17559-0FAD-7F1E-C44E-DA06BCD9ECCA}"/>
              </a:ext>
            </a:extLst>
          </p:cNvPr>
          <p:cNvSpPr txBox="1"/>
          <p:nvPr/>
        </p:nvSpPr>
        <p:spPr>
          <a:xfrm>
            <a:off x="7977810" y="1253915"/>
            <a:ext cx="3468756" cy="54476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300"/>
              <a:t>from flask import Flask, request, jsonify</a:t>
            </a:r>
          </a:p>
          <a:p>
            <a:r>
              <a:rPr lang="en-ID" sz="300"/>
              <a:t>from transformers import pipeline</a:t>
            </a:r>
          </a:p>
          <a:p>
            <a:r>
              <a:rPr lang="en-ID" sz="300"/>
              <a:t>import re</a:t>
            </a:r>
          </a:p>
          <a:p>
            <a:endParaRPr lang="en-ID" sz="300"/>
          </a:p>
          <a:p>
            <a:r>
              <a:rPr lang="en-ID" sz="300"/>
              <a:t>app = Flask(__name__)</a:t>
            </a:r>
          </a:p>
          <a:p>
            <a:endParaRPr lang="en-ID" sz="300"/>
          </a:p>
          <a:p>
            <a:r>
              <a:rPr lang="en-ID" sz="300"/>
              <a:t>ner_pipeline = pipeline("ner", model="dslim/bert-base-NER", aggregation_strategy="simple")</a:t>
            </a:r>
          </a:p>
          <a:p>
            <a:endParaRPr lang="en-ID" sz="300"/>
          </a:p>
          <a:p>
            <a:r>
              <a:rPr lang="en-ID" sz="300"/>
              <a:t>def hybrid_entity_recognition(text):</a:t>
            </a:r>
          </a:p>
          <a:p>
            <a:r>
              <a:rPr lang="en-ID" sz="300"/>
              <a:t>    # 1. BERT-based NER</a:t>
            </a:r>
          </a:p>
          <a:p>
            <a:r>
              <a:rPr lang="en-ID" sz="300"/>
              <a:t>    bert_entities = ner_pipeline(text)</a:t>
            </a:r>
          </a:p>
          <a:p>
            <a:endParaRPr lang="en-ID" sz="300"/>
          </a:p>
          <a:p>
            <a:r>
              <a:rPr lang="en-ID" sz="300"/>
              <a:t>    # Standardisasi key dari BERT ke format seragam</a:t>
            </a:r>
          </a:p>
          <a:p>
            <a:r>
              <a:rPr lang="en-ID" sz="300"/>
              <a:t>    standardized_bert_entities = [</a:t>
            </a:r>
          </a:p>
          <a:p>
            <a:r>
              <a:rPr lang="en-ID" sz="300"/>
              <a:t>        {</a:t>
            </a:r>
          </a:p>
          <a:p>
            <a:r>
              <a:rPr lang="en-ID" sz="300"/>
              <a:t>            "entity": ent["entity_group"],</a:t>
            </a:r>
          </a:p>
          <a:p>
            <a:r>
              <a:rPr lang="en-ID" sz="300"/>
              <a:t>            "word": ent["word"],</a:t>
            </a:r>
          </a:p>
          <a:p>
            <a:r>
              <a:rPr lang="en-ID" sz="300"/>
              <a:t>            "score": ent["score"],</a:t>
            </a:r>
          </a:p>
          <a:p>
            <a:r>
              <a:rPr lang="en-ID" sz="300"/>
              <a:t>            "start": ent["start"],</a:t>
            </a:r>
          </a:p>
          <a:p>
            <a:r>
              <a:rPr lang="en-ID" sz="300"/>
              <a:t>            "end": ent["end"],</a:t>
            </a:r>
          </a:p>
          <a:p>
            <a:r>
              <a:rPr lang="en-ID" sz="300"/>
              <a:t>        }</a:t>
            </a:r>
          </a:p>
          <a:p>
            <a:r>
              <a:rPr lang="en-ID" sz="300"/>
              <a:t>        for ent in bert_entities</a:t>
            </a:r>
          </a:p>
          <a:p>
            <a:r>
              <a:rPr lang="en-ID" sz="300"/>
              <a:t>    ]</a:t>
            </a:r>
          </a:p>
          <a:p>
            <a:endParaRPr lang="en-ID" sz="300"/>
          </a:p>
          <a:p>
            <a:r>
              <a:rPr lang="en-ID" sz="300"/>
              <a:t>    # 2. Regex-based NER</a:t>
            </a:r>
          </a:p>
          <a:p>
            <a:r>
              <a:rPr lang="en-ID" sz="300"/>
              <a:t>    regex_patterns = {</a:t>
            </a:r>
          </a:p>
          <a:p>
            <a:r>
              <a:rPr lang="en-ID" sz="300"/>
              <a:t>        "EMAIL": r"[a-zA-Z0-9._%+-]+@[a-zA-Z0-9.-]+\.[a-zA-Z]{2,}",</a:t>
            </a:r>
          </a:p>
          <a:p>
            <a:r>
              <a:rPr lang="en-ID" sz="300"/>
              <a:t>        "PHONE": r"\+?\d{1,3}[-\s]?\d{3}[-\s]?\d{3}[-\s]?\d{4}",</a:t>
            </a:r>
          </a:p>
          <a:p>
            <a:r>
              <a:rPr lang="en-ID" sz="300"/>
              <a:t>        "DATE": r"\b\d{1,2}[/-]\d{1,2}[/-]\d{2,4}\b",</a:t>
            </a:r>
          </a:p>
          <a:p>
            <a:r>
              <a:rPr lang="en-ID" sz="300"/>
              <a:t>        "URL": r"https?://[^\s]+",</a:t>
            </a:r>
          </a:p>
          <a:p>
            <a:r>
              <a:rPr lang="en-ID" sz="300"/>
              <a:t>    }</a:t>
            </a:r>
          </a:p>
          <a:p>
            <a:endParaRPr lang="en-ID" sz="300"/>
          </a:p>
          <a:p>
            <a:r>
              <a:rPr lang="en-ID" sz="300"/>
              <a:t>    regex_entities = []</a:t>
            </a:r>
          </a:p>
          <a:p>
            <a:r>
              <a:rPr lang="en-ID" sz="300"/>
              <a:t>    for label, pattern in regex_patterns.items():</a:t>
            </a:r>
          </a:p>
          <a:p>
            <a:r>
              <a:rPr lang="en-ID" sz="300"/>
              <a:t>        for match in re.finditer(pattern, text):</a:t>
            </a:r>
          </a:p>
          <a:p>
            <a:r>
              <a:rPr lang="en-ID" sz="300"/>
              <a:t>            regex_entities.append({</a:t>
            </a:r>
          </a:p>
          <a:p>
            <a:r>
              <a:rPr lang="en-ID" sz="300"/>
              <a:t>                "entity": label,</a:t>
            </a:r>
          </a:p>
          <a:p>
            <a:r>
              <a:rPr lang="en-ID" sz="300"/>
              <a:t>                "word": match.group(),</a:t>
            </a:r>
          </a:p>
          <a:p>
            <a:r>
              <a:rPr lang="en-ID" sz="300"/>
              <a:t>                "score": 1.0,   # Regex tidak pakai probabilitas</a:t>
            </a:r>
          </a:p>
          <a:p>
            <a:r>
              <a:rPr lang="en-ID" sz="300"/>
              <a:t>                "start": match.start(),</a:t>
            </a:r>
          </a:p>
          <a:p>
            <a:r>
              <a:rPr lang="en-ID" sz="300"/>
              <a:t>                "end": match.end(),</a:t>
            </a:r>
          </a:p>
          <a:p>
            <a:r>
              <a:rPr lang="en-ID" sz="300"/>
              <a:t>            })</a:t>
            </a:r>
          </a:p>
          <a:p>
            <a:endParaRPr lang="en-ID" sz="300"/>
          </a:p>
          <a:p>
            <a:r>
              <a:rPr lang="en-ID" sz="300"/>
              <a:t>    # 3. Gabungkan hasil BERT + Regex</a:t>
            </a:r>
          </a:p>
          <a:p>
            <a:r>
              <a:rPr lang="en-ID" sz="300"/>
              <a:t>    all_entities = standardized_bert_entities + regex_entities</a:t>
            </a:r>
          </a:p>
          <a:p>
            <a:endParaRPr lang="en-ID" sz="300"/>
          </a:p>
          <a:p>
            <a:r>
              <a:rPr lang="en-ID" sz="300"/>
              <a:t>    return all_entities</a:t>
            </a:r>
          </a:p>
          <a:p>
            <a:endParaRPr lang="en-ID" sz="300"/>
          </a:p>
          <a:p>
            <a:endParaRPr lang="en-ID" sz="300"/>
          </a:p>
          <a:p>
            <a:r>
              <a:rPr lang="en-ID" sz="300"/>
              <a:t>#============================================</a:t>
            </a:r>
          </a:p>
          <a:p>
            <a:endParaRPr lang="en-ID" sz="300"/>
          </a:p>
          <a:p>
            <a:r>
              <a:rPr lang="en-ID" sz="300"/>
              <a:t>from transformers import BertTokenizer, BertForSequenceClassification</a:t>
            </a:r>
          </a:p>
          <a:p>
            <a:r>
              <a:rPr lang="en-ID" sz="300"/>
              <a:t>import torch</a:t>
            </a:r>
          </a:p>
          <a:p>
            <a:r>
              <a:rPr lang="en-ID" sz="300"/>
              <a:t>import pickle</a:t>
            </a:r>
          </a:p>
          <a:p>
            <a:endParaRPr lang="en-ID" sz="300"/>
          </a:p>
          <a:p>
            <a:r>
              <a:rPr lang="en-ID" sz="300"/>
              <a:t>def load_intent_model(model_path="my_intent_model"):</a:t>
            </a:r>
          </a:p>
          <a:p>
            <a:r>
              <a:rPr lang="en-ID" sz="300"/>
              <a:t>    """Load model, tokenizer, dan label encoder."""</a:t>
            </a:r>
          </a:p>
          <a:p>
            <a:r>
              <a:rPr lang="en-ID" sz="300"/>
              <a:t>    model = BertForSequenceClassification.from_pretrained(model_path)</a:t>
            </a:r>
          </a:p>
          <a:p>
            <a:r>
              <a:rPr lang="en-ID" sz="300"/>
              <a:t>    tokenizer = BertTokenizer.from_pretrained(model_path)</a:t>
            </a:r>
          </a:p>
          <a:p>
            <a:r>
              <a:rPr lang="en-ID" sz="300"/>
              <a:t>    with open(f"{model_path}/label_encoder.pkl", "rb") as f:</a:t>
            </a:r>
          </a:p>
          <a:p>
            <a:r>
              <a:rPr lang="en-ID" sz="300"/>
              <a:t>        label_encoder = pickle.load(f)</a:t>
            </a:r>
          </a:p>
          <a:p>
            <a:r>
              <a:rPr lang="en-ID" sz="300"/>
              <a:t>    model.eval()</a:t>
            </a:r>
          </a:p>
          <a:p>
            <a:r>
              <a:rPr lang="en-ID" sz="300"/>
              <a:t>    return model, tokenizer, label_encoder</a:t>
            </a:r>
          </a:p>
          <a:p>
            <a:endParaRPr lang="en-ID" sz="300"/>
          </a:p>
          <a:p>
            <a:r>
              <a:rPr lang="en-ID" sz="300"/>
              <a:t>def get_intent(text, model, tokenizer, label_encoder, entity_list):</a:t>
            </a:r>
          </a:p>
          <a:p>
            <a:r>
              <a:rPr lang="en-ID" sz="300"/>
              <a:t>    """Prediksi intent dari input text."""</a:t>
            </a:r>
          </a:p>
          <a:p>
            <a:r>
              <a:rPr lang="en-ID" sz="300"/>
              <a:t>    inputs = tokenizer(text, return_tensors="pt", truncation=True, padding=True)</a:t>
            </a:r>
          </a:p>
          <a:p>
            <a:r>
              <a:rPr lang="en-ID" sz="300"/>
              <a:t>    with torch.no_grad():</a:t>
            </a:r>
          </a:p>
          <a:p>
            <a:r>
              <a:rPr lang="en-ID" sz="300"/>
              <a:t>        outputs = model(**inputs)</a:t>
            </a:r>
          </a:p>
          <a:p>
            <a:r>
              <a:rPr lang="en-ID" sz="300"/>
              <a:t>        probs = torch.nn.functional.softmax(outputs.logits, dim=-1)</a:t>
            </a:r>
          </a:p>
          <a:p>
            <a:r>
              <a:rPr lang="en-ID" sz="300"/>
              <a:t>        pred_idx = torch.argmax(probs, dim=1).item()</a:t>
            </a:r>
          </a:p>
          <a:p>
            <a:r>
              <a:rPr lang="en-ID" sz="300"/>
              <a:t>        intent_name = label_encoder.inverse_transform([pred_idx])[0]</a:t>
            </a:r>
          </a:p>
          <a:p>
            <a:r>
              <a:rPr lang="en-ID" sz="300"/>
              <a:t>        confidence = probs[0][pred_idx].item()</a:t>
            </a:r>
          </a:p>
          <a:p>
            <a:endParaRPr lang="en-ID" sz="300"/>
          </a:p>
          <a:p>
            <a:r>
              <a:rPr lang="en-ID" sz="300"/>
              <a:t>    return {</a:t>
            </a:r>
          </a:p>
          <a:p>
            <a:r>
              <a:rPr lang="en-ID" sz="300"/>
              <a:t>        "intent": {</a:t>
            </a:r>
          </a:p>
          <a:p>
            <a:r>
              <a:rPr lang="en-ID" sz="300"/>
              <a:t>            "name": intent_name,</a:t>
            </a:r>
          </a:p>
          <a:p>
            <a:r>
              <a:rPr lang="en-ID" sz="300"/>
              <a:t>            "confidence": float(confidence)</a:t>
            </a:r>
          </a:p>
          <a:p>
            <a:r>
              <a:rPr lang="en-ID" sz="300"/>
              <a:t>        },</a:t>
            </a:r>
          </a:p>
          <a:p>
            <a:r>
              <a:rPr lang="en-ID" sz="300"/>
              <a:t>        "entities": entity_list,</a:t>
            </a:r>
          </a:p>
          <a:p>
            <a:r>
              <a:rPr lang="en-ID" sz="300"/>
              <a:t>        "text": text</a:t>
            </a:r>
          </a:p>
          <a:p>
            <a:r>
              <a:rPr lang="en-ID" sz="300"/>
              <a:t>    }</a:t>
            </a:r>
          </a:p>
          <a:p>
            <a:endParaRPr lang="en-ID" sz="300"/>
          </a:p>
          <a:p>
            <a:r>
              <a:rPr lang="en-ID" sz="300"/>
              <a:t>model, tokenizer, label_encoder = load_intent_model("my_intent_model")</a:t>
            </a:r>
          </a:p>
          <a:p>
            <a:endParaRPr lang="en-ID" sz="300"/>
          </a:p>
          <a:p>
            <a:r>
              <a:rPr lang="en-ID" sz="300"/>
              <a:t>def get_intent_and_entity(text):</a:t>
            </a:r>
          </a:p>
          <a:p>
            <a:r>
              <a:rPr lang="en-ID" sz="300"/>
              <a:t>    entities = hybrid_entity_recognition(text)</a:t>
            </a:r>
          </a:p>
          <a:p>
            <a:r>
              <a:rPr lang="en-ID" sz="300"/>
              <a:t>    entity_list = []</a:t>
            </a:r>
          </a:p>
          <a:p>
            <a:r>
              <a:rPr lang="en-ID" sz="300"/>
              <a:t>    for ent in entities:</a:t>
            </a:r>
          </a:p>
          <a:p>
            <a:r>
              <a:rPr lang="en-ID" sz="300"/>
              <a:t>        my_entity = {'word': ent['word'], 'type': ent['entity']}</a:t>
            </a:r>
          </a:p>
          <a:p>
            <a:r>
              <a:rPr lang="en-ID" sz="300"/>
              <a:t>        entity_list.append(my_entity)</a:t>
            </a:r>
          </a:p>
          <a:p>
            <a:r>
              <a:rPr lang="en-ID" sz="300"/>
              <a:t>        #print(f"{ent['word']:&lt;30} --&gt; {ent['entity']} (start={ent['start']}, end={ent['end']})")</a:t>
            </a:r>
          </a:p>
          <a:p>
            <a:endParaRPr lang="en-ID" sz="300"/>
          </a:p>
          <a:p>
            <a:r>
              <a:rPr lang="en-ID" sz="300"/>
              <a:t>    hasil = get_intent(text, model, tokenizer, label_encoder, entity_list)</a:t>
            </a:r>
          </a:p>
          <a:p>
            <a:endParaRPr lang="en-ID" sz="300"/>
          </a:p>
          <a:p>
            <a:r>
              <a:rPr lang="en-ID" sz="300"/>
              <a:t>    return hasil </a:t>
            </a:r>
          </a:p>
          <a:p>
            <a:endParaRPr lang="en-ID" sz="300"/>
          </a:p>
          <a:p>
            <a:endParaRPr lang="en-ID" sz="300"/>
          </a:p>
          <a:p>
            <a:r>
              <a:rPr lang="en-ID" sz="300"/>
              <a:t>@app.route("/model/parse", methods=["POST"])</a:t>
            </a:r>
          </a:p>
          <a:p>
            <a:r>
              <a:rPr lang="en-ID" sz="300"/>
              <a:t>def parse():</a:t>
            </a:r>
          </a:p>
          <a:p>
            <a:r>
              <a:rPr lang="en-ID" sz="300"/>
              <a:t>    data = request.get_json()</a:t>
            </a:r>
          </a:p>
          <a:p>
            <a:r>
              <a:rPr lang="en-ID" sz="300"/>
              <a:t>    user_input = data.get("text", "")</a:t>
            </a:r>
          </a:p>
          <a:p>
            <a:r>
              <a:rPr lang="en-ID" sz="300"/>
              <a:t>    </a:t>
            </a:r>
          </a:p>
          <a:p>
            <a:r>
              <a:rPr lang="en-ID" sz="300"/>
              <a:t>    print(f"Text: {user_input}")</a:t>
            </a:r>
          </a:p>
          <a:p>
            <a:endParaRPr lang="en-ID" sz="300"/>
          </a:p>
          <a:p>
            <a:r>
              <a:rPr lang="en-ID" sz="300"/>
              <a:t>    # Return RASA-style response</a:t>
            </a:r>
          </a:p>
          <a:p>
            <a:r>
              <a:rPr lang="en-ID" sz="300"/>
              <a:t>    response = get_intent_and_entity(user_input)</a:t>
            </a:r>
          </a:p>
          <a:p>
            <a:endParaRPr lang="en-ID" sz="300"/>
          </a:p>
          <a:p>
            <a:r>
              <a:rPr lang="en-ID" sz="300"/>
              <a:t>    print (response)</a:t>
            </a:r>
          </a:p>
          <a:p>
            <a:r>
              <a:rPr lang="en-ID" sz="300"/>
              <a:t>    </a:t>
            </a:r>
          </a:p>
          <a:p>
            <a:r>
              <a:rPr lang="en-ID" sz="300"/>
              <a:t>    return jsonify(response)</a:t>
            </a:r>
          </a:p>
          <a:p>
            <a:endParaRPr lang="en-ID" sz="300"/>
          </a:p>
          <a:p>
            <a:r>
              <a:rPr lang="en-ID" sz="300"/>
              <a:t>if __name__ == "__main__":</a:t>
            </a:r>
          </a:p>
          <a:p>
            <a:r>
              <a:rPr lang="en-ID" sz="300"/>
              <a:t>    app.run(host="0.0.0.0", port=3000)</a:t>
            </a:r>
          </a:p>
          <a:p>
            <a:endParaRPr lang="en-ID" sz="300"/>
          </a:p>
          <a:p>
            <a:endParaRPr lang="en-ID" sz="3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AFB4D-4BC8-7F3F-A8FC-1AE9FF671E02}"/>
              </a:ext>
            </a:extLst>
          </p:cNvPr>
          <p:cNvSpPr txBox="1"/>
          <p:nvPr/>
        </p:nvSpPr>
        <p:spPr>
          <a:xfrm>
            <a:off x="1596888" y="1903031"/>
            <a:ext cx="4234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>
                <a:solidFill>
                  <a:schemeClr val="accent1"/>
                </a:solidFill>
              </a:rPr>
              <a:t>python myInterpreter.py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CA6B2F-0145-7272-F0F4-EC514B550448}"/>
              </a:ext>
            </a:extLst>
          </p:cNvPr>
          <p:cNvSpPr txBox="1"/>
          <p:nvPr/>
        </p:nvSpPr>
        <p:spPr>
          <a:xfrm>
            <a:off x="8388626" y="884583"/>
            <a:ext cx="249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/>
              <a:t>myInterpreter.py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D3F5D0-76A8-31A1-F71B-5135A56D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467" y="3262933"/>
            <a:ext cx="4560072" cy="1613087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D758F1D6-A158-C490-67A0-774E40DDD14E}"/>
              </a:ext>
            </a:extLst>
          </p:cNvPr>
          <p:cNvSpPr/>
          <p:nvPr/>
        </p:nvSpPr>
        <p:spPr>
          <a:xfrm>
            <a:off x="4775419" y="4995724"/>
            <a:ext cx="1719470" cy="87464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91744F-0CE1-D125-321D-D9AC67BCE179}"/>
              </a:ext>
            </a:extLst>
          </p:cNvPr>
          <p:cNvSpPr txBox="1"/>
          <p:nvPr/>
        </p:nvSpPr>
        <p:spPr>
          <a:xfrm>
            <a:off x="1899697" y="5017547"/>
            <a:ext cx="2782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Intent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Entity recognition</a:t>
            </a:r>
            <a:endParaRPr lang="en-ID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AAF9D-07AA-BCBB-47A9-E8BB1F29A3D6}"/>
              </a:ext>
            </a:extLst>
          </p:cNvPr>
          <p:cNvSpPr txBox="1"/>
          <p:nvPr/>
        </p:nvSpPr>
        <p:spPr>
          <a:xfrm>
            <a:off x="914400" y="1480930"/>
            <a:ext cx="34687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/>
              <a:t>Jalankan:</a:t>
            </a:r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AutoNum type="arabicPeriod"/>
            </a:pPr>
            <a:endParaRPr lang="en-US" sz="2400"/>
          </a:p>
          <a:p>
            <a:pPr marL="457200" indent="-457200">
              <a:buAutoNum type="arabicPeriod"/>
            </a:pPr>
            <a:r>
              <a:rPr lang="en-US" sz="2400"/>
              <a:t>Test dengan postman</a:t>
            </a:r>
            <a:endParaRPr lang="en-ID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27A114-E053-9B13-9716-FA419D50F2CC}"/>
              </a:ext>
            </a:extLst>
          </p:cNvPr>
          <p:cNvSpPr txBox="1"/>
          <p:nvPr/>
        </p:nvSpPr>
        <p:spPr>
          <a:xfrm>
            <a:off x="1033670" y="6112565"/>
            <a:ext cx="5734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def load_intent_model(model_path="</a:t>
            </a:r>
            <a:r>
              <a:rPr lang="en-US" b="1"/>
              <a:t>my_intent_model</a:t>
            </a:r>
            <a:r>
              <a:rPr lang="en-US"/>
              <a:t>"):</a:t>
            </a:r>
          </a:p>
          <a:p>
            <a:r>
              <a:rPr lang="en-US"/>
              <a:t>    // …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681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6A02-6919-CDA0-D14B-B02F5006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 proses </a:t>
            </a:r>
            <a:r>
              <a:rPr lang="en-US" b="1"/>
              <a:t>fine-tuning</a:t>
            </a:r>
            <a:r>
              <a:rPr lang="en-US"/>
              <a:t> model untuk NLUCommandAdapter</a:t>
            </a:r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F462F-1468-D446-BB5E-15686FAFE58A}"/>
              </a:ext>
            </a:extLst>
          </p:cNvPr>
          <p:cNvSpPr txBox="1"/>
          <p:nvPr/>
        </p:nvSpPr>
        <p:spPr>
          <a:xfrm>
            <a:off x="7441094" y="1519227"/>
            <a:ext cx="3528392" cy="41088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"/>
              <a:t>import torch</a:t>
            </a:r>
          </a:p>
          <a:p>
            <a:r>
              <a:rPr lang="en-US" sz="100"/>
              <a:t>import pandas as pd </a:t>
            </a:r>
          </a:p>
          <a:p>
            <a:r>
              <a:rPr lang="en-US" sz="100"/>
              <a:t>import numpy as np </a:t>
            </a:r>
          </a:p>
          <a:p>
            <a:r>
              <a:rPr lang="en-US" sz="100"/>
              <a:t>import torch.nn as nn</a:t>
            </a:r>
          </a:p>
          <a:p>
            <a:r>
              <a:rPr lang="en-US" sz="100"/>
              <a:t>from torch.utils.data import DataLoader, Dataset</a:t>
            </a:r>
          </a:p>
          <a:p>
            <a:r>
              <a:rPr lang="en-US" sz="100"/>
              <a:t>from transformers import BertTokenizer, BertForSequenceClassification</a:t>
            </a:r>
          </a:p>
          <a:p>
            <a:r>
              <a:rPr lang="en-US" sz="100"/>
              <a:t>from sklearn.model_selection import train_test_split</a:t>
            </a:r>
          </a:p>
          <a:p>
            <a:r>
              <a:rPr lang="en-US" sz="100"/>
              <a:t>from sklearn.preprocessing import LabelEncoder</a:t>
            </a:r>
          </a:p>
          <a:p>
            <a:r>
              <a:rPr lang="en-US" sz="100"/>
              <a:t>from sklearn.metrics import accuracy_score, classification_report</a:t>
            </a:r>
          </a:p>
          <a:p>
            <a:r>
              <a:rPr lang="en-US" sz="100"/>
              <a:t>import matplotlib.pyplot as plt</a:t>
            </a:r>
          </a:p>
          <a:p>
            <a:endParaRPr lang="en-US" sz="100"/>
          </a:p>
          <a:p>
            <a:r>
              <a:rPr lang="en-US" sz="100"/>
              <a:t>bertModel = 'bert-base-uncased'</a:t>
            </a:r>
          </a:p>
          <a:p>
            <a:endParaRPr lang="en-US" sz="100"/>
          </a:p>
          <a:p>
            <a:r>
              <a:rPr lang="en-US" sz="100"/>
              <a:t># Load the dataset </a:t>
            </a:r>
          </a:p>
          <a:p>
            <a:endParaRPr lang="en-US" sz="100"/>
          </a:p>
          <a:p>
            <a:r>
              <a:rPr lang="en-US" sz="100"/>
              <a:t># ====== Dataset ======</a:t>
            </a:r>
          </a:p>
          <a:p>
            <a:r>
              <a:rPr lang="en-US" sz="100"/>
              <a:t>data = {</a:t>
            </a:r>
          </a:p>
          <a:p>
            <a:r>
              <a:rPr lang="en-US" sz="100"/>
              <a:t>    "text": [</a:t>
            </a:r>
          </a:p>
          <a:p>
            <a:r>
              <a:rPr lang="en-US" sz="100"/>
              <a:t>    # greet</a:t>
            </a:r>
          </a:p>
          <a:p>
            <a:r>
              <a:rPr lang="en-US" sz="100"/>
              <a:t>    "hey", "hello", "hi", "hello there", "good morning", "good evening",</a:t>
            </a:r>
          </a:p>
          <a:p>
            <a:r>
              <a:rPr lang="en-US" sz="100"/>
              <a:t>    "moin", "hey there", "let's go", "hey dude", "goodmorning",</a:t>
            </a:r>
          </a:p>
          <a:p>
            <a:r>
              <a:rPr lang="en-US" sz="100"/>
              <a:t>    "goodevening", "good afternoon",</a:t>
            </a:r>
          </a:p>
          <a:p>
            <a:endParaRPr lang="en-US" sz="100"/>
          </a:p>
          <a:p>
            <a:r>
              <a:rPr lang="en-US" sz="100"/>
              <a:t>    # goodbye</a:t>
            </a:r>
          </a:p>
          <a:p>
            <a:r>
              <a:rPr lang="en-US" sz="100"/>
              <a:t>    "cu", "good by", "cee you later", "good night", "bye", "goodbye",</a:t>
            </a:r>
          </a:p>
          <a:p>
            <a:r>
              <a:rPr lang="en-US" sz="100"/>
              <a:t>    "have a nice day", "see you around", "bye bye", "see you later",</a:t>
            </a:r>
          </a:p>
          <a:p>
            <a:endParaRPr lang="en-US" sz="100"/>
          </a:p>
          <a:p>
            <a:r>
              <a:rPr lang="en-US" sz="100"/>
              <a:t>    # affirm</a:t>
            </a:r>
          </a:p>
          <a:p>
            <a:r>
              <a:rPr lang="en-US" sz="100"/>
              <a:t>    "yes", "yeah", "indeed", "of course", "that sounds good", "correct",</a:t>
            </a:r>
          </a:p>
          <a:p>
            <a:endParaRPr lang="en-US" sz="100"/>
          </a:p>
          <a:p>
            <a:r>
              <a:rPr lang="en-US" sz="100"/>
              <a:t>    # deny</a:t>
            </a:r>
          </a:p>
          <a:p>
            <a:r>
              <a:rPr lang="en-US" sz="100"/>
              <a:t>    "no", "not", "never", "I don't think so", "don't like that", "no way", "not really",</a:t>
            </a:r>
          </a:p>
          <a:p>
            <a:endParaRPr lang="en-US" sz="100"/>
          </a:p>
          <a:p>
            <a:r>
              <a:rPr lang="en-US" sz="100"/>
              <a:t>    # mood_great</a:t>
            </a:r>
          </a:p>
          <a:p>
            <a:r>
              <a:rPr lang="en-US" sz="100"/>
              <a:t>    "perfect", "great", "amazing", "feeling like a king", "wonderful",</a:t>
            </a:r>
          </a:p>
          <a:p>
            <a:r>
              <a:rPr lang="en-US" sz="100"/>
              <a:t>    "I am feeling very good", "I am great", "I am amazing",</a:t>
            </a:r>
          </a:p>
          <a:p>
            <a:r>
              <a:rPr lang="en-US" sz="100"/>
              <a:t>    "I am going to save the world", "super stoked", "extremely good",</a:t>
            </a:r>
          </a:p>
          <a:p>
            <a:r>
              <a:rPr lang="en-US" sz="100"/>
              <a:t>    "so so perfect", "so good", "so perfect",</a:t>
            </a:r>
          </a:p>
          <a:p>
            <a:endParaRPr lang="en-US" sz="100"/>
          </a:p>
          <a:p>
            <a:r>
              <a:rPr lang="en-US" sz="100"/>
              <a:t>    # mood_unhappy</a:t>
            </a:r>
          </a:p>
          <a:p>
            <a:r>
              <a:rPr lang="en-US" sz="100"/>
              <a:t>    "my day was horrible", "I am sad", "I don't feel very well", "I am disappointed",</a:t>
            </a:r>
          </a:p>
          <a:p>
            <a:r>
              <a:rPr lang="en-US" sz="100"/>
              <a:t>    "super sad", "I'm so sad", "sad", "very sad", "unhappy", "not good",</a:t>
            </a:r>
          </a:p>
          <a:p>
            <a:r>
              <a:rPr lang="en-US" sz="100"/>
              <a:t>    "not very good", "extremly sad", "so saad", "so sad",</a:t>
            </a:r>
          </a:p>
          <a:p>
            <a:endParaRPr lang="en-US" sz="100"/>
          </a:p>
          <a:p>
            <a:r>
              <a:rPr lang="en-US" sz="100"/>
              <a:t>    # bot_challenge</a:t>
            </a:r>
          </a:p>
          <a:p>
            <a:r>
              <a:rPr lang="en-US" sz="100"/>
              <a:t>    "are you a bot?", "are you a human?", "am I talking to a bot?", "am I talking to a human?",</a:t>
            </a:r>
          </a:p>
          <a:p>
            <a:endParaRPr lang="en-US" sz="100"/>
          </a:p>
          <a:p>
            <a:r>
              <a:rPr lang="en-US" sz="100"/>
              <a:t>    # provide_name</a:t>
            </a:r>
          </a:p>
          <a:p>
            <a:r>
              <a:rPr lang="en-US" sz="100"/>
              <a:t>    "My name is Ali", "I am John", "It's Sarah", "My name Budi",</a:t>
            </a:r>
          </a:p>
          <a:p>
            <a:endParaRPr lang="en-US" sz="100"/>
          </a:p>
          <a:p>
            <a:r>
              <a:rPr lang="en-US" sz="100"/>
              <a:t>    # provide_email</a:t>
            </a:r>
          </a:p>
          <a:p>
            <a:r>
              <a:rPr lang="en-US" sz="100"/>
              <a:t>    "My email is ali@example.com", "My email is budi@example.com", "You can reach me at john@mail.com",</a:t>
            </a:r>
          </a:p>
          <a:p>
            <a:endParaRPr lang="en-US" sz="100"/>
          </a:p>
          <a:p>
            <a:r>
              <a:rPr lang="en-US" sz="100"/>
              <a:t>    # user_regist</a:t>
            </a:r>
          </a:p>
          <a:p>
            <a:r>
              <a:rPr lang="en-US" sz="100"/>
              <a:t>    "I want to register", "Registration please", "I am a new user",</a:t>
            </a:r>
          </a:p>
          <a:p>
            <a:endParaRPr lang="en-US" sz="100"/>
          </a:p>
          <a:p>
            <a:r>
              <a:rPr lang="en-US" sz="100"/>
              <a:t>    # show_info</a:t>
            </a:r>
          </a:p>
          <a:p>
            <a:r>
              <a:rPr lang="en-US" sz="100"/>
              <a:t>    "Show me my registration", "What did I give?", "Review my data"</a:t>
            </a:r>
          </a:p>
          <a:p>
            <a:r>
              <a:rPr lang="en-US" sz="100"/>
              <a:t>    ],</a:t>
            </a:r>
          </a:p>
          <a:p>
            <a:r>
              <a:rPr lang="en-US" sz="100"/>
              <a:t>    "label": [</a:t>
            </a:r>
          </a:p>
          <a:p>
            <a:r>
              <a:rPr lang="en-US" sz="100"/>
              <a:t>    # greet</a:t>
            </a:r>
          </a:p>
          <a:p>
            <a:r>
              <a:rPr lang="en-US" sz="100"/>
              <a:t>    "greet","greet","greet","greet","greet","greet","greet","greet","greet","greet","greet","greet","greet",</a:t>
            </a:r>
          </a:p>
          <a:p>
            <a:endParaRPr lang="en-US" sz="100"/>
          </a:p>
          <a:p>
            <a:r>
              <a:rPr lang="en-US" sz="100"/>
              <a:t>    # goodbye</a:t>
            </a:r>
          </a:p>
          <a:p>
            <a:r>
              <a:rPr lang="en-US" sz="100"/>
              <a:t>    "goodbye","goodbye","goodbye","goodbye","goodbye","goodbye","goodbye","goodbye","goodbye","goodbye",</a:t>
            </a:r>
          </a:p>
          <a:p>
            <a:endParaRPr lang="en-US" sz="100"/>
          </a:p>
          <a:p>
            <a:r>
              <a:rPr lang="en-US" sz="100"/>
              <a:t>    # affirm</a:t>
            </a:r>
          </a:p>
          <a:p>
            <a:r>
              <a:rPr lang="en-US" sz="100"/>
              <a:t>    "affirm","affirm","affirm","affirm","affirm","affirm",</a:t>
            </a:r>
          </a:p>
          <a:p>
            <a:endParaRPr lang="en-US" sz="100"/>
          </a:p>
          <a:p>
            <a:r>
              <a:rPr lang="en-US" sz="100"/>
              <a:t>    # deny</a:t>
            </a:r>
          </a:p>
          <a:p>
            <a:r>
              <a:rPr lang="en-US" sz="100"/>
              <a:t>    "deny","deny","deny","deny","deny","deny","deny",</a:t>
            </a:r>
          </a:p>
          <a:p>
            <a:endParaRPr lang="en-US" sz="100"/>
          </a:p>
          <a:p>
            <a:r>
              <a:rPr lang="en-US" sz="100"/>
              <a:t>    # mood_great</a:t>
            </a:r>
          </a:p>
          <a:p>
            <a:r>
              <a:rPr lang="en-US" sz="100"/>
              <a:t>    "mood_great","mood_great","mood_great","mood_great","mood_great",</a:t>
            </a:r>
          </a:p>
          <a:p>
            <a:r>
              <a:rPr lang="en-US" sz="100"/>
              <a:t>    "mood_great","mood_great","mood_great","mood_great","mood_great",</a:t>
            </a:r>
          </a:p>
          <a:p>
            <a:r>
              <a:rPr lang="en-US" sz="100"/>
              <a:t>    "mood_great","mood_great","mood_great","mood_great",</a:t>
            </a:r>
          </a:p>
          <a:p>
            <a:endParaRPr lang="en-US" sz="100"/>
          </a:p>
          <a:p>
            <a:r>
              <a:rPr lang="en-US" sz="100"/>
              <a:t>    # mood_unhappy</a:t>
            </a:r>
          </a:p>
          <a:p>
            <a:r>
              <a:rPr lang="en-US" sz="100"/>
              <a:t>    "mood_unhappy","mood_unhappy","mood_unhappy","mood_unhappy","mood_unhappy",</a:t>
            </a:r>
          </a:p>
          <a:p>
            <a:r>
              <a:rPr lang="en-US" sz="100"/>
              <a:t>    "mood_unhappy","mood_unhappy","mood_unhappy","mood_unhappy","mood_unhappy",</a:t>
            </a:r>
          </a:p>
          <a:p>
            <a:r>
              <a:rPr lang="en-US" sz="100"/>
              <a:t>    "mood_unhappy","mood_unhappy","mood_unhappy","mood_unhappy",</a:t>
            </a:r>
          </a:p>
          <a:p>
            <a:endParaRPr lang="en-US" sz="100"/>
          </a:p>
          <a:p>
            <a:r>
              <a:rPr lang="en-US" sz="100"/>
              <a:t>    # bot_challenge</a:t>
            </a:r>
          </a:p>
          <a:p>
            <a:r>
              <a:rPr lang="en-US" sz="100"/>
              <a:t>    "bot_challenge","bot_challenge","bot_challenge","bot_challenge",</a:t>
            </a:r>
          </a:p>
          <a:p>
            <a:endParaRPr lang="en-US" sz="100"/>
          </a:p>
          <a:p>
            <a:r>
              <a:rPr lang="en-US" sz="100"/>
              <a:t>    # provide_name</a:t>
            </a:r>
          </a:p>
          <a:p>
            <a:r>
              <a:rPr lang="en-US" sz="100"/>
              <a:t>    "provide_name","provide_name","provide_name","provide_name",</a:t>
            </a:r>
          </a:p>
          <a:p>
            <a:endParaRPr lang="en-US" sz="100"/>
          </a:p>
          <a:p>
            <a:r>
              <a:rPr lang="en-US" sz="100"/>
              <a:t>    # provide_email</a:t>
            </a:r>
          </a:p>
          <a:p>
            <a:r>
              <a:rPr lang="en-US" sz="100"/>
              <a:t>    "provide_email","provide_email","provide_email",</a:t>
            </a:r>
          </a:p>
          <a:p>
            <a:endParaRPr lang="en-US" sz="100"/>
          </a:p>
          <a:p>
            <a:r>
              <a:rPr lang="en-US" sz="100"/>
              <a:t>    # user_regist</a:t>
            </a:r>
          </a:p>
          <a:p>
            <a:r>
              <a:rPr lang="en-US" sz="100"/>
              <a:t>    "user_regist","user_regist","user_regist",</a:t>
            </a:r>
          </a:p>
          <a:p>
            <a:endParaRPr lang="en-US" sz="100"/>
          </a:p>
          <a:p>
            <a:r>
              <a:rPr lang="en-US" sz="100"/>
              <a:t>    # show_info</a:t>
            </a:r>
          </a:p>
          <a:p>
            <a:r>
              <a:rPr lang="en-US" sz="100"/>
              <a:t>    "show_info","show_info","show_info"</a:t>
            </a:r>
          </a:p>
          <a:p>
            <a:r>
              <a:rPr lang="en-US" sz="100"/>
              <a:t>    ]</a:t>
            </a:r>
          </a:p>
          <a:p>
            <a:r>
              <a:rPr lang="en-US" sz="100"/>
              <a:t>}</a:t>
            </a:r>
          </a:p>
          <a:p>
            <a:r>
              <a:rPr lang="en-US" sz="100"/>
              <a:t>df = pd.DataFrame(data)</a:t>
            </a:r>
          </a:p>
          <a:p>
            <a:endParaRPr lang="en-US" sz="100"/>
          </a:p>
          <a:p>
            <a:r>
              <a:rPr lang="en-US" sz="100"/>
              <a:t>texts = list(df["text"])</a:t>
            </a:r>
          </a:p>
          <a:p>
            <a:r>
              <a:rPr lang="en-US" sz="100"/>
              <a:t>labels = df["label"].values</a:t>
            </a:r>
          </a:p>
          <a:p>
            <a:endParaRPr lang="en-US" sz="100"/>
          </a:p>
          <a:p>
            <a:r>
              <a:rPr lang="en-US" sz="100"/>
              <a:t>categories = np.unique(labels)</a:t>
            </a:r>
          </a:p>
          <a:p>
            <a:r>
              <a:rPr lang="en-US" sz="100"/>
              <a:t>sample_size = len(texts)</a:t>
            </a:r>
          </a:p>
          <a:p>
            <a:r>
              <a:rPr lang="en-US" sz="100"/>
              <a:t>num_class = len(categories)</a:t>
            </a:r>
          </a:p>
          <a:p>
            <a:endParaRPr lang="en-US" sz="100"/>
          </a:p>
          <a:p>
            <a:r>
              <a:rPr lang="en-US" sz="100"/>
              <a:t># Encode labels</a:t>
            </a:r>
          </a:p>
          <a:p>
            <a:r>
              <a:rPr lang="en-US" sz="100"/>
              <a:t>label_encoder = LabelEncoder()</a:t>
            </a:r>
          </a:p>
          <a:p>
            <a:r>
              <a:rPr lang="en-US" sz="100"/>
              <a:t>encoded_labels = label_encoder.fit_transform(labels)</a:t>
            </a:r>
          </a:p>
          <a:p>
            <a:endParaRPr lang="en-US" sz="100"/>
          </a:p>
          <a:p>
            <a:r>
              <a:rPr lang="en-US" sz="100"/>
              <a:t># Split the dataset into train and test sets</a:t>
            </a:r>
          </a:p>
          <a:p>
            <a:r>
              <a:rPr lang="en-US" sz="100"/>
              <a:t>X_train, X_test, y_train, y_test = train_test_split(texts, encoded_labels, test_size=0.3, random_state=42)</a:t>
            </a:r>
          </a:p>
          <a:p>
            <a:endParaRPr lang="en-US" sz="100"/>
          </a:p>
          <a:p>
            <a:r>
              <a:rPr lang="en-US" sz="100"/>
              <a:t># Tokenizer and Dataset Class</a:t>
            </a:r>
          </a:p>
          <a:p>
            <a:r>
              <a:rPr lang="en-US" sz="100"/>
              <a:t>tokenizer = BertTokenizer.from_pretrained(bertModel)</a:t>
            </a:r>
          </a:p>
          <a:p>
            <a:endParaRPr lang="en-US" sz="100"/>
          </a:p>
          <a:p>
            <a:r>
              <a:rPr lang="en-US" sz="100"/>
              <a:t>class myDataset(Dataset):</a:t>
            </a:r>
          </a:p>
          <a:p>
            <a:r>
              <a:rPr lang="en-US" sz="100"/>
              <a:t>    def __init__(self, texts, labels, tokenizer, max_len=512):</a:t>
            </a:r>
          </a:p>
          <a:p>
            <a:r>
              <a:rPr lang="en-US" sz="100"/>
              <a:t>        self.texts = texts</a:t>
            </a:r>
          </a:p>
          <a:p>
            <a:r>
              <a:rPr lang="en-US" sz="100"/>
              <a:t>        self.labels = labels</a:t>
            </a:r>
          </a:p>
          <a:p>
            <a:r>
              <a:rPr lang="en-US" sz="100"/>
              <a:t>        self.tokenizer = tokenizer</a:t>
            </a:r>
          </a:p>
          <a:p>
            <a:r>
              <a:rPr lang="en-US" sz="100"/>
              <a:t>        self.max_len = max_len</a:t>
            </a:r>
          </a:p>
          <a:p>
            <a:endParaRPr lang="en-US" sz="100"/>
          </a:p>
          <a:p>
            <a:r>
              <a:rPr lang="en-US" sz="100"/>
              <a:t>    def __len__(self):</a:t>
            </a:r>
          </a:p>
          <a:p>
            <a:r>
              <a:rPr lang="en-US" sz="100"/>
              <a:t>        return len(self.texts)</a:t>
            </a:r>
          </a:p>
          <a:p>
            <a:endParaRPr lang="en-US" sz="100"/>
          </a:p>
          <a:p>
            <a:r>
              <a:rPr lang="en-US" sz="100"/>
              <a:t>    def __getitem__(self, idx):</a:t>
            </a:r>
          </a:p>
          <a:p>
            <a:r>
              <a:rPr lang="en-US" sz="100"/>
              <a:t>        text = self.texts[idx]</a:t>
            </a:r>
          </a:p>
          <a:p>
            <a:r>
              <a:rPr lang="en-US" sz="100"/>
              <a:t>        label = self.labels[idx]</a:t>
            </a:r>
          </a:p>
          <a:p>
            <a:r>
              <a:rPr lang="en-US" sz="100"/>
              <a:t>        encoding = self.tokenizer.encode_plus(</a:t>
            </a:r>
          </a:p>
          <a:p>
            <a:r>
              <a:rPr lang="en-US" sz="100"/>
              <a:t>            text,</a:t>
            </a:r>
          </a:p>
          <a:p>
            <a:r>
              <a:rPr lang="en-US" sz="100"/>
              <a:t>            add_special_tokens=True,</a:t>
            </a:r>
          </a:p>
          <a:p>
            <a:r>
              <a:rPr lang="en-US" sz="100"/>
              <a:t>            truncation=True,</a:t>
            </a:r>
          </a:p>
          <a:p>
            <a:r>
              <a:rPr lang="en-US" sz="100"/>
              <a:t>            max_length=self.max_len,</a:t>
            </a:r>
          </a:p>
          <a:p>
            <a:r>
              <a:rPr lang="en-US" sz="100"/>
              <a:t>            return_token_type_ids=False,</a:t>
            </a:r>
          </a:p>
          <a:p>
            <a:r>
              <a:rPr lang="en-US" sz="100"/>
              <a:t>            padding='max_length',</a:t>
            </a:r>
          </a:p>
          <a:p>
            <a:r>
              <a:rPr lang="en-US" sz="100"/>
              <a:t>            return_attention_mask=True,</a:t>
            </a:r>
          </a:p>
          <a:p>
            <a:r>
              <a:rPr lang="en-US" sz="100"/>
              <a:t>            return_tensors='pt'</a:t>
            </a:r>
          </a:p>
          <a:p>
            <a:r>
              <a:rPr lang="en-US" sz="100"/>
              <a:t>        )</a:t>
            </a:r>
          </a:p>
          <a:p>
            <a:r>
              <a:rPr lang="en-US" sz="100"/>
              <a:t>        return {</a:t>
            </a:r>
          </a:p>
          <a:p>
            <a:r>
              <a:rPr lang="en-US" sz="100"/>
              <a:t>            'input_ids': encoding['input_ids'].flatten(),</a:t>
            </a:r>
          </a:p>
          <a:p>
            <a:r>
              <a:rPr lang="en-US" sz="100"/>
              <a:t>            'attention_mask': encoding['attention_mask'].flatten(),</a:t>
            </a:r>
          </a:p>
          <a:p>
            <a:r>
              <a:rPr lang="en-US" sz="100"/>
              <a:t>            'label': torch.tensor(label, dtype=torch.long)</a:t>
            </a:r>
          </a:p>
          <a:p>
            <a:r>
              <a:rPr lang="en-US" sz="100"/>
              <a:t>        }</a:t>
            </a:r>
          </a:p>
          <a:p>
            <a:endParaRPr lang="en-US" sz="100"/>
          </a:p>
          <a:p>
            <a:endParaRPr lang="en-US" sz="100"/>
          </a:p>
          <a:p>
            <a:r>
              <a:rPr lang="en-US" sz="100"/>
              <a:t>print ("Prepare the datasets")</a:t>
            </a:r>
          </a:p>
          <a:p>
            <a:endParaRPr lang="en-US" sz="100"/>
          </a:p>
          <a:p>
            <a:r>
              <a:rPr lang="en-US" sz="100"/>
              <a:t># Prepare the datasets</a:t>
            </a:r>
          </a:p>
          <a:p>
            <a:r>
              <a:rPr lang="en-US" sz="100"/>
              <a:t>train_dataset = myDataset(X_train, y_train, tokenizer)</a:t>
            </a:r>
          </a:p>
          <a:p>
            <a:r>
              <a:rPr lang="en-US" sz="100"/>
              <a:t>test_dataset = myDataset(X_test, y_test, tokenizer)</a:t>
            </a:r>
          </a:p>
          <a:p>
            <a:endParaRPr lang="en-US" sz="100"/>
          </a:p>
          <a:p>
            <a:r>
              <a:rPr lang="en-US" sz="100"/>
              <a:t># DataLoader</a:t>
            </a:r>
          </a:p>
          <a:p>
            <a:r>
              <a:rPr lang="en-US" sz="100"/>
              <a:t>train_loader = DataLoader(train_dataset, batch_size=16, shuffle=True)</a:t>
            </a:r>
          </a:p>
          <a:p>
            <a:r>
              <a:rPr lang="en-US" sz="100"/>
              <a:t>test_loader = DataLoader(test_dataset, batch_size=16)</a:t>
            </a:r>
          </a:p>
          <a:p>
            <a:endParaRPr lang="en-US" sz="100"/>
          </a:p>
          <a:p>
            <a:endParaRPr lang="en-US" sz="100"/>
          </a:p>
          <a:p>
            <a:r>
              <a:rPr lang="en-US" sz="100"/>
              <a:t>print ("Load the BERT model")</a:t>
            </a:r>
          </a:p>
          <a:p>
            <a:endParaRPr lang="en-US" sz="100"/>
          </a:p>
          <a:p>
            <a:r>
              <a:rPr lang="en-US" sz="100"/>
              <a:t># Load BERT model</a:t>
            </a:r>
          </a:p>
          <a:p>
            <a:r>
              <a:rPr lang="en-US" sz="100"/>
              <a:t>model = BertForSequenceClassification.from_pretrained(bertModel, num_labels=num_class)</a:t>
            </a:r>
          </a:p>
          <a:p>
            <a:r>
              <a:rPr lang="en-US" sz="100"/>
              <a:t>device = torch.device('cuda' if torch.cuda.is_available() else 'cpu')</a:t>
            </a:r>
          </a:p>
          <a:p>
            <a:r>
              <a:rPr lang="en-US" sz="100"/>
              <a:t>model.to(device)</a:t>
            </a:r>
          </a:p>
          <a:p>
            <a:endParaRPr lang="en-US" sz="100"/>
          </a:p>
          <a:p>
            <a:r>
              <a:rPr lang="en-US" sz="100"/>
              <a:t>print ("Device yang dipakai: ", device)</a:t>
            </a:r>
          </a:p>
          <a:p>
            <a:endParaRPr lang="en-US" sz="100"/>
          </a:p>
          <a:p>
            <a:r>
              <a:rPr lang="en-US" sz="100"/>
              <a:t># Optimizer and loss function</a:t>
            </a:r>
          </a:p>
          <a:p>
            <a:r>
              <a:rPr lang="en-US" sz="100"/>
              <a:t>optimizer = torch.optim.Adam(model.parameters(), lr=2e-5)</a:t>
            </a:r>
          </a:p>
          <a:p>
            <a:r>
              <a:rPr lang="en-US" sz="100"/>
              <a:t>loss_fn = nn.CrossEntropyLoss()</a:t>
            </a:r>
          </a:p>
          <a:p>
            <a:endParaRPr lang="en-US" sz="100"/>
          </a:p>
          <a:p>
            <a:endParaRPr lang="en-US" sz="100"/>
          </a:p>
          <a:p>
            <a:r>
              <a:rPr lang="en-US" sz="100"/>
              <a:t># save the model</a:t>
            </a:r>
          </a:p>
          <a:p>
            <a:r>
              <a:rPr lang="en-US" sz="100"/>
              <a:t>def save_model(model, tokenizer, model_name = "my_intent_model"):</a:t>
            </a:r>
          </a:p>
          <a:p>
            <a:r>
              <a:rPr lang="en-US" sz="100"/>
              <a:t>   # ======  Save Model and Tokenizer ======</a:t>
            </a:r>
          </a:p>
          <a:p>
            <a:r>
              <a:rPr lang="en-US" sz="100"/>
              <a:t>   model.save_pretrained(model_name)</a:t>
            </a:r>
          </a:p>
          <a:p>
            <a:r>
              <a:rPr lang="en-US" sz="100"/>
              <a:t>   tokenizer.save_pretrained(model_name)</a:t>
            </a:r>
          </a:p>
          <a:p>
            <a:r>
              <a:rPr lang="en-US" sz="100"/>
              <a:t>   import pickle</a:t>
            </a:r>
          </a:p>
          <a:p>
            <a:r>
              <a:rPr lang="en-US" sz="100"/>
              <a:t>   with open(model_name+"/label_encoder.pkl", "wb") as f:</a:t>
            </a:r>
          </a:p>
          <a:p>
            <a:r>
              <a:rPr lang="en-US" sz="100"/>
              <a:t>       pickle.dump(label_encoder, f)</a:t>
            </a:r>
          </a:p>
          <a:p>
            <a:endParaRPr lang="en-US" sz="100"/>
          </a:p>
          <a:p>
            <a:r>
              <a:rPr lang="en-US" sz="100"/>
              <a:t>   return </a:t>
            </a:r>
          </a:p>
          <a:p>
            <a:endParaRPr lang="en-US" sz="100"/>
          </a:p>
          <a:p>
            <a:r>
              <a:rPr lang="en-US" sz="100"/>
              <a:t># Training loop</a:t>
            </a:r>
          </a:p>
          <a:p>
            <a:r>
              <a:rPr lang="en-US" sz="100"/>
              <a:t>def train_model(model, train_loader, loss_fn, optimizer, device, epochs=10):</a:t>
            </a:r>
          </a:p>
          <a:p>
            <a:r>
              <a:rPr lang="en-US" sz="100"/>
              <a:t>    model.train()</a:t>
            </a:r>
          </a:p>
          <a:p>
            <a:r>
              <a:rPr lang="en-US" sz="100"/>
              <a:t>    train_losses = []</a:t>
            </a:r>
          </a:p>
          <a:p>
            <a:r>
              <a:rPr lang="en-US" sz="100"/>
              <a:t>    for epoch in range(epochs):</a:t>
            </a:r>
          </a:p>
          <a:p>
            <a:r>
              <a:rPr lang="en-US" sz="100"/>
              <a:t>        total_loss = 0</a:t>
            </a:r>
          </a:p>
          <a:p>
            <a:r>
              <a:rPr lang="en-US" sz="100"/>
              <a:t>        correct_predictions = 0</a:t>
            </a:r>
          </a:p>
          <a:p>
            <a:r>
              <a:rPr lang="en-US" sz="100"/>
              <a:t>        for batch in train_loader:</a:t>
            </a:r>
          </a:p>
          <a:p>
            <a:r>
              <a:rPr lang="en-US" sz="100"/>
              <a:t>            input_ids = batch['input_ids'].to(device)</a:t>
            </a:r>
          </a:p>
          <a:p>
            <a:r>
              <a:rPr lang="en-US" sz="100"/>
              <a:t>            attention_mask = batch['attention_mask'].to(device)</a:t>
            </a:r>
          </a:p>
          <a:p>
            <a:r>
              <a:rPr lang="en-US" sz="100"/>
              <a:t>            labels = batch['label'].to(device)</a:t>
            </a:r>
          </a:p>
          <a:p>
            <a:endParaRPr lang="en-US" sz="100"/>
          </a:p>
          <a:p>
            <a:r>
              <a:rPr lang="en-US" sz="100"/>
              <a:t>            optimizer.zero_grad()</a:t>
            </a:r>
          </a:p>
          <a:p>
            <a:r>
              <a:rPr lang="en-US" sz="100"/>
              <a:t>            outputs = model(input_ids=input_ids, attention_mask=attention_mask)</a:t>
            </a:r>
          </a:p>
          <a:p>
            <a:r>
              <a:rPr lang="en-US" sz="100"/>
              <a:t>            loss = loss_fn(outputs.logits, labels)</a:t>
            </a:r>
          </a:p>
          <a:p>
            <a:r>
              <a:rPr lang="en-US" sz="100"/>
              <a:t>            total_loss += loss.item()</a:t>
            </a:r>
          </a:p>
          <a:p>
            <a:endParaRPr lang="en-US" sz="100"/>
          </a:p>
          <a:p>
            <a:r>
              <a:rPr lang="en-US" sz="100"/>
              <a:t>            _, preds = torch.max(outputs.logits, dim=1)</a:t>
            </a:r>
          </a:p>
          <a:p>
            <a:r>
              <a:rPr lang="en-US" sz="100"/>
              <a:t>            correct_predictions += torch.sum(preds == labels)</a:t>
            </a:r>
          </a:p>
          <a:p>
            <a:r>
              <a:rPr lang="en-US" sz="100"/>
              <a:t>            loss.backward()</a:t>
            </a:r>
          </a:p>
          <a:p>
            <a:r>
              <a:rPr lang="en-US" sz="100"/>
              <a:t>            optimizer.step()</a:t>
            </a:r>
          </a:p>
          <a:p>
            <a:endParaRPr lang="en-US" sz="100"/>
          </a:p>
          <a:p>
            <a:r>
              <a:rPr lang="en-US" sz="100"/>
              <a:t>        avg_loss = total_loss / len(train_loader)</a:t>
            </a:r>
          </a:p>
          <a:p>
            <a:r>
              <a:rPr lang="en-US" sz="100"/>
              <a:t>        accuracy = correct_predictions.double() / len(train_loader.dataset)</a:t>
            </a:r>
          </a:p>
          <a:p>
            <a:r>
              <a:rPr lang="en-US" sz="100"/>
              <a:t>        train_losses.append(avg_loss)</a:t>
            </a:r>
          </a:p>
          <a:p>
            <a:endParaRPr lang="en-US" sz="100"/>
          </a:p>
          <a:p>
            <a:r>
              <a:rPr lang="en-US" sz="100"/>
              <a:t>        print(f'Epoch {epoch+1}/{epochs}, Loss: {avg_loss}, Accuracy: {accuracy:.4f}')</a:t>
            </a:r>
          </a:p>
          <a:p>
            <a:endParaRPr lang="en-US" sz="100"/>
          </a:p>
          <a:p>
            <a:r>
              <a:rPr lang="en-US" sz="100"/>
              <a:t>    return train_losses</a:t>
            </a:r>
          </a:p>
          <a:p>
            <a:endParaRPr lang="en-US" sz="100"/>
          </a:p>
          <a:p>
            <a:r>
              <a:rPr lang="en-US" sz="100"/>
              <a:t># Evaluation</a:t>
            </a:r>
          </a:p>
          <a:p>
            <a:r>
              <a:rPr lang="en-US" sz="100"/>
              <a:t>def evaluate_model(model, test_loader, device):</a:t>
            </a:r>
          </a:p>
          <a:p>
            <a:r>
              <a:rPr lang="en-US" sz="100"/>
              <a:t>    model.eval()</a:t>
            </a:r>
          </a:p>
          <a:p>
            <a:r>
              <a:rPr lang="en-US" sz="100"/>
              <a:t>    all_preds = []</a:t>
            </a:r>
          </a:p>
          <a:p>
            <a:r>
              <a:rPr lang="en-US" sz="100"/>
              <a:t>    all_labels = []</a:t>
            </a:r>
          </a:p>
          <a:p>
            <a:r>
              <a:rPr lang="en-US" sz="100"/>
              <a:t>    with torch.no_grad():</a:t>
            </a:r>
          </a:p>
          <a:p>
            <a:r>
              <a:rPr lang="en-US" sz="100"/>
              <a:t>        for batch in test_loader:</a:t>
            </a:r>
          </a:p>
          <a:p>
            <a:r>
              <a:rPr lang="en-US" sz="100"/>
              <a:t>            input_ids = batch['input_ids'].to(device)</a:t>
            </a:r>
          </a:p>
          <a:p>
            <a:r>
              <a:rPr lang="en-US" sz="100"/>
              <a:t>            attention_mask = batch['attention_mask'].to(device)</a:t>
            </a:r>
          </a:p>
          <a:p>
            <a:r>
              <a:rPr lang="en-US" sz="100"/>
              <a:t>            labels = batch['label'].to(device)</a:t>
            </a:r>
          </a:p>
          <a:p>
            <a:endParaRPr lang="en-US" sz="100"/>
          </a:p>
          <a:p>
            <a:r>
              <a:rPr lang="en-US" sz="100"/>
              <a:t>            outputs = model(input_ids=input_ids, attention_mask=attention_mask)</a:t>
            </a:r>
          </a:p>
          <a:p>
            <a:r>
              <a:rPr lang="en-US" sz="100"/>
              <a:t>            _, preds = torch.max(outputs.logits, dim=1)</a:t>
            </a:r>
          </a:p>
          <a:p>
            <a:endParaRPr lang="en-US" sz="100"/>
          </a:p>
          <a:p>
            <a:r>
              <a:rPr lang="en-US" sz="100"/>
              <a:t>            all_preds.extend(preds.cpu().numpy())</a:t>
            </a:r>
          </a:p>
          <a:p>
            <a:r>
              <a:rPr lang="en-US" sz="100"/>
              <a:t>            all_labels.extend(labels.cpu().numpy())</a:t>
            </a:r>
          </a:p>
          <a:p>
            <a:endParaRPr lang="en-US" sz="100"/>
          </a:p>
          <a:p>
            <a:r>
              <a:rPr lang="en-US" sz="100"/>
              <a:t>    print (all_labels)</a:t>
            </a:r>
          </a:p>
          <a:p>
            <a:r>
              <a:rPr lang="en-US" sz="100"/>
              <a:t>    print (all_preds)</a:t>
            </a:r>
          </a:p>
          <a:p>
            <a:r>
              <a:rPr lang="en-US" sz="100"/>
              <a:t>    </a:t>
            </a:r>
          </a:p>
          <a:p>
            <a:r>
              <a:rPr lang="en-US" sz="100"/>
              <a:t>    print (type(all_labels))</a:t>
            </a:r>
          </a:p>
          <a:p>
            <a:r>
              <a:rPr lang="en-US" sz="100"/>
              <a:t>    print (type(all_preds))</a:t>
            </a:r>
          </a:p>
          <a:p>
            <a:r>
              <a:rPr lang="en-US" sz="100"/>
              <a:t>        </a:t>
            </a:r>
          </a:p>
          <a:p>
            <a:r>
              <a:rPr lang="en-US" sz="100"/>
              <a:t>    accuracy = accuracy_score(all_labels, all_preds)</a:t>
            </a:r>
          </a:p>
          <a:p>
            <a:r>
              <a:rPr lang="en-US" sz="100"/>
              <a:t>    print(f'Accuracy: {accuracy:.4f}')</a:t>
            </a:r>
          </a:p>
          <a:p>
            <a:r>
              <a:rPr lang="en-US" sz="100"/>
              <a:t>    print(classification_report(all_labels, all_preds))</a:t>
            </a:r>
          </a:p>
          <a:p>
            <a:r>
              <a:rPr lang="en-US" sz="100"/>
              <a:t>    </a:t>
            </a:r>
          </a:p>
          <a:p>
            <a:r>
              <a:rPr lang="en-US" sz="100"/>
              <a:t>    return accuracy</a:t>
            </a:r>
          </a:p>
          <a:p>
            <a:endParaRPr lang="en-US" sz="100"/>
          </a:p>
          <a:p>
            <a:r>
              <a:rPr lang="en-US" sz="100"/>
              <a:t># Train the model</a:t>
            </a:r>
          </a:p>
          <a:p>
            <a:r>
              <a:rPr lang="en-US" sz="100"/>
              <a:t>train_losses = train_model(model, train_loader, loss_fn, optimizer, device)</a:t>
            </a:r>
          </a:p>
          <a:p>
            <a:endParaRPr lang="en-US" sz="100"/>
          </a:p>
          <a:p>
            <a:r>
              <a:rPr lang="en-US" sz="100"/>
              <a:t>save_model(model, tokenizer)</a:t>
            </a:r>
          </a:p>
          <a:p>
            <a:endParaRPr lang="en-US" sz="100"/>
          </a:p>
          <a:p>
            <a:r>
              <a:rPr lang="en-US" sz="100"/>
              <a:t># Evaluate the model</a:t>
            </a:r>
          </a:p>
          <a:p>
            <a:r>
              <a:rPr lang="en-US" sz="100"/>
              <a:t>accuracy = evaluate_model(model, test_loader, device)</a:t>
            </a:r>
          </a:p>
          <a:p>
            <a:endParaRPr lang="en-US" sz="100"/>
          </a:p>
          <a:p>
            <a:r>
              <a:rPr lang="en-US" sz="100"/>
              <a:t># Plot training loss</a:t>
            </a:r>
          </a:p>
          <a:p>
            <a:r>
              <a:rPr lang="en-US" sz="100"/>
              <a:t>plt.plot(train_losses, label='Training loss')</a:t>
            </a:r>
          </a:p>
          <a:p>
            <a:r>
              <a:rPr lang="en-US" sz="100"/>
              <a:t>plt.title('Training Loss over Epochs')</a:t>
            </a:r>
          </a:p>
          <a:p>
            <a:r>
              <a:rPr lang="en-US" sz="100"/>
              <a:t>plt.xlabel('Epochs')</a:t>
            </a:r>
          </a:p>
          <a:p>
            <a:r>
              <a:rPr lang="en-US" sz="100"/>
              <a:t>plt.ylabel('Loss')</a:t>
            </a:r>
          </a:p>
          <a:p>
            <a:r>
              <a:rPr lang="en-US" sz="100"/>
              <a:t>plt.legend()</a:t>
            </a:r>
          </a:p>
          <a:p>
            <a:r>
              <a:rPr lang="en-US" sz="100"/>
              <a:t>plt.show()</a:t>
            </a:r>
          </a:p>
          <a:p>
            <a:endParaRPr lang="en-US" sz="100"/>
          </a:p>
          <a:p>
            <a:endParaRPr lang="en-US" sz="100"/>
          </a:p>
          <a:p>
            <a:endParaRPr lang="en-US" sz="100"/>
          </a:p>
          <a:p>
            <a:endParaRPr lang="en-ID" sz="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4DA87C-1891-F097-EC4A-C45E6928CDC8}"/>
              </a:ext>
            </a:extLst>
          </p:cNvPr>
          <p:cNvSpPr txBox="1"/>
          <p:nvPr/>
        </p:nvSpPr>
        <p:spPr>
          <a:xfrm>
            <a:off x="1242392" y="1868557"/>
            <a:ext cx="49993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Modifikasi hyper-parameter yang digunakan agar kinerja lebih bagus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Epoch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Menambah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dsb</a:t>
            </a:r>
            <a:endParaRPr lang="en-ID" sz="2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03572-5240-404F-0E6A-1A96288C066A}"/>
              </a:ext>
            </a:extLst>
          </p:cNvPr>
          <p:cNvSpPr txBox="1"/>
          <p:nvPr/>
        </p:nvSpPr>
        <p:spPr>
          <a:xfrm>
            <a:off x="347870" y="5456583"/>
            <a:ext cx="691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def save_model(model, tokenizer, model_name = "</a:t>
            </a:r>
            <a:r>
              <a:rPr lang="en-US" b="1"/>
              <a:t>my_intent_model</a:t>
            </a:r>
            <a:r>
              <a:rPr lang="en-US"/>
              <a:t>"):</a:t>
            </a:r>
          </a:p>
          <a:p>
            <a:r>
              <a:rPr lang="en-US"/>
              <a:t>    // …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166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FD5F-6872-38BF-88D8-82163FBD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NLUCommandAdapter atau Remote Interpreter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1311-0FEC-75EF-6E18-1CDBC127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Cara agar RASA tidak perlu menjalankan NLU sendiri, melainkan meneruskan teks user ke sebuah server NLU eksternal lewat HTTP.</a:t>
            </a:r>
          </a:p>
          <a:p>
            <a:r>
              <a:rPr lang="en-ID"/>
              <a:t>Menggunakan model NLU sendiri (misalnya BERT fine-tuned, spaCy, GPT, dsb).</a:t>
            </a:r>
          </a:p>
          <a:p>
            <a:r>
              <a:rPr lang="en-ID"/>
              <a:t>RASA hanya mengurus </a:t>
            </a:r>
            <a:r>
              <a:rPr lang="en-ID" b="1"/>
              <a:t>dialog</a:t>
            </a:r>
            <a:r>
              <a:rPr lang="en-ID"/>
              <a:t> </a:t>
            </a:r>
            <a:r>
              <a:rPr lang="en-ID" b="1"/>
              <a:t>management</a:t>
            </a:r>
            <a:r>
              <a:rPr lang="en-ID"/>
              <a:t> (Core), sedangkan interpretasi intent dan entity dilakukan di server terpisah.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E8CAF-9408-4CF6-CB69-8EE8BA4AF216}"/>
              </a:ext>
            </a:extLst>
          </p:cNvPr>
          <p:cNvSpPr/>
          <p:nvPr/>
        </p:nvSpPr>
        <p:spPr>
          <a:xfrm>
            <a:off x="2466892" y="5014085"/>
            <a:ext cx="1888435" cy="11628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RASA</a:t>
            </a:r>
            <a:endParaRPr lang="en-ID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252919-748D-8F13-4033-5E6D7725081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99318" y="5595524"/>
            <a:ext cx="9675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1B10F6-4451-58A9-DC8D-5B68F64FBE7B}"/>
              </a:ext>
            </a:extLst>
          </p:cNvPr>
          <p:cNvSpPr txBox="1"/>
          <p:nvPr/>
        </p:nvSpPr>
        <p:spPr>
          <a:xfrm>
            <a:off x="4522801" y="5665569"/>
            <a:ext cx="8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user</a:t>
            </a:r>
          </a:p>
          <a:p>
            <a:r>
              <a:rPr lang="en-US"/>
              <a:t>input</a:t>
            </a:r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46645C-5549-6524-C5C2-3A94709BEDD3}"/>
              </a:ext>
            </a:extLst>
          </p:cNvPr>
          <p:cNvSpPr/>
          <p:nvPr/>
        </p:nvSpPr>
        <p:spPr>
          <a:xfrm>
            <a:off x="5322901" y="5014085"/>
            <a:ext cx="1888435" cy="11628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API Service</a:t>
            </a:r>
            <a:endParaRPr lang="en-ID" sz="2400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E0CC9F-BB52-02E4-AABB-AEB91807F354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4355327" y="5595524"/>
            <a:ext cx="9675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8F5D661-2B47-F181-B00B-F37BD10AB955}"/>
              </a:ext>
            </a:extLst>
          </p:cNvPr>
          <p:cNvSpPr/>
          <p:nvPr/>
        </p:nvSpPr>
        <p:spPr>
          <a:xfrm>
            <a:off x="8178910" y="5014085"/>
            <a:ext cx="1888435" cy="116287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Intent &amp; Entity Recog</a:t>
            </a:r>
            <a:endParaRPr lang="en-ID" sz="2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121A42-3551-28BC-8A3A-A95AA2AB9B1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211336" y="5595524"/>
            <a:ext cx="9675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972AB7-9EB2-6AB5-B4BA-62867EB96E68}"/>
              </a:ext>
            </a:extLst>
          </p:cNvPr>
          <p:cNvCxnSpPr>
            <a:cxnSpLocks/>
          </p:cNvCxnSpPr>
          <p:nvPr/>
        </p:nvCxnSpPr>
        <p:spPr>
          <a:xfrm>
            <a:off x="10046639" y="5595524"/>
            <a:ext cx="9675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A5E30A-C277-32A8-9E16-D92BC5796172}"/>
              </a:ext>
            </a:extLst>
          </p:cNvPr>
          <p:cNvCxnSpPr>
            <a:cxnSpLocks/>
          </p:cNvCxnSpPr>
          <p:nvPr/>
        </p:nvCxnSpPr>
        <p:spPr>
          <a:xfrm>
            <a:off x="10992677" y="5645219"/>
            <a:ext cx="0" cy="8973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F374B3-7C1B-11E1-8982-EB4BEF7761DD}"/>
              </a:ext>
            </a:extLst>
          </p:cNvPr>
          <p:cNvCxnSpPr>
            <a:cxnSpLocks/>
          </p:cNvCxnSpPr>
          <p:nvPr/>
        </p:nvCxnSpPr>
        <p:spPr>
          <a:xfrm flipH="1">
            <a:off x="3411109" y="6569766"/>
            <a:ext cx="7591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CD0BF7-DD69-7E8F-F967-FF2FB2FEC895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411109" y="6176963"/>
            <a:ext cx="1" cy="392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030286A-CB0A-C402-BF42-2300ED71102B}"/>
              </a:ext>
            </a:extLst>
          </p:cNvPr>
          <p:cNvSpPr txBox="1"/>
          <p:nvPr/>
        </p:nvSpPr>
        <p:spPr>
          <a:xfrm>
            <a:off x="7424478" y="5805769"/>
            <a:ext cx="4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req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123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0B4EC-6314-F2D2-D9A4-1A97CCA0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Cara kerja </a:t>
            </a:r>
            <a:r>
              <a:rPr lang="en-ID"/>
              <a:t>NLUCommandAdapter atau Remote Interpreter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6177-A414-FA96-B5FD-C85C1B90F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User mengirim pesan: “my email is john@gmail.com".</a:t>
            </a:r>
          </a:p>
          <a:p>
            <a:r>
              <a:rPr lang="en-ID"/>
              <a:t>RASA Core menerima pesan itu.</a:t>
            </a:r>
          </a:p>
          <a:p>
            <a:r>
              <a:rPr lang="en-ID"/>
              <a:t>RASA meneruskan teks ke Remote NLU server (endpoint REST API).</a:t>
            </a:r>
          </a:p>
          <a:p>
            <a:r>
              <a:rPr lang="en-ID"/>
              <a:t>Remote server memproses teks (misalnya pakai BERT classifier).</a:t>
            </a:r>
          </a:p>
          <a:p>
            <a:r>
              <a:rPr lang="en-ID"/>
              <a:t>Remote server mengembalikan JSON dengan format: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6D2D5-595F-4581-BF5E-66DA6CE344AA}"/>
              </a:ext>
            </a:extLst>
          </p:cNvPr>
          <p:cNvSpPr txBox="1"/>
          <p:nvPr/>
        </p:nvSpPr>
        <p:spPr>
          <a:xfrm>
            <a:off x="2696764" y="4399994"/>
            <a:ext cx="3399236" cy="2092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/>
              <a:t>{ </a:t>
            </a:r>
          </a:p>
          <a:p>
            <a:r>
              <a:rPr lang="en-US" sz="1000"/>
              <a:t> "entities": [</a:t>
            </a:r>
          </a:p>
          <a:p>
            <a:r>
              <a:rPr lang="en-US" sz="1000"/>
              <a:t>       {</a:t>
            </a:r>
          </a:p>
          <a:p>
            <a:r>
              <a:rPr lang="en-US" sz="1000"/>
              <a:t>            "type": "EMAIL",</a:t>
            </a:r>
          </a:p>
          <a:p>
            <a:r>
              <a:rPr lang="en-US" sz="1000"/>
              <a:t>            "word": "john@gmail.com"</a:t>
            </a:r>
          </a:p>
          <a:p>
            <a:r>
              <a:rPr lang="en-US" sz="1000"/>
              <a:t>        }</a:t>
            </a:r>
          </a:p>
          <a:p>
            <a:r>
              <a:rPr lang="en-US" sz="1000"/>
              <a:t>    ],</a:t>
            </a:r>
          </a:p>
          <a:p>
            <a:r>
              <a:rPr lang="en-US" sz="1000"/>
              <a:t>    "intent": {</a:t>
            </a:r>
          </a:p>
          <a:p>
            <a:r>
              <a:rPr lang="en-US" sz="1000"/>
              <a:t>        "confidence": 0.2590380012989044,</a:t>
            </a:r>
          </a:p>
          <a:p>
            <a:r>
              <a:rPr lang="en-US" sz="1000"/>
              <a:t>        "name": "affirm"</a:t>
            </a:r>
          </a:p>
          <a:p>
            <a:r>
              <a:rPr lang="en-US" sz="1000"/>
              <a:t>    },</a:t>
            </a:r>
          </a:p>
          <a:p>
            <a:r>
              <a:rPr lang="en-US" sz="1000"/>
              <a:t>    "text": "my email is john@gmail.com"</a:t>
            </a:r>
          </a:p>
          <a:p>
            <a:r>
              <a:rPr lang="en-US" sz="1000"/>
              <a:t>}</a:t>
            </a:r>
            <a:endParaRPr lang="en-ID" sz="1000"/>
          </a:p>
        </p:txBody>
      </p:sp>
    </p:spTree>
    <p:extLst>
      <p:ext uri="{BB962C8B-B14F-4D97-AF65-F5344CB8AC3E}">
        <p14:creationId xmlns:p14="http://schemas.microsoft.com/office/powerpoint/2010/main" val="373382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358C4-76EA-CB2E-DA24-020A9396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Skenario</a:t>
            </a:r>
            <a:endParaRPr lang="en-ID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1BE37C-A6EB-DDFF-1298-9C925E696851}"/>
              </a:ext>
            </a:extLst>
          </p:cNvPr>
          <p:cNvGrpSpPr/>
          <p:nvPr/>
        </p:nvGrpSpPr>
        <p:grpSpPr>
          <a:xfrm>
            <a:off x="1171326" y="776500"/>
            <a:ext cx="9514895" cy="4065444"/>
            <a:chOff x="823457" y="1402662"/>
            <a:chExt cx="9514895" cy="40654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9B73DF-01B5-1AC1-B760-FD2F9214F131}"/>
                </a:ext>
              </a:extLst>
            </p:cNvPr>
            <p:cNvSpPr/>
            <p:nvPr/>
          </p:nvSpPr>
          <p:spPr>
            <a:xfrm>
              <a:off x="1791031" y="3344311"/>
              <a:ext cx="1888435" cy="11628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RASA</a:t>
              </a:r>
              <a:endParaRPr lang="en-ID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7C77A1-3F02-B907-E548-A81ECC6A160F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823457" y="3925750"/>
              <a:ext cx="9675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30C580-41F8-7034-97FB-4F1FEC1CB7FA}"/>
                </a:ext>
              </a:extLst>
            </p:cNvPr>
            <p:cNvSpPr txBox="1"/>
            <p:nvPr/>
          </p:nvSpPr>
          <p:spPr>
            <a:xfrm>
              <a:off x="3846940" y="3995795"/>
              <a:ext cx="800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user</a:t>
              </a:r>
            </a:p>
            <a:p>
              <a:r>
                <a:rPr lang="en-US"/>
                <a:t>input</a:t>
              </a:r>
              <a:endParaRPr lang="en-ID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AD7938-06D6-D25F-DC16-FBC4CB1F8D95}"/>
                </a:ext>
              </a:extLst>
            </p:cNvPr>
            <p:cNvSpPr/>
            <p:nvPr/>
          </p:nvSpPr>
          <p:spPr>
            <a:xfrm>
              <a:off x="4647040" y="3344311"/>
              <a:ext cx="1888435" cy="11628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API Service</a:t>
              </a:r>
              <a:endParaRPr lang="en-ID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A99F57-37CC-597F-9410-C0AEDBBD62DD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3679466" y="3925750"/>
              <a:ext cx="9675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33FE04-17B4-5826-3847-FE11312B2964}"/>
                </a:ext>
              </a:extLst>
            </p:cNvPr>
            <p:cNvSpPr/>
            <p:nvPr/>
          </p:nvSpPr>
          <p:spPr>
            <a:xfrm>
              <a:off x="7503049" y="3344311"/>
              <a:ext cx="1888435" cy="11628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Intent &amp; Entity Recog</a:t>
              </a:r>
              <a:endParaRPr lang="en-ID" sz="2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C9E46F7-CCA6-3F3A-E0A5-F055216AEA9E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6535475" y="3925750"/>
              <a:ext cx="9675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1A1D590-F8B0-2203-E14A-7146ADCD7449}"/>
                </a:ext>
              </a:extLst>
            </p:cNvPr>
            <p:cNvCxnSpPr>
              <a:cxnSpLocks/>
            </p:cNvCxnSpPr>
            <p:nvPr/>
          </p:nvCxnSpPr>
          <p:spPr>
            <a:xfrm>
              <a:off x="9370778" y="3925750"/>
              <a:ext cx="9675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8636E-A830-FC52-E8FF-C4DA0FE42432}"/>
                </a:ext>
              </a:extLst>
            </p:cNvPr>
            <p:cNvCxnSpPr>
              <a:cxnSpLocks/>
            </p:cNvCxnSpPr>
            <p:nvPr/>
          </p:nvCxnSpPr>
          <p:spPr>
            <a:xfrm>
              <a:off x="10316816" y="3975445"/>
              <a:ext cx="0" cy="89735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925C1ED-2016-016B-3365-80246DEEDA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5248" y="4899992"/>
              <a:ext cx="759150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25975FE-7EBF-E417-2B6D-F9217B42FC3A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735248" y="4507189"/>
              <a:ext cx="1" cy="3928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9942EE-BDCB-F92A-FA47-C98FEB05630F}"/>
                </a:ext>
              </a:extLst>
            </p:cNvPr>
            <p:cNvSpPr txBox="1"/>
            <p:nvPr/>
          </p:nvSpPr>
          <p:spPr>
            <a:xfrm>
              <a:off x="6748617" y="4135995"/>
              <a:ext cx="499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req</a:t>
              </a:r>
              <a:endParaRPr lang="en-ID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A75C7B-EABB-F1DA-DF04-A5922FECA0E3}"/>
                </a:ext>
              </a:extLst>
            </p:cNvPr>
            <p:cNvSpPr/>
            <p:nvPr/>
          </p:nvSpPr>
          <p:spPr>
            <a:xfrm>
              <a:off x="7482343" y="1402662"/>
              <a:ext cx="1888435" cy="11628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solidFill>
                    <a:schemeClr val="tx1"/>
                  </a:solidFill>
                </a:rPr>
                <a:t>Fine Tuning</a:t>
              </a:r>
              <a:endParaRPr lang="en-ID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08DED52-E454-F46B-F5ED-6E25F837A226}"/>
                </a:ext>
              </a:extLst>
            </p:cNvPr>
            <p:cNvSpPr txBox="1"/>
            <p:nvPr/>
          </p:nvSpPr>
          <p:spPr>
            <a:xfrm>
              <a:off x="6535475" y="2047627"/>
              <a:ext cx="946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dataset</a:t>
              </a:r>
              <a:endParaRPr lang="en-ID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A11D2E-4C1B-7AED-C3C3-905810A9D0A2}"/>
                </a:ext>
              </a:extLst>
            </p:cNvPr>
            <p:cNvCxnSpPr>
              <a:cxnSpLocks/>
            </p:cNvCxnSpPr>
            <p:nvPr/>
          </p:nvCxnSpPr>
          <p:spPr>
            <a:xfrm>
              <a:off x="6514769" y="1977582"/>
              <a:ext cx="96757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38B8260-7BD2-1CB8-B1DD-C1CECFC6A817}"/>
                </a:ext>
              </a:extLst>
            </p:cNvPr>
            <p:cNvCxnSpPr>
              <a:cxnSpLocks/>
            </p:cNvCxnSpPr>
            <p:nvPr/>
          </p:nvCxnSpPr>
          <p:spPr>
            <a:xfrm>
              <a:off x="8512536" y="2565540"/>
              <a:ext cx="0" cy="7787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4A4215A-53D2-2000-5C20-7EAFBF416C79}"/>
                </a:ext>
              </a:extLst>
            </p:cNvPr>
            <p:cNvSpPr txBox="1"/>
            <p:nvPr/>
          </p:nvSpPr>
          <p:spPr>
            <a:xfrm>
              <a:off x="8512536" y="281516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model</a:t>
              </a:r>
              <a:endParaRPr lang="en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C6421D-B70D-8FAC-2C5E-8D680042529F}"/>
                </a:ext>
              </a:extLst>
            </p:cNvPr>
            <p:cNvSpPr txBox="1"/>
            <p:nvPr/>
          </p:nvSpPr>
          <p:spPr>
            <a:xfrm>
              <a:off x="4890052" y="5098774"/>
              <a:ext cx="2592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Intent &amp; entity</a:t>
              </a:r>
              <a:endParaRPr lang="en-ID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F55A235-9D14-66DA-944E-E06CD29D4BC0}"/>
              </a:ext>
            </a:extLst>
          </p:cNvPr>
          <p:cNvSpPr txBox="1"/>
          <p:nvPr/>
        </p:nvSpPr>
        <p:spPr>
          <a:xfrm>
            <a:off x="1083365" y="5873317"/>
            <a:ext cx="4442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"my email is john@gmail.com"</a:t>
            </a:r>
            <a:endParaRPr lang="en-ID" sz="2400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9F176CC-6E9E-BAC9-D9AA-030989E1BA32}"/>
              </a:ext>
            </a:extLst>
          </p:cNvPr>
          <p:cNvSpPr/>
          <p:nvPr/>
        </p:nvSpPr>
        <p:spPr>
          <a:xfrm>
            <a:off x="5315751" y="5873317"/>
            <a:ext cx="1355035" cy="392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415544-0108-5333-F921-3E00E39A01EF}"/>
              </a:ext>
            </a:extLst>
          </p:cNvPr>
          <p:cNvSpPr txBox="1"/>
          <p:nvPr/>
        </p:nvSpPr>
        <p:spPr>
          <a:xfrm>
            <a:off x="7096486" y="4560167"/>
            <a:ext cx="3399236" cy="20928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/>
              <a:t>{ </a:t>
            </a:r>
          </a:p>
          <a:p>
            <a:r>
              <a:rPr lang="en-US" sz="1000"/>
              <a:t> "entities": [</a:t>
            </a:r>
          </a:p>
          <a:p>
            <a:r>
              <a:rPr lang="en-US" sz="1000"/>
              <a:t>       {</a:t>
            </a:r>
          </a:p>
          <a:p>
            <a:r>
              <a:rPr lang="en-US" sz="1000"/>
              <a:t>            "type": "EMAIL",</a:t>
            </a:r>
          </a:p>
          <a:p>
            <a:r>
              <a:rPr lang="en-US" sz="1000"/>
              <a:t>            "word": "john@gmail.com"</a:t>
            </a:r>
          </a:p>
          <a:p>
            <a:r>
              <a:rPr lang="en-US" sz="1000"/>
              <a:t>        }</a:t>
            </a:r>
          </a:p>
          <a:p>
            <a:r>
              <a:rPr lang="en-US" sz="1000"/>
              <a:t>    ],</a:t>
            </a:r>
          </a:p>
          <a:p>
            <a:r>
              <a:rPr lang="en-US" sz="1000"/>
              <a:t>    "intent": {</a:t>
            </a:r>
          </a:p>
          <a:p>
            <a:r>
              <a:rPr lang="en-US" sz="1000"/>
              <a:t>        "confidence": 0.2590380012989044,</a:t>
            </a:r>
          </a:p>
          <a:p>
            <a:r>
              <a:rPr lang="en-US" sz="1000"/>
              <a:t>        "name": "affirm"</a:t>
            </a:r>
          </a:p>
          <a:p>
            <a:r>
              <a:rPr lang="en-US" sz="1000"/>
              <a:t>    },</a:t>
            </a:r>
          </a:p>
          <a:p>
            <a:r>
              <a:rPr lang="en-US" sz="1000"/>
              <a:t>    "text": "my email is john@gmail.com"</a:t>
            </a:r>
          </a:p>
          <a:p>
            <a:r>
              <a:rPr lang="en-US" sz="1000"/>
              <a:t>}</a:t>
            </a:r>
            <a:endParaRPr lang="en-ID" sz="1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49237-B429-1F83-4BDE-0B56DE6711DD}"/>
              </a:ext>
            </a:extLst>
          </p:cNvPr>
          <p:cNvSpPr txBox="1"/>
          <p:nvPr/>
        </p:nvSpPr>
        <p:spPr>
          <a:xfrm>
            <a:off x="9577097" y="2205115"/>
            <a:ext cx="221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/>
              <a:t>"my_intent_model"</a:t>
            </a:r>
          </a:p>
        </p:txBody>
      </p:sp>
    </p:spTree>
    <p:extLst>
      <p:ext uri="{BB962C8B-B14F-4D97-AF65-F5344CB8AC3E}">
        <p14:creationId xmlns:p14="http://schemas.microsoft.com/office/powerpoint/2010/main" val="379941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55B0-B434-78D6-70D3-C54BE6200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dengan Postman</a:t>
            </a:r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078D0-38B8-4E14-55F2-C488446CD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9122" y="1413982"/>
            <a:ext cx="6971623" cy="5267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34820D-41F3-ED69-6375-1D2116E75641}"/>
              </a:ext>
            </a:extLst>
          </p:cNvPr>
          <p:cNvSpPr txBox="1"/>
          <p:nvPr/>
        </p:nvSpPr>
        <p:spPr>
          <a:xfrm>
            <a:off x="838200" y="2107096"/>
            <a:ext cx="2312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Route/address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6E0863-4A4C-F925-1370-9B33813E0C5D}"/>
              </a:ext>
            </a:extLst>
          </p:cNvPr>
          <p:cNvCxnSpPr/>
          <p:nvPr/>
        </p:nvCxnSpPr>
        <p:spPr>
          <a:xfrm flipV="1">
            <a:off x="1878496" y="2107096"/>
            <a:ext cx="1530626" cy="139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0FF513-3011-78DB-4969-B772BE312A99}"/>
              </a:ext>
            </a:extLst>
          </p:cNvPr>
          <p:cNvCxnSpPr/>
          <p:nvPr/>
        </p:nvCxnSpPr>
        <p:spPr>
          <a:xfrm flipV="1">
            <a:off x="2782957" y="2107096"/>
            <a:ext cx="1958008" cy="42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972AA1-C650-6C6B-FE98-1F37FD6B398E}"/>
              </a:ext>
            </a:extLst>
          </p:cNvPr>
          <p:cNvCxnSpPr/>
          <p:nvPr/>
        </p:nvCxnSpPr>
        <p:spPr>
          <a:xfrm flipV="1">
            <a:off x="1878496" y="2484783"/>
            <a:ext cx="3925956" cy="3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B73E78-C97B-3C24-3478-391F43B88BB9}"/>
              </a:ext>
            </a:extLst>
          </p:cNvPr>
          <p:cNvCxnSpPr/>
          <p:nvPr/>
        </p:nvCxnSpPr>
        <p:spPr>
          <a:xfrm flipV="1">
            <a:off x="1719470" y="2733261"/>
            <a:ext cx="4376530" cy="38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BF582A-D8E4-C2C5-0742-6A99D056C075}"/>
              </a:ext>
            </a:extLst>
          </p:cNvPr>
          <p:cNvCxnSpPr/>
          <p:nvPr/>
        </p:nvCxnSpPr>
        <p:spPr>
          <a:xfrm flipV="1">
            <a:off x="1739348" y="3122758"/>
            <a:ext cx="2102126" cy="30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881FDD3-0F78-364F-E779-72A7EC72C173}"/>
              </a:ext>
            </a:extLst>
          </p:cNvPr>
          <p:cNvSpPr txBox="1"/>
          <p:nvPr/>
        </p:nvSpPr>
        <p:spPr>
          <a:xfrm>
            <a:off x="238539" y="4740965"/>
            <a:ext cx="276307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ID" sz="1000"/>
          </a:p>
          <a:p>
            <a:r>
              <a:rPr lang="en-ID" sz="1000"/>
              <a:t>@app.route("/model/parse", methods=["POST"])</a:t>
            </a:r>
          </a:p>
          <a:p>
            <a:r>
              <a:rPr lang="en-ID" sz="1000"/>
              <a:t>def parse():</a:t>
            </a:r>
          </a:p>
          <a:p>
            <a:r>
              <a:rPr lang="en-ID" sz="1000"/>
              <a:t>    data = request.get_json()</a:t>
            </a:r>
          </a:p>
          <a:p>
            <a:r>
              <a:rPr lang="en-ID" sz="1000"/>
              <a:t>    user_input = data.get("text", "")</a:t>
            </a:r>
          </a:p>
          <a:p>
            <a:r>
              <a:rPr lang="en-ID" sz="1000"/>
              <a:t> </a:t>
            </a:r>
          </a:p>
          <a:p>
            <a:r>
              <a:rPr lang="en-ID" sz="1000"/>
              <a:t>// …</a:t>
            </a:r>
          </a:p>
          <a:p>
            <a:endParaRPr lang="en-ID" sz="10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564865-135D-08FA-838D-7C4B7341A2ED}"/>
              </a:ext>
            </a:extLst>
          </p:cNvPr>
          <p:cNvCxnSpPr>
            <a:cxnSpLocks/>
          </p:cNvCxnSpPr>
          <p:nvPr/>
        </p:nvCxnSpPr>
        <p:spPr>
          <a:xfrm flipH="1">
            <a:off x="1811255" y="2107096"/>
            <a:ext cx="3993197" cy="281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1BEEA41-CC65-3A06-2AF2-CAF04405AE2A}"/>
              </a:ext>
            </a:extLst>
          </p:cNvPr>
          <p:cNvSpPr txBox="1"/>
          <p:nvPr/>
        </p:nvSpPr>
        <p:spPr>
          <a:xfrm>
            <a:off x="1346752" y="4344479"/>
            <a:ext cx="249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/>
              <a:t>myInterpreter.py</a:t>
            </a:r>
          </a:p>
        </p:txBody>
      </p:sp>
    </p:spTree>
    <p:extLst>
      <p:ext uri="{BB962C8B-B14F-4D97-AF65-F5344CB8AC3E}">
        <p14:creationId xmlns:p14="http://schemas.microsoft.com/office/powerpoint/2010/main" val="54388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B311-D414-4FE8-4034-97D18856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Testing dengan Postman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409EB-1CFE-0450-7203-83B42505B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74" y="998256"/>
            <a:ext cx="4668078" cy="549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2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4DF31-615D-0EF7-2EB4-A7B3C2B57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CDD1-66C0-AF16-EC85-5A8E2A59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Konfigurasi pada </a:t>
            </a:r>
            <a:r>
              <a:rPr lang="en-US" b="1"/>
              <a:t>config.yml</a:t>
            </a:r>
            <a:endParaRPr lang="en-ID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3AB0E-B4F6-3536-458F-B7595FAD6B1B}"/>
              </a:ext>
            </a:extLst>
          </p:cNvPr>
          <p:cNvSpPr txBox="1"/>
          <p:nvPr/>
        </p:nvSpPr>
        <p:spPr>
          <a:xfrm>
            <a:off x="2150165" y="1690688"/>
            <a:ext cx="5821020" cy="50783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/>
              <a:t>version: "3.1"</a:t>
            </a:r>
          </a:p>
          <a:p>
            <a:endParaRPr lang="en-ID" sz="1200"/>
          </a:p>
          <a:p>
            <a:r>
              <a:rPr lang="en-ID" sz="1200"/>
              <a:t>language: "en"</a:t>
            </a:r>
          </a:p>
          <a:p>
            <a:endParaRPr lang="en-ID" sz="1200"/>
          </a:p>
          <a:p>
            <a:r>
              <a:rPr lang="en-ID" sz="1200"/>
              <a:t># -------------------------</a:t>
            </a:r>
          </a:p>
          <a:p>
            <a:r>
              <a:rPr lang="en-ID" sz="1200"/>
              <a:t># NLU Pipeline</a:t>
            </a:r>
          </a:p>
          <a:p>
            <a:r>
              <a:rPr lang="en-ID" sz="1200"/>
              <a:t># -------------------------</a:t>
            </a:r>
          </a:p>
          <a:p>
            <a:r>
              <a:rPr lang="en-ID" sz="1200"/>
              <a:t>pipeline:</a:t>
            </a:r>
          </a:p>
          <a:p>
            <a:r>
              <a:rPr lang="en-ID" sz="1200"/>
              <a:t>- name: NLUCommandAdapter   # adapter ditambahkan di sini</a:t>
            </a:r>
          </a:p>
          <a:p>
            <a:r>
              <a:rPr lang="en-ID" sz="1200"/>
              <a:t>  url: "http://localhost:3000"   </a:t>
            </a:r>
          </a:p>
          <a:p>
            <a:endParaRPr lang="en-ID" sz="1200"/>
          </a:p>
          <a:p>
            <a:endParaRPr lang="en-ID" sz="1200"/>
          </a:p>
          <a:p>
            <a:r>
              <a:rPr lang="en-ID" sz="1200"/>
              <a:t># -------------------------</a:t>
            </a:r>
          </a:p>
          <a:p>
            <a:r>
              <a:rPr lang="en-ID" sz="1200"/>
              <a:t># Dialogue Policies</a:t>
            </a:r>
          </a:p>
          <a:p>
            <a:r>
              <a:rPr lang="en-ID" sz="1200"/>
              <a:t># -------------------------</a:t>
            </a:r>
          </a:p>
          <a:p>
            <a:r>
              <a:rPr lang="en-ID" sz="1200"/>
              <a:t>policies:</a:t>
            </a:r>
          </a:p>
          <a:p>
            <a:r>
              <a:rPr lang="en-ID" sz="1200"/>
              <a:t>- name: MemoizationPolicy            # mengingat persis dari stories</a:t>
            </a:r>
          </a:p>
          <a:p>
            <a:r>
              <a:rPr lang="en-ID" sz="1200"/>
              <a:t>  max_history: 5</a:t>
            </a:r>
          </a:p>
          <a:p>
            <a:r>
              <a:rPr lang="en-ID" sz="1200"/>
              <a:t>- name: RulePolicy                   # untuk aturan fix (greet, fallback)</a:t>
            </a:r>
          </a:p>
          <a:p>
            <a:r>
              <a:rPr lang="en-ID" sz="1200"/>
              <a:t>  core_fallback_threshold: 0.3</a:t>
            </a:r>
          </a:p>
          <a:p>
            <a:r>
              <a:rPr lang="en-ID" sz="1200"/>
              <a:t>  core_fallback_action_name: "action_default_fallback"</a:t>
            </a:r>
          </a:p>
          <a:p>
            <a:r>
              <a:rPr lang="en-ID" sz="1200"/>
              <a:t>  enable_fallback_prediction: true</a:t>
            </a:r>
          </a:p>
          <a:p>
            <a:r>
              <a:rPr lang="en-ID" sz="1200"/>
              <a:t>- name: TEDPolicy                    # ML policy utama untuk belajar dari stories.yml</a:t>
            </a:r>
          </a:p>
          <a:p>
            <a:r>
              <a:rPr lang="en-ID" sz="1200"/>
              <a:t>  max_history: 5</a:t>
            </a:r>
          </a:p>
          <a:p>
            <a:r>
              <a:rPr lang="en-ID" sz="1200"/>
              <a:t>  epochs: 100</a:t>
            </a:r>
          </a:p>
          <a:p>
            <a:r>
              <a:rPr lang="en-ID" sz="1200"/>
              <a:t>  constrain_similarities: true</a:t>
            </a:r>
          </a:p>
          <a:p>
            <a:r>
              <a:rPr lang="en-ID" sz="1200"/>
              <a:t>assistant_id: 20250924-045037-leather-model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5D3C8-86D6-1939-ADA9-D33154AACD46}"/>
              </a:ext>
            </a:extLst>
          </p:cNvPr>
          <p:cNvSpPr txBox="1"/>
          <p:nvPr/>
        </p:nvSpPr>
        <p:spPr>
          <a:xfrm>
            <a:off x="649357" y="1924534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/>
              <a:t>config.yml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03AD387-8752-7152-B12B-68C7DDDF5600}"/>
              </a:ext>
            </a:extLst>
          </p:cNvPr>
          <p:cNvSpPr/>
          <p:nvPr/>
        </p:nvSpPr>
        <p:spPr>
          <a:xfrm>
            <a:off x="1341783" y="3061252"/>
            <a:ext cx="665921" cy="4671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440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11F2D-2B5C-CA13-CBC8-84FCC302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Konfigurasi pada </a:t>
            </a:r>
            <a:r>
              <a:rPr lang="en-US" b="1"/>
              <a:t>endpoints.yml</a:t>
            </a:r>
            <a:endParaRPr lang="en-ID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180E4-F510-E411-D7D2-C44D60380D96}"/>
              </a:ext>
            </a:extLst>
          </p:cNvPr>
          <p:cNvSpPr txBox="1"/>
          <p:nvPr/>
        </p:nvSpPr>
        <p:spPr>
          <a:xfrm>
            <a:off x="2822712" y="1381539"/>
            <a:ext cx="7026966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/>
              <a:t>action_endpoint:</a:t>
            </a:r>
          </a:p>
          <a:p>
            <a:r>
              <a:rPr lang="en-ID"/>
              <a:t>  actions_module: "actions"</a:t>
            </a:r>
          </a:p>
          <a:p>
            <a:endParaRPr lang="en-ID"/>
          </a:p>
          <a:p>
            <a:r>
              <a:rPr lang="en-ID"/>
              <a:t># Allow rephrasing of responses using a Rasa-hosted model</a:t>
            </a:r>
          </a:p>
          <a:p>
            <a:r>
              <a:rPr lang="en-ID"/>
              <a:t>nlg:</a:t>
            </a:r>
          </a:p>
          <a:p>
            <a:r>
              <a:rPr lang="en-ID"/>
              <a:t>  type: rephrase</a:t>
            </a:r>
          </a:p>
          <a:p>
            <a:r>
              <a:rPr lang="en-ID"/>
              <a:t>  llm:</a:t>
            </a:r>
          </a:p>
          <a:p>
            <a:r>
              <a:rPr lang="en-ID"/>
              <a:t>    model_group: rasa_command_generation_model</a:t>
            </a:r>
          </a:p>
          <a:p>
            <a:endParaRPr lang="en-ID"/>
          </a:p>
          <a:p>
            <a:r>
              <a:rPr lang="en-ID"/>
              <a:t>model_groups:</a:t>
            </a:r>
          </a:p>
          <a:p>
            <a:r>
              <a:rPr lang="en-ID"/>
              <a:t>  - id: rasa_command_generation_model</a:t>
            </a:r>
          </a:p>
          <a:p>
            <a:r>
              <a:rPr lang="en-ID"/>
              <a:t>    models:</a:t>
            </a:r>
          </a:p>
          <a:p>
            <a:r>
              <a:rPr lang="en-ID"/>
              <a:t>      - provider: rasa</a:t>
            </a:r>
          </a:p>
          <a:p>
            <a:r>
              <a:rPr lang="en-ID"/>
              <a:t>        model: rasa/command-generator-llama-3.1-8b-instruct</a:t>
            </a:r>
          </a:p>
          <a:p>
            <a:r>
              <a:rPr lang="en-ID"/>
              <a:t>        api_base: "https://tutorial-llm.rasa.ai"</a:t>
            </a:r>
          </a:p>
          <a:p>
            <a:endParaRPr lang="en-ID"/>
          </a:p>
          <a:p>
            <a:r>
              <a:rPr lang="en-ID"/>
              <a:t>nlu:</a:t>
            </a:r>
          </a:p>
          <a:p>
            <a:r>
              <a:rPr lang="en-ID"/>
              <a:t>  url: "http://localhost:3000"   # alamat server NLU </a:t>
            </a:r>
          </a:p>
          <a:p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637C94-F056-6093-868E-475675EA1C51}"/>
              </a:ext>
            </a:extLst>
          </p:cNvPr>
          <p:cNvSpPr txBox="1"/>
          <p:nvPr/>
        </p:nvSpPr>
        <p:spPr>
          <a:xfrm>
            <a:off x="1063487" y="1843434"/>
            <a:ext cx="210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/>
              <a:t>endpoints.yml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25D5C96-3DEF-8997-9FF9-11F9E0816130}"/>
              </a:ext>
            </a:extLst>
          </p:cNvPr>
          <p:cNvSpPr/>
          <p:nvPr/>
        </p:nvSpPr>
        <p:spPr>
          <a:xfrm>
            <a:off x="1789043" y="5903843"/>
            <a:ext cx="864705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25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DC4F-1372-943A-3BE3-39F17723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NLUCommandAdapter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858B-6C9F-B957-9D4D-1568AB76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Sebuah adapter/komponen khusus di RASA yang berfungsi sebagai jembatan (bridge) agar RASA bisa menggunakan service atau perintah NLU eksternal (biasanya lewat command line atau HTTP request).</a:t>
            </a:r>
          </a:p>
          <a:p>
            <a:pPr lvl="1"/>
            <a:r>
              <a:rPr lang="en-ID"/>
              <a:t>Menyambungkan RASA ke NLU custom (misalnya skrip Python atau API model BERT).</a:t>
            </a:r>
          </a:p>
          <a:p>
            <a:pPr lvl="1"/>
            <a:r>
              <a:rPr lang="en-ID"/>
              <a:t>Menjalankan perintah eksternal (command) setiap kali ada input user yang perlu diparse.</a:t>
            </a:r>
          </a:p>
          <a:p>
            <a:pPr lvl="1"/>
            <a:r>
              <a:rPr lang="en-ID"/>
              <a:t>Mengubah hasil parsing dari format eksternal → ke format standar RASA (intent, confidence, entities).</a:t>
            </a:r>
          </a:p>
        </p:txBody>
      </p:sp>
    </p:spTree>
    <p:extLst>
      <p:ext uri="{BB962C8B-B14F-4D97-AF65-F5344CB8AC3E}">
        <p14:creationId xmlns:p14="http://schemas.microsoft.com/office/powerpoint/2010/main" val="312503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3718</Words>
  <Application>Microsoft Office PowerPoint</Application>
  <PresentationFormat>Widescreen</PresentationFormat>
  <Paragraphs>519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NLUCommandAdapter atau Remote Interpreter  untuk RASA framework</vt:lpstr>
      <vt:lpstr>NLUCommandAdapter atau Remote Interpreter </vt:lpstr>
      <vt:lpstr>Cara kerja NLUCommandAdapter atau Remote Interpreter </vt:lpstr>
      <vt:lpstr>Skenario</vt:lpstr>
      <vt:lpstr>Testing dengan Postman</vt:lpstr>
      <vt:lpstr>Testing dengan Postman</vt:lpstr>
      <vt:lpstr>Konfigurasi pada config.yml</vt:lpstr>
      <vt:lpstr>Konfigurasi pada endpoints.yml</vt:lpstr>
      <vt:lpstr>NLUCommandAdapter</vt:lpstr>
      <vt:lpstr>Contoh NLUCommandAdapter</vt:lpstr>
      <vt:lpstr>Contoh proses fine-tuning model untuk NLUCommandAdapter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Reviewer</dc:creator>
  <cp:lastModifiedBy>Reviewer</cp:lastModifiedBy>
  <cp:revision>31</cp:revision>
  <dcterms:created xsi:type="dcterms:W3CDTF">2025-09-24T04:33:20Z</dcterms:created>
  <dcterms:modified xsi:type="dcterms:W3CDTF">2025-10-01T09:06:40Z</dcterms:modified>
</cp:coreProperties>
</file>